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51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E4D14F-4516-402A-BCF6-A9E04FDF52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4062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60EFDD-10FB-44A0-83B3-F8A01530A1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8500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F491A-D7D1-43BA-8915-C3A66DFD27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2261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21348A-F1B7-4EAB-A4EE-1E0D9CB706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9090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2922C-D803-442B-8426-F80A88F0C0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1279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A1F553-1A26-4D97-A259-3175032A0E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8846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B1E7A1-8761-4EC8-9FFC-6211FA9DB9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2502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E3F28B-6328-4050-9888-2F41B9E0B8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9272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22434-21D7-472B-A419-DE7E22C0DE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3647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A36301-20A1-4855-83D1-DDFAF38F1D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2291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3D63A-BF17-45DF-8839-B3429F9B13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9083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fld id="{51099D98-9BD1-43E9-9CE6-FF33D69FD1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n-US" altLang="en-US" sz="4400" b="1" smtClean="0"/>
              <a:t>Section 1.4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en-US" sz="3200" b="1" smtClean="0"/>
              <a:t>Solving Radical Equations; Equations Quadratic in Form; Solve Equations by Factoring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RADICAL EQUATIONS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228600" y="1219200"/>
            <a:ext cx="8458200" cy="570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700" dirty="0">
                <a:latin typeface="Cambria" panose="02040503050406030204" pitchFamily="18" charset="0"/>
              </a:rPr>
              <a:t>When the variable in an equation occurs under a square root, cube root, etc., the equation is called a </a:t>
            </a:r>
            <a:r>
              <a:rPr lang="en-US" altLang="en-US" sz="2700" b="1" u="sng" dirty="0">
                <a:solidFill>
                  <a:srgbClr val="3333FF"/>
                </a:solidFill>
                <a:latin typeface="Cambria" panose="02040503050406030204" pitchFamily="18" charset="0"/>
              </a:rPr>
              <a:t>radical equation</a:t>
            </a:r>
            <a:r>
              <a:rPr lang="en-US" altLang="en-US" sz="2700" dirty="0">
                <a:latin typeface="Cambria" panose="02040503050406030204" pitchFamily="18" charset="0"/>
              </a:rPr>
              <a:t>.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700" dirty="0">
                <a:latin typeface="Cambria" panose="02040503050406030204" pitchFamily="18" charset="0"/>
              </a:rPr>
              <a:t>To solve a radical equation, isolate the most complicated radical on one side and then eliminate it by raising each side to a power equal to the index of the radical.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700" dirty="0">
                <a:latin typeface="Cambria" panose="02040503050406030204" pitchFamily="18" charset="0"/>
              </a:rPr>
              <a:t>After solving, there may apparent solutions which are not solutions to the original equation.  These are called </a:t>
            </a:r>
            <a:r>
              <a:rPr lang="en-US" altLang="en-US" sz="2700" b="1" u="sng" dirty="0">
                <a:solidFill>
                  <a:srgbClr val="3333FF"/>
                </a:solidFill>
                <a:latin typeface="Cambria" panose="02040503050406030204" pitchFamily="18" charset="0"/>
              </a:rPr>
              <a:t>extraneous solutions</a:t>
            </a:r>
            <a:r>
              <a:rPr lang="en-US" altLang="en-US" sz="2700" dirty="0">
                <a:latin typeface="Cambria" panose="02040503050406030204" pitchFamily="18" charset="0"/>
              </a:rPr>
              <a:t>.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700" b="1" i="1" u="sng" dirty="0">
                <a:solidFill>
                  <a:srgbClr val="CC0000"/>
                </a:solidFill>
                <a:latin typeface="Cambria" panose="02040503050406030204" pitchFamily="18" charset="0"/>
              </a:rPr>
              <a:t>Always check all answers when solving radical equations.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EQUATIONS THAT ARE QUADRATIC IN FORM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507" name="Text Box 3"/>
              <p:cNvSpPr txBox="1">
                <a:spLocks noChangeArrowheads="1"/>
              </p:cNvSpPr>
              <p:nvPr/>
            </p:nvSpPr>
            <p:spPr bwMode="auto">
              <a:xfrm>
                <a:off x="304800" y="1676400"/>
                <a:ext cx="8534400" cy="2286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dirty="0">
                    <a:latin typeface="Cambria" panose="02040503050406030204" pitchFamily="18" charset="0"/>
                  </a:rPr>
                  <a:t>An equation is called </a:t>
                </a:r>
                <a:r>
                  <a:rPr lang="en-US" altLang="en-US" b="1" u="sng" dirty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quadratic in form</a:t>
                </a:r>
                <a:r>
                  <a:rPr lang="en-US" altLang="en-US" dirty="0">
                    <a:latin typeface="Cambria" panose="02040503050406030204" pitchFamily="18" charset="0"/>
                  </a:rPr>
                  <a:t> if there is a substitution, say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, that transforms the equation into one of the form</a:t>
                </a:r>
              </a:p>
              <a:p>
                <a:pPr algn="ctr">
                  <a:spcBef>
                    <a:spcPts val="0"/>
                  </a:spcBef>
                  <a:spcAft>
                    <a:spcPts val="1920"/>
                  </a:spcAft>
                </a:pP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𝑎𝑢</m:t>
                    </m:r>
                    <m:r>
                      <a:rPr lang="en-US" altLang="en-US" i="1" baseline="30000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𝑏𝑢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=0,   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≠0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 </a:t>
                </a:r>
                <a:endParaRPr lang="en-US" altLang="en-US" dirty="0">
                  <a:latin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21507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4800" y="1676400"/>
                <a:ext cx="8534400" cy="2286000"/>
              </a:xfrm>
              <a:prstGeom prst="rect">
                <a:avLst/>
              </a:prstGeom>
              <a:blipFill rotWithShape="0">
                <a:blip r:embed="rId2"/>
                <a:stretch>
                  <a:fillRect l="-1786" t="-3467" r="-214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508" name="Text Box 4"/>
              <p:cNvSpPr txBox="1">
                <a:spLocks noChangeArrowheads="1"/>
              </p:cNvSpPr>
              <p:nvPr/>
            </p:nvSpPr>
            <p:spPr bwMode="auto">
              <a:xfrm>
                <a:off x="304800" y="4343400"/>
                <a:ext cx="8458200" cy="15696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u="sng" dirty="0" smtClean="0">
                    <a:latin typeface="Cambria" panose="02040503050406030204" pitchFamily="18" charset="0"/>
                  </a:rPr>
                  <a:t>EXAMPLE</a:t>
                </a:r>
                <a:r>
                  <a:rPr lang="en-US" altLang="en-US" dirty="0">
                    <a:latin typeface="Cambria" panose="02040503050406030204" pitchFamily="18" charset="0"/>
                  </a:rPr>
                  <a:t>: 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4</m:t>
                    </m:r>
                    <m:d>
                      <m:dPr>
                        <m:ctrlPr>
                          <a:rPr lang="en-US" alt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altLang="en-US" i="1" dirty="0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US" altLang="en-US" i="1" baseline="30000" dirty="0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−37</m:t>
                    </m:r>
                    <m:d>
                      <m:dPr>
                        <m:ctrlPr>
                          <a:rPr lang="en-US" altLang="en-US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en-US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altLang="en-US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+1</m:t>
                        </m:r>
                      </m:e>
                    </m:d>
                    <m:r>
                      <a:rPr lang="en-US" altLang="en-US" i="1" baseline="30000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+9=0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altLang="en-US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can be transformed into 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altLang="en-US" i="1" baseline="30000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−37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𝑢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+9= 0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  by letting 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𝑢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en-US" altLang="en-US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en-US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altLang="en-US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+1</m:t>
                        </m:r>
                      </m:e>
                    </m:d>
                    <m:r>
                      <a:rPr lang="en-US" altLang="en-US" i="1" baseline="30000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2</m:t>
                    </m:r>
                  </m:oMath>
                </a14:m>
                <a:r>
                  <a:rPr lang="en-US" altLang="en-US" baseline="-25000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.</a:t>
                </a:r>
                <a:endParaRPr lang="en-US" altLang="en-US" dirty="0">
                  <a:latin typeface="Cambria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1508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4800" y="4343400"/>
                <a:ext cx="8458200" cy="1569660"/>
              </a:xfrm>
              <a:prstGeom prst="rect">
                <a:avLst/>
              </a:prstGeom>
              <a:blipFill rotWithShape="0">
                <a:blip r:embed="rId3"/>
                <a:stretch>
                  <a:fillRect l="-1801" t="-5058" r="-2666" b="-1167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5972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SOLVE EQUATION BY FACTORING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381000" y="1676400"/>
            <a:ext cx="8458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latin typeface="Cambria" panose="02040503050406030204" pitchFamily="18" charset="0"/>
              </a:rPr>
              <a:t>There are other equations, besides quadratic equations, that can be solved by factoring.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532" name="Text Box 4"/>
              <p:cNvSpPr txBox="1">
                <a:spLocks noChangeArrowheads="1"/>
              </p:cNvSpPr>
              <p:nvPr/>
            </p:nvSpPr>
            <p:spPr bwMode="auto">
              <a:xfrm>
                <a:off x="381000" y="3505200"/>
                <a:ext cx="8305800" cy="23083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dirty="0">
                    <a:latin typeface="Cambria" panose="02040503050406030204" pitchFamily="18" charset="0"/>
                  </a:rPr>
                  <a:t>One common example is </a:t>
                </a:r>
                <a:r>
                  <a:rPr lang="en-US" altLang="en-US" b="1" u="sng" dirty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factoring by grouping</a:t>
                </a:r>
                <a:r>
                  <a:rPr lang="en-US" altLang="en-US" dirty="0">
                    <a:latin typeface="Cambria" panose="02040503050406030204" pitchFamily="18" charset="0"/>
                  </a:rPr>
                  <a:t>.  This technique is best illustrated by an example.</a:t>
                </a:r>
              </a:p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u="sng" dirty="0">
                    <a:latin typeface="Cambria" panose="02040503050406030204" pitchFamily="18" charset="0"/>
                  </a:rPr>
                  <a:t>EXAMPLE</a:t>
                </a:r>
                <a:r>
                  <a:rPr lang="en-US" altLang="en-US" dirty="0">
                    <a:latin typeface="Cambria" panose="02040503050406030204" pitchFamily="18" charset="0"/>
                  </a:rPr>
                  <a:t>:  Solve 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en-US" i="1" baseline="30000" dirty="0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−3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en-US" i="1" baseline="30000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+12=0</m:t>
                    </m:r>
                  </m:oMath>
                </a14:m>
                <a:endParaRPr lang="en-US" altLang="en-US" dirty="0">
                  <a:latin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22532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3505200"/>
                <a:ext cx="8305800" cy="2308324"/>
              </a:xfrm>
              <a:prstGeom prst="rect">
                <a:avLst/>
              </a:prstGeom>
              <a:blipFill rotWithShape="0">
                <a:blip r:embed="rId2"/>
                <a:stretch>
                  <a:fillRect l="-1909" t="-3430" r="-2717" b="-738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980562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203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Times New Roman</vt:lpstr>
      <vt:lpstr>Arial</vt:lpstr>
      <vt:lpstr>Calibri</vt:lpstr>
      <vt:lpstr>Cambria</vt:lpstr>
      <vt:lpstr>Default Design</vt:lpstr>
      <vt:lpstr>Section 1.4</vt:lpstr>
      <vt:lpstr>RADICAL EQUATIONS</vt:lpstr>
      <vt:lpstr>EQUATIONS THAT ARE QUADRATIC IN FORM</vt:lpstr>
      <vt:lpstr>SOLVE EQUATION BY FACTORING</vt:lpstr>
    </vt:vector>
  </TitlesOfParts>
  <Company>Gordon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1.3</dc:title>
  <dc:creator>a_fuller</dc:creator>
  <cp:lastModifiedBy>Fuller, Allen</cp:lastModifiedBy>
  <cp:revision>14</cp:revision>
  <dcterms:created xsi:type="dcterms:W3CDTF">2008-06-30T18:40:05Z</dcterms:created>
  <dcterms:modified xsi:type="dcterms:W3CDTF">2016-05-03T12:51:43Z</dcterms:modified>
</cp:coreProperties>
</file>