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8537D-91C8-417C-A7F2-15B463B38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22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45876-CB72-4EB5-8CB7-FAF4A5296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20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AB8B7-7473-477D-AFCA-486AB68AD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436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4AF23-1779-4D5C-A7C3-F4195032A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86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E6804-56DB-4C44-86C1-C6EA69DBC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95920-7B1B-4114-AF2E-10FABC5A8C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63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7650-1CC9-43F4-94E3-7758F764F7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33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FE76E-4B65-4CED-B4A3-A486E4F61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66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8E68-EC7C-4B9A-BE96-408F06FB51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24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69A99-DC42-4DE8-B2AF-9D35917DF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79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25284-EB60-4ED0-BC7D-B64E2EB34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57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5408B-F4BB-4912-87B8-5B6650EBAB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23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5E3EC2C1-71D2-4A83-BC4E-EE777A229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1.2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Quadratic Equations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SOLVING A QUADRATIC EQUATION BY 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1600200"/>
                <a:ext cx="8458200" cy="46069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Consider the equation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i="1" dirty="0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altLang="en-US" sz="3000" i="1" baseline="30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30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3000" i="1" dirty="0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altLang="en-US" sz="30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3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en-US" sz="3000" i="1" dirty="0" smtClean="0">
                          <a:latin typeface="Cambria Math" panose="02040503050406030204" pitchFamily="18" charset="0"/>
                        </a:rPr>
                        <m:t>=0,  </m:t>
                      </m:r>
                      <m:r>
                        <a:rPr lang="en-US" altLang="en-US" sz="300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en-US" sz="300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≠0</m:t>
                      </m:r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3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this equation has no real solution.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3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the real solution(s) of this equation is (are) given by 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quadratic formula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en-US" sz="30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en-US" sz="3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US" altLang="en-US" sz="3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altLang="en-US" sz="3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en-US" sz="30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30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altLang="en-US" sz="30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en-US" sz="3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n-US" altLang="en-US" sz="3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altLang="en-US" sz="3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en-US" sz="3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00200"/>
                <a:ext cx="8458200" cy="4606902"/>
              </a:xfrm>
              <a:prstGeom prst="rect">
                <a:avLst/>
              </a:prstGeom>
              <a:blipFill rotWithShape="0">
                <a:blip r:embed="rId2"/>
                <a:stretch>
                  <a:fillRect l="-1657" t="-1722" r="-4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DISCRIMINANT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5344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In the Quadratic Formula, the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quantity</a:t>
                </a:r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altLang="en-US" b="1" i="1" dirty="0" smtClean="0">
                        <a:solidFill>
                          <a:srgbClr val="CC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en-US" b="1" i="1" baseline="30000" dirty="0" smtClean="0">
                        <a:solidFill>
                          <a:srgbClr val="CC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en-US" b="1" i="1" dirty="0" smtClean="0">
                        <a:solidFill>
                          <a:srgbClr val="CC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en-US" b="1" i="1" dirty="0" smtClean="0">
                        <a:solidFill>
                          <a:srgbClr val="CC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altLang="en-US" b="1" i="1" dirty="0" smtClean="0">
                        <a:solidFill>
                          <a:srgbClr val="CC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𝒂𝒄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is called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discriminant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This discriminant can tell us if the equation has real solutions and how many to expect.</a:t>
                </a:r>
              </a:p>
            </p:txBody>
          </p:sp>
        </mc:Choice>
        <mc:Fallback xmlns="">
          <p:sp>
            <p:nvSpPr>
              <p:cNvPr id="1741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534400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1857" t="-3430" r="-643" b="-76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59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USING THE DISCRIMINANT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524000"/>
                <a:ext cx="8305800" cy="3749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457200" algn="l"/>
                    <a:tab pos="914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00100" indent="-342900">
                  <a:tabLst>
                    <a:tab pos="457200" algn="l"/>
                    <a:tab pos="914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257300" indent="-342900">
                  <a:tabLst>
                    <a:tab pos="457200" algn="l"/>
                    <a:tab pos="914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714500" indent="-342900">
                  <a:tabLst>
                    <a:tab pos="457200" algn="l"/>
                    <a:tab pos="914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171700" indent="-342900">
                  <a:tabLst>
                    <a:tab pos="457200" algn="l"/>
                    <a:tab pos="914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For a quadratic equation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: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	1.	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𝑎𝑐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there are two </a:t>
                </a:r>
                <a:r>
                  <a:rPr lang="en-US" altLang="en-US">
                    <a:latin typeface="Cambria" panose="02040503050406030204" pitchFamily="18" charset="0"/>
                    <a:cs typeface="Times New Roman" panose="02020603050405020304" pitchFamily="18" charset="0"/>
                  </a:rPr>
                  <a:t>unequal </a:t>
                </a:r>
                <a:r>
                  <a:rPr lang="en-US" altLang="en-US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		real solutions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en-US" dirty="0">
                    <a:latin typeface="Cambria" panose="02040503050406030204" pitchFamily="18" charset="0"/>
                  </a:rPr>
                  <a:t>2.	If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there is a repeated real 		solution, a root of multiplicity 2.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	3.	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𝑎𝑐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there is no real solution.</a:t>
                </a:r>
              </a:p>
            </p:txBody>
          </p:sp>
        </mc:Choice>
        <mc:Fallback xmlns="">
          <p:sp>
            <p:nvSpPr>
              <p:cNvPr id="184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4000"/>
                <a:ext cx="8305800" cy="3749675"/>
              </a:xfrm>
              <a:prstGeom prst="rect">
                <a:avLst/>
              </a:prstGeom>
              <a:blipFill rotWithShape="0">
                <a:blip r:embed="rId2"/>
                <a:stretch>
                  <a:fillRect l="-1834" t="-2114" r="-73" b="-53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72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QUADRATIC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342900" y="1371600"/>
                <a:ext cx="8458200" cy="5014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50838" indent="-350838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65138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920"/>
                  </a:spcAft>
                  <a:buFontTx/>
                  <a:buChar char="•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quadratic equation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an equation equivalent to one of the form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altLang="en-US" i="1" baseline="30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	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The form above is called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standard form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of a quadratic equation.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A quadratic equation is also called a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second-degree equation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i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900" y="1371600"/>
                <a:ext cx="8458200" cy="5014193"/>
              </a:xfrm>
              <a:prstGeom prst="rect">
                <a:avLst/>
              </a:prstGeom>
              <a:blipFill rotWithShape="0">
                <a:blip r:embed="rId2"/>
                <a:stretch>
                  <a:fillRect l="-1801" t="-1580" r="-1441" b="-29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SOLVING QUADRATIC EQUATIONS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19400"/>
            <a:ext cx="8077200" cy="33067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anose="02040503050406030204" pitchFamily="18" charset="0"/>
              </a:rPr>
              <a:t>By factoring and using the Zero-Product Property</a:t>
            </a:r>
          </a:p>
          <a:p>
            <a:pPr eaLnBrk="1" hangingPunct="1"/>
            <a:r>
              <a:rPr lang="en-US" altLang="en-US" smtClean="0">
                <a:latin typeface="Cambria" panose="02040503050406030204" pitchFamily="18" charset="0"/>
              </a:rPr>
              <a:t>By taking square roots</a:t>
            </a:r>
          </a:p>
          <a:p>
            <a:pPr eaLnBrk="1" hangingPunct="1"/>
            <a:r>
              <a:rPr lang="en-US" altLang="en-US" smtClean="0">
                <a:latin typeface="Cambria" panose="02040503050406030204" pitchFamily="18" charset="0"/>
              </a:rPr>
              <a:t>By completing the square</a:t>
            </a:r>
          </a:p>
          <a:p>
            <a:pPr eaLnBrk="1" hangingPunct="1"/>
            <a:r>
              <a:rPr lang="en-US" altLang="en-US" smtClean="0">
                <a:latin typeface="Cambria" panose="02040503050406030204" pitchFamily="18" charset="0"/>
              </a:rPr>
              <a:t>By using the Quadratic Formula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65125" y="2049463"/>
            <a:ext cx="5273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ambria" panose="02040503050406030204" pitchFamily="18" charset="0"/>
              </a:rPr>
              <a:t>Quadratic equations can be solved by several methods.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SOLVING A QUADRATIC EQUATION BY FACTORING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latin typeface="Cambria" panose="02040503050406030204" pitchFamily="18" charset="0"/>
              </a:rPr>
              <a:t>Write the quadratic equation in standard form.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latin typeface="Cambria" panose="02040503050406030204" pitchFamily="18" charset="0"/>
              </a:rPr>
              <a:t>Factor the quadratic expression.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latin typeface="Cambria" panose="02040503050406030204" pitchFamily="18" charset="0"/>
              </a:rPr>
              <a:t>Use the Zero-Product Property to set each factor equal to 0.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latin typeface="Cambria" panose="02040503050406030204" pitchFamily="18" charset="0"/>
              </a:rPr>
              <a:t>Solve the linear equations resulting from Step 3.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latin typeface="Cambria" panose="02040503050406030204" pitchFamily="18" charset="0"/>
              </a:rPr>
              <a:t>Check your solution(s).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REPEATED SOLUTIONS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3058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ambria" panose="02040503050406030204" pitchFamily="18" charset="0"/>
              </a:rPr>
              <a:t>When the left side factors into two linear equations with the same solution, the quadratic equation is said to have a </a:t>
            </a:r>
            <a:r>
              <a:rPr lang="en-US" altLang="en-US" b="1" u="sng">
                <a:solidFill>
                  <a:srgbClr val="3333FF"/>
                </a:solidFill>
                <a:latin typeface="Cambria" panose="02040503050406030204" pitchFamily="18" charset="0"/>
              </a:rPr>
              <a:t>repeated solution</a:t>
            </a:r>
            <a:r>
              <a:rPr lang="en-US" altLang="en-US">
                <a:latin typeface="Cambria" panose="02040503050406030204" pitchFamily="18" charset="0"/>
              </a:rPr>
              <a:t>.  We also call this solution a </a:t>
            </a:r>
            <a:r>
              <a:rPr lang="en-US" altLang="en-US" b="1" u="sng">
                <a:solidFill>
                  <a:srgbClr val="3333FF"/>
                </a:solidFill>
                <a:latin typeface="Cambria" panose="02040503050406030204" pitchFamily="18" charset="0"/>
              </a:rPr>
              <a:t>root of multiplicity 2</a:t>
            </a:r>
            <a:r>
              <a:rPr lang="en-US" altLang="en-US">
                <a:latin typeface="Cambria" panose="02040503050406030204" pitchFamily="18" charset="0"/>
              </a:rPr>
              <a:t>, or a </a:t>
            </a:r>
            <a:r>
              <a:rPr lang="en-US" altLang="en-US" b="1" u="sng">
                <a:solidFill>
                  <a:srgbClr val="3333FF"/>
                </a:solidFill>
                <a:latin typeface="Cambria" panose="02040503050406030204" pitchFamily="18" charset="0"/>
              </a:rPr>
              <a:t>double root</a:t>
            </a:r>
            <a:r>
              <a:rPr lang="en-US" altLang="en-US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SOLVING BY THE SQUARE ROOT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 txBox="1">
                <a:spLocks noChangeArrowheads="1"/>
              </p:cNvSpPr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09600" indent="-609600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Write the quadratic in the form of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a linear expression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a real number.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Take the square root of both sides.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Solve the resulting linear equations if necessary.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Check your solution(s).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0">
                <a:blip r:embed="rId2"/>
                <a:stretch>
                  <a:fillRect l="-1852" t="-1752" r="-5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SQUARES OF A BINOMIAL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"/>
              <p:cNvSpPr txBox="1">
                <a:spLocks noChangeArrowheads="1"/>
              </p:cNvSpPr>
              <p:nvPr/>
            </p:nvSpPr>
            <p:spPr bwMode="auto">
              <a:xfrm>
                <a:off x="533400" y="4267200"/>
                <a:ext cx="8229600" cy="20621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b="1" dirty="0"/>
                  <a:t>In each perfect-square trinomial, the coefficient of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en-US" b="1" i="1" baseline="30000" dirty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en-US" b="1" dirty="0"/>
                  <a:t> is 1, and the constant term of the perfect-square trinomial is the square of half the coefficient of its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altLang="en-US" b="1" dirty="0"/>
                  <a:t> term.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267200"/>
                <a:ext cx="8229600" cy="2062103"/>
              </a:xfrm>
              <a:prstGeom prst="rect">
                <a:avLst/>
              </a:prstGeom>
              <a:blipFill rotWithShape="0">
                <a:blip r:embed="rId2"/>
                <a:stretch>
                  <a:fillRect l="-1926" t="-4142" r="-593" b="-85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Group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49793040"/>
                  </p:ext>
                </p:extLst>
              </p:nvPr>
            </p:nvGraphicFramePr>
            <p:xfrm>
              <a:off x="457200" y="1600200"/>
              <a:ext cx="8229600" cy="2209801"/>
            </p:xfrm>
            <a:graphic>
              <a:graphicData uri="http://schemas.openxmlformats.org/drawingml/2006/table">
                <a:tbl>
                  <a:tblPr/>
                  <a:tblGrid>
                    <a:gridCol w="3810000"/>
                    <a:gridCol w="4419600"/>
                  </a:tblGrid>
                  <a:tr h="94932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Square of a Binomial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Perfect-Square Trinomial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5881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altLang="en-US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kumimoji="0" lang="en-US" altLang="en-US" sz="3200" b="0" i="1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altLang="en-US" sz="3200" b="0" i="1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0" lang="en-US" altLang="en-US" sz="3200" b="0" i="1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altLang="en-US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altLang="en-US" sz="32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32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US" altLang="en-US" sz="3200" b="0" i="1" u="none" strike="noStrike" cap="none" normalizeH="0" baseline="3000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kumimoji="0" lang="en-US" altLang="en-US" sz="32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  <m:r>
                                  <a:rPr kumimoji="0" lang="en-US" altLang="en-US" sz="32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US" altLang="en-US" sz="32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+25</m:t>
                                </m:r>
                              </m:oMath>
                            </m:oMathPara>
                          </a14:m>
                          <a:endParaRPr kumimoji="0" lang="en-US" alt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016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32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0" lang="en-US" altLang="en-US" sz="32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US" altLang="en-US" sz="32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−4)</m:t>
                                </m:r>
                                <m:r>
                                  <a:rPr kumimoji="0" lang="en-US" altLang="en-US" sz="3200" b="0" i="1" u="none" strike="noStrike" cap="none" normalizeH="0" baseline="3000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0" lang="en-US" altLang="en-US" sz="32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alt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US" alt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altLang="en-US" sz="3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r>
                                  <a:rPr kumimoji="0" lang="en-US" altLang="en-US" sz="3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kumimoji="0" lang="en-US" altLang="en-US" sz="3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+16</m:t>
                                </m:r>
                              </m:oMath>
                            </m:oMathPara>
                          </a14:m>
                          <a:endParaRPr kumimoji="0" lang="en-US" alt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Group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49793040"/>
                  </p:ext>
                </p:extLst>
              </p:nvPr>
            </p:nvGraphicFramePr>
            <p:xfrm>
              <a:off x="457200" y="1600200"/>
              <a:ext cx="8229600" cy="2209801"/>
            </p:xfrm>
            <a:graphic>
              <a:graphicData uri="http://schemas.openxmlformats.org/drawingml/2006/table">
                <a:tbl>
                  <a:tblPr/>
                  <a:tblGrid>
                    <a:gridCol w="3810000"/>
                    <a:gridCol w="4419600"/>
                  </a:tblGrid>
                  <a:tr h="94932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Square of a Binomial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Perfect-Square Trinomial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588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480" t="-152294" r="-117920" b="-94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86621" t="-152294" r="-1655" b="-94495"/>
                          </a:stretch>
                        </a:blipFill>
                      </a:tcPr>
                    </a:tc>
                  </a:tr>
                  <a:tr h="60166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480" t="-277778" r="-117920" b="-40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86621" t="-277778" r="-1655" b="-404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COMPLETING THE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1524000"/>
                <a:ext cx="8534400" cy="52309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Adding, to a binomial of the form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 constant that makes the binomial a perfect square trinomial is called completing the square.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To complete the square,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1.	Divide the coefficient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by 2; that is,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2.	Square the result of Step 1.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3.	Add the result of Step 2. 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The resulting trinomial is a perfect square.</a:t>
                </a:r>
              </a:p>
            </p:txBody>
          </p:sp>
        </mc:Choice>
        <mc:Fallback xmlns="">
          <p:sp>
            <p:nvSpPr>
              <p:cNvPr id="4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4000"/>
                <a:ext cx="8534400" cy="5230984"/>
              </a:xfrm>
              <a:prstGeom prst="rect">
                <a:avLst/>
              </a:prstGeom>
              <a:blipFill rotWithShape="0">
                <a:blip r:embed="rId2"/>
                <a:stretch>
                  <a:fillRect l="-1786" t="-1515" b="-29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SOLVING A QUADRATIC EQUATION BY COMPLETING THE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457200" y="1600200"/>
                <a:ext cx="8229600" cy="4953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Write the quadratic equation in the form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Factor the coefficient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out of the left side of the equation.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Complete the square of the resulting binomial.  Be sure to maintain equality by adding the same quantity to both sides.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Solve the equation resulting from Step 3 by the Square Root Method.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Check your solution(s).</a:t>
                </a:r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229600" cy="4953000"/>
              </a:xfrm>
              <a:prstGeom prst="rect">
                <a:avLst/>
              </a:prstGeom>
              <a:blipFill rotWithShape="0">
                <a:blip r:embed="rId2"/>
                <a:stretch>
                  <a:fillRect l="-1852" t="-2586" r="-2889" b="-23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482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</vt:lpstr>
      <vt:lpstr>Cambria Math</vt:lpstr>
      <vt:lpstr>Times New Roman</vt:lpstr>
      <vt:lpstr>Default Design</vt:lpstr>
      <vt:lpstr>Section 1.2</vt:lpstr>
      <vt:lpstr>QUADRATIC EQUATIONS</vt:lpstr>
      <vt:lpstr>SOLVING QUADRATIC EQUATIONS</vt:lpstr>
      <vt:lpstr>SOLVING A QUADRATIC EQUATION BY FACTORING</vt:lpstr>
      <vt:lpstr>REPEATED SOLUTIONS</vt:lpstr>
      <vt:lpstr>SOLVING BY THE SQUARE ROOT METHOD</vt:lpstr>
      <vt:lpstr>SQUARES OF A BINOMIAL</vt:lpstr>
      <vt:lpstr>COMPLETING THE SQUARE</vt:lpstr>
      <vt:lpstr>SOLVING A QUADRATIC EQUATION BY COMPLETING THE SQUARE</vt:lpstr>
      <vt:lpstr>SOLVING A QUADRATIC EQUATION BY THE QUADRATIC FORMULA</vt:lpstr>
      <vt:lpstr>THE DISCRIMINANT</vt:lpstr>
      <vt:lpstr>USING THE DISCRIMINANT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1.2</dc:title>
  <dc:creator>a_fuller</dc:creator>
  <cp:lastModifiedBy>Fuller, Allen</cp:lastModifiedBy>
  <cp:revision>11</cp:revision>
  <dcterms:created xsi:type="dcterms:W3CDTF">2008-06-30T18:02:27Z</dcterms:created>
  <dcterms:modified xsi:type="dcterms:W3CDTF">2016-06-15T14:46:49Z</dcterms:modified>
</cp:coreProperties>
</file>