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CC0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01982-24D7-4D3D-9589-7F6D57275C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75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710ED-228D-4A89-84AA-81B24A71F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4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251B5-4637-4E19-B592-3556DC6F5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99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A4C29-43BA-4061-B973-2B95FDBF59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53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83E65-A306-4DCE-88C4-5424FB5A05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32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84820-DC37-4C68-8843-B8BEFFFF06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66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6D176-8825-4133-8CC9-7954DA45D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79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382A7-7964-44DA-9569-BA0251739E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48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0DDB0-8920-4CA9-A00C-CA5915168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70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6633C-7911-49AE-AC10-E0647951B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02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F2FEB-3D9A-4017-83D2-48179EEE47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92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45F4425A-2B20-4A3F-B91F-C44D353A15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b="1" smtClean="0"/>
              <a:t>Section 1.1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Linear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288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TERMINOLOGY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9100" y="1325880"/>
                <a:ext cx="8458200" cy="5011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Aft>
                    <a:spcPts val="1920"/>
                  </a:spcAft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Cambria" panose="02040503050406030204" pitchFamily="18" charset="0"/>
                  </a:rPr>
                  <a:t>An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equation in one variable</a:t>
                </a:r>
                <a:r>
                  <a:rPr lang="en-US" dirty="0" smtClean="0">
                    <a:latin typeface="Cambria" panose="02040503050406030204" pitchFamily="18" charset="0"/>
                  </a:rPr>
                  <a:t> is a (mathematical) statement in which two expressions, at least one of which contains a variable are equal.</a:t>
                </a:r>
              </a:p>
              <a:p>
                <a:pPr marL="457200" indent="-457200">
                  <a:spcAft>
                    <a:spcPts val="1920"/>
                  </a:spcAft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Cambria" panose="02040503050406030204" pitchFamily="18" charset="0"/>
                  </a:rPr>
                  <a:t>To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solve</a:t>
                </a:r>
                <a:r>
                  <a:rPr lang="en-US" dirty="0" smtClean="0">
                    <a:latin typeface="Cambria" panose="02040503050406030204" pitchFamily="18" charset="0"/>
                  </a:rPr>
                  <a:t> an equation means to find all the values of the variable that satisfy the equation.  These values are called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solutions</a:t>
                </a:r>
                <a:r>
                  <a:rPr lang="en-US" dirty="0" smtClean="0">
                    <a:latin typeface="Cambria" panose="02040503050406030204" pitchFamily="18" charset="0"/>
                  </a:rPr>
                  <a:t> or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roots</a:t>
                </a:r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Aft>
                    <a:spcPts val="1920"/>
                  </a:spcAft>
                </a:pPr>
                <a:r>
                  <a:rPr lang="en-US" u="sng" dirty="0" smtClean="0">
                    <a:latin typeface="Cambria" panose="02040503050406030204" pitchFamily="18" charset="0"/>
                  </a:rPr>
                  <a:t>EXAMPLE</a:t>
                </a:r>
                <a:r>
                  <a:rPr lang="en-US" dirty="0" smtClean="0">
                    <a:latin typeface="Cambria" panose="02040503050406030204" pitchFamily="18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+1=7</m:t>
                    </m:r>
                  </m:oMath>
                </a14:m>
                <a:endParaRPr lang="en-US" u="sng" dirty="0" smtClean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1325880"/>
                <a:ext cx="8458200" cy="5011628"/>
              </a:xfrm>
              <a:prstGeom prst="rect">
                <a:avLst/>
              </a:prstGeom>
              <a:blipFill rotWithShape="0">
                <a:blip r:embed="rId2"/>
                <a:stretch>
                  <a:fillRect l="-1875" t="-1582" r="-577" b="-2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317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TERMINOLOGY (CONTINUED)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42900" y="1602715"/>
                <a:ext cx="8610600" cy="5255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Aft>
                    <a:spcPts val="1920"/>
                  </a:spcAft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Cambria" panose="02040503050406030204" pitchFamily="18" charset="0"/>
                  </a:rPr>
                  <a:t>Often we write the solution of an equation as a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solution set</a:t>
                </a:r>
                <a:r>
                  <a:rPr lang="en-US" dirty="0" smtClean="0">
                    <a:latin typeface="Cambria" panose="02040503050406030204" pitchFamily="18" charset="0"/>
                  </a:rPr>
                  <a:t>.  For example, the solution set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−16=0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−4, 4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</a:p>
              <a:p>
                <a:pPr marL="457200" indent="-457200">
                  <a:spcAft>
                    <a:spcPts val="1920"/>
                  </a:spcAft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Cambria" panose="02040503050406030204" pitchFamily="18" charset="0"/>
                  </a:rPr>
                  <a:t>An equation that is </a:t>
                </a:r>
                <a:r>
                  <a:rPr lang="en-US" dirty="0" smtClean="0">
                    <a:latin typeface="Cambria" panose="02040503050406030204" pitchFamily="18" charset="0"/>
                  </a:rPr>
                  <a:t>satisfied </a:t>
                </a:r>
                <a:r>
                  <a:rPr lang="en-US" dirty="0" smtClean="0">
                    <a:latin typeface="Cambria" panose="02040503050406030204" pitchFamily="18" charset="0"/>
                  </a:rPr>
                  <a:t>for every value of the variable for which both sides are defined is called an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identity</a:t>
                </a:r>
                <a:r>
                  <a:rPr lang="en-US" dirty="0" smtClean="0">
                    <a:latin typeface="Cambria" panose="02040503050406030204" pitchFamily="18" charset="0"/>
                  </a:rPr>
                  <a:t>.  For example.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+2=4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b="0" dirty="0" smtClean="0">
                  <a:latin typeface="Cambria" panose="02040503050406030204" pitchFamily="18" charset="0"/>
                </a:endParaRPr>
              </a:p>
              <a:p>
                <a:pPr marL="400050" indent="-400050">
                  <a:spcAft>
                    <a:spcPts val="1920"/>
                  </a:spcAft>
                </a:pPr>
                <a:r>
                  <a:rPr lang="en-US" dirty="0">
                    <a:latin typeface="Cambria" panose="02040503050406030204" pitchFamily="18" charset="0"/>
                  </a:rPr>
                  <a:t>	</a:t>
                </a:r>
                <a:r>
                  <a:rPr lang="en-US" dirty="0" smtClean="0">
                    <a:latin typeface="Cambria" panose="02040503050406030204" pitchFamily="18" charset="0"/>
                  </a:rPr>
                  <a:t>is an identity because this statement is true for any real number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  <a:endParaRPr 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1602715"/>
                <a:ext cx="8610600" cy="5255285"/>
              </a:xfrm>
              <a:prstGeom prst="rect">
                <a:avLst/>
              </a:prstGeom>
              <a:blipFill rotWithShape="0">
                <a:blip r:embed="rId2"/>
                <a:stretch>
                  <a:fillRect l="-1628" t="-1508" r="-2123" b="-2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SOLVING AN EQUATION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5344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One method for solving an equation is to replace the original equation by a succession of equivalent equations until an equation with an obvious solution is obtained.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Equivalent equations</a:t>
            </a:r>
            <a:r>
              <a:rPr lang="en-US" altLang="en-US" dirty="0">
                <a:latin typeface="Cambria" panose="02040503050406030204" pitchFamily="18" charset="0"/>
              </a:rPr>
              <a:t> are equations that have </a:t>
            </a:r>
            <a:r>
              <a:rPr lang="en-US" altLang="en-US" b="1" i="1" u="sng" dirty="0">
                <a:solidFill>
                  <a:srgbClr val="CC0000"/>
                </a:solidFill>
                <a:latin typeface="Cambria" panose="02040503050406030204" pitchFamily="18" charset="0"/>
              </a:rPr>
              <a:t>exactly</a:t>
            </a:r>
            <a:r>
              <a:rPr lang="en-US" altLang="en-US" dirty="0">
                <a:latin typeface="Cambria" panose="02040503050406030204" pitchFamily="18" charset="0"/>
              </a:rPr>
              <a:t> the same solution 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PROCEDURES THAT RESULT IN EQUIVALENT EQUATIONS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dirty="0" smtClean="0">
                <a:latin typeface="Cambria" panose="02040503050406030204" pitchFamily="18" charset="0"/>
              </a:rPr>
              <a:t>Interchange the two sides of an equation.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dirty="0" smtClean="0">
                <a:latin typeface="Cambria" panose="02040503050406030204" pitchFamily="18" charset="0"/>
              </a:rPr>
              <a:t>Simplify the sides of an equation by combining like terms, eliminating parentheses, etc.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dirty="0" smtClean="0">
                <a:latin typeface="Cambria" panose="02040503050406030204" pitchFamily="18" charset="0"/>
              </a:rPr>
              <a:t>Add or subtract the same expression from both sides of the equation.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dirty="0" smtClean="0">
                <a:latin typeface="Cambria" panose="02040503050406030204" pitchFamily="18" charset="0"/>
              </a:rPr>
              <a:t>Multiply or divide both sides of the equation by the same nonzero expression.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dirty="0" smtClean="0">
                <a:latin typeface="Cambria" panose="02040503050406030204" pitchFamily="18" charset="0"/>
              </a:rPr>
              <a:t>If one side of the equation is 0 and the other side can be factored, then we may use the Zero-Product Property and set each factor equal to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ZERO-PRODUCT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71500" y="1905000"/>
                <a:ext cx="8001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be algebraic expressions. 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or both equal 0.</a:t>
                </a:r>
                <a:endParaRPr 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1905000"/>
                <a:ext cx="8001000" cy="1077218"/>
              </a:xfrm>
              <a:prstGeom prst="rect">
                <a:avLst/>
              </a:prstGeom>
              <a:blipFill rotWithShape="0">
                <a:blip r:embed="rId2"/>
                <a:stretch>
                  <a:fillRect l="-1982" t="-7386" r="-1067" b="-17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STEPS FOR SOLVING EQUATIONS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latin typeface="Cambria" panose="02040503050406030204" pitchFamily="18" charset="0"/>
              </a:rPr>
              <a:t>List any restrictions on the domain of the variable.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latin typeface="Cambria" panose="02040503050406030204" pitchFamily="18" charset="0"/>
              </a:rPr>
              <a:t>Simplify the equation by replacing the original equation by a succession of equivalent equations following the procedures listed earlier.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latin typeface="Cambria" panose="02040503050406030204" pitchFamily="18" charset="0"/>
              </a:rPr>
              <a:t>If the result of Step 2 is a product of factors equal to 0, use the Zero-Product Property and set each factor equal to 0.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>
                <a:latin typeface="Cambria" panose="02040503050406030204" pitchFamily="18" charset="0"/>
              </a:rPr>
              <a:t>Check your solution(s).</a:t>
            </a:r>
            <a:endParaRPr lang="en-US" altLang="en-US" dirty="0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LINEAR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57200" y="1752600"/>
                <a:ext cx="8305800" cy="37779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A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linear </a:t>
                </a:r>
                <a:r>
                  <a:rPr lang="en-US" b="1" u="sng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equation </a:t>
                </a:r>
                <a:r>
                  <a:rPr lang="en-US" b="1" u="sng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in one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variable</a:t>
                </a:r>
                <a:r>
                  <a:rPr lang="en-US" dirty="0" smtClean="0">
                    <a:latin typeface="Cambria" panose="02040503050406030204" pitchFamily="18" charset="0"/>
                  </a:rPr>
                  <a:t> is equivalent to an equation of the form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A linear equation is also called a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first-degree equation</a:t>
                </a:r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  <a:endParaRPr 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52600"/>
                <a:ext cx="8305800" cy="3777957"/>
              </a:xfrm>
              <a:prstGeom prst="rect">
                <a:avLst/>
              </a:prstGeom>
              <a:blipFill rotWithShape="0">
                <a:blip r:embed="rId2"/>
                <a:stretch>
                  <a:fillRect l="-1834" t="-2100" b="-4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STEPS FOR SOLVING A LINEAR EQUATON</a:t>
            </a:r>
            <a:endParaRPr lang="en-US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5029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dirty="0" smtClean="0">
                <a:latin typeface="Cambria" panose="02040503050406030204" pitchFamily="18" charset="0"/>
              </a:rPr>
              <a:t>List any restrictions on the domain of the variable.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dirty="0" smtClean="0">
                <a:latin typeface="Cambria" panose="02040503050406030204" pitchFamily="18" charset="0"/>
              </a:rPr>
              <a:t>If necessary, clear the equation of fractions by multiplying both sides by the least common multiple (LCM) of all the denominators of all the fractions.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dirty="0" smtClean="0">
                <a:latin typeface="Cambria" panose="02040503050406030204" pitchFamily="18" charset="0"/>
              </a:rPr>
              <a:t>Remove all parentheses and simplify.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dirty="0" smtClean="0">
                <a:latin typeface="Cambria" panose="02040503050406030204" pitchFamily="18" charset="0"/>
              </a:rPr>
              <a:t>Collect all terms containing the variable on one side of the equation and all remaining terms on the other side.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dirty="0" smtClean="0">
                <a:latin typeface="Cambria" panose="02040503050406030204" pitchFamily="18" charset="0"/>
              </a:rPr>
              <a:t>Simplify and solve.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dirty="0" smtClean="0">
                <a:latin typeface="Cambria" panose="02040503050406030204" pitchFamily="18" charset="0"/>
              </a:rPr>
              <a:t>Check your solution(s).</a:t>
            </a:r>
          </a:p>
        </p:txBody>
      </p:sp>
    </p:spTree>
    <p:extLst>
      <p:ext uri="{BB962C8B-B14F-4D97-AF65-F5344CB8AC3E}">
        <p14:creationId xmlns:p14="http://schemas.microsoft.com/office/powerpoint/2010/main" val="204586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1920"/>
          </a:spcAft>
          <a:defRPr dirty="0">
            <a:latin typeface="Cambria" panose="020405030504060302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435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</vt:lpstr>
      <vt:lpstr>Cambria Math</vt:lpstr>
      <vt:lpstr>Times New Roman</vt:lpstr>
      <vt:lpstr>Default Design</vt:lpstr>
      <vt:lpstr>Section 1.1</vt:lpstr>
      <vt:lpstr>TERMINOLOGY</vt:lpstr>
      <vt:lpstr>TERMINOLOGY (CONTINUED)</vt:lpstr>
      <vt:lpstr>SOLVING AN EQUATION</vt:lpstr>
      <vt:lpstr>PROCEDURES THAT RESULT IN EQUIVALENT EQUATIONS</vt:lpstr>
      <vt:lpstr>ZERO-PRODUCT PROPERTY</vt:lpstr>
      <vt:lpstr>STEPS FOR SOLVING EQUATIONS</vt:lpstr>
      <vt:lpstr>LINEAR EQUATIONS</vt:lpstr>
      <vt:lpstr>STEPS FOR SOLVING A LINEAR EQUATON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</dc:title>
  <dc:creator>a_fuller</dc:creator>
  <cp:lastModifiedBy>Fuller, Allen</cp:lastModifiedBy>
  <cp:revision>14</cp:revision>
  <dcterms:created xsi:type="dcterms:W3CDTF">2008-06-30T13:50:45Z</dcterms:created>
  <dcterms:modified xsi:type="dcterms:W3CDTF">2016-06-16T14:50:23Z</dcterms:modified>
</cp:coreProperties>
</file>