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22" autoAdjust="0"/>
  </p:normalViewPr>
  <p:slideViewPr>
    <p:cSldViewPr>
      <p:cViewPr varScale="1">
        <p:scale>
          <a:sx n="93" d="100"/>
          <a:sy n="93" d="100"/>
        </p:scale>
        <p:origin x="4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63A09-4A86-4C3E-89F6-00B46A8767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10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FBF93-D337-458B-B39D-7645E0A360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03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A87C7-9BF9-47D2-838A-4659D1DD37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922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A750457-ADF3-4BE4-8242-33FD3671E9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690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87ECB28-C45D-4ECB-9E07-9403F234AD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97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882C9-6B5F-4048-BF37-CC55FCFD48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787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D1BB8-97E5-4D11-AB44-C246CD7AA6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51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82E36-5AC9-49B8-83D4-B97FA723C4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97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DCC49-14D7-4BF5-82A7-50B1FBF1E0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74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F4097-69D5-4335-95E1-31551B150A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42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3CBE2-C590-4AB6-ABC4-7ED3309B31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103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3CDDD-A6BC-4CC5-870F-F0A4032802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51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C7CBF-1F0D-42B7-958A-F9CAD4C0C5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318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A1F09F1-4611-4FCF-96A4-DCC3DBE8E5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Section </a:t>
            </a:r>
            <a:r>
              <a:rPr lang="en-US" altLang="en-US" b="1" smtClean="0"/>
              <a:t>8.2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Area of a Surface of Revolution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AREA OF A FRUSTUM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Text Box 3"/>
              <p:cNvSpPr txBox="1">
                <a:spLocks noChangeArrowheads="1"/>
              </p:cNvSpPr>
              <p:nvPr/>
            </p:nvSpPr>
            <p:spPr bwMode="auto">
              <a:xfrm>
                <a:off x="228600" y="1371600"/>
                <a:ext cx="8382000" cy="24695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area of the frustum of a cone is given by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𝐴</m:t>
                      </m:r>
                      <m:r>
                        <m:rPr>
                          <m:aln/>
                        </m:rP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2</m:t>
                      </m:r>
                      <m:r>
                        <a:rPr lang="en-US" altLang="en-US" b="0" i="1" smtClean="0">
                          <a:latin typeface="Cambria Math"/>
                        </a:rPr>
                        <m:t>𝜋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en-US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⋅ℓ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2</m:t>
                      </m:r>
                      <m:r>
                        <a:rPr lang="en-US" altLang="en-US" b="0" i="1" smtClean="0">
                          <a:latin typeface="Cambria Math"/>
                        </a:rPr>
                        <m:t>𝜋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</a:rPr>
                            <m:t>average</m:t>
                          </m:r>
                          <m:r>
                            <a:rPr lang="en-US" alt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</a:rPr>
                            <m:t>radius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⋅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</a:rPr>
                            <m:t>length</m:t>
                          </m:r>
                        </m:e>
                      </m:d>
                    </m:oMath>
                  </m:oMathPara>
                </a14:m>
                <a:endParaRPr lang="en-US" altLang="en-US" b="0" dirty="0" smtClean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7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1371600"/>
                <a:ext cx="8382000" cy="2469522"/>
              </a:xfrm>
              <a:prstGeom prst="rect">
                <a:avLst/>
              </a:prstGeom>
              <a:blipFill rotWithShape="1">
                <a:blip r:embed="rId2"/>
                <a:stretch>
                  <a:fillRect l="-1891" t="-321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8" name="Picture 6" descr="frustAre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3505200"/>
            <a:ext cx="2767012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FINDING THE SURFACE AREA OF A SOLID OF REVOLUTION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457200" y="1600200"/>
                <a:ext cx="8153400" cy="4525963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solidFill>
                      <a:srgbClr val="000000"/>
                    </a:solidFill>
                    <a:latin typeface="Cambria" panose="02040503050406030204" pitchFamily="18" charset="0"/>
                  </a:rPr>
                  <a:t>Divide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alt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alt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 smtClean="0">
                    <a:solidFill>
                      <a:srgbClr val="000000"/>
                    </a:solidFill>
                    <a:latin typeface="Cambria" panose="02040503050406030204" pitchFamily="18" charset="0"/>
                  </a:rPr>
                  <a:t> into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en-US" dirty="0">
                    <a:solidFill>
                      <a:srgbClr val="000000"/>
                    </a:solidFill>
                    <a:latin typeface="Cambria" panose="02040503050406030204" pitchFamily="18" charset="0"/>
                  </a:rPr>
                  <a:t> equal subintervals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.</a:t>
                </a:r>
              </a:p>
              <a:p>
                <a:pPr>
                  <a:lnSpc>
                    <a:spcPct val="90000"/>
                  </a:lnSpc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Find the area of the conical frustums created by each subinterval.</a:t>
                </a:r>
              </a:p>
              <a:p>
                <a:pPr marL="0" indent="0">
                  <a:lnSpc>
                    <a:spcPct val="90000"/>
                  </a:lnSpc>
                  <a:spcBef>
                    <a:spcPts val="0"/>
                  </a:spcBef>
                  <a:spcAft>
                    <a:spcPts val="192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2</m:t>
                      </m:r>
                      <m:r>
                        <a:rPr lang="en-US" altLang="en-US" b="0" i="1" smtClean="0">
                          <a:latin typeface="Cambria Math"/>
                        </a:rPr>
                        <m:t>𝜋</m:t>
                      </m:r>
                      <m:r>
                        <a:rPr lang="en-US" alt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e>
                      </m:d>
                      <m:rad>
                        <m:radPr>
                          <m:degHide m:val="on"/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alt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lang="en-US" altLang="en-US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alt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alt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m:rPr>
                          <m:sty m:val="p"/>
                        </m:rPr>
                        <a:rPr lang="en-US" altLang="en-US" b="0" i="0" smtClean="0">
                          <a:latin typeface="Cambria Math"/>
                        </a:rPr>
                        <m:t>Δ</m:t>
                      </m:r>
                      <m:r>
                        <a:rPr lang="en-US" alt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altLang="en-US" i="1" dirty="0">
                  <a:latin typeface="Cambria" panose="02040503050406030204" pitchFamily="18" charset="0"/>
                </a:endParaRPr>
              </a:p>
              <a:p>
                <a:pPr>
                  <a:lnSpc>
                    <a:spcPct val="90000"/>
                  </a:lnSpc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solidFill>
                      <a:srgbClr val="000000"/>
                    </a:solidFill>
                    <a:latin typeface="Cambria" panose="02040503050406030204" pitchFamily="18" charset="0"/>
                  </a:rPr>
                  <a:t>Sum </a:t>
                </a:r>
                <a:r>
                  <a:rPr lang="en-US" altLang="en-US" dirty="0">
                    <a:solidFill>
                      <a:srgbClr val="000000"/>
                    </a:solidFill>
                    <a:latin typeface="Cambria" panose="02040503050406030204" pitchFamily="18" charset="0"/>
                  </a:rPr>
                  <a:t>the areas and take limit as the length of the subintervals go to zero. Compute definite integral.</a:t>
                </a:r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1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57200" y="1600200"/>
                <a:ext cx="8153400" cy="4525963"/>
              </a:xfrm>
              <a:blipFill rotWithShape="1">
                <a:blip r:embed="rId2"/>
                <a:stretch>
                  <a:fillRect l="-1794" t="-2830" b="-99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171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310765"/>
                <a:ext cx="8305800" cy="55616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Aft>
                    <a:spcPts val="1400"/>
                  </a:spcAft>
                </a:pPr>
                <a:r>
                  <a:rPr lang="en-US" altLang="en-US" sz="2600" dirty="0" smtClean="0">
                    <a:latin typeface="Cambria" panose="02040503050406030204" pitchFamily="18" charset="0"/>
                  </a:rPr>
                  <a:t>Let  </a:t>
                </a:r>
                <a:r>
                  <a:rPr lang="en-US" altLang="en-US" sz="2600" i="1" dirty="0">
                    <a:latin typeface="Cambria" panose="02040503050406030204" pitchFamily="18" charset="0"/>
                  </a:rPr>
                  <a:t>f </a:t>
                </a:r>
                <a:r>
                  <a:rPr lang="en-US" altLang="en-US" sz="2600" dirty="0">
                    <a:latin typeface="Cambria" panose="02040503050406030204" pitchFamily="18" charset="0"/>
                  </a:rPr>
                  <a:t> be positive and have a continuous derivative.  The </a:t>
                </a:r>
                <a:r>
                  <a:rPr lang="en-US" altLang="en-US" sz="26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surface area</a:t>
                </a:r>
                <a:r>
                  <a:rPr lang="en-US" altLang="en-US" sz="2600" dirty="0">
                    <a:latin typeface="Cambria" panose="02040503050406030204" pitchFamily="18" charset="0"/>
                  </a:rPr>
                  <a:t> of the surface obtained by rotating the curve </a:t>
                </a:r>
                <a14:m>
                  <m:oMath xmlns:m="http://schemas.openxmlformats.org/officeDocument/2006/math">
                    <m:r>
                      <a:rPr lang="en-US" altLang="en-US" sz="2600" b="0" i="1" smtClean="0">
                        <a:latin typeface="Cambria Math"/>
                      </a:rPr>
                      <m:t>𝑦</m:t>
                    </m:r>
                    <m:r>
                      <a:rPr lang="en-US" altLang="en-US" sz="2600" b="0" i="1" smtClean="0">
                        <a:latin typeface="Cambria Math"/>
                      </a:rPr>
                      <m:t>=</m:t>
                    </m:r>
                    <m:r>
                      <a:rPr lang="en-US" altLang="en-US" sz="26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6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sz="2600" b="0" i="1" smtClean="0">
                        <a:latin typeface="Cambria Math"/>
                      </a:rPr>
                      <m:t>, </m:t>
                    </m:r>
                    <m:r>
                      <a:rPr lang="en-US" altLang="en-US" sz="2600" b="0" i="1" smtClean="0">
                        <a:latin typeface="Cambria Math"/>
                      </a:rPr>
                      <m:t>𝑎</m:t>
                    </m:r>
                    <m:r>
                      <a:rPr lang="en-US" altLang="en-US" sz="2600" b="0" i="1" smtClean="0">
                        <a:latin typeface="Cambria Math"/>
                      </a:rPr>
                      <m:t>≤</m:t>
                    </m:r>
                    <m:r>
                      <a:rPr lang="en-US" altLang="en-US" sz="2600" b="0" i="1" smtClean="0">
                        <a:latin typeface="Cambria Math"/>
                      </a:rPr>
                      <m:t>𝑥</m:t>
                    </m:r>
                    <m:r>
                      <a:rPr lang="en-US" altLang="en-US" sz="2600" b="0" i="1" smtClean="0">
                        <a:latin typeface="Cambria Math"/>
                      </a:rPr>
                      <m:t>≤</m:t>
                    </m:r>
                    <m:r>
                      <a:rPr lang="en-US" altLang="en-US" sz="26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en-US" sz="2600" i="1" dirty="0" smtClean="0">
                    <a:latin typeface="Cambria" panose="02040503050406030204" pitchFamily="18" charset="0"/>
                  </a:rPr>
                  <a:t>,</a:t>
                </a:r>
                <a:r>
                  <a:rPr lang="en-US" altLang="en-US" sz="26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2600" dirty="0">
                    <a:latin typeface="Cambria" panose="02040503050406030204" pitchFamily="18" charset="0"/>
                  </a:rPr>
                  <a:t>about the </a:t>
                </a:r>
                <a14:m>
                  <m:oMath xmlns:m="http://schemas.openxmlformats.org/officeDocument/2006/math">
                    <m:r>
                      <a:rPr lang="en-US" altLang="en-US" sz="2600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en-US" altLang="en-US" sz="2600" b="1" dirty="0" smtClean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-</a:t>
                </a:r>
                <a:r>
                  <a:rPr lang="en-US" altLang="en-US" sz="2600" b="1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axis</a:t>
                </a:r>
                <a:r>
                  <a:rPr lang="en-US" altLang="en-US" sz="2600" dirty="0">
                    <a:latin typeface="Cambria" panose="02040503050406030204" pitchFamily="18" charset="0"/>
                  </a:rPr>
                  <a:t> is</a:t>
                </a:r>
              </a:p>
              <a:p>
                <a:pPr>
                  <a:spcAft>
                    <a:spcPts val="1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600" b="0" i="1" smtClean="0">
                          <a:latin typeface="Cambria Math"/>
                        </a:rPr>
                        <m:t>𝑆</m:t>
                      </m:r>
                      <m:r>
                        <m:rPr>
                          <m:aln/>
                        </m:rPr>
                        <a:rPr lang="en-US" altLang="en-US" sz="2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altLang="en-US" sz="2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en-US" sz="26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altLang="en-US" sz="26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altLang="en-US" sz="2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altLang="en-US" sz="2600" b="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altLang="en-US" sz="26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en-US" alt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altLang="en-US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en-US" sz="2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alt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en-US" sz="2600" b="0" i="1" smtClean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p>
                                          <m:r>
                                            <a:rPr lang="en-US" altLang="en-US" sz="2600" b="0" i="1" smtClean="0">
                                              <a:latin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en-US" sz="2600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n-US" altLang="en-US" sz="2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altLang="en-US" sz="26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altLang="en-US" sz="2600" b="0" i="0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altLang="en-US" sz="2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en-US" sz="26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altLang="en-US" sz="26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altLang="en-US" sz="2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altLang="en-US" sz="2600" b="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altLang="en-US" sz="26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en-US" alt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altLang="en-US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en-US" sz="2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box>
                                        <m:boxPr>
                                          <m:ctrlPr>
                                            <a:rPr lang="en-US" alt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oxPr>
                                        <m:e>
                                          <m:argPr>
                                            <m:argSz m:val="-1"/>
                                          </m:argPr>
                                          <m:f>
                                            <m:fPr>
                                              <m:ctrlPr>
                                                <a:rPr lang="en-US" altLang="en-US" sz="26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en-US" sz="2600" b="0" i="1" smtClean="0">
                                                  <a:latin typeface="Cambria Math"/>
                                                </a:rPr>
                                                <m:t>𝑑𝑦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altLang="en-US" sz="2600" b="0" i="1" smtClean="0">
                                                  <a:latin typeface="Cambria Math"/>
                                                </a:rPr>
                                                <m:t>𝑑𝑥</m:t>
                                              </m:r>
                                            </m:den>
                                          </m:f>
                                        </m:e>
                                      </m:box>
                                    </m:e>
                                  </m:d>
                                </m:e>
                                <m:sup>
                                  <m:r>
                                    <a:rPr lang="en-US" altLang="en-US" sz="2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altLang="en-US" sz="26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600" dirty="0">
                  <a:latin typeface="Cambria" panose="02040503050406030204" pitchFamily="18" charset="0"/>
                </a:endParaRPr>
              </a:p>
              <a:p>
                <a:pPr>
                  <a:spcAft>
                    <a:spcPts val="1400"/>
                  </a:spcAft>
                </a:pPr>
                <a:r>
                  <a:rPr lang="en-US" altLang="en-US" sz="2600" dirty="0">
                    <a:latin typeface="Cambria" panose="02040503050406030204" pitchFamily="18" charset="0"/>
                  </a:rPr>
                  <a:t>If the curve </a:t>
                </a:r>
                <a:r>
                  <a:rPr lang="en-US" altLang="en-US" sz="2600" dirty="0" smtClean="0">
                    <a:latin typeface="Cambria" panose="02040503050406030204" pitchFamily="18" charset="0"/>
                  </a:rPr>
                  <a:t>is </a:t>
                </a:r>
                <a14:m>
                  <m:oMath xmlns:m="http://schemas.openxmlformats.org/officeDocument/2006/math">
                    <m:r>
                      <a:rPr lang="en-US" altLang="en-US" sz="2600" b="0" i="1" smtClean="0">
                        <a:latin typeface="Cambria Math"/>
                      </a:rPr>
                      <m:t>𝑥</m:t>
                    </m:r>
                    <m:r>
                      <a:rPr lang="en-US" altLang="en-US" sz="2600" b="0" i="1" smtClean="0">
                        <a:latin typeface="Cambria Math"/>
                      </a:rPr>
                      <m:t>=</m:t>
                    </m:r>
                    <m:r>
                      <a:rPr lang="en-US" altLang="en-US" sz="26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alt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600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altLang="en-US" sz="2600" b="0" i="1" smtClean="0">
                        <a:latin typeface="Cambria Math"/>
                      </a:rPr>
                      <m:t>, </m:t>
                    </m:r>
                    <m:r>
                      <a:rPr lang="en-US" altLang="en-US" sz="2600" b="0" i="1" smtClean="0">
                        <a:latin typeface="Cambria Math"/>
                      </a:rPr>
                      <m:t>𝑐</m:t>
                    </m:r>
                    <m:r>
                      <a:rPr lang="en-US" altLang="en-US" sz="2600" b="0" i="1" smtClean="0">
                        <a:latin typeface="Cambria Math"/>
                      </a:rPr>
                      <m:t>≤</m:t>
                    </m:r>
                    <m:r>
                      <a:rPr lang="en-US" altLang="en-US" sz="2600" b="0" i="1" smtClean="0">
                        <a:latin typeface="Cambria Math"/>
                      </a:rPr>
                      <m:t>𝑦</m:t>
                    </m:r>
                    <m:r>
                      <a:rPr lang="en-US" altLang="en-US" sz="2600" b="0" i="1" smtClean="0">
                        <a:latin typeface="Cambria Math"/>
                      </a:rPr>
                      <m:t>≤</m:t>
                    </m:r>
                    <m:r>
                      <a:rPr lang="en-US" altLang="en-US" sz="2600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altLang="en-US" sz="2600" dirty="0">
                    <a:latin typeface="Cambria" panose="02040503050406030204" pitchFamily="18" charset="0"/>
                  </a:rPr>
                  <a:t>,  then  </a:t>
                </a:r>
              </a:p>
              <a:p>
                <a:pPr>
                  <a:spcAft>
                    <a:spcPts val="1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600" b="0" i="1" smtClean="0">
                          <a:latin typeface="Cambria Math"/>
                        </a:rPr>
                        <m:t>𝑆</m:t>
                      </m:r>
                      <m:r>
                        <a:rPr lang="en-US" altLang="en-US" sz="2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altLang="en-US" sz="2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en-US" sz="2600" b="0" i="1" smtClean="0">
                              <a:latin typeface="Cambria Math"/>
                            </a:rPr>
                            <m:t>𝑐</m:t>
                          </m:r>
                        </m:sub>
                        <m:sup>
                          <m:r>
                            <a:rPr lang="en-US" altLang="en-US" sz="2600" b="0" i="1" smtClean="0">
                              <a:latin typeface="Cambria Math"/>
                            </a:rPr>
                            <m:t>𝑑</m:t>
                          </m:r>
                        </m:sup>
                        <m:e>
                          <m:r>
                            <a:rPr lang="en-US" altLang="en-US" sz="2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altLang="en-US" sz="2600" b="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altLang="en-US" sz="2600" b="0" i="1" smtClean="0">
                              <a:latin typeface="Cambria Math"/>
                            </a:rPr>
                            <m:t>𝑦</m:t>
                          </m:r>
                          <m:rad>
                            <m:radPr>
                              <m:degHide m:val="on"/>
                              <m:ctrlPr>
                                <a:rPr lang="en-US" alt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altLang="en-US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en-US" sz="2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box>
                                        <m:boxPr>
                                          <m:ctrlPr>
                                            <a:rPr lang="en-US" alt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oxPr>
                                        <m:e>
                                          <m:argPr>
                                            <m:argSz m:val="-1"/>
                                          </m:argPr>
                                          <m:f>
                                            <m:fPr>
                                              <m:ctrlPr>
                                                <a:rPr lang="en-US" altLang="en-US" sz="26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en-US" sz="2600" b="0" i="1" smtClean="0">
                                                  <a:latin typeface="Cambria Math"/>
                                                </a:rPr>
                                                <m:t>𝑑𝑥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altLang="en-US" sz="2600" b="0" i="1" smtClean="0">
                                                  <a:latin typeface="Cambria Math"/>
                                                </a:rPr>
                                                <m:t>𝑑𝑦</m:t>
                                              </m:r>
                                            </m:den>
                                          </m:f>
                                        </m:e>
                                      </m:box>
                                    </m:e>
                                  </m:d>
                                </m:e>
                                <m:sup>
                                  <m:r>
                                    <a:rPr lang="en-US" altLang="en-US" sz="2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altLang="en-US" sz="2600" b="0" i="1" smtClean="0">
                              <a:latin typeface="Cambria Math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US" altLang="en-US" sz="2600" dirty="0">
                  <a:latin typeface="Cambria" panose="02040503050406030204" pitchFamily="18" charset="0"/>
                </a:endParaRPr>
              </a:p>
              <a:p>
                <a:pPr>
                  <a:spcAft>
                    <a:spcPts val="1400"/>
                  </a:spcAft>
                </a:pPr>
                <a:r>
                  <a:rPr lang="en-US" altLang="en-US" sz="2600" u="sng" dirty="0" smtClean="0">
                    <a:latin typeface="Cambria" panose="02040503050406030204" pitchFamily="18" charset="0"/>
                  </a:rPr>
                  <a:t>NOTE</a:t>
                </a:r>
                <a:r>
                  <a:rPr lang="en-US" altLang="en-US" sz="2600" dirty="0">
                    <a:latin typeface="Cambria" panose="02040503050406030204" pitchFamily="18" charset="0"/>
                  </a:rPr>
                  <a:t>:  For both cases, </a:t>
                </a:r>
                <a:r>
                  <a:rPr lang="en-US" altLang="en-US" sz="2600" dirty="0" smtClean="0">
                    <a:latin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600" b="0" i="1" smtClean="0">
                        <a:latin typeface="Cambria Math"/>
                      </a:rPr>
                      <m:t>𝑆</m:t>
                    </m:r>
                    <m:r>
                      <a:rPr lang="en-US" altLang="en-US" sz="2600" b="0" i="1" smtClean="0">
                        <a:latin typeface="Cambria Math"/>
                      </a:rPr>
                      <m:t>=∫2</m:t>
                    </m:r>
                    <m:r>
                      <a:rPr lang="en-US" altLang="en-US" sz="2600" b="0" i="1" smtClean="0">
                        <a:latin typeface="Cambria Math"/>
                      </a:rPr>
                      <m:t>𝜋</m:t>
                    </m:r>
                    <m:r>
                      <a:rPr lang="en-US" altLang="en-US" sz="2600" b="0" i="1" smtClean="0">
                        <a:latin typeface="Cambria Math"/>
                      </a:rPr>
                      <m:t>𝑦</m:t>
                    </m:r>
                    <m:r>
                      <a:rPr lang="en-US" altLang="en-US" sz="2600" b="0" i="1" smtClean="0">
                        <a:latin typeface="Cambria Math"/>
                      </a:rPr>
                      <m:t> </m:t>
                    </m:r>
                    <m:r>
                      <a:rPr lang="en-US" altLang="en-US" sz="2600" b="0" i="1" smtClean="0">
                        <a:latin typeface="Cambria Math"/>
                      </a:rPr>
                      <m:t>𝑑𝑠</m:t>
                    </m:r>
                    <m:r>
                      <a:rPr lang="en-US" altLang="en-US" sz="2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altLang="en-US" sz="26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altLang="en-US" sz="2600" b="0" i="1" smtClean="0">
                        <a:latin typeface="Cambria Math" panose="02040503050406030204" pitchFamily="18" charset="0"/>
                      </a:rPr>
                      <m:t>∫</m:t>
                    </m:r>
                    <m:r>
                      <a:rPr lang="en-US" altLang="en-US" sz="2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en-US" sz="2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600" b="0" i="1" smtClean="0">
                        <a:latin typeface="Cambria Math" panose="02040503050406030204" pitchFamily="18" charset="0"/>
                      </a:rPr>
                      <m:t>𝑑𝑠</m:t>
                    </m:r>
                  </m:oMath>
                </a14:m>
                <a:endParaRPr lang="el-GR" altLang="en-US" sz="2600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17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310765"/>
                <a:ext cx="8305800" cy="5561651"/>
              </a:xfrm>
              <a:prstGeom prst="rect">
                <a:avLst/>
              </a:prstGeom>
              <a:blipFill rotWithShape="0">
                <a:blip r:embed="rId2"/>
                <a:stretch>
                  <a:fillRect l="-1322" t="-987" b="-186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REVOLUTION ABOUT</a:t>
            </a:r>
            <a:br>
              <a:rPr lang="en-US" altLang="en-US" sz="4000" b="1"/>
            </a:br>
            <a:r>
              <a:rPr lang="en-US" altLang="en-US" sz="4000" b="1"/>
              <a:t>THE </a:t>
            </a:r>
            <a:r>
              <a:rPr lang="en-US" altLang="en-US" sz="4000" b="1" i="1"/>
              <a:t>x</a:t>
            </a:r>
            <a:r>
              <a:rPr lang="en-US" altLang="en-US" sz="4000" b="1"/>
              <a:t>-AXIS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REVOLUTION ABOUT</a:t>
            </a:r>
            <a:br>
              <a:rPr lang="en-US" altLang="en-US" sz="4000" b="1"/>
            </a:br>
            <a:r>
              <a:rPr lang="en-US" altLang="en-US" sz="4000" b="1"/>
              <a:t>THE </a:t>
            </a:r>
            <a:r>
              <a:rPr lang="en-US" altLang="en-US" sz="4000" b="1" i="1"/>
              <a:t>y</a:t>
            </a:r>
            <a:r>
              <a:rPr lang="en-US" altLang="en-US" sz="4000" b="1"/>
              <a:t>-AXIS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458200" cy="50597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For rotation about the </a:t>
                </a:r>
                <a14:m>
                  <m:oMath xmlns:m="http://schemas.openxmlformats.org/officeDocument/2006/math">
                    <m:r>
                      <a:rPr lang="en-US" alt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</m:oMath>
                </a14:m>
                <a:r>
                  <a:rPr lang="en-US" altLang="en-US" b="1" dirty="0" smtClean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-axis</a:t>
                </a:r>
                <a:r>
                  <a:rPr lang="en-US" altLang="en-US" dirty="0">
                    <a:latin typeface="Cambria" panose="02040503050406030204" pitchFamily="18" charset="0"/>
                  </a:rPr>
                  <a:t>, the surface area formula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is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𝑆</m:t>
                      </m:r>
                      <m:r>
                        <a:rPr lang="en-US" altLang="en-US" b="0" i="1" smtClean="0">
                          <a:latin typeface="Cambria Math"/>
                        </a:rPr>
                        <m:t>=∫2</m:t>
                      </m:r>
                      <m:r>
                        <a:rPr lang="en-US" altLang="en-US" b="0" i="1" smtClean="0">
                          <a:latin typeface="Cambria Math"/>
                        </a:rPr>
                        <m:t>𝜋</m:t>
                      </m:r>
                      <m:r>
                        <a:rPr lang="en-US" altLang="en-US" b="0" i="1" smtClean="0">
                          <a:latin typeface="Cambria Math"/>
                        </a:rPr>
                        <m:t> </m:t>
                      </m:r>
                      <m:r>
                        <a:rPr lang="en-US" altLang="en-US" b="0" i="1" smtClean="0">
                          <a:latin typeface="Cambria Math"/>
                        </a:rPr>
                        <m:t>𝑥</m:t>
                      </m:r>
                      <m:r>
                        <a:rPr lang="en-US" altLang="en-US" b="0" i="1" smtClean="0">
                          <a:latin typeface="Cambria Math"/>
                        </a:rPr>
                        <m:t> </m:t>
                      </m:r>
                      <m:r>
                        <a:rPr lang="en-US" altLang="en-US" b="0" i="1" smtClean="0">
                          <a:latin typeface="Cambria Math"/>
                        </a:rPr>
                        <m:t>𝑑𝑠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mtClean="0">
                    <a:latin typeface="Cambria" panose="02040503050406030204" pitchFamily="18" charset="0"/>
                  </a:rPr>
                  <a:t>where</a:t>
                </a:r>
                <a:endParaRPr lang="en-US" altLang="en-US" dirty="0" smtClean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𝑑𝑠</m:t>
                      </m:r>
                      <m:r>
                        <m:rPr>
                          <m:aln/>
                        </m:rPr>
                        <a:rPr lang="en-US" alt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box>
                                    <m:boxPr>
                                      <m:ctrlPr>
                                        <a:rPr lang="en-US" alt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US" alt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  <m:t>𝑑𝑦</m:t>
                                          </m:r>
                                        </m:num>
                                        <m:den>
                                          <m: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  <m:t>𝑑𝑥</m:t>
                                          </m:r>
                                        </m:den>
                                      </m:f>
                                    </m:e>
                                  </m:box>
                                </m:e>
                              </m:d>
                            </m:e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altLang="en-US" b="0" i="1" smtClean="0">
                          <a:latin typeface="Cambria Math"/>
                        </a:rPr>
                        <m:t>𝑑𝑥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alt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box>
                                    <m:boxPr>
                                      <m:ctrlPr>
                                        <a:rPr lang="en-US" alt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US" alt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  <m:t>𝑑𝑥</m:t>
                                          </m:r>
                                        </m:num>
                                        <m:den>
                                          <m: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  <m:t>𝑑𝑦</m:t>
                                          </m:r>
                                        </m:den>
                                      </m:f>
                                    </m:e>
                                  </m:box>
                                </m:e>
                              </m:d>
                            </m:e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altLang="en-US" b="0" i="1" smtClean="0">
                          <a:latin typeface="Cambria Math"/>
                        </a:rPr>
                        <m:t>𝑑𝑦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2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458200" cy="5059783"/>
              </a:xfrm>
              <a:prstGeom prst="rect">
                <a:avLst/>
              </a:prstGeom>
              <a:blipFill rotWithShape="1">
                <a:blip r:embed="rId2"/>
                <a:stretch>
                  <a:fillRect l="-1875" t="-156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92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Cambria</vt:lpstr>
      <vt:lpstr>Cambria Math</vt:lpstr>
      <vt:lpstr>Times New Roman</vt:lpstr>
      <vt:lpstr>Default Design</vt:lpstr>
      <vt:lpstr>Section 8.2</vt:lpstr>
      <vt:lpstr>THE AREA OF A FRUSTUM</vt:lpstr>
      <vt:lpstr>FINDING THE SURFACE AREA OF A SOLID OF REVOLUTION</vt:lpstr>
      <vt:lpstr>REVOLUTION ABOUT THE x-AXIS</vt:lpstr>
      <vt:lpstr>REVOLUTION ABOUT THE y-AXIS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9.2</dc:title>
  <dc:creator>Allen Fuller</dc:creator>
  <cp:lastModifiedBy>Fuller, Allen</cp:lastModifiedBy>
  <cp:revision>12</cp:revision>
  <dcterms:created xsi:type="dcterms:W3CDTF">2005-06-23T01:57:26Z</dcterms:created>
  <dcterms:modified xsi:type="dcterms:W3CDTF">2017-03-03T17:21:29Z</dcterms:modified>
</cp:coreProperties>
</file>