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22" autoAdjust="0"/>
  </p:normalViewPr>
  <p:slideViewPr>
    <p:cSldViewPr>
      <p:cViewPr varScale="1">
        <p:scale>
          <a:sx n="64" d="100"/>
          <a:sy n="64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916C94C-DCFC-4F72-B72E-BC5429446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193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EAAEB-0D11-4CCD-868A-B2D6E636D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2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3CE96-B10F-4C05-B950-D7273A0B00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19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93472-E27E-4E36-8F34-DCD6817D00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436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96CA06-3E02-41F7-BA7B-17FEB37FAE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08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26857-6E63-4048-8308-FEC90E8E6F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66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3F93E-A4A7-4D80-ADED-762208F2E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92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BFC40-208E-4603-8B85-6905E62203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99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4A379-3EF3-40B5-8B15-394102E63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4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AC57B-46B7-40A3-91F4-E8D825F6C3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08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B2B59-84C0-4897-BF1F-927C4A61F6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77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25000-4C55-4EFA-B32E-99640CE8B1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95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7EFF9-8819-4DB1-A457-DB49F131CC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73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ACB5616-1AB1-4CD3-9EAB-95FAB5C79C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8.1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Arc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FINDING THE LENGTH OF A PLANE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1600200"/>
                <a:ext cx="8153400" cy="4525963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 smtClean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Divide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alt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en-US" alt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 into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dirty="0" smtClean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equal subintervals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dirty="0">
                    <a:latin typeface="Cambria" panose="02040503050406030204" pitchFamily="18" charset="0"/>
                  </a:rPr>
                  <a:t>Find the length of the straight line segments in each subinterval using the distance formula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.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altLang="en-US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alt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altLang="en-US" b="0" i="1" smtClean="0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en-US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en-US" b="0" i="1" smtClean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en-US" altLang="en-US" b="0" i="1" smtClean="0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m:rPr>
                        <m:sty m:val="p"/>
                      </m:rPr>
                      <a:rPr lang="en-US" altLang="en-US" b="0" i="0" smtClean="0">
                        <a:latin typeface="Cambria Math"/>
                      </a:rPr>
                      <m:t>Δ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altLang="en-US" dirty="0" smtClean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Sum </a:t>
                </a:r>
                <a:r>
                  <a:rPr lang="en-US" altLang="en-US" dirty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the lengths and take limit as the length of the subintervals go to zero. Compute definite integral.</a:t>
                </a:r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1600200"/>
                <a:ext cx="8153400" cy="4525963"/>
              </a:xfrm>
              <a:blipFill rotWithShape="1">
                <a:blip r:embed="rId2"/>
                <a:stretch>
                  <a:fillRect l="-1794" t="-2830" r="-2765" b="-12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ARC LENGTH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905000"/>
                <a:ext cx="8382000" cy="4380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length of the curve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𝑦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, </m:t>
                    </m:r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  <m:r>
                      <a:rPr lang="en-US" altLang="en-US" b="0" i="1" smtClean="0">
                        <a:latin typeface="Cambria Math"/>
                      </a:rPr>
                      <m:t>≤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≤</m:t>
                    </m:r>
                    <m:r>
                      <a:rPr lang="en-US" alt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</a:t>
                </a:r>
              </a:p>
              <a:p>
                <a:pPr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r>
                      <a:rPr lang="en-US" alt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altLang="en-US" i="1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continuous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is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𝐿</m:t>
                      </m:r>
                      <m:r>
                        <m:rPr>
                          <m:aln/>
                        </m:rPr>
                        <a:rPr lang="en-US" alt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p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alt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𝑑𝑦</m:t>
                                          </m:r>
                                        </m:num>
                                        <m:den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𝑑𝑥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905000"/>
                <a:ext cx="8382000" cy="4380238"/>
              </a:xfrm>
              <a:prstGeom prst="rect">
                <a:avLst/>
              </a:prstGeom>
              <a:blipFill rotWithShape="1">
                <a:blip r:embed="rId2"/>
                <a:stretch>
                  <a:fillRect l="-1891" t="-18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ANOTHER ARC LENGTH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09600" y="1371600"/>
                <a:ext cx="8229600" cy="43802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length of the curve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, </m:t>
                    </m:r>
                    <m:r>
                      <a:rPr lang="en-US" altLang="en-US" b="0" i="1" smtClean="0">
                        <a:latin typeface="Cambria Math"/>
                      </a:rPr>
                      <m:t>𝑐</m:t>
                    </m:r>
                    <m:r>
                      <a:rPr lang="en-US" altLang="en-US" b="0" i="1" smtClean="0">
                        <a:latin typeface="Cambria Math"/>
                      </a:rPr>
                      <m:t>≤</m:t>
                    </m:r>
                    <m:r>
                      <a:rPr lang="en-US" altLang="en-US" b="0" i="1" smtClean="0">
                        <a:latin typeface="Cambria Math"/>
                      </a:rPr>
                      <m:t>𝑦</m:t>
                    </m:r>
                    <m:r>
                      <a:rPr lang="en-US" altLang="en-US" b="0" i="1" smtClean="0">
                        <a:latin typeface="Cambria Math"/>
                      </a:rPr>
                      <m:t>≤</m:t>
                    </m:r>
                    <m:r>
                      <a:rPr lang="en-US" altLang="en-US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</a:t>
                </a:r>
              </a:p>
              <a:p>
                <a:pPr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𝑔</m:t>
                    </m:r>
                    <m:r>
                      <a:rPr lang="en-US" alt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altLang="en-US" i="1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continuous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𝑐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is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𝐿</m:t>
                      </m:r>
                      <m:r>
                        <m:rPr>
                          <m:aln/>
                        </m:rPr>
                        <a:rPr lang="en-US" alt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𝑔</m:t>
                                          </m:r>
                                        </m:e>
                                        <m:sup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altLang="en-US" b="0" i="1" smtClean="0">
                              <a:latin typeface="Cambria Math"/>
                            </a:rPr>
                            <m:t>𝑑𝑦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alt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𝑑𝑥</m:t>
                                          </m:r>
                                        </m:num>
                                        <m:den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𝑑𝑦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altLang="en-US" b="0" i="1" smtClean="0">
                              <a:latin typeface="Cambria Math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371600"/>
                <a:ext cx="8229600" cy="4380238"/>
              </a:xfrm>
              <a:prstGeom prst="rect">
                <a:avLst/>
              </a:prstGeom>
              <a:blipFill rotWithShape="1">
                <a:blip r:embed="rId2"/>
                <a:stretch>
                  <a:fillRect l="-1852" t="-1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ARC LENGTH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524000"/>
                <a:ext cx="8458200" cy="5644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Let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C</a:t>
                </a:r>
                <a:r>
                  <a:rPr lang="en-US" altLang="en-US" dirty="0">
                    <a:latin typeface="Cambria" panose="02040503050406030204" pitchFamily="18" charset="0"/>
                  </a:rPr>
                  <a:t> be a smooth curve with equation: </a:t>
                </a:r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𝑦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, </m:t>
                      </m:r>
                      <m:r>
                        <a:rPr lang="en-US" altLang="en-US" b="0" i="1" smtClean="0">
                          <a:latin typeface="Cambria Math"/>
                        </a:rPr>
                        <m:t>𝑎</m:t>
                      </m:r>
                      <m:r>
                        <a:rPr lang="en-US" altLang="en-US" b="0" i="1" smtClean="0">
                          <a:latin typeface="Cambria Math"/>
                        </a:rPr>
                        <m:t>≤</m:t>
                      </m:r>
                      <m:r>
                        <a:rPr lang="en-US" altLang="en-US" b="0" i="1" smtClean="0">
                          <a:latin typeface="Cambria Math"/>
                        </a:rPr>
                        <m:t>𝑥</m:t>
                      </m:r>
                      <m:r>
                        <a:rPr lang="en-US" altLang="en-US" b="0" i="1" smtClean="0">
                          <a:latin typeface="Cambria Math"/>
                        </a:rPr>
                        <m:t>≤</m:t>
                      </m:r>
                      <m:r>
                        <a:rPr lang="en-US" altLang="en-US" b="0" i="1" smtClean="0">
                          <a:latin typeface="Cambria Math"/>
                        </a:rPr>
                        <m:t>𝑏</m:t>
                      </m:r>
                      <m:r>
                        <a:rPr lang="en-US" altLang="en-US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arc length function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>
                    <a:latin typeface="Cambria" panose="02040503050406030204" pitchFamily="18" charset="0"/>
                  </a:rPr>
                  <a:t>the distance along the curve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from the initial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to the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point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𝑄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i="1" dirty="0">
                    <a:latin typeface="Cambria" panose="02040503050406030204" pitchFamily="18" charset="0"/>
                  </a:rPr>
                  <a:t>,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defined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by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p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altLang="en-US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21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524000"/>
                <a:ext cx="8458200" cy="5644174"/>
              </a:xfrm>
              <a:prstGeom prst="rect">
                <a:avLst/>
              </a:prstGeom>
              <a:blipFill rotWithShape="1">
                <a:blip r:embed="rId2"/>
                <a:stretch>
                  <a:fillRect l="-1801" t="-14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DIFFERENTIAL OF ARC LENGTH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400175"/>
                <a:ext cx="8077200" cy="5659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The differential of the arc length is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000" b="0" i="1" smtClean="0">
                          <a:latin typeface="Cambria Math"/>
                        </a:rPr>
                        <m:t>𝑑𝑠</m:t>
                      </m:r>
                      <m:r>
                        <m:rPr>
                          <m:aln/>
                        </m:rP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en-US" sz="30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en-US" sz="3000" b="0" i="1" smtClean="0">
                                          <a:latin typeface="Cambria Math"/>
                                        </a:rPr>
                                        <m:t>𝑑𝑦</m:t>
                                      </m:r>
                                    </m:num>
                                    <m:den>
                                      <m:r>
                                        <a:rPr lang="en-US" altLang="en-US" sz="3000" b="0" i="1" smtClean="0">
                                          <a:latin typeface="Cambria Math"/>
                                        </a:rPr>
                                        <m:t>𝑑𝑥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altLang="en-US" sz="3000" b="0" i="1" smtClean="0">
                          <a:latin typeface="Cambria Math"/>
                        </a:rPr>
                        <m:t>𝑑𝑥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en-US" sz="30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en-US" sz="3000" b="0" i="1" smtClean="0">
                                          <a:latin typeface="Cambria Math"/>
                                        </a:rPr>
                                        <m:t>𝑑𝑥</m:t>
                                      </m:r>
                                    </m:num>
                                    <m:den>
                                      <m:r>
                                        <a:rPr lang="en-US" altLang="en-US" sz="3000" b="0" i="1" smtClean="0">
                                          <a:latin typeface="Cambria Math"/>
                                        </a:rPr>
                                        <m:t>𝑑𝑦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altLang="en-US" sz="3000" b="0" i="1" smtClean="0">
                          <a:latin typeface="Cambria Math"/>
                        </a:rPr>
                        <m:t>𝑑𝑦</m:t>
                      </m:r>
                    </m:oMath>
                  </m:oMathPara>
                </a14:m>
                <a:endParaRPr lang="en-US" altLang="en-US" sz="3000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Thus, the arc length is the integral of the 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differential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𝑑𝑠</m:t>
                    </m:r>
                  </m:oMath>
                </a14:m>
                <a:r>
                  <a:rPr lang="en-US" altLang="en-US" sz="3000" i="1" dirty="0" smtClean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000" b="0" i="1" smtClean="0">
                          <a:latin typeface="Cambria Math"/>
                        </a:rPr>
                        <m:t>𝐿</m:t>
                      </m:r>
                      <m:r>
                        <a:rPr lang="en-US" altLang="en-US" sz="3000" b="0" i="1" smtClean="0">
                          <a:latin typeface="Cambria Math"/>
                        </a:rPr>
                        <m:t>=∫</m:t>
                      </m:r>
                      <m:r>
                        <a:rPr lang="en-US" altLang="en-US" sz="3000" b="0" i="1" smtClean="0">
                          <a:latin typeface="Cambria Math"/>
                        </a:rPr>
                        <m:t>𝑑𝑠</m:t>
                      </m:r>
                    </m:oMath>
                  </m:oMathPara>
                </a14:m>
                <a:endParaRPr lang="en-US" altLang="en-US" sz="3000" i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2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400175"/>
                <a:ext cx="8077200" cy="5659242"/>
              </a:xfrm>
              <a:prstGeom prst="rect">
                <a:avLst/>
              </a:prstGeom>
              <a:blipFill rotWithShape="1">
                <a:blip r:embed="rId2"/>
                <a:stretch>
                  <a:fillRect l="-1736" t="-140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286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Section 8.1</vt:lpstr>
      <vt:lpstr>FINDING THE LENGTH OF A PLANE CURVE</vt:lpstr>
      <vt:lpstr>THE ARC LENGTH FORMULA</vt:lpstr>
      <vt:lpstr>ANOTHER ARC LENGTH FORMULA</vt:lpstr>
      <vt:lpstr>THE ARC LENGTH FUNCTION</vt:lpstr>
      <vt:lpstr>THE DIFFERENTIAL OF ARC LENGTH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9.1</dc:title>
  <dc:creator>Allen Fuller</dc:creator>
  <cp:lastModifiedBy>Fuller, Allen</cp:lastModifiedBy>
  <cp:revision>17</cp:revision>
  <dcterms:created xsi:type="dcterms:W3CDTF">2005-06-23T01:10:06Z</dcterms:created>
  <dcterms:modified xsi:type="dcterms:W3CDTF">2014-02-26T17:11:03Z</dcterms:modified>
</cp:coreProperties>
</file>