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15" autoAdjust="0"/>
  </p:normalViewPr>
  <p:slideViewPr>
    <p:cSldViewPr>
      <p:cViewPr varScale="1">
        <p:scale>
          <a:sx n="97" d="100"/>
          <a:sy n="97" d="100"/>
        </p:scale>
        <p:origin x="3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CB9682C-A1E8-4D0B-8930-DE4312D40653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EF23A7F-670A-4DA8-BB43-CBF1AE21E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98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A83B9-FF47-4A50-96C0-B205FF05C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31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16E79-BA86-491F-A20F-85144D625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78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F2793-938F-4F18-BFE8-2148C389C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644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715B03-B7D5-460D-A783-37956FD24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69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D07002-EAC5-408F-8DFD-39715F6CB9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63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D089-1D3A-47FB-9414-454CB17720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65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CC834-1116-4CFB-B286-347FEC8F9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00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BC255-5EEA-48BC-9643-33332C909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4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0F7B0-B4EB-4A1D-B758-6560E373EC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27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9959-372E-4C8A-9483-E1274ED7CA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37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756E3-C792-4FCC-A6B4-B6E4C1926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ABED8-20A6-42A5-B6EA-D29073EAE8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90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9431E-1291-4EA9-ACCD-559B65E64F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53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4DF1D94-280E-4E0E-B903-CACE8AB0B4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7.8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Improper Integrals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828800"/>
                <a:ext cx="8686800" cy="46623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100" dirty="0" smtClean="0">
                    <a:latin typeface="Cambria" panose="02040503050406030204" pitchFamily="18" charset="0"/>
                  </a:rPr>
                  <a:t>(d)	If </a:t>
                </a:r>
                <a14:m>
                  <m:oMath xmlns:m="http://schemas.openxmlformats.org/officeDocument/2006/math">
                    <m:r>
                      <a:rPr lang="en-US" altLang="en-US" sz="31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3100" dirty="0">
                    <a:latin typeface="Cambria" panose="02040503050406030204" pitchFamily="18" charset="0"/>
                  </a:rPr>
                  <a:t> has a discontinuity at </a:t>
                </a:r>
                <a14:m>
                  <m:oMath xmlns:m="http://schemas.openxmlformats.org/officeDocument/2006/math">
                    <m:r>
                      <a:rPr lang="en-US" altLang="en-US" sz="31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sz="3100" dirty="0">
                    <a:latin typeface="Cambria" panose="02040503050406030204" pitchFamily="18" charset="0"/>
                  </a:rPr>
                  <a:t>, </a:t>
                </a:r>
                <a:r>
                  <a:rPr lang="en-US" altLang="en-US" sz="3100" dirty="0" smtClean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sz="3100" b="0" i="1" smtClean="0">
                        <a:latin typeface="Cambria Math"/>
                      </a:rPr>
                      <m:t>𝑎</m:t>
                    </m:r>
                    <m:r>
                      <a:rPr lang="en-US" altLang="en-US" sz="3100" b="0" i="1" smtClean="0">
                        <a:latin typeface="Cambria Math"/>
                      </a:rPr>
                      <m:t>&lt;</m:t>
                    </m:r>
                    <m:r>
                      <a:rPr lang="en-US" altLang="en-US" sz="3100" b="0" i="1" smtClean="0">
                        <a:latin typeface="Cambria Math"/>
                      </a:rPr>
                      <m:t>𝑐</m:t>
                    </m:r>
                    <m:r>
                      <a:rPr lang="en-US" altLang="en-US" sz="3100" b="0" i="1" smtClean="0">
                        <a:latin typeface="Cambria Math"/>
                      </a:rPr>
                      <m:t>&lt;</m:t>
                    </m:r>
                    <m:r>
                      <a:rPr lang="en-US" altLang="en-US" sz="31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sz="3100" dirty="0">
                    <a:latin typeface="Cambria" panose="02040503050406030204" pitchFamily="18" charset="0"/>
                  </a:rPr>
                  <a:t>, 	and both the integrals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31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sz="31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3100" b="0" i="1" smtClean="0">
                              <a:latin typeface="Cambria Math"/>
                            </a:rPr>
                            <m:t>𝑐</m:t>
                          </m:r>
                        </m:sup>
                        <m:e>
                          <m:r>
                            <a:rPr lang="en-US" altLang="en-US" sz="31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1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sz="3100" b="0" i="1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en-US" sz="3100" b="0" i="0" smtClean="0">
                          <a:latin typeface="Cambria Math"/>
                        </a:rPr>
                        <m:t>and</m:t>
                      </m:r>
                      <m:r>
                        <a:rPr lang="en-US" altLang="en-US" sz="3100" b="0" i="1" smtClean="0">
                          <a:latin typeface="Cambria Math"/>
                        </a:rPr>
                        <m:t>  </m:t>
                      </m:r>
                      <m:nary>
                        <m:naryPr>
                          <m:ctrlPr>
                            <a:rPr lang="en-US" altLang="en-US" sz="31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sz="31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en-US" sz="31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31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1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31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100" dirty="0">
                    <a:latin typeface="Cambria" panose="02040503050406030204" pitchFamily="18" charset="0"/>
                  </a:rPr>
                  <a:t>	are convergent, then we </a:t>
                </a:r>
                <a:r>
                  <a:rPr lang="en-US" altLang="en-US" sz="3100" dirty="0" smtClean="0">
                    <a:latin typeface="Cambria" panose="02040503050406030204" pitchFamily="18" charset="0"/>
                  </a:rPr>
                  <a:t>define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31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sz="31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31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31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1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sz="31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sz="31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sz="3100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sz="3100" b="0" i="1" smtClean="0">
                              <a:latin typeface="Cambria Math"/>
                            </a:rPr>
                            <m:t>𝑐</m:t>
                          </m:r>
                        </m:sup>
                        <m:e>
                          <m:r>
                            <a:rPr lang="en-US" altLang="en-US" sz="31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1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sz="31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altLang="en-US" sz="31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sz="3100" b="0" i="1" smtClean="0">
                              <a:latin typeface="Cambria Math"/>
                            </a:rPr>
                            <m:t>𝑐</m:t>
                          </m:r>
                        </m:sub>
                        <m:sup>
                          <m:r>
                            <a:rPr lang="en-US" altLang="en-US" sz="3100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31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1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100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sz="3100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843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828800"/>
                <a:ext cx="8686800" cy="4662302"/>
              </a:xfrm>
              <a:prstGeom prst="rect">
                <a:avLst/>
              </a:prstGeom>
              <a:blipFill rotWithShape="0">
                <a:blip r:embed="rId2"/>
                <a:stretch>
                  <a:fillRect l="-1684" t="-16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DEFINITION (CONCLUDED)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507" name="Text Box 3"/>
              <p:cNvSpPr txBox="1">
                <a:spLocks noChangeArrowheads="1"/>
              </p:cNvSpPr>
              <p:nvPr/>
            </p:nvSpPr>
            <p:spPr bwMode="auto">
              <a:xfrm>
                <a:off x="152400" y="1828800"/>
                <a:ext cx="8763000" cy="4188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Theorem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Suppose that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are continuous functions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≥</m:t>
                    </m:r>
                    <m:r>
                      <a:rPr lang="en-US" alt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≥0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≥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(a)	If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is convergent, then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	is convergent</a:t>
                </a:r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(b)	If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𝑔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divergent, then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	divergent.</a:t>
                </a:r>
              </a:p>
            </p:txBody>
          </p:sp>
        </mc:Choice>
        <mc:Fallback>
          <p:sp>
            <p:nvSpPr>
              <p:cNvPr id="2150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828800"/>
                <a:ext cx="8763000" cy="4188326"/>
              </a:xfrm>
              <a:prstGeom prst="rect">
                <a:avLst/>
              </a:prstGeom>
              <a:blipFill rotWithShape="0">
                <a:blip r:embed="rId2"/>
                <a:stretch>
                  <a:fillRect l="-1739" t="-1892" r="-1182" b="-37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en-US" sz="4000" b="1"/>
              <a:t>COMPARISON TEST FOR IMPROPER INTEGRALS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IMPROPER INTEGRALS OF TYPE 1: INFINITE INTERVALS</a:t>
            </a:r>
            <a:endParaRPr lang="en-US" altLang="en-US" sz="4000" b="1"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7" name="Text Box 5"/>
              <p:cNvSpPr txBox="1">
                <a:spLocks noChangeArrowheads="1"/>
              </p:cNvSpPr>
              <p:nvPr/>
            </p:nvSpPr>
            <p:spPr bwMode="auto">
              <a:xfrm>
                <a:off x="359228" y="1600200"/>
                <a:ext cx="8556171" cy="52661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Recall in the definition of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the </a:t>
                </a:r>
                <a:r>
                  <a:rPr lang="en-US" altLang="en-US" dirty="0">
                    <a:latin typeface="Cambria" panose="02040503050406030204" pitchFamily="18" charset="0"/>
                  </a:rPr>
                  <a:t>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was finite.  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(or both) are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−∞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we call the integral an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improper integral of type 1 with an infinite interval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  For example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:</a:t>
                </a:r>
              </a:p>
              <a:p>
                <a:pPr marL="914400" indent="-45720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𝑑𝑥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1+</m:t>
                            </m:r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altLang="en-US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marL="914400" indent="-45720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altLang="en-US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marL="914400" indent="-45720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−∞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07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9228" y="1600200"/>
                <a:ext cx="8556171" cy="5266122"/>
              </a:xfrm>
              <a:prstGeom prst="rect">
                <a:avLst/>
              </a:prstGeom>
              <a:blipFill rotWithShape="0">
                <a:blip r:embed="rId2"/>
                <a:stretch>
                  <a:fillRect l="-1853" r="-26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DEFINITION OF TYPE 1 IMPROPER INTEGRALS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752600"/>
                <a:ext cx="8686800" cy="3330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(a)	If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𝑡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exists for every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number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𝑡</m:t>
                    </m:r>
                    <m:r>
                      <a:rPr lang="en-US" altLang="en-US" b="0" i="1" smtClean="0">
                        <a:latin typeface="Cambria Math"/>
                      </a:rPr>
                      <m:t>≥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	then</a:t>
                </a: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	provided the limit exists (as a finite number)</a:t>
                </a:r>
              </a:p>
            </p:txBody>
          </p:sp>
        </mc:Choice>
        <mc:Fallback xmlns=""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752600"/>
                <a:ext cx="8686800" cy="3330271"/>
              </a:xfrm>
              <a:prstGeom prst="rect">
                <a:avLst/>
              </a:prstGeom>
              <a:blipFill rotWithShape="1">
                <a:blip r:embed="rId2"/>
                <a:stretch>
                  <a:fillRect l="-1754" r="-1404" b="-49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DEFINITION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228600" y="1295400"/>
                <a:ext cx="8763000" cy="55074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(b)	If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sz="3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sz="3000" b="0" i="1" smtClean="0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US" altLang="en-US" sz="3000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sz="3000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exists for every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number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𝑡</m:t>
                    </m:r>
                    <m:r>
                      <a:rPr lang="en-US" altLang="en-US" sz="3000" b="0" i="1" smtClean="0">
                        <a:latin typeface="Cambria Math"/>
                      </a:rPr>
                      <m:t>≤</m:t>
                    </m:r>
                    <m:r>
                      <a:rPr lang="en-US" altLang="en-US" sz="3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, 	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−∞</m:t>
                          </m:r>
                        </m:sub>
                        <m:sup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en-US" sz="30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000" b="0" i="0" smtClean="0">
                                  <a:latin typeface="Cambria Math"/>
                                  <a:cs typeface="Times New Roman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000" b="0" i="1" smtClean="0"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  <a:cs typeface="Times New Roman" pitchFamily="18" charset="0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altLang="en-US" sz="30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en-US" sz="3000" b="0" i="1" smtClean="0">
                                  <a:latin typeface="Cambria Math"/>
                                  <a:cs typeface="Times New Roman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altLang="en-US" sz="3000" b="0" i="1" smtClean="0">
                                  <a:latin typeface="Cambria Math"/>
                                  <a:cs typeface="Times New Roman" pitchFamily="18" charset="0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altLang="en-US" sz="3000" b="0" i="1" smtClean="0">
                                  <a:latin typeface="Cambria Math"/>
                                  <a:cs typeface="Times New Roman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sz="3000" b="0" i="1" smtClean="0">
                                  <a:latin typeface="Cambria Math"/>
                                  <a:cs typeface="Times New Roman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	provided the limit exists (as a finite number)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(c)	The improper integrals in (a) and (b) are 	called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convergent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if the limit exists (as a 	finite number) and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divergent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 if the limit 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	</a:t>
                </a:r>
                <a:r>
                  <a:rPr lang="en-US" altLang="en-US" sz="3000" smtClean="0">
                    <a:latin typeface="Cambria" panose="02040503050406030204" pitchFamily="18" charset="0"/>
                    <a:cs typeface="Times New Roman" pitchFamily="18" charset="0"/>
                  </a:rPr>
                  <a:t>does not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exist (or is infinite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).</a:t>
                </a:r>
                <a:endParaRPr lang="en-US" altLang="en-US" sz="3000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295400"/>
                <a:ext cx="8763000" cy="5507405"/>
              </a:xfrm>
              <a:prstGeom prst="rect">
                <a:avLst/>
              </a:prstGeom>
              <a:blipFill rotWithShape="1">
                <a:blip r:embed="rId2"/>
                <a:stretch>
                  <a:fillRect l="-1670" b="-24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752600"/>
                <a:ext cx="8534400" cy="3750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739775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(d)	If both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−∞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</a:rPr>
                  <a:t>are 	convergent, then we define</a:t>
                </a:r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−∞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0" smtClean="0">
                          <a:latin typeface="Cambria Math"/>
                        </a:rPr>
                        <m:t>+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−∞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	In this part (d), any real number can be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	used as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2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752600"/>
                <a:ext cx="8534400" cy="3750322"/>
              </a:xfrm>
              <a:prstGeom prst="rect">
                <a:avLst/>
              </a:prstGeom>
              <a:blipFill rotWithShape="1">
                <a:blip r:embed="rId2"/>
                <a:stretch>
                  <a:fillRect l="-1786" t="-650" b="-42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DEFINITION (CONCLUDED)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229600" cy="15290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𝑝</m:t>
                                </m:r>
                              </m:sup>
                            </m:sSup>
                          </m:den>
                        </m:f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</a:t>
                </a:r>
                <a:r>
                  <a:rPr lang="en-US" altLang="en-US" dirty="0">
                    <a:latin typeface="Cambria" panose="02040503050406030204" pitchFamily="18" charset="0"/>
                  </a:rPr>
                  <a:t>convergent if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𝑝</m:t>
                    </m:r>
                    <m:r>
                      <a:rPr lang="en-US" altLang="en-US" b="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and divergent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𝑝</m:t>
                    </m:r>
                    <m:r>
                      <a:rPr lang="en-US" altLang="en-US" b="0" i="1" smtClean="0">
                        <a:latin typeface="Cambria Math"/>
                      </a:rPr>
                      <m:t>≤1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2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229600" cy="1529008"/>
              </a:xfrm>
              <a:prstGeom prst="rect">
                <a:avLst/>
              </a:prstGeom>
              <a:blipFill rotWithShape="1">
                <a:blip r:embed="rId2"/>
                <a:stretch>
                  <a:fillRect l="-1926" r="-1778" b="-119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b="1" dirty="0"/>
              <a:t>IMPROPER INTEGRALS OF TYPE 2: </a:t>
            </a:r>
            <a:r>
              <a:rPr lang="en-US" altLang="en-US" sz="3800" b="1" dirty="0" smtClean="0"/>
              <a:t>DISCONTINUOUS INTEGRANDS</a:t>
            </a:r>
            <a:endParaRPr lang="en-US" altLang="en-US" sz="3800" b="1" dirty="0">
              <a:cs typeface="Arial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41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524000"/>
                <a:ext cx="8077200" cy="53201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Recall in the definition of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the </a:t>
                </a:r>
                <a:r>
                  <a:rPr lang="en-US" altLang="en-US" dirty="0">
                    <a:latin typeface="Cambria" panose="02040503050406030204" pitchFamily="18" charset="0"/>
                  </a:rPr>
                  <a:t>functions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was bounded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  </a:t>
                </a:r>
                <a:r>
                  <a:rPr lang="en-US" altLang="en-US" dirty="0">
                    <a:latin typeface="Cambria" panose="02040503050406030204" pitchFamily="18" charset="0"/>
                  </a:rPr>
                  <a:t>If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not bounded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(that is, has an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-</a:t>
                </a:r>
                <a:r>
                  <a:rPr lang="en-US" altLang="en-US" dirty="0">
                    <a:latin typeface="Cambria" panose="02040503050406030204" pitchFamily="18" charset="0"/>
                  </a:rPr>
                  <a:t>value,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≤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where the limit is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−∞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we call the integral an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improper integral of type 2 with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discontinuous integrand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  For example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: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,  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sup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altLang="en-US" b="0" i="1" smtClean="0">
                          <a:latin typeface="Cambria Math"/>
                          <a:cs typeface="Times New Roman" pitchFamily="18" charset="0"/>
                        </a:rPr>
                        <m:t>,  </m:t>
                      </m:r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34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524000"/>
                <a:ext cx="8077200" cy="5320111"/>
              </a:xfrm>
              <a:prstGeom prst="rect">
                <a:avLst/>
              </a:prstGeom>
              <a:blipFill rotWithShape="0">
                <a:blip r:embed="rId2"/>
                <a:stretch>
                  <a:fillRect l="-1887" r="-24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DEFINITION OF AN IMPROPER INTEGRAL OF TYPE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6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05800" cy="31740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(a)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is 	discontinuous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	if the limit exists (as a finite number).</a:t>
                </a:r>
              </a:p>
            </p:txBody>
          </p:sp>
        </mc:Choice>
        <mc:Fallback>
          <p:sp>
            <p:nvSpPr>
              <p:cNvPr id="1536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05800" cy="3174010"/>
              </a:xfrm>
              <a:prstGeom prst="rect">
                <a:avLst/>
              </a:prstGeom>
              <a:blipFill rotWithShape="0">
                <a:blip r:embed="rId2"/>
                <a:stretch>
                  <a:fillRect l="-1909" t="-2500" b="-51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DEFINITION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441255"/>
                <a:ext cx="8305800" cy="53874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696913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(b)	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continuous on </a:t>
                </a:r>
                <a14:m>
                  <m:oMath xmlns:m="http://schemas.openxmlformats.org/officeDocument/2006/math">
                    <m:d>
                      <m:dPr>
                        <m:endChr m:val="]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is 	discontinuous 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then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sub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𝑏</m:t>
                          </m:r>
                        </m:sup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nary>
                            <m:nary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	if the limit exists (as a finite number).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(c)	The improper integrals in parts (a) and (b) 	are called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convergent</a:t>
                </a:r>
                <a:r>
                  <a:rPr lang="en-US" altLang="en-US" dirty="0">
                    <a:latin typeface="Cambria" panose="02040503050406030204" pitchFamily="18" charset="0"/>
                  </a:rPr>
                  <a:t> if the limits exits (as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	a finite </a:t>
                </a:r>
                <a:r>
                  <a:rPr lang="en-US" altLang="en-US" dirty="0">
                    <a:latin typeface="Cambria" panose="02040503050406030204" pitchFamily="18" charset="0"/>
                  </a:rPr>
                  <a:t>number) and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divergent</a:t>
                </a:r>
                <a:r>
                  <a:rPr lang="en-US" altLang="en-US" dirty="0">
                    <a:latin typeface="Cambria" panose="02040503050406030204" pitchFamily="18" charset="0"/>
                  </a:rPr>
                  <a:t> if the limit 	does not exist (or is infinite).</a:t>
                </a:r>
              </a:p>
            </p:txBody>
          </p:sp>
        </mc:Choice>
        <mc:Fallback>
          <p:sp>
            <p:nvSpPr>
              <p:cNvPr id="1741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41255"/>
                <a:ext cx="8305800" cy="5387437"/>
              </a:xfrm>
              <a:prstGeom prst="rect">
                <a:avLst/>
              </a:prstGeom>
              <a:blipFill rotWithShape="0">
                <a:blip r:embed="rId2"/>
                <a:stretch>
                  <a:fillRect l="-1909" t="-1471" r="-2790" b="-27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96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</vt:lpstr>
      <vt:lpstr>Cambria Math</vt:lpstr>
      <vt:lpstr>Times New Roman</vt:lpstr>
      <vt:lpstr>Default Design</vt:lpstr>
      <vt:lpstr>Section 7.8</vt:lpstr>
      <vt:lpstr>IMPROPER INTEGRALS OF TYPE 1: INFINITE INTERVALS</vt:lpstr>
      <vt:lpstr>DEFINITION OF TYPE 1 IMPROPER INTEGRALS</vt:lpstr>
      <vt:lpstr>DEFINITION (CONTINUED)</vt:lpstr>
      <vt:lpstr>DEFINITION (CONCLUDED)</vt:lpstr>
      <vt:lpstr>THEOREM</vt:lpstr>
      <vt:lpstr>IMPROPER INTEGRALS OF TYPE 2: DISCONTINUOUS INTEGRANDS</vt:lpstr>
      <vt:lpstr>DEFINITION OF AN IMPROPER INTEGRAL OF TYPE 2</vt:lpstr>
      <vt:lpstr>DEFINITION (CONTINUED)</vt:lpstr>
      <vt:lpstr>DEFINITION (CONCLUDED)</vt:lpstr>
      <vt:lpstr>COMPARISON TEST FOR IMPROPER INTEGRALS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8.8</dc:title>
  <dc:creator>Allen Fuller</dc:creator>
  <cp:lastModifiedBy>Fuller, Allen</cp:lastModifiedBy>
  <cp:revision>22</cp:revision>
  <dcterms:created xsi:type="dcterms:W3CDTF">2005-06-21T20:34:05Z</dcterms:created>
  <dcterms:modified xsi:type="dcterms:W3CDTF">2017-02-27T15:42:31Z</dcterms:modified>
</cp:coreProperties>
</file>