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3" r:id="rId9"/>
    <p:sldId id="265" r:id="rId10"/>
    <p:sldId id="266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96" autoAdjust="0"/>
  </p:normalViewPr>
  <p:slideViewPr>
    <p:cSldViewPr>
      <p:cViewPr varScale="1">
        <p:scale>
          <a:sx n="91" d="100"/>
          <a:sy n="91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45100B-9570-4857-B209-995A05B7FB3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D18CCEB-4C8E-440E-A5EE-6A0111865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56058-6E12-4C19-833A-89628466B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12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24F46-3085-4D09-933D-B58A390E0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7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BD43A-A218-4504-B401-C9A821ED7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11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6C924C-74C0-45BB-A328-882DBA023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09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5A64-C9B3-43A0-A78A-E202E91D1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8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A21-8178-4D0B-ADD5-C4D74E547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35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65B59-1A3D-43CE-BFC2-90AD3E1DD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99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66770-8B0A-4502-899A-DC9FBAF19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30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38064-0A7F-475E-B31B-BA43B4C20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7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E4F0F-4E26-4827-9212-3C39641B3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83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877BF-864D-4C93-8AEE-1CB06716F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10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C45CB-AE05-4B24-A9B6-A95E08491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69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7522E8F-66AB-4505-8F5D-AD7EED8955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7.7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Approximate Integration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ERROR BOUND FOR</a:t>
            </a:r>
            <a:br>
              <a:rPr lang="en-US" altLang="en-US" sz="4000" b="1"/>
            </a:br>
            <a:r>
              <a:rPr lang="en-US" altLang="en-US" sz="4000" b="1"/>
              <a:t>SIMPSON’S RULE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981200"/>
                <a:ext cx="8153400" cy="31251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Suppose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that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d>
                              <m:d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d>
                          </m:sup>
                        </m:sSup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for </a:t>
                </a:r>
              </a:p>
              <a:p>
                <a:pPr>
                  <a:spcAft>
                    <a:spcPts val="1920"/>
                  </a:spcAft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error involved in using Simpson’s Rule,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180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560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81200"/>
                <a:ext cx="8153400" cy="3125151"/>
              </a:xfrm>
              <a:prstGeom prst="rect">
                <a:avLst/>
              </a:prstGeom>
              <a:blipFill rotWithShape="1">
                <a:blip r:embed="rId2"/>
                <a:stretch>
                  <a:fillRect l="-1868" t="-1365" r="-9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343422" y="1225368"/>
                <a:ext cx="8382000" cy="5632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In order to approximate the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we must first partition 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equal subintervals of with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Δ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with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endpoints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+</m:t>
                    </m:r>
                    <m:r>
                      <a:rPr lang="en-US" altLang="en-US" b="0" i="1" smtClean="0">
                        <a:latin typeface="Cambria Math"/>
                      </a:rPr>
                      <m:t>𝑖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/>
                      </a:rPr>
                      <m:t>Δ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l-GR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7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422" y="1225368"/>
                <a:ext cx="8382000" cy="5632632"/>
              </a:xfrm>
              <a:prstGeom prst="rect">
                <a:avLst/>
              </a:prstGeom>
              <a:blipFill rotWithShape="1">
                <a:blip r:embed="rId2"/>
                <a:stretch>
                  <a:fillRect l="-1818" b="-25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DIVIDING THE INTERVAL [</a:t>
            </a:r>
            <a:r>
              <a:rPr lang="en-US" altLang="en-US" sz="4000" b="1" i="1"/>
              <a:t>a</a:t>
            </a:r>
            <a:r>
              <a:rPr lang="en-US" altLang="en-US" sz="4000" b="1"/>
              <a:t>,</a:t>
            </a:r>
            <a:r>
              <a:rPr lang="en-US" altLang="en-US" sz="4000" b="1" i="1"/>
              <a:t> b</a:t>
            </a:r>
            <a:r>
              <a:rPr lang="en-US" altLang="en-US" sz="4000" b="1"/>
              <a:t>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LEFT AND RIGHT ENDPOINT APPROXIMATIONS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Left Endpoint Approximation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endParaRPr lang="en-US" altLang="en-US" b="1" u="sng" dirty="0">
              <a:latin typeface="Cambria" panose="02040503050406030204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4267200"/>
            <a:ext cx="655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Right Endpoint Approximation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endParaRPr lang="en-US" altLang="en-US" b="1" u="sng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76400" y="2667000"/>
                <a:ext cx="5996706" cy="1436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667000"/>
                <a:ext cx="5996706" cy="14366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8800" y="4854979"/>
                <a:ext cx="5848652" cy="1436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854979"/>
                <a:ext cx="5848652" cy="14366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MIDPOINT RULE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84967" y="3264074"/>
            <a:ext cx="31242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latin typeface="Cambria" panose="02040503050406030204" pitchFamily="18" charset="0"/>
              </a:rPr>
              <a:t>where</a:t>
            </a:r>
            <a:endParaRPr lang="en-US" altLang="en-US" dirty="0">
              <a:latin typeface="Cambria" panose="020405030504060302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dirty="0">
              <a:latin typeface="Cambria" panose="020405030504060302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315" y="1447800"/>
                <a:ext cx="9211111" cy="1209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+…+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5" y="1447800"/>
                <a:ext cx="9211111" cy="12093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19867" y="3048000"/>
                <a:ext cx="2255169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867" y="3048000"/>
                <a:ext cx="2255169" cy="10273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4495800"/>
                <a:ext cx="7056612" cy="983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midpoint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of</m:t>
                      </m:r>
                      <m:r>
                        <a:rPr lang="en-US" b="0" i="1" smtClean="0">
                          <a:latin typeface="Cambria Math"/>
                        </a:rPr>
                        <m:t> 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495800"/>
                <a:ext cx="7056612" cy="9836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AREA OF A TRAPEZOID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Recall the area of a trapezoid is given by</a:t>
            </a:r>
          </a:p>
        </p:txBody>
      </p:sp>
      <p:pic>
        <p:nvPicPr>
          <p:cNvPr id="18437" name="Picture 5" descr="tra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581400"/>
            <a:ext cx="2971800" cy="2228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95631" y="2590800"/>
                <a:ext cx="4676537" cy="10241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631" y="2590800"/>
                <a:ext cx="4676537" cy="10241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TRAPEZOIDAL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570" y="1371600"/>
                <a:ext cx="9138014" cy="17242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56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5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5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5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5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5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500" b="0" i="1" smtClean="0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5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5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sz="25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5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5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5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sz="25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5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500" b="0" i="1" smtClean="0">
                              <a:latin typeface="Cambria Math"/>
                            </a:rPr>
                            <m:t>+…+2</m:t>
                          </m:r>
                          <m:r>
                            <a:rPr lang="en-US" sz="25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5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5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5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5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500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560"/>
                  </a:spcAft>
                </a:pPr>
                <a:r>
                  <a:rPr lang="en-US" sz="2500" dirty="0">
                    <a:latin typeface="Cambria" panose="02040503050406030204" pitchFamily="18" charset="0"/>
                  </a:rPr>
                  <a:t>w</a:t>
                </a:r>
                <a:r>
                  <a:rPr lang="en-US" sz="2500" dirty="0" smtClean="0">
                    <a:latin typeface="Cambria" panose="02040503050406030204" pitchFamily="18" charset="0"/>
                  </a:rPr>
                  <a:t>here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500" b="0" i="0" smtClean="0">
                        <a:latin typeface="Cambria Math"/>
                      </a:rPr>
                      <m:t>Δ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5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5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5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500" dirty="0" smtClean="0">
                    <a:latin typeface="Cambria" panose="02040503050406030204" pitchFamily="18" charset="0"/>
                  </a:rPr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5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500" b="0" i="1" smtClean="0">
                        <a:latin typeface="Cambria Math"/>
                      </a:rPr>
                      <m:t>=</m:t>
                    </m:r>
                    <m:r>
                      <a:rPr lang="en-US" sz="2500" b="0" i="1" smtClean="0">
                        <a:latin typeface="Cambria Math"/>
                      </a:rPr>
                      <m:t>𝑎</m:t>
                    </m:r>
                    <m:r>
                      <a:rPr lang="en-US" sz="2500" b="0" i="1" smtClean="0">
                        <a:latin typeface="Cambria Math"/>
                      </a:rPr>
                      <m:t>+</m:t>
                    </m:r>
                    <m:r>
                      <a:rPr lang="en-US" sz="2500" b="0" i="1" smtClean="0">
                        <a:latin typeface="Cambria Math"/>
                      </a:rPr>
                      <m:t>𝑖</m:t>
                    </m:r>
                    <m:r>
                      <m:rPr>
                        <m:sty m:val="p"/>
                      </m:rPr>
                      <a:rPr lang="en-US" sz="2500" b="0" i="0" smtClean="0">
                        <a:latin typeface="Cambria Math"/>
                      </a:rPr>
                      <m:t>Δ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5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0" y="1371600"/>
                <a:ext cx="9138014" cy="1724255"/>
              </a:xfrm>
              <a:prstGeom prst="rect">
                <a:avLst/>
              </a:prstGeom>
              <a:blipFill rotWithShape="1">
                <a:blip r:embed="rId2"/>
                <a:stretch>
                  <a:fillRect l="-1067" b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b="1"/>
              <a:t>ERROR BOUNDS FOR THE TRAPEZOIDAL AND MIDPOINT RULES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83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981200"/>
                <a:ext cx="8458200" cy="3045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Suppose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″</m:t>
                            </m:r>
                          </m:sup>
                        </m:sSup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are the errors in the Trapezoidal and Midpoint Rules, respectively,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en-US" altLang="en-US" b="0" i="0" smtClean="0">
                          <a:latin typeface="Cambria Math"/>
                        </a:rPr>
                        <m:t>and</m:t>
                      </m:r>
                      <m:r>
                        <a:rPr lang="en-US" altLang="en-US" b="0" i="1" smtClean="0">
                          <a:latin typeface="Cambria Math"/>
                        </a:rPr>
                        <m:t>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𝑀</m:t>
                              </m:r>
                            </m:sub>
                          </m:sSub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𝐾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24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048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981200"/>
                <a:ext cx="8458200" cy="3045129"/>
              </a:xfrm>
              <a:prstGeom prst="rect">
                <a:avLst/>
              </a:prstGeom>
              <a:blipFill rotWithShape="1">
                <a:blip r:embed="rId2"/>
                <a:stretch>
                  <a:fillRect l="-1801" t="-2600" r="-36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PARABOLIC AREA FORMULA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1905000"/>
            <a:ext cx="891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area of the geometric figure below is given by</a:t>
            </a:r>
          </a:p>
        </p:txBody>
      </p:sp>
      <p:pic>
        <p:nvPicPr>
          <p:cNvPr id="19461" name="Picture 5" descr="parabolic are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4191000"/>
            <a:ext cx="28194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87410" y="2667000"/>
                <a:ext cx="3597780" cy="1027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410" y="2667000"/>
                <a:ext cx="3597780" cy="10273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SIMPSON’S (PARABOLIC)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3" name="Text Box 5"/>
              <p:cNvSpPr txBox="1">
                <a:spLocks noChangeArrowheads="1"/>
              </p:cNvSpPr>
              <p:nvPr/>
            </p:nvSpPr>
            <p:spPr bwMode="auto">
              <a:xfrm>
                <a:off x="533400" y="3429000"/>
                <a:ext cx="8077200" cy="712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sz="2800" b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even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Δ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.</a:t>
                </a:r>
                <a:endParaRPr lang="en-US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53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3429000"/>
                <a:ext cx="8077200" cy="712887"/>
              </a:xfrm>
              <a:prstGeom prst="rect">
                <a:avLst/>
              </a:prstGeom>
              <a:blipFill rotWithShape="1">
                <a:blip r:embed="rId2"/>
                <a:stretch>
                  <a:fillRect l="-1585" b="-86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1126569"/>
                <a:ext cx="8991600" cy="2310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56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800" i="1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Δ</m:t>
                          </m:r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i="1">
                              <a:latin typeface="Cambria Math"/>
                            </a:rPr>
                            <m:t>…+2</m:t>
                          </m:r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−2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126569"/>
                <a:ext cx="8991600" cy="2310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633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Section 7.7</vt:lpstr>
      <vt:lpstr>DIVIDING THE INTERVAL [a, b]</vt:lpstr>
      <vt:lpstr>THE LEFT AND RIGHT ENDPOINT APPROXIMATIONS</vt:lpstr>
      <vt:lpstr>THE MIDPOINT RULE</vt:lpstr>
      <vt:lpstr>AREA OF A TRAPEZOID</vt:lpstr>
      <vt:lpstr>THE TRAPEZOIDAL RULE</vt:lpstr>
      <vt:lpstr>ERROR BOUNDS FOR THE TRAPEZOIDAL AND MIDPOINT RULES</vt:lpstr>
      <vt:lpstr>PARABOLIC AREA FORMULA</vt:lpstr>
      <vt:lpstr>SIMPSON’S (PARABOLIC) RULE</vt:lpstr>
      <vt:lpstr>ERROR BOUND FOR SIMPSON’S RULE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8.7</dc:title>
  <dc:creator>Allen Fuller</dc:creator>
  <cp:lastModifiedBy>Fuller, Allen</cp:lastModifiedBy>
  <cp:revision>13</cp:revision>
  <cp:lastPrinted>2013-12-06T16:42:37Z</cp:lastPrinted>
  <dcterms:created xsi:type="dcterms:W3CDTF">2005-06-21T20:04:15Z</dcterms:created>
  <dcterms:modified xsi:type="dcterms:W3CDTF">2014-02-14T03:13:54Z</dcterms:modified>
</cp:coreProperties>
</file>