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0" autoAdjust="0"/>
  </p:normalViewPr>
  <p:slideViewPr>
    <p:cSldViewPr>
      <p:cViewPr varScale="1">
        <p:scale>
          <a:sx n="96" d="100"/>
          <a:sy n="96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9973-1FBD-4BA3-B096-C9F65D2DE161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78A69-F182-4743-A99D-501EF5648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FF950-5D23-41C5-8502-6347276224C0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860CF-59B5-4DA7-81F8-10316424D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860CF-59B5-4DA7-81F8-10316424D1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2F82-1E7E-4AB8-A09F-BE524AB33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68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E48F1-140A-47A9-8985-7FFDCDF3E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37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24833-6BD4-4EFA-A88C-3A00A276D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094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A176AE-92E3-44DB-A883-789B8CDA7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20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C4105-2CA7-47B4-9F40-9DD48DD23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61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F71A-A09F-438A-9CDF-B4C9C928E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08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FDEC8-32D0-450E-AFE3-5A354DB640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43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83F6B-FF82-49B3-8D0B-58E1C232E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11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3724A-7BA6-4A5D-8308-2EFBE68AD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8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917DA-6EE2-49B4-B890-64E97CD8D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73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88483-170A-4BAA-9F92-3C4508A07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7EFBE-0E59-4115-9977-69E0C9897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56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5097655-3DDB-4324-AF63-D4A8527D2A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7.5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Strategy for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HINT1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16002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Simplify the integrand if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HINT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81200"/>
                <a:ext cx="8305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Look for an obvious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substitution.</a:t>
                </a: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81200"/>
                <a:ext cx="8305800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1909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HINT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8" name="Rectangle 4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60169" y="1683327"/>
                <a:ext cx="8153400" cy="51816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600" b="1" u="sng" dirty="0" smtClean="0">
                    <a:latin typeface="Cambria" panose="02040503050406030204" pitchFamily="18" charset="0"/>
                  </a:rPr>
                  <a:t>Trigonometric Functions</a:t>
                </a:r>
                <a:r>
                  <a:rPr lang="en-US" altLang="en-US" sz="26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 Use the techniques of Section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7.2</a:t>
                </a:r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600" b="1" u="sng" dirty="0">
                    <a:latin typeface="Cambria" panose="02040503050406030204" pitchFamily="18" charset="0"/>
                  </a:rPr>
                  <a:t>Rational Functions</a:t>
                </a:r>
                <a:r>
                  <a:rPr lang="en-US" altLang="en-US" sz="26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 Use the technique of Partial Fractions (Section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7.4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).</a:t>
                </a:r>
              </a:p>
              <a:p>
                <a:pPr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600" b="1" u="sng" dirty="0">
                    <a:latin typeface="Cambria" panose="02040503050406030204" pitchFamily="18" charset="0"/>
                  </a:rPr>
                  <a:t>Integration by Parts</a:t>
                </a:r>
                <a:r>
                  <a:rPr lang="en-US" altLang="en-US" sz="26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 Try Integration by Parts if there are two functions multiplied.</a:t>
                </a:r>
              </a:p>
              <a:p>
                <a:pPr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600" b="1" u="sng" dirty="0">
                    <a:latin typeface="Cambria" panose="02040503050406030204" pitchFamily="18" charset="0"/>
                  </a:rPr>
                  <a:t>Radicals</a:t>
                </a:r>
                <a:r>
                  <a:rPr lang="en-US" altLang="en-US" sz="2600" b="1" dirty="0">
                    <a:latin typeface="Cambria" panose="02040503050406030204" pitchFamily="18" charset="0"/>
                  </a:rPr>
                  <a:t>:</a:t>
                </a:r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 lvl="1">
                  <a:lnSpc>
                    <a:spcPct val="90000"/>
                  </a:lnSpc>
                  <a:buFont typeface="Wingdings" panose="05000000000000000000" pitchFamily="2" charset="2"/>
                  <a:buChar char="§"/>
                </a:pPr>
                <a:r>
                  <a:rPr lang="en-US" altLang="en-US" sz="2600" dirty="0">
                    <a:latin typeface="Cambria" panose="02040503050406030204" pitchFamily="18" charset="0"/>
                  </a:rPr>
                  <a:t>Square roots with radicand of the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form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</a:rPr>
                      <m:t>±</m:t>
                    </m:r>
                    <m:sSup>
                      <m:sSup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en-US" sz="2600" b="0" i="1" smtClean="0">
                        <a:latin typeface="Cambria Math"/>
                      </a:rPr>
                      <m:t>±</m:t>
                    </m:r>
                    <m:sSup>
                      <m:sSup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en-US" sz="2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require a </a:t>
                </a:r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trigonometric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substitution </a:t>
                </a:r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(Section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7.3</a:t>
                </a:r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</a:p>
              <a:p>
                <a:pPr lvl="1">
                  <a:lnSpc>
                    <a:spcPct val="90000"/>
                  </a:lnSpc>
                  <a:buFont typeface="Wingdings" panose="05000000000000000000" pitchFamily="2" charset="2"/>
                  <a:buChar char="§"/>
                </a:pPr>
                <a:r>
                  <a:rPr lang="en-US" altLang="en-US" sz="2600" i="1" dirty="0">
                    <a:latin typeface="Cambria" panose="02040503050406030204" pitchFamily="18" charset="0"/>
                    <a:cs typeface="Times New Roman" pitchFamily="18" charset="0"/>
                  </a:rPr>
                  <a:t>n</a:t>
                </a:r>
                <a:r>
                  <a:rPr lang="en-US" altLang="en-US" sz="2600" baseline="30000" dirty="0">
                    <a:latin typeface="Cambria" panose="02040503050406030204" pitchFamily="18" charset="0"/>
                    <a:cs typeface="Times New Roman" pitchFamily="18" charset="0"/>
                  </a:rPr>
                  <a:t>th</a:t>
                </a:r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 root with a radicand of the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form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𝑎𝑥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 can usually be solved by using the rationalizing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substitution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𝑢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ctrlPr>
                          <a:rPr lang="en-US" altLang="en-US" sz="2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deg>
                      <m:e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𝑎𝑥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altLang="en-US" sz="2600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14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60169" y="1683327"/>
                <a:ext cx="8153400" cy="5181600"/>
              </a:xfrm>
              <a:blipFill rotWithShape="0">
                <a:blip r:embed="rId3"/>
                <a:stretch>
                  <a:fillRect l="-1121" t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990" y="1149927"/>
            <a:ext cx="8458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>
                <a:latin typeface="Cambria" panose="02040503050406030204" pitchFamily="18" charset="0"/>
              </a:rPr>
              <a:t>Classify the integrand according to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HINT 4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000" dirty="0">
                <a:latin typeface="Cambria" panose="02040503050406030204" pitchFamily="18" charset="0"/>
              </a:rPr>
              <a:t>Try substitution.  Some substitutions are not obvious.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000" dirty="0">
                <a:latin typeface="Cambria" panose="02040503050406030204" pitchFamily="18" charset="0"/>
              </a:rPr>
              <a:t>Try parts even if the problem does not look like parts will work.  It may work.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000" dirty="0">
                <a:latin typeface="Cambria" panose="02040503050406030204" pitchFamily="18" charset="0"/>
              </a:rPr>
              <a:t>Manipulate the integrand.  Many times this involves multiplying the numerator and denominator by the same term.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000" dirty="0">
                <a:latin typeface="Cambria" panose="02040503050406030204" pitchFamily="18" charset="0"/>
              </a:rPr>
              <a:t>Try to relate the problem to previous problems.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3000" dirty="0">
                <a:latin typeface="Cambria" panose="02040503050406030204" pitchFamily="18" charset="0"/>
              </a:rPr>
              <a:t>Use several integration techniques in the same problem.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2667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Try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149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Cambria Math</vt:lpstr>
      <vt:lpstr>Times New Roman</vt:lpstr>
      <vt:lpstr>Wingdings</vt:lpstr>
      <vt:lpstr>Default Design</vt:lpstr>
      <vt:lpstr>Section 7.5</vt:lpstr>
      <vt:lpstr>HINT1</vt:lpstr>
      <vt:lpstr>HINT 2</vt:lpstr>
      <vt:lpstr>HINT 3</vt:lpstr>
      <vt:lpstr>HINT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8.5</dc:title>
  <dc:creator>Allen Fuller</dc:creator>
  <cp:lastModifiedBy>Fuller, Allen</cp:lastModifiedBy>
  <cp:revision>13</cp:revision>
  <cp:lastPrinted>2017-02-17T16:14:50Z</cp:lastPrinted>
  <dcterms:created xsi:type="dcterms:W3CDTF">2005-06-20T21:58:15Z</dcterms:created>
  <dcterms:modified xsi:type="dcterms:W3CDTF">2017-02-17T17:22:42Z</dcterms:modified>
</cp:coreProperties>
</file>