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7796F-8B0A-4897-853E-2F304ED78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50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519A6-A569-4C2D-B799-7FF0D0F405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26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5B053-A0C1-4869-86B5-16F034D57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988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CDFF31-131D-45BC-8D18-3722AF9D3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53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4EFF0-9B8D-472D-8CF9-A9B25E185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27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B83E5-FD57-4651-A249-D9A5B181E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15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A22F6-39A9-4503-9E56-4570DF4F5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57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9FF9C-C042-491E-A38E-60ED761D2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6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7D2BE-07E6-4F07-B75F-AB29F880A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62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FB202-44E6-46D6-9FA5-C0BD6A553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1D827-C923-47AA-88BB-CC58706A9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56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1E7DD-4F77-4A42-B4AE-C9F09D926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91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AD9A830-7C93-4930-8386-7411256E22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7.3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Trigonometric Substitution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74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:r>
                  <a:rPr lang="en-US" altLang="en-US" b="1" dirty="0" smtClean="0"/>
                  <a:t>INTEGRALS INVOLVING</a:t>
                </a:r>
                <a:br>
                  <a:rPr lang="en-US" altLang="en-US" b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en-US" b="1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>
          <p:sp>
            <p:nvSpPr>
              <p:cNvPr id="307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1383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>
                <a:off x="598714" y="2514600"/>
                <a:ext cx="4572000" cy="2056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Using the substitution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will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eliminate the radical.</a:t>
                </a:r>
                <a:endParaRPr lang="el-GR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07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714" y="2514600"/>
                <a:ext cx="4572000" cy="2056973"/>
              </a:xfrm>
              <a:prstGeom prst="rect">
                <a:avLst/>
              </a:prstGeom>
              <a:blipFill rotWithShape="1">
                <a:blip r:embed="rId3"/>
                <a:stretch>
                  <a:fillRect l="-3333" t="-3858" r="-3467" b="-86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2" name="AutoShape 10"/>
          <p:cNvSpPr>
            <a:spLocks noChangeArrowheads="1"/>
          </p:cNvSpPr>
          <p:nvPr/>
        </p:nvSpPr>
        <p:spPr bwMode="auto">
          <a:xfrm flipH="1">
            <a:off x="5486400" y="2743200"/>
            <a:ext cx="3048000" cy="1905000"/>
          </a:xfrm>
          <a:prstGeom prst="rtTriangl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229600" y="4419600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5" name="Text Box 13"/>
              <p:cNvSpPr txBox="1">
                <a:spLocks noChangeArrowheads="1"/>
              </p:cNvSpPr>
              <p:nvPr/>
            </p:nvSpPr>
            <p:spPr bwMode="auto">
              <a:xfrm>
                <a:off x="8610600" y="3581400"/>
                <a:ext cx="533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85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10600" y="3581400"/>
                <a:ext cx="5334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86" name="Text Box 14"/>
              <p:cNvSpPr txBox="1">
                <a:spLocks noChangeArrowheads="1"/>
              </p:cNvSpPr>
              <p:nvPr/>
            </p:nvSpPr>
            <p:spPr bwMode="auto">
              <a:xfrm>
                <a:off x="6705600" y="3200400"/>
                <a:ext cx="533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86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5600" y="3200400"/>
                <a:ext cx="5334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87" name="Text Box 15"/>
              <p:cNvSpPr txBox="1">
                <a:spLocks noChangeArrowheads="1"/>
              </p:cNvSpPr>
              <p:nvPr/>
            </p:nvSpPr>
            <p:spPr bwMode="auto">
              <a:xfrm>
                <a:off x="6096000" y="4114800"/>
                <a:ext cx="3810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𝜃</m:t>
                      </m:r>
                    </m:oMath>
                  </m:oMathPara>
                </a14:m>
                <a:endParaRPr lang="el-GR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8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4114800"/>
                <a:ext cx="3810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40102" y="4648200"/>
                <a:ext cx="1940595" cy="706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102" y="4648200"/>
                <a:ext cx="1940595" cy="7064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:r>
                  <a:rPr lang="en-US" altLang="en-US" b="1" dirty="0" smtClean="0"/>
                  <a:t>INTEGRALS INVOLVING</a:t>
                </a:r>
                <a:br>
                  <a:rPr lang="en-US" altLang="en-US" b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en-US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1383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2514600"/>
                <a:ext cx="5105400" cy="2056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Using the substitution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will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eliminate the radical.</a:t>
                </a:r>
                <a:endParaRPr lang="el-GR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0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514600"/>
                <a:ext cx="5105400" cy="2056973"/>
              </a:xfrm>
              <a:prstGeom prst="rect">
                <a:avLst/>
              </a:prstGeom>
              <a:blipFill rotWithShape="1">
                <a:blip r:embed="rId3"/>
                <a:stretch>
                  <a:fillRect l="-2983" t="-3858" b="-86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6" name="AutoShape 10"/>
          <p:cNvSpPr>
            <a:spLocks noChangeArrowheads="1"/>
          </p:cNvSpPr>
          <p:nvPr/>
        </p:nvSpPr>
        <p:spPr bwMode="auto">
          <a:xfrm flipH="1">
            <a:off x="5486400" y="2743200"/>
            <a:ext cx="3048000" cy="1905000"/>
          </a:xfrm>
          <a:prstGeom prst="rtTriangl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8229600" y="4419600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8" name="Text Box 12"/>
              <p:cNvSpPr txBox="1">
                <a:spLocks noChangeArrowheads="1"/>
              </p:cNvSpPr>
              <p:nvPr/>
            </p:nvSpPr>
            <p:spPr bwMode="auto">
              <a:xfrm>
                <a:off x="8610600" y="3581400"/>
                <a:ext cx="533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08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10600" y="3581400"/>
                <a:ext cx="5334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9" name="Text Box 13"/>
              <p:cNvSpPr txBox="1">
                <a:spLocks noChangeArrowheads="1"/>
              </p:cNvSpPr>
              <p:nvPr/>
            </p:nvSpPr>
            <p:spPr bwMode="auto">
              <a:xfrm>
                <a:off x="6858000" y="4572000"/>
                <a:ext cx="533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0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0" y="4572000"/>
                <a:ext cx="5334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6096000" y="4114800"/>
                <a:ext cx="3810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𝜃</m:t>
                      </m:r>
                    </m:oMath>
                  </m:oMathPara>
                </a14:m>
                <a:endParaRPr lang="el-GR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1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4114800"/>
                <a:ext cx="3810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50805" y="2999266"/>
                <a:ext cx="1940595" cy="702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805" y="2999266"/>
                <a:ext cx="1940595" cy="70237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:r>
                  <a:rPr lang="en-US" altLang="en-US" b="1" dirty="0" smtClean="0"/>
                  <a:t>INTEGRALS INVOLVING</a:t>
                </a:r>
                <a:br>
                  <a:rPr lang="en-US" altLang="en-US" b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en-US" b="1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alt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31383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7" name="Text Box 7"/>
              <p:cNvSpPr txBox="1">
                <a:spLocks noChangeArrowheads="1"/>
              </p:cNvSpPr>
              <p:nvPr/>
            </p:nvSpPr>
            <p:spPr bwMode="auto">
              <a:xfrm>
                <a:off x="304800" y="2209799"/>
                <a:ext cx="4648200" cy="2056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Using the substitution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will </a:t>
                </a:r>
                <a:r>
                  <a:rPr lang="en-US" altLang="en-US" dirty="0">
                    <a:latin typeface="Cambria" panose="02040503050406030204" pitchFamily="18" charset="0"/>
                  </a:rPr>
                  <a:t>eliminate the radical.</a:t>
                </a:r>
                <a:endParaRPr lang="el-GR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2209799"/>
                <a:ext cx="4648200" cy="2056973"/>
              </a:xfrm>
              <a:prstGeom prst="rect">
                <a:avLst/>
              </a:prstGeom>
              <a:blipFill rotWithShape="1">
                <a:blip r:embed="rId3"/>
                <a:stretch>
                  <a:fillRect l="-3277" t="-3550" r="-1704" b="-85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9" name="AutoShape 9"/>
          <p:cNvSpPr>
            <a:spLocks noChangeArrowheads="1"/>
          </p:cNvSpPr>
          <p:nvPr/>
        </p:nvSpPr>
        <p:spPr bwMode="auto">
          <a:xfrm flipH="1">
            <a:off x="4038600" y="3886200"/>
            <a:ext cx="3048000" cy="1905000"/>
          </a:xfrm>
          <a:prstGeom prst="rtTriangl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781800" y="5562600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31" name="Text Box 11"/>
              <p:cNvSpPr txBox="1">
                <a:spLocks noChangeArrowheads="1"/>
              </p:cNvSpPr>
              <p:nvPr/>
            </p:nvSpPr>
            <p:spPr bwMode="auto">
              <a:xfrm>
                <a:off x="5334000" y="4191000"/>
                <a:ext cx="533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3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4191000"/>
                <a:ext cx="5334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32" name="Text Box 12"/>
              <p:cNvSpPr txBox="1">
                <a:spLocks noChangeArrowheads="1"/>
              </p:cNvSpPr>
              <p:nvPr/>
            </p:nvSpPr>
            <p:spPr bwMode="auto">
              <a:xfrm>
                <a:off x="5562600" y="5638800"/>
                <a:ext cx="5334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3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2600" y="5638800"/>
                <a:ext cx="5334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33" name="Text Box 13"/>
              <p:cNvSpPr txBox="1">
                <a:spLocks noChangeArrowheads="1"/>
              </p:cNvSpPr>
              <p:nvPr/>
            </p:nvSpPr>
            <p:spPr bwMode="auto">
              <a:xfrm>
                <a:off x="4648200" y="5257800"/>
                <a:ext cx="3810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𝜃</m:t>
                      </m:r>
                    </m:oMath>
                  </m:oMathPara>
                </a14:m>
                <a:endParaRPr lang="el-GR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133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200" y="5257800"/>
                <a:ext cx="3810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34200" y="4566276"/>
                <a:ext cx="1940596" cy="706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566276"/>
                <a:ext cx="1940596" cy="7064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Section 7.3</vt:lpstr>
      <vt:lpstr>INTEGRALS INVOLVING √(a^2-x^2 )</vt:lpstr>
      <vt:lpstr>INTEGRALS INVOLVING √(a^2+x^2 )</vt:lpstr>
      <vt:lpstr>INTEGRALS INVOLVING √(x^2-a^2 )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8.3</dc:title>
  <dc:creator>Allen Fuller</dc:creator>
  <cp:lastModifiedBy>Fuller, Allen</cp:lastModifiedBy>
  <cp:revision>7</cp:revision>
  <dcterms:created xsi:type="dcterms:W3CDTF">2005-06-20T21:30:51Z</dcterms:created>
  <dcterms:modified xsi:type="dcterms:W3CDTF">2014-02-07T16:23:18Z</dcterms:modified>
</cp:coreProperties>
</file>