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5CBD9-CCE2-49B1-B7F0-552A6D5463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31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753C7-DC69-400F-8A1F-60F63198C0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40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64759-BD29-412E-8589-4D34F42DE7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245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2B87890-9EEC-47A4-814D-D47848E672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66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E3865-2C43-4FEA-A69D-3BAB0F9470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16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4CAF5-F0C9-4163-A6F5-E3789D0030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18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50B6E-06D4-4092-AD92-59B3ABB14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37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F43C3-DFB4-4A74-BC78-B3744F5668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59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F2882-8179-4BE0-A097-8DA33654F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56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A2C59-0F4D-407A-9FEC-4581376C9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8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56256-15C2-4498-8AB1-6D0AC35AA8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98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602F5-EFBE-43F1-B4F1-0080BFEAE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08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474F27-14A3-48B5-A0D3-C0D01791E2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7.2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Trigonometric Integrals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TWO TRIGONOMETRIC INTEGRALS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752600" y="1524000"/>
                <a:ext cx="6477000" cy="31681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3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US" sz="32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</m:func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3200" dirty="0" smtClean="0">
                  <a:latin typeface="Cambria" panose="02040503050406030204" pitchFamily="18" charset="0"/>
                </a:endParaRPr>
              </a:p>
              <a:p>
                <a:endParaRPr lang="en-US" sz="3200" dirty="0">
                  <a:latin typeface="Cambria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32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atin typeface="Cambria Math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sz="3200" b="0" i="1" smtClean="0"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atin typeface="Cambria Math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</m:func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32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1524000"/>
                <a:ext cx="6477000" cy="31681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INTEGRALS OF</a:t>
            </a:r>
            <a:br>
              <a:rPr lang="en-US" altLang="en-US" sz="4000" b="1"/>
            </a:br>
            <a:r>
              <a:rPr lang="en-US" altLang="en-US" sz="4000" b="1"/>
              <a:t>SINE AND COSINE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2895600"/>
                <a:ext cx="8229600" cy="3230563"/>
              </a:xfrm>
            </p:spPr>
            <p:txBody>
              <a:bodyPr/>
              <a:lstStyle/>
              <a:p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odd, write as a single power times an even power.  Convert the even power to the other function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using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Arial" charset="0"/>
                  </a:rPr>
                  <a:t>.  Then use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Arial" charset="0"/>
                      </a:rPr>
                      <m:t>𝑢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Arial" charset="0"/>
                  </a:rPr>
                  <a:t>-</a:t>
                </a:r>
                <a:r>
                  <a:rPr lang="en-US" altLang="en-US" dirty="0">
                    <a:latin typeface="Cambria" panose="02040503050406030204" pitchFamily="18" charset="0"/>
                    <a:cs typeface="Arial" charset="0"/>
                  </a:rPr>
                  <a:t>substitution.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even, convert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to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using the double-angle formula for cosine.</a:t>
                </a:r>
                <a:endParaRPr lang="en-US" altLang="en-US" dirty="0">
                  <a:latin typeface="Cambria" panose="02040503050406030204" pitchFamily="18" charset="0"/>
                  <a:cs typeface="Arial" charset="0"/>
                </a:endParaRPr>
              </a:p>
              <a:p>
                <a:endParaRPr lang="en-US" altLang="en-US" dirty="0">
                  <a:latin typeface="Cambria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1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895600"/>
                <a:ext cx="8229600" cy="3230563"/>
              </a:xfrm>
              <a:blipFill rotWithShape="1">
                <a:blip r:embed="rId2"/>
                <a:stretch>
                  <a:fillRect l="-1778" t="-2453" r="-1111" b="-2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25" name="Text Box 5"/>
              <p:cNvSpPr txBox="1">
                <a:spLocks noChangeArrowheads="1"/>
              </p:cNvSpPr>
              <p:nvPr/>
            </p:nvSpPr>
            <p:spPr bwMode="auto">
              <a:xfrm>
                <a:off x="457200" y="1878013"/>
                <a:ext cx="8077200" cy="6035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3200" dirty="0" smtClean="0">
                    <a:latin typeface="Cambria" panose="02040503050406030204" pitchFamily="18" charset="0"/>
                  </a:rPr>
                  <a:t>For 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</a:rPr>
                      <m:t>∫</m:t>
                    </m:r>
                    <m:func>
                      <m:funcPr>
                        <m:ctrlPr>
                          <a:rPr lang="en-US" alt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sz="3200" b="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altLang="en-US" sz="32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fName>
                      <m:e>
                        <m:r>
                          <a:rPr lang="en-US" altLang="en-US" sz="3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altLang="en-US" sz="3200" b="0" i="1" smtClean="0">
                        <a:latin typeface="Cambria Math"/>
                      </a:rPr>
                      <m:t>𝑑𝑥</m:t>
                    </m:r>
                    <m:r>
                      <a:rPr lang="en-US" altLang="en-US" sz="3200" b="0" i="1" smtClean="0">
                        <a:latin typeface="Cambria Math"/>
                      </a:rPr>
                      <m:t>,  ∫</m:t>
                    </m:r>
                    <m:func>
                      <m:funcPr>
                        <m:ctrlPr>
                          <a:rPr lang="en-US" alt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sz="3200" b="0" i="0" smtClean="0"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US" altLang="en-US" sz="32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fName>
                      <m:e>
                        <m:r>
                          <a:rPr lang="en-US" altLang="en-US" sz="3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altLang="en-US" sz="3200" b="0" i="1" smtClean="0">
                        <a:latin typeface="Cambria Math"/>
                      </a:rPr>
                      <m:t>𝑑𝑥</m:t>
                    </m:r>
                  </m:oMath>
                </a14:m>
                <a:endParaRPr lang="en-US" altLang="en-US" sz="32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2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878013"/>
                <a:ext cx="8077200" cy="603563"/>
              </a:xfrm>
              <a:prstGeom prst="rect">
                <a:avLst/>
              </a:prstGeom>
              <a:blipFill rotWithShape="1">
                <a:blip r:embed="rId3"/>
                <a:stretch>
                  <a:fillRect l="-1887" t="-10101" b="-323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INTEGRALS INVOLVING SINE AND COSINE 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2667000"/>
                <a:ext cx="8153400" cy="3459163"/>
              </a:xfrm>
            </p:spPr>
            <p:txBody>
              <a:bodyPr/>
              <a:lstStyle/>
              <a:p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odd, convert the odd power to a power of one times an even power.  Then convert the even power to the other function.  Finally, use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-</a:t>
                </a:r>
                <a:r>
                  <a:rPr lang="en-US" altLang="en-US" dirty="0">
                    <a:latin typeface="Cambria" panose="02040503050406030204" pitchFamily="18" charset="0"/>
                  </a:rPr>
                  <a:t>substitution.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If both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are even, convert to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using the double-angle formula for cosine.</a:t>
                </a:r>
              </a:p>
            </p:txBody>
          </p:sp>
        </mc:Choice>
        <mc:Fallback xmlns="">
          <p:sp>
            <p:nvSpPr>
              <p:cNvPr id="61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2667000"/>
                <a:ext cx="8153400" cy="3459163"/>
              </a:xfrm>
              <a:blipFill rotWithShape="1">
                <a:blip r:embed="rId2"/>
                <a:stretch>
                  <a:fillRect l="-1794" t="-2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49" name="Text Box 5"/>
              <p:cNvSpPr txBox="1">
                <a:spLocks noChangeArrowheads="1"/>
              </p:cNvSpPr>
              <p:nvPr/>
            </p:nvSpPr>
            <p:spPr bwMode="auto">
              <a:xfrm>
                <a:off x="457200" y="1981200"/>
                <a:ext cx="7924800" cy="6035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3200" dirty="0" smtClean="0">
                    <a:latin typeface="Cambria" panose="02040503050406030204" pitchFamily="18" charset="0"/>
                  </a:rPr>
                  <a:t>For 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</a:rPr>
                      <m:t>∫</m:t>
                    </m:r>
                    <m:func>
                      <m:funcPr>
                        <m:ctrlPr>
                          <a:rPr lang="en-US" alt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sz="3200" b="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altLang="en-US" sz="3200" b="0" i="1" smtClean="0">
                                <a:latin typeface="Cambria Math"/>
                              </a:rPr>
                              <m:t>𝑚</m:t>
                            </m:r>
                          </m:sup>
                        </m:sSup>
                      </m:fName>
                      <m:e>
                        <m:r>
                          <a:rPr lang="en-US" altLang="en-US" sz="3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alt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sz="3200" b="0" i="0" smtClean="0"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US" altLang="en-US" sz="32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fName>
                      <m:e>
                        <m:r>
                          <a:rPr lang="en-US" altLang="en-US" sz="3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altLang="en-US" sz="3200" b="0" i="1" smtClean="0">
                        <a:latin typeface="Cambria Math"/>
                      </a:rPr>
                      <m:t>𝑑𝑥</m:t>
                    </m:r>
                  </m:oMath>
                </a14:m>
                <a:endParaRPr lang="en-US" altLang="en-US" sz="32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149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981200"/>
                <a:ext cx="7924800" cy="603563"/>
              </a:xfrm>
              <a:prstGeom prst="rect">
                <a:avLst/>
              </a:prstGeom>
              <a:blipFill rotWithShape="1">
                <a:blip r:embed="rId3"/>
                <a:stretch>
                  <a:fillRect l="-1923" t="-10101" b="-323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INTEGRALS INVOLVING TANGENT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2590800"/>
                <a:ext cx="8229600" cy="3535363"/>
              </a:xfrm>
            </p:spPr>
            <p:txBody>
              <a:bodyPr/>
              <a:lstStyle/>
              <a:p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is </a:t>
                </a:r>
                <a:r>
                  <a:rPr lang="en-US" altLang="en-US" dirty="0">
                    <a:latin typeface="Cambria" panose="02040503050406030204" pitchFamily="18" charset="0"/>
                  </a:rPr>
                  <a:t>odd, convert to a power of one times an even power.  Convert the even power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using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+1=</m:t>
                    </m:r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  Then use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-</a:t>
                </a:r>
                <a:r>
                  <a:rPr lang="en-US" altLang="en-US" dirty="0">
                    <a:latin typeface="Cambria" panose="02040503050406030204" pitchFamily="18" charset="0"/>
                  </a:rPr>
                  <a:t>substitution.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even, convert to a power of 2 times an even power.  Convert the power of two as above.  Then use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-substitution.</a:t>
                </a:r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590800"/>
                <a:ext cx="8229600" cy="3535363"/>
              </a:xfrm>
              <a:blipFill rotWithShape="1">
                <a:blip r:embed="rId2"/>
                <a:stretch>
                  <a:fillRect l="-1778" t="-2241" r="-2000" b="-7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96" name="Text Box 4"/>
              <p:cNvSpPr txBox="1">
                <a:spLocks noChangeArrowheads="1"/>
              </p:cNvSpPr>
              <p:nvPr/>
            </p:nvSpPr>
            <p:spPr bwMode="auto">
              <a:xfrm>
                <a:off x="304800" y="1828800"/>
                <a:ext cx="8077200" cy="6035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3200" dirty="0" smtClean="0">
                    <a:latin typeface="Cambria" panose="02040503050406030204" pitchFamily="18" charset="0"/>
                  </a:rPr>
                  <a:t>For 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</a:rPr>
                      <m:t>∫</m:t>
                    </m:r>
                    <m:func>
                      <m:funcPr>
                        <m:ctrlPr>
                          <a:rPr lang="en-US" alt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sz="3200" b="0" i="0" smtClean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altLang="en-US" sz="32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fName>
                      <m:e>
                        <m:r>
                          <a:rPr lang="en-US" altLang="en-US" sz="3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altLang="en-US" sz="3200" b="0" i="1" smtClean="0">
                        <a:latin typeface="Cambria Math"/>
                      </a:rPr>
                      <m:t>𝑑𝑥</m:t>
                    </m:r>
                  </m:oMath>
                </a14:m>
                <a:endParaRPr lang="en-US" altLang="en-US" sz="3200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19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828800"/>
                <a:ext cx="8077200" cy="603563"/>
              </a:xfrm>
              <a:prstGeom prst="rect">
                <a:avLst/>
              </a:prstGeom>
              <a:blipFill rotWithShape="1">
                <a:blip r:embed="rId3"/>
                <a:stretch>
                  <a:fillRect l="-1887" t="-10101" b="-323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INTEGRALS INVOLVING SECANT AND TANGENT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2590800"/>
                <a:ext cx="8458200" cy="3886200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even 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any number,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write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as </a:t>
                </a:r>
                <a:r>
                  <a:rPr lang="en-US" altLang="en-US" dirty="0">
                    <a:latin typeface="Cambria" panose="02040503050406030204" pitchFamily="18" charset="0"/>
                  </a:rPr>
                  <a:t>a power of two times an even power.  Covert the even power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using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+1=</m:t>
                    </m:r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  Then use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-</a:t>
                </a:r>
                <a:r>
                  <a:rPr lang="en-US" altLang="en-US" dirty="0">
                    <a:latin typeface="Cambria" panose="02040503050406030204" pitchFamily="18" charset="0"/>
                  </a:rPr>
                  <a:t>substitution.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dirty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is </a:t>
                </a:r>
                <a:r>
                  <a:rPr lang="en-US" altLang="en-US" dirty="0">
                    <a:latin typeface="Cambria" panose="02040503050406030204" pitchFamily="18" charset="0"/>
                  </a:rPr>
                  <a:t>odd 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any number,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convert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𝑚</m:t>
                            </m:r>
                          </m:sup>
                        </m:sSup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altLang="en-US" i="1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to a single power times an even power.  Convert the even power using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+1=</m:t>
                    </m:r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  Then use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-</a:t>
                </a:r>
                <a:r>
                  <a:rPr lang="en-US" altLang="en-US" dirty="0">
                    <a:latin typeface="Cambria" panose="02040503050406030204" pitchFamily="18" charset="0"/>
                  </a:rPr>
                  <a:t>substitution.</a:t>
                </a:r>
              </a:p>
            </p:txBody>
          </p:sp>
        </mc:Choice>
        <mc:Fallback xmlns="">
          <p:sp>
            <p:nvSpPr>
              <p:cNvPr id="92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2590800"/>
                <a:ext cx="8458200" cy="3886200"/>
              </a:xfrm>
              <a:blipFill rotWithShape="1">
                <a:blip r:embed="rId2"/>
                <a:stretch>
                  <a:fillRect l="-1802" t="-3292" r="-865" b="-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Text Box 4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05800" cy="6035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3200" dirty="0" smtClean="0">
                    <a:latin typeface="Cambria" panose="02040503050406030204" pitchFamily="18" charset="0"/>
                  </a:rPr>
                  <a:t>For 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/>
                      </a:rPr>
                      <m:t>∫</m:t>
                    </m:r>
                    <m:func>
                      <m:funcPr>
                        <m:ctrlPr>
                          <a:rPr lang="en-US" alt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sz="3200" b="0" i="0" smtClean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altLang="en-US" sz="3200" b="0" i="1" smtClean="0">
                                <a:latin typeface="Cambria Math"/>
                              </a:rPr>
                              <m:t>𝑚</m:t>
                            </m:r>
                          </m:sup>
                        </m:sSup>
                      </m:fName>
                      <m:e>
                        <m:r>
                          <a:rPr lang="en-US" altLang="en-US" sz="3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alt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sz="3200" b="0" i="0" smtClean="0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altLang="en-US" sz="32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fName>
                      <m:e>
                        <m:r>
                          <a:rPr lang="en-US" altLang="en-US" sz="3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altLang="en-US" sz="3200" b="0" i="1" smtClean="0">
                        <a:latin typeface="Cambria Math"/>
                      </a:rPr>
                      <m:t>𝑑𝑥</m:t>
                    </m:r>
                  </m:oMath>
                </a14:m>
                <a:endParaRPr lang="en-US" altLang="en-US" sz="3200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22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05800" cy="603563"/>
              </a:xfrm>
              <a:prstGeom prst="rect">
                <a:avLst/>
              </a:prstGeom>
              <a:blipFill rotWithShape="1">
                <a:blip r:embed="rId3"/>
                <a:stretch>
                  <a:fillRect l="-1909" t="-10101" b="-323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INTEGRALS INVOLVING SINE AND COSINE (CONCLUDED)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3" name="Text Box 5"/>
              <p:cNvSpPr txBox="1">
                <a:spLocks noChangeArrowheads="1"/>
              </p:cNvSpPr>
              <p:nvPr/>
            </p:nvSpPr>
            <p:spPr bwMode="auto">
              <a:xfrm>
                <a:off x="304800" y="1676400"/>
                <a:ext cx="8458200" cy="49909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For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800" b="0" i="1" smtClean="0">
                                      <a:latin typeface="Cambria Math"/>
                                    </a:rPr>
                                    <m:t>𝑚𝑥</m:t>
                                  </m:r>
                                </m:e>
                              </m:d>
                            </m:e>
                          </m:func>
                          <m:func>
                            <m:func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800" b="0" i="1" smtClean="0">
                                      <a:latin typeface="Cambria Math"/>
                                    </a:rPr>
                                    <m:t>𝑛𝑥</m:t>
                                  </m:r>
                                </m:e>
                              </m:d>
                            </m:e>
                          </m:func>
                          <m:r>
                            <a:rPr lang="en-US" altLang="en-US" sz="28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800" b="0" i="1" smtClean="0">
                                      <a:latin typeface="Cambria Math"/>
                                    </a:rPr>
                                    <m:t>𝑚𝑥</m:t>
                                  </m:r>
                                </m:e>
                              </m:d>
                            </m:e>
                          </m:func>
                          <m:func>
                            <m:func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800" b="0" i="1" smtClean="0">
                                      <a:latin typeface="Cambria Math"/>
                                    </a:rPr>
                                    <m:t>𝑛𝑥</m:t>
                                  </m:r>
                                </m:e>
                              </m:d>
                            </m:e>
                          </m:func>
                          <m:r>
                            <a:rPr lang="en-US" altLang="en-US" sz="28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800" b="0" i="1" smtClean="0">
                                      <a:latin typeface="Cambria Math"/>
                                    </a:rPr>
                                    <m:t>𝑚𝑥</m:t>
                                  </m:r>
                                </m:e>
                              </m:d>
                            </m:e>
                          </m:func>
                          <m:func>
                            <m:func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𝑛𝑥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  <m:r>
                            <a:rPr lang="en-US" altLang="en-US" sz="28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use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the trigonometric identities on the bottom of </a:t>
                </a:r>
                <a:r>
                  <a:rPr lang="en-US" altLang="en-US" sz="2800">
                    <a:latin typeface="Cambria" panose="02040503050406030204" pitchFamily="18" charset="0"/>
                  </a:rPr>
                  <a:t>page </a:t>
                </a:r>
                <a:r>
                  <a:rPr lang="en-US" altLang="en-US" sz="2800" smtClean="0">
                    <a:latin typeface="Cambria" panose="02040503050406030204" pitchFamily="18" charset="0"/>
                  </a:rPr>
                  <a:t>524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of the text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.  Also, integration by parts can be used.</a:t>
                </a:r>
                <a:endParaRPr lang="en-US" altLang="en-US" sz="28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717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676400"/>
                <a:ext cx="8458200" cy="4990982"/>
              </a:xfrm>
              <a:prstGeom prst="rect">
                <a:avLst/>
              </a:prstGeom>
              <a:blipFill rotWithShape="0">
                <a:blip r:embed="rId2"/>
                <a:stretch>
                  <a:fillRect l="-1441" t="-1221" r="-1153" b="-24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145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Cambria</vt:lpstr>
      <vt:lpstr>Cambria Math</vt:lpstr>
      <vt:lpstr>Times New Roman</vt:lpstr>
      <vt:lpstr>Default Design</vt:lpstr>
      <vt:lpstr>Section 7.2</vt:lpstr>
      <vt:lpstr>TWO TRIGONOMETRIC INTEGRALS</vt:lpstr>
      <vt:lpstr>INTEGRALS OF SINE AND COSINE</vt:lpstr>
      <vt:lpstr>INTEGRALS INVOLVING SINE AND COSINE (CONTINUED)</vt:lpstr>
      <vt:lpstr>INTEGRALS INVOLVING TANGENT</vt:lpstr>
      <vt:lpstr>INTEGRALS INVOLVING SECANT AND TANGENT</vt:lpstr>
      <vt:lpstr>INTEGRALS INVOLVING SINE AND COSINE (CONCLUDED)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8.2</dc:title>
  <dc:creator>Allen Fuller</dc:creator>
  <cp:lastModifiedBy>Fuller, Allen</cp:lastModifiedBy>
  <cp:revision>11</cp:revision>
  <dcterms:created xsi:type="dcterms:W3CDTF">2005-06-20T21:24:59Z</dcterms:created>
  <dcterms:modified xsi:type="dcterms:W3CDTF">2017-02-02T21:48:47Z</dcterms:modified>
</cp:coreProperties>
</file>