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33A59-9DA1-4C86-9787-FDE82B0FE7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428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C018B-1C5D-486F-997F-BAEB66515E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12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16B1C-367F-445C-972A-DD7D677071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06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4B4D2-FD2B-4B56-8D9D-10072ADE6B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50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64D59-7674-4649-8C0C-53E623A77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75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3CF8E-0B3B-4A09-BEF5-7761DABEA0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69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A72F1-888B-45F4-AA9F-B349625975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85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90E84-62BA-4FBA-8098-D03C64814E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0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11C33-642C-4EBB-B19B-4BF0BE70C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2448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4D753-BD49-4196-A014-45D985E48D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E1783-826F-4F88-B2C0-D32E788824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997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13F96C4-619E-41FA-AD30-1D7AA7F8D5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Section </a:t>
            </a:r>
            <a:r>
              <a:rPr lang="en-US" altLang="en-US" b="1" smtClean="0"/>
              <a:t>7.1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Integration by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INTEGRATION BY PARTS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81000" y="1524000"/>
            <a:ext cx="69342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 u="sng" dirty="0">
                <a:latin typeface="Cambria" panose="02040503050406030204" pitchFamily="18" charset="0"/>
              </a:rPr>
              <a:t>Indefinite Integration by Parts</a:t>
            </a:r>
            <a:r>
              <a:rPr lang="en-US" altLang="en-US" sz="3000" b="1" dirty="0">
                <a:latin typeface="Cambria" panose="02040503050406030204" pitchFamily="18" charset="0"/>
              </a:rPr>
              <a:t>: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81000" y="4191000"/>
            <a:ext cx="64008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 u="sng" dirty="0">
                <a:latin typeface="Cambria" panose="02040503050406030204" pitchFamily="18" charset="0"/>
              </a:rPr>
              <a:t>Definite Integration by Parts</a:t>
            </a:r>
            <a:r>
              <a:rPr lang="en-US" altLang="en-US" sz="3000" b="1" dirty="0">
                <a:latin typeface="Cambria" panose="02040503050406030204" pitchFamily="18" charset="0"/>
              </a:rPr>
              <a:t>:</a:t>
            </a:r>
            <a:endParaRPr lang="en-US" altLang="en-US" sz="3000" b="1" u="sng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1953849"/>
                <a:ext cx="7723012" cy="2514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sz="3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0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000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𝑑𝑣</m:t>
                          </m:r>
                        </m:e>
                      </m:nary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sz="3000" b="0" i="1" smtClean="0">
                          <a:latin typeface="Cambria Math"/>
                        </a:rPr>
                        <m:t>𝑢𝑣</m:t>
                      </m:r>
                      <m:r>
                        <a:rPr lang="en-US" sz="3000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953849"/>
                <a:ext cx="7723012" cy="251415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4744998"/>
                <a:ext cx="8413522" cy="1139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3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3000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3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𝑏</m:t>
                          </m:r>
                        </m:sup>
                      </m:sSubSup>
                      <m:r>
                        <a:rPr lang="en-US" sz="3000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744998"/>
                <a:ext cx="8413522" cy="11394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NOTES ON INTEGRATION</a:t>
            </a:r>
            <a:br>
              <a:rPr lang="en-US" altLang="en-US" sz="4000" b="1"/>
            </a:br>
            <a:r>
              <a:rPr lang="en-US" altLang="en-US" sz="4000" b="1"/>
              <a:t>BY PARTS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4800600"/>
              </a:xfrm>
            </p:spPr>
            <p:txBody>
              <a:bodyPr/>
              <a:lstStyle/>
              <a:p>
                <a:r>
                  <a:rPr lang="en-US" altLang="en-US" dirty="0" smtClean="0">
                    <a:latin typeface="Cambria" panose="02040503050406030204" pitchFamily="18" charset="0"/>
                  </a:rPr>
                  <a:t>Integration by parts is sometimes referred to as “</a:t>
                </a:r>
                <a:r>
                  <a:rPr lang="en-US" altLang="en-US" smtClean="0">
                    <a:latin typeface="Cambria" panose="02040503050406030204" pitchFamily="18" charset="0"/>
                  </a:rPr>
                  <a:t>double </a:t>
                </a:r>
                <a:r>
                  <a:rPr lang="en-US" altLang="en-US" smtClean="0">
                    <a:latin typeface="Cambria" panose="02040503050406030204" pitchFamily="18" charset="0"/>
                  </a:rPr>
                  <a:t>substitution.”</a:t>
                </a:r>
                <a:endParaRPr lang="en-US" altLang="en-US" dirty="0" smtClean="0">
                  <a:latin typeface="Cambria" panose="02040503050406030204" pitchFamily="18" charset="0"/>
                </a:endParaRPr>
              </a:p>
              <a:p>
                <a:r>
                  <a:rPr lang="en-US" altLang="en-US" dirty="0">
                    <a:latin typeface="Cambria" panose="02040503050406030204" pitchFamily="18" charset="0"/>
                  </a:rPr>
                  <a:t>Try letting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𝑑𝑣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be the most complicated part of the integrand that fits a basic integration formula.</a:t>
                </a:r>
              </a:p>
              <a:p>
                <a:r>
                  <a:rPr lang="en-US" altLang="en-US" dirty="0">
                    <a:latin typeface="Cambria" panose="02040503050406030204" pitchFamily="18" charset="0"/>
                  </a:rPr>
                  <a:t>Try letting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𝑢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be the part whose derivative is simpler than itself.</a:t>
                </a:r>
              </a:p>
              <a:p>
                <a:r>
                  <a:rPr lang="en-US" altLang="en-US" dirty="0">
                    <a:latin typeface="Cambria" panose="02040503050406030204" pitchFamily="18" charset="0"/>
                  </a:rPr>
                  <a:t>Sometimes integration by parts is needed more than one time. </a:t>
                </a:r>
              </a:p>
            </p:txBody>
          </p:sp>
        </mc:Choice>
        <mc:Fallback>
          <p:sp>
            <p:nvSpPr>
              <p:cNvPr id="51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4800600"/>
              </a:xfrm>
              <a:blipFill rotWithShape="1">
                <a:blip r:embed="rId2"/>
                <a:stretch>
                  <a:fillRect l="-1778" t="-1652" r="-1481" b="-3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149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Section 7.1</vt:lpstr>
      <vt:lpstr>INTEGRATION BY PARTS</vt:lpstr>
      <vt:lpstr>NOTES ON INTEGRATION BY PARTS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8.1</dc:title>
  <dc:creator>Allen Fuller</dc:creator>
  <cp:lastModifiedBy>Fuller, Allen</cp:lastModifiedBy>
  <cp:revision>7</cp:revision>
  <dcterms:created xsi:type="dcterms:W3CDTF">2005-06-20T21:16:49Z</dcterms:created>
  <dcterms:modified xsi:type="dcterms:W3CDTF">2014-01-24T13:38:36Z</dcterms:modified>
</cp:coreProperties>
</file>