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9053F-95B2-4ACA-AB05-AC70510D8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25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1E1C-1C15-4C48-969E-555C581EA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F6487-B657-4249-86E7-25D7A6319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40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AB0549-056B-4D2C-B88D-DEFE054C4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97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1E340-820B-495C-8122-B0FF59217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59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A994C-D1D1-42C0-A0F8-FF00ED9C5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7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211F9-8F6D-4541-8FE2-633F9FCE1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08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762A-ED57-45A4-9DE9-4E244AD36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17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1D0D-F498-4D0A-920F-34BD38DFE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6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46F59-77D9-4947-82C5-A28F51777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94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CB9B-D533-4811-9A0F-CDC22F069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32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A4640-ADB0-4DD9-82C6-9EBD8455F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9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01AE4D6-804F-4B7B-92EB-2B859994F6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6.8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Indeterminate Forms and l’Hospital’s Rule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INDETERMINATE FORMS</a:t>
            </a:r>
            <a:endParaRPr lang="en-US" altLang="en-US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When working with limits, the </a:t>
            </a:r>
            <a:r>
              <a:rPr lang="en-US" altLang="en-US" dirty="0" smtClean="0">
                <a:latin typeface="Cambria" panose="02040503050406030204" pitchFamily="18" charset="0"/>
              </a:rPr>
              <a:t>following </a:t>
            </a:r>
            <a:r>
              <a:rPr lang="en-US" altLang="en-US" dirty="0">
                <a:latin typeface="Cambria" panose="02040503050406030204" pitchFamily="18" charset="0"/>
              </a:rPr>
              <a:t>forms are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indeterminate</a:t>
            </a:r>
            <a:r>
              <a:rPr lang="en-US" altLang="en-US" dirty="0">
                <a:latin typeface="Cambria" panose="02040503050406030204" pitchFamily="18" charset="0"/>
              </a:rPr>
              <a:t> in that the value of the limit is not “obvious.”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64219" y="2974769"/>
                <a:ext cx="546316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0⋅∞, ∞−∞,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219" y="2974769"/>
                <a:ext cx="5463162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066800"/>
                <a:ext cx="8763000" cy="584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700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sz="27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700" dirty="0">
                    <a:latin typeface="Cambria" panose="02040503050406030204" pitchFamily="18" charset="0"/>
                  </a:rPr>
                  <a:t>  Suppose </a:t>
                </a:r>
                <a:r>
                  <a:rPr lang="en-US" altLang="en-US" sz="27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700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sz="2700" i="1" dirty="0">
                    <a:latin typeface="Cambria" panose="02040503050406030204" pitchFamily="18" charset="0"/>
                  </a:rPr>
                  <a:t>g</a:t>
                </a:r>
                <a:r>
                  <a:rPr lang="en-US" altLang="en-US" sz="2700" dirty="0">
                    <a:latin typeface="Cambria" panose="02040503050406030204" pitchFamily="18" charset="0"/>
                  </a:rPr>
                  <a:t> are differentiable </a:t>
                </a:r>
                <a:r>
                  <a:rPr lang="en-US" altLang="en-US" sz="2700" dirty="0" smtClean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7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2700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altLang="en-US" sz="27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sz="27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7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2700" b="0" i="1" smtClean="0">
                        <a:latin typeface="Cambria Math"/>
                      </a:rPr>
                      <m:t>≠0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 near </a:t>
                </a:r>
                <a14:m>
                  <m:oMath xmlns:m="http://schemas.openxmlformats.org/officeDocument/2006/math">
                    <m:r>
                      <a:rPr lang="en-US" altLang="en-US" sz="27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2700" dirty="0" smtClean="0">
                    <a:latin typeface="Cambria" panose="02040503050406030204" pitchFamily="18" charset="0"/>
                    <a:cs typeface="Times New Roman" pitchFamily="18" charset="0"/>
                  </a:rPr>
                  <a:t> (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except possibly at </a:t>
                </a:r>
                <a14:m>
                  <m:oMath xmlns:m="http://schemas.openxmlformats.org/officeDocument/2006/math">
                    <m:r>
                      <a:rPr lang="en-US" altLang="en-US" sz="27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).  Suppose that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=0  </m:t>
                      </m:r>
                      <m:r>
                        <m:rPr>
                          <m:sty m:val="p"/>
                        </m:rPr>
                        <a:rPr lang="en-US" altLang="en-US" sz="2700" b="0" i="0" smtClean="0">
                          <a:latin typeface="Cambria Math"/>
                          <a:cs typeface="Times New Roman" pitchFamily="18" charset="0"/>
                        </a:rPr>
                        <m:t>and</m:t>
                      </m:r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sz="27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or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=±∞  </m:t>
                      </m:r>
                      <m:r>
                        <m:rPr>
                          <m:sty m:val="p"/>
                        </m:rPr>
                        <a:rPr lang="en-US" altLang="en-US" sz="2700" b="0" i="0" smtClean="0">
                          <a:latin typeface="Cambria Math"/>
                          <a:cs typeface="Times New Roman" pitchFamily="18" charset="0"/>
                        </a:rPr>
                        <m:t>and</m:t>
                      </m:r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=±∞</m:t>
                      </m:r>
                    </m:oMath>
                  </m:oMathPara>
                </a14:m>
                <a:endParaRPr lang="en-US" altLang="en-US" sz="27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700" dirty="0" smtClean="0">
                    <a:latin typeface="Cambria" panose="02040503050406030204" pitchFamily="18" charset="0"/>
                    <a:cs typeface="Times New Roman" pitchFamily="18" charset="0"/>
                  </a:rPr>
                  <a:t>(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In other words, we have an indeterminate form of type 0/0 or ∞/∞.)  Then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altLang="en-US" sz="27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sz="27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7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7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7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sz="27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sz="2700" dirty="0">
                    <a:latin typeface="Cambria" panose="02040503050406030204" pitchFamily="18" charset="0"/>
                    <a:cs typeface="Times New Roman" pitchFamily="18" charset="0"/>
                  </a:rPr>
                  <a:t>if the limit on the right hand side exists (or is −∞ or ∞).</a:t>
                </a:r>
                <a:endParaRPr lang="en-US" altLang="en-US" sz="2700" b="1" u="sng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066800"/>
                <a:ext cx="8763000" cy="5844100"/>
              </a:xfrm>
              <a:prstGeom prst="rect">
                <a:avLst/>
              </a:prstGeom>
              <a:blipFill rotWithShape="1">
                <a:blip r:embed="rId2"/>
                <a:stretch>
                  <a:fillRect l="-1252" t="-938" b="-16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l’HOSPITAL’S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OTHER INDETERMINATE FORMS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7630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For indeterminate forms of type:  </a:t>
            </a:r>
            <a:r>
              <a:rPr lang="en-US" altLang="en-US" sz="3000" dirty="0">
                <a:latin typeface="Cambria" panose="02040503050406030204" pitchFamily="18" charset="0"/>
                <a:cs typeface="Times New Roman" pitchFamily="18" charset="0"/>
              </a:rPr>
              <a:t>∞ − ∞  and  0 · </a:t>
            </a:r>
            <a:r>
              <a:rPr lang="en-US" altLang="en-US" sz="3000" dirty="0">
                <a:latin typeface="Cambria" panose="02040503050406030204" pitchFamily="18" charset="0"/>
              </a:rPr>
              <a:t>∞</a:t>
            </a:r>
          </a:p>
          <a:p>
            <a:pPr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	Write the product or the difference as a 	quotient and apply </a:t>
            </a:r>
            <a:r>
              <a:rPr lang="en-US" altLang="en-US" sz="3000" dirty="0" err="1">
                <a:latin typeface="Cambria" panose="02040503050406030204" pitchFamily="18" charset="0"/>
              </a:rPr>
              <a:t>l’Hospital’s</a:t>
            </a:r>
            <a:r>
              <a:rPr lang="en-US" altLang="en-US" sz="3000" dirty="0">
                <a:latin typeface="Cambria" panose="02040503050406030204" pitchFamily="18" charset="0"/>
              </a:rPr>
              <a:t> Rule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058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For indeterminate forms of type:  0</a:t>
            </a:r>
            <a:r>
              <a:rPr lang="en-US" altLang="en-US" sz="3000" baseline="30000" dirty="0">
                <a:latin typeface="Cambria" panose="02040503050406030204" pitchFamily="18" charset="0"/>
              </a:rPr>
              <a:t>0</a:t>
            </a:r>
            <a:r>
              <a:rPr lang="en-US" altLang="en-US" sz="3000" dirty="0">
                <a:latin typeface="Cambria" panose="02040503050406030204" pitchFamily="18" charset="0"/>
              </a:rPr>
              <a:t>, </a:t>
            </a:r>
            <a:r>
              <a:rPr lang="en-US" altLang="en-US" sz="3000" dirty="0">
                <a:latin typeface="Cambria" panose="02040503050406030204" pitchFamily="18" charset="0"/>
                <a:cs typeface="Times New Roman" pitchFamily="18" charset="0"/>
              </a:rPr>
              <a:t>∞</a:t>
            </a:r>
            <a:r>
              <a:rPr lang="en-US" altLang="en-US" sz="3000" baseline="30000" dirty="0">
                <a:latin typeface="Cambria" panose="02040503050406030204" pitchFamily="18" charset="0"/>
                <a:cs typeface="Times New Roman" pitchFamily="18" charset="0"/>
              </a:rPr>
              <a:t>0</a:t>
            </a:r>
            <a:r>
              <a:rPr lang="en-US" altLang="en-US" sz="3000" dirty="0">
                <a:latin typeface="Cambria" panose="02040503050406030204" pitchFamily="18" charset="0"/>
                <a:cs typeface="Times New Roman" pitchFamily="18" charset="0"/>
              </a:rPr>
              <a:t>, and 1</a:t>
            </a:r>
            <a:r>
              <a:rPr lang="en-US" altLang="en-US" sz="3000" baseline="30000" dirty="0">
                <a:latin typeface="Cambria" panose="02040503050406030204" pitchFamily="18" charset="0"/>
                <a:cs typeface="Times New Roman" pitchFamily="18" charset="0"/>
              </a:rPr>
              <a:t>∞</a:t>
            </a:r>
          </a:p>
          <a:p>
            <a:pPr>
              <a:spcBef>
                <a:spcPct val="50000"/>
              </a:spcBef>
            </a:pPr>
            <a:r>
              <a:rPr lang="en-US" altLang="en-US" sz="3000" baseline="300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en-US" altLang="en-US" sz="3000" dirty="0">
                <a:latin typeface="Cambria" panose="02040503050406030204" pitchFamily="18" charset="0"/>
              </a:rPr>
              <a:t>Take the natural logarithm to transform the 	problem to that of the type 0 · ∞.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NOTE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ambria" panose="02040503050406030204" pitchFamily="18" charset="0"/>
              </a:rPr>
              <a:t>The following forms are indeterminate:  0/0, 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∞/∞, 0 · ∞, ∞ − ∞, 0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0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, ∞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0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, 1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∞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The following forms are determinate; that is, they are </a:t>
            </a:r>
            <a:r>
              <a:rPr lang="en-US" altLang="en-US" b="1" i="1" u="sng" dirty="0">
                <a:latin typeface="Cambria" panose="02040503050406030204" pitchFamily="18" charset="0"/>
                <a:cs typeface="Times New Roman" pitchFamily="18" charset="0"/>
              </a:rPr>
              <a:t>NOT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 indeterminate:  0/∞, ∞/0, ∞ + ∞, ∞ · ∞, 0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∞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, 1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0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, and ∞</a:t>
            </a:r>
            <a:r>
              <a:rPr lang="en-US" altLang="en-US" baseline="30000" dirty="0">
                <a:latin typeface="Cambria" panose="02040503050406030204" pitchFamily="18" charset="0"/>
                <a:cs typeface="Times New Roman" pitchFamily="18" charset="0"/>
              </a:rPr>
              <a:t>∞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.  </a:t>
            </a:r>
            <a:r>
              <a:rPr lang="en-US" altLang="en-US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These forms do </a:t>
            </a:r>
            <a:r>
              <a:rPr lang="en-US" altLang="en-US" b="1" i="1" u="sng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NOT</a:t>
            </a:r>
            <a:r>
              <a:rPr lang="en-US" altLang="en-US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require </a:t>
            </a:r>
            <a:r>
              <a:rPr lang="en-US" altLang="en-US" b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l’Hospital’s</a:t>
            </a:r>
            <a:r>
              <a:rPr lang="en-US" altLang="en-US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Rule.</a:t>
            </a:r>
            <a:r>
              <a:rPr lang="en-US" altLang="en-US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 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These forces work together, not against each other.</a:t>
            </a:r>
            <a:endParaRPr lang="en-US" altLang="en-US" dirty="0">
              <a:solidFill>
                <a:srgbClr val="FF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318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6.8</vt:lpstr>
      <vt:lpstr>INDETERMINATE FORMS</vt:lpstr>
      <vt:lpstr>l’HOSPITAL’S RULE</vt:lpstr>
      <vt:lpstr>OTHER INDETERMINATE FORMS</vt:lpstr>
      <vt:lpstr>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7.7</dc:title>
  <dc:creator>Allen Fuller</dc:creator>
  <cp:lastModifiedBy>Fuller, Allen</cp:lastModifiedBy>
  <cp:revision>12</cp:revision>
  <dcterms:created xsi:type="dcterms:W3CDTF">2005-06-20T20:51:48Z</dcterms:created>
  <dcterms:modified xsi:type="dcterms:W3CDTF">2013-11-26T20:15:27Z</dcterms:modified>
</cp:coreProperties>
</file>