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ED7AC-5CBA-4FCA-9A76-3ED2FCDFD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3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0EAC7-19B0-4FE8-875C-24D3767F9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6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23B5E-63E4-48A5-A175-0043DE213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33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F4130-6948-4E42-8CF0-8E7CE9D54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20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16F9F-B854-4AD2-8081-CDFFF74A0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3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7F970-46D0-438A-8DBC-AD33C2F42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46F30-78BC-431B-88E9-5376796A9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31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6E131-8DD0-4EF3-8D17-A5AF3C155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36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D2DE1-C79A-4DAF-B2B1-99EDB34CF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8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99023-CDE0-487C-B730-C511D91FE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80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55857-9E7D-4A24-8381-F9941D0A6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E33EAAA-10C8-455D-AA0F-61A0FD2229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6.6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Inverse Trigonometric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OF</a:t>
            </a:r>
            <a:br>
              <a:rPr lang="en-US" altLang="en-US" sz="4000" b="1"/>
            </a:br>
            <a:r>
              <a:rPr lang="en-US" altLang="en-US" sz="4000" b="1"/>
              <a:t>INVERSE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43200" y="2286000"/>
                <a:ext cx="4121065" cy="1035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286000"/>
                <a:ext cx="4121065" cy="10355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INVERSE SECANT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35300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inverse secant</a:t>
                </a:r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:r>
                  <a:rPr lang="en-US" altLang="en-US" b="1" u="sng" dirty="0" err="1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arcsecant</a:t>
                </a:r>
                <a:r>
                  <a:rPr lang="en-US" altLang="en-US" dirty="0">
                    <a:latin typeface="Cambria" panose="02040503050406030204" pitchFamily="18" charset="0"/>
                  </a:rPr>
                  <a:t> function.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≥1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  <a:cs typeface="Times New Roman" pitchFamily="18" charset="0"/>
                  </a:rPr>
                  <a:t>,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  <a:cs typeface="Times New Roman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  <a:cs typeface="Times New Roman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if, and only if,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sec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endParaRPr lang="en-US" altLang="en-US" i="1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∪</m:t>
                    </m:r>
                    <m:d>
                      <m:dPr>
                        <m:begChr m:val="["/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48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3530069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245" b="-10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COMPOSITION OF SECANT AND INVERSE SECANT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1828800"/>
                <a:ext cx="7508081" cy="1814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∪</m:t>
                    </m:r>
                    <m:d>
                      <m:dPr>
                        <m:begChr m:val="["/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sec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8800"/>
                <a:ext cx="7508081" cy="1814215"/>
              </a:xfrm>
              <a:prstGeom prst="rect">
                <a:avLst/>
              </a:prstGeom>
              <a:blipFill rotWithShape="1">
                <a:blip r:embed="rId2"/>
                <a:stretch>
                  <a:fillRect b="-9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OF</a:t>
            </a:r>
            <a:br>
              <a:rPr lang="en-US" altLang="en-US" sz="4000" b="1"/>
            </a:br>
            <a:r>
              <a:rPr lang="en-US" altLang="en-US" sz="4000" b="1"/>
              <a:t>INVERSE SECANT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0" y="2133600"/>
                <a:ext cx="6306855" cy="1119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133600"/>
                <a:ext cx="6306855" cy="11194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b="1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458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definitions for inverse cosecant and inverse cotangent are on page </a:t>
            </a:r>
            <a:r>
              <a:rPr lang="en-US" altLang="en-US" dirty="0" smtClean="0">
                <a:latin typeface="Cambria" panose="02040503050406030204" pitchFamily="18" charset="0"/>
              </a:rPr>
              <a:t>457 </a:t>
            </a:r>
            <a:r>
              <a:rPr lang="en-US" altLang="en-US" dirty="0">
                <a:latin typeface="Cambria" panose="02040503050406030204" pitchFamily="18" charset="0"/>
              </a:rPr>
              <a:t>of the text. 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derivatives of inverse cosecant and inverse cotangent are also on </a:t>
            </a:r>
            <a:r>
              <a:rPr lang="en-US" altLang="en-US">
                <a:latin typeface="Cambria" panose="02040503050406030204" pitchFamily="18" charset="0"/>
              </a:rPr>
              <a:t>page </a:t>
            </a:r>
            <a:r>
              <a:rPr lang="en-US" altLang="en-US" smtClean="0">
                <a:latin typeface="Cambria" panose="02040503050406030204" pitchFamily="18" charset="0"/>
              </a:rPr>
              <a:t>457 </a:t>
            </a:r>
            <a:r>
              <a:rPr lang="en-US" altLang="en-US" dirty="0">
                <a:latin typeface="Cambria" panose="02040503050406030204" pitchFamily="18" charset="0"/>
              </a:rPr>
              <a:t>of the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ANTIDERIVATIVE FORMULAS INVOLVING INVERSE TRIG.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33600" y="1905000"/>
                <a:ext cx="5446684" cy="4952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905000"/>
                <a:ext cx="5446684" cy="49523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GENERALIZED ANTIDERIVATIVE FORMULAS INVOLVING INVERSE TRIG.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1905000"/>
                <a:ext cx="5945923" cy="4952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905000"/>
                <a:ext cx="5945923" cy="49523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INVERSE SINE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3446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inverse sine</a:t>
                </a:r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arcsine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function.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−1≤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≤1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,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  <a:cs typeface="Times New Roman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 if, and only if,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endParaRPr lang="en-US" altLang="en-US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7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3446328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301" b="-14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COMPOSITION OF SINE AND INVERSE 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42753" y="2286000"/>
                <a:ext cx="6006773" cy="1730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753" y="2286000"/>
                <a:ext cx="6006773" cy="1730474"/>
              </a:xfrm>
              <a:prstGeom prst="rect">
                <a:avLst/>
              </a:prstGeom>
              <a:blipFill rotWithShape="1">
                <a:blip r:embed="rId2"/>
                <a:stretch>
                  <a:fillRect t="-1761" b="-10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OF</a:t>
            </a:r>
            <a:br>
              <a:rPr lang="en-US" altLang="en-US" sz="4000" b="1"/>
            </a:br>
            <a:r>
              <a:rPr lang="en-US" altLang="en-US" sz="4000" b="1"/>
              <a:t>INVERSE 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2209800"/>
                <a:ext cx="6855979" cy="1119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−1&lt;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209800"/>
                <a:ext cx="6855979" cy="11194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INVERSE COSINE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3285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inverse cosine</a:t>
                </a:r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arccosine</a:t>
                </a:r>
                <a:r>
                  <a:rPr lang="en-US" altLang="en-US" dirty="0">
                    <a:latin typeface="Cambria" panose="02040503050406030204" pitchFamily="18" charset="0"/>
                  </a:rPr>
                  <a:t> function.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−1≤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≤1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  <a:cs typeface="Times New Roman" pitchFamily="18" charset="0"/>
                  </a:rPr>
                  <a:t>,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  <a:cs typeface="Times New Roman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  <a:cs typeface="Times New Roman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if, and only if,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endParaRPr lang="en-US" altLang="en-US" i="1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0≤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𝜋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3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3285515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416" b="-52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COMPOSITION OF COSINE AND INVERSE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71600" y="2071321"/>
                <a:ext cx="67818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co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071321"/>
                <a:ext cx="67818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t="-5447" b="-1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OF</a:t>
            </a:r>
            <a:br>
              <a:rPr lang="en-US" altLang="en-US" sz="4000" b="1"/>
            </a:br>
            <a:r>
              <a:rPr lang="en-US" altLang="en-US" sz="4000" b="1"/>
              <a:t>INVERSE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1905000"/>
                <a:ext cx="7299691" cy="1119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−1&lt;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7299691" cy="11194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INVERSE TANGENT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3446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inverse tangent</a:t>
                </a:r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arctangent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function.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For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all real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,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  <a:cs typeface="Times New Roman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 if, and only if,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tan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endParaRPr lang="en-US" altLang="en-US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41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3446328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301" b="-14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COMPOSITION OF TANGENT AND INVERSE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2753" y="2286000"/>
                <a:ext cx="6190028" cy="1730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753" y="2286000"/>
                <a:ext cx="6190028" cy="1730474"/>
              </a:xfrm>
              <a:prstGeom prst="rect">
                <a:avLst/>
              </a:prstGeom>
              <a:blipFill rotWithShape="1">
                <a:blip r:embed="rId2"/>
                <a:stretch>
                  <a:fillRect t="-1761" b="-10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159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</vt:lpstr>
      <vt:lpstr>Cambria Math</vt:lpstr>
      <vt:lpstr>Times New Roman</vt:lpstr>
      <vt:lpstr>Default Design</vt:lpstr>
      <vt:lpstr>Section 6.6</vt:lpstr>
      <vt:lpstr>THE INVERSE SINE FUNCTION</vt:lpstr>
      <vt:lpstr>COMPOSITION OF SINE AND INVERSE SINE</vt:lpstr>
      <vt:lpstr>DIFFERENTIATION OF INVERSE SINE</vt:lpstr>
      <vt:lpstr>THE INVERSE COSINE FUNCTION</vt:lpstr>
      <vt:lpstr>COMPOSITION OF COSINE AND INVERSE COSINE</vt:lpstr>
      <vt:lpstr>DIFFERENTIATION OF INVERSE COSINE</vt:lpstr>
      <vt:lpstr>THE INVERSE TANGENT FUNCTION</vt:lpstr>
      <vt:lpstr>COMPOSITION OF TANGENT AND INVERSE TANGENT</vt:lpstr>
      <vt:lpstr>DIFFERENTIATION OF INVERSE TANGENT</vt:lpstr>
      <vt:lpstr>THE INVERSE SECANT FUNCTION</vt:lpstr>
      <vt:lpstr>COMPOSITION OF SECANT AND INVERSE SECANT</vt:lpstr>
      <vt:lpstr>DIFFERENTIATION OF INVERSE SECANT</vt:lpstr>
      <vt:lpstr>PowerPoint Presentation</vt:lpstr>
      <vt:lpstr>ANTIDERIVATIVE FORMULAS INVOLVING INVERSE TRIG. FUNCTIONS</vt:lpstr>
      <vt:lpstr>GENERALIZED ANTIDERIVATIVE FORMULAS INVOLVING INVERSE TRIG.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7.5</dc:title>
  <dc:creator>Allen Fuller</dc:creator>
  <cp:lastModifiedBy>Fuller, Allen</cp:lastModifiedBy>
  <cp:revision>18</cp:revision>
  <dcterms:created xsi:type="dcterms:W3CDTF">2005-06-20T20:18:05Z</dcterms:created>
  <dcterms:modified xsi:type="dcterms:W3CDTF">2017-01-27T16:50:27Z</dcterms:modified>
</cp:coreProperties>
</file>