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7D3E6-CDBE-4184-9D47-FB52539CD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44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8436B-801F-4656-B87B-2469706DF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68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03542-7432-4FD7-ACD9-1F573350D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3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A145-4187-444C-9984-F173CCF55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47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44D44-45B2-47FD-861D-B55E00C84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0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7D1A6-7EC4-461E-98DF-EBE6E2138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077C-9B0B-4ECA-8BEC-BE2F8E07E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81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01B8F-C5C0-41BC-BFE5-35848A914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2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1AAB8-6264-430F-A379-DD4445E8D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49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3AD58-E491-4C3E-9A55-1EB8E3054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72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06E7F-546C-4220-A460-F06A83E86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27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E4CC7A5-829B-491D-B27D-53A71B0587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6.4</a:t>
            </a:r>
            <a:r>
              <a:rPr lang="en-US" altLang="en-US" b="1" dirty="0"/>
              <a:t>*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General Logarithmic and Exponential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OF GENERAL 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7400" y="1981200"/>
                <a:ext cx="4852034" cy="2561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981200"/>
                <a:ext cx="4852034" cy="25618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GENERALIZED VERSION OF THE 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2056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</a:t>
                </a:r>
                <a:r>
                  <a:rPr lang="en-US" altLang="en-US" b="1" i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any real number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458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2056973"/>
              </a:xfrm>
              <a:prstGeom prst="rect">
                <a:avLst/>
              </a:prstGeom>
              <a:blipFill rotWithShape="1">
                <a:blip r:embed="rId2"/>
                <a:stretch>
                  <a:fillRect l="-1891" t="-38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NUMBER </a:t>
            </a:r>
            <a:r>
              <a:rPr lang="en-US" altLang="en-US" b="1" i="1"/>
              <a:t>e</a:t>
            </a:r>
            <a:r>
              <a:rPr lang="en-US" altLang="en-US" b="1"/>
              <a:t> AS A LIMIT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9200" y="1828800"/>
                <a:ext cx="6447342" cy="12559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828800"/>
                <a:ext cx="6447342" cy="12559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GENERAL 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05800" cy="25714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we define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general exponential function with base </a:t>
                </a:r>
                <a:r>
                  <a:rPr lang="en-US" altLang="en-US" b="1" i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b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for </a:t>
                </a:r>
                <a:r>
                  <a:rPr lang="en-US" altLang="en-US" dirty="0">
                    <a:latin typeface="Cambria" panose="02040503050406030204" pitchFamily="18" charset="0"/>
                  </a:rPr>
                  <a:t>all real numbers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05800" cy="2571410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081" b="-68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NOTES ON </a:t>
            </a:r>
            <a:r>
              <a:rPr lang="en-US" altLang="en-US" b="1" i="1" dirty="0"/>
              <a:t>f</a:t>
            </a:r>
            <a:r>
              <a:rPr lang="en-US" altLang="en-US" b="1" dirty="0"/>
              <a:t>(</a:t>
            </a:r>
            <a:r>
              <a:rPr lang="en-US" altLang="en-US" b="1" i="1" dirty="0"/>
              <a:t>x</a:t>
            </a:r>
            <a:r>
              <a:rPr lang="en-US" altLang="en-US" b="1" dirty="0"/>
              <a:t>) = </a:t>
            </a:r>
            <a:r>
              <a:rPr lang="en-US" altLang="en-US" b="1" i="1" dirty="0" err="1" smtClean="0"/>
              <a:t>b</a:t>
            </a:r>
            <a:r>
              <a:rPr lang="en-US" altLang="en-US" b="1" i="1" baseline="30000" dirty="0" err="1" smtClean="0"/>
              <a:t>x</a:t>
            </a:r>
            <a:endParaRPr lang="en-U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1524000"/>
                <a:ext cx="8077200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positive for all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2.  For any real number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524000"/>
                <a:ext cx="807720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1962" t="-5991" b="-14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LAWS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676400"/>
                <a:ext cx="8458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are real numbers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</a:t>
                </a: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76400"/>
                <a:ext cx="84582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801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438400"/>
                <a:ext cx="4724400" cy="3834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438400"/>
                <a:ext cx="4724400" cy="3834961"/>
              </a:xfrm>
              <a:prstGeom prst="rect">
                <a:avLst/>
              </a:prstGeom>
              <a:blipFill rotWithShape="0">
                <a:blip r:embed="rId3"/>
                <a:stretch>
                  <a:fillRect l="-3355" t="-2226" b="-3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DIFFERENTIATION OF GENERAL 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1905000"/>
                <a:ext cx="5461175" cy="245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5461175" cy="245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ANTIDERIVATIVES OF GENERAL 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1828800"/>
                <a:ext cx="6334106" cy="3194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≠1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≠1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8800"/>
                <a:ext cx="6334106" cy="31945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GENERAL LOGARITHMIC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82000" cy="23057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 we define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logarithmic function with base </a:t>
                </a:r>
                <a:r>
                  <a:rPr lang="en-US" altLang="en-US" b="1" i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b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denoted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 </a:t>
                </a:r>
                <a:r>
                  <a:rPr lang="en-US" altLang="en-US" dirty="0" err="1" smtClean="0">
                    <a:latin typeface="Cambria" panose="02040503050406030204" pitchFamily="18" charset="0"/>
                  </a:rPr>
                  <a:t>log</a:t>
                </a:r>
                <a:r>
                  <a:rPr lang="en-US" altLang="en-US" i="1" baseline="-25000" dirty="0" err="1" smtClean="0">
                    <a:latin typeface="Cambria" panose="02040503050406030204" pitchFamily="18" charset="0"/>
                  </a:rPr>
                  <a:t>b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to be the inverse of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.</a:t>
                </a:r>
                <a:r>
                  <a:rPr lang="en-US" altLang="en-US" dirty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Thus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if, and only if,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3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82000" cy="2305759"/>
              </a:xfrm>
              <a:prstGeom prst="rect">
                <a:avLst/>
              </a:prstGeom>
              <a:blipFill rotWithShape="1">
                <a:blip r:embed="rId2"/>
                <a:stretch>
                  <a:fillRect l="-1891" t="-3439" r="-2182" b="-74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NOTES ON THE GENERAL LOGARITHMIC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68463"/>
                <a:ext cx="8229600" cy="1356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2.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func>
                          <m:func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38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68463"/>
                <a:ext cx="8229600" cy="1356462"/>
              </a:xfrm>
              <a:prstGeom prst="rect">
                <a:avLst/>
              </a:prstGeom>
              <a:blipFill rotWithShape="1">
                <a:blip r:embed="rId2"/>
                <a:stretch>
                  <a:fillRect l="-1926" t="-5856" b="-139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CHANGE OF BASE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2007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For any positive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), we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have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  <a:cs typeface="Times New Roman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  <a:cs typeface="Times New Roman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  <a:cs typeface="Times New Roman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4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2007281"/>
              </a:xfrm>
              <a:prstGeom prst="rect">
                <a:avLst/>
              </a:prstGeom>
              <a:blipFill rotWithShape="1">
                <a:blip r:embed="rId2"/>
                <a:stretch>
                  <a:fillRect l="-1891" t="-39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158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</vt:lpstr>
      <vt:lpstr>Cambria Math</vt:lpstr>
      <vt:lpstr>Times New Roman</vt:lpstr>
      <vt:lpstr>Default Design</vt:lpstr>
      <vt:lpstr>Section 6.4*</vt:lpstr>
      <vt:lpstr>GENERAL EXPONENTIAL FUNCTIONS</vt:lpstr>
      <vt:lpstr>NOTES ON f(x) = bx</vt:lpstr>
      <vt:lpstr>LAWS OF EXPONENTS</vt:lpstr>
      <vt:lpstr>DIFFERENTIATION OF GENERAL EXPONENTIAL FUNCTIONS</vt:lpstr>
      <vt:lpstr>ANTIDERIVATIVES OF GENERAL EXPONENTIAL FUNCTIONS</vt:lpstr>
      <vt:lpstr>THE GENERAL LOGARITHMIC FUNCTION</vt:lpstr>
      <vt:lpstr>NOTES ON THE GENERAL LOGARITHMIC FUNCTION</vt:lpstr>
      <vt:lpstr>THE CHANGE OF BASE FORMULA</vt:lpstr>
      <vt:lpstr>DIFFERENTIATION OF GENERAL LOGARITHMIC FUNCTIONS</vt:lpstr>
      <vt:lpstr>THE GENERALIZED VERSION OF THE POWER RULE</vt:lpstr>
      <vt:lpstr>THE NUMBER e AS A LIMIT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7.4*</dc:title>
  <dc:creator>Allen Fuller</dc:creator>
  <cp:lastModifiedBy>Fuller, Allen</cp:lastModifiedBy>
  <cp:revision>29</cp:revision>
  <dcterms:created xsi:type="dcterms:W3CDTF">2005-06-20T18:07:27Z</dcterms:created>
  <dcterms:modified xsi:type="dcterms:W3CDTF">2017-01-25T16:24:23Z</dcterms:modified>
</cp:coreProperties>
</file>