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09F5-B5BF-4892-BB6C-BB8C2B6DA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10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85A40-9655-47E1-95B7-F51A34A89D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46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F2F7-5A49-4F74-A2D6-41E43B55C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25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215FD4-74D7-4B06-866F-CE6D562F3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39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BE21B-D855-4C92-95C7-A9A3601EE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A3E4-75D7-445D-BAF0-64063CA74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3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BDCC-08E3-4D8D-A90E-8B72DE66D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93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54CA-29F0-413D-B9DD-C8CD8E761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6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067E3-6ED4-4ADF-AA7D-B8213A517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8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B4A1C-9BBC-440E-A68C-827D9B086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22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9DF25-83BC-4F73-BF41-AE73ABF33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00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08F18-173C-4146-9ED1-8E4E74390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62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5E1A9AF-A763-4A28-B707-DAAB11856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6.3</a:t>
            </a:r>
            <a:r>
              <a:rPr lang="en-US" altLang="en-US" b="1" dirty="0"/>
              <a:t>*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Natural Exponential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NATURAL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058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inverse of the one-to-one natural logarithmic function is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natural exponential function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defined by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if, and only if,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058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439" b="-76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COMMENTS ON THE NATURAL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b="0" dirty="0" smtClean="0">
                    <a:latin typeface="Cambria" panose="02040503050406030204" pitchFamily="18" charset="0"/>
                  </a:rPr>
                  <a:t>1.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  and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/>
                                  </a:rPr>
                                  <m:t>exp</m:t>
                                </m:r>
                              </m:fName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2.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since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marL="0" indent="0">
                  <a:buNone/>
                  <a:tabLst>
                    <a:tab pos="569913" algn="l"/>
                  </a:tabLst>
                </a:pPr>
                <a:r>
                  <a:rPr lang="en-US" altLang="en-US" b="0" dirty="0" smtClean="0">
                    <a:latin typeface="Cambria" panose="02040503050406030204" pitchFamily="18" charset="0"/>
                  </a:rPr>
                  <a:t>3.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since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𝑒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marL="569913" indent="-569913">
                  <a:buNone/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4.	For </a:t>
                </a:r>
                <a:r>
                  <a:rPr lang="en-US" altLang="en-US" dirty="0">
                    <a:latin typeface="Cambria" panose="02040503050406030204" pitchFamily="18" charset="0"/>
                  </a:rPr>
                  <a:t>any rational number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𝑒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⋅1=</m:t>
                    </m:r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Hence,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 for any rational number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458200" cy="15645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For all real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numbers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458200" cy="1564531"/>
              </a:xfrm>
              <a:prstGeom prst="rect">
                <a:avLst/>
              </a:prstGeom>
              <a:blipFill rotWithShape="1">
                <a:blip r:embed="rId2"/>
                <a:stretch>
                  <a:fillRect l="-1801" t="-50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COMMENTS ON </a:t>
            </a:r>
            <a:r>
              <a:rPr lang="en-US" altLang="en-US" b="1" i="1"/>
              <a:t>e</a:t>
            </a:r>
            <a:r>
              <a:rPr lang="en-US" altLang="en-US" b="1" i="1" baseline="30000"/>
              <a:t>x</a:t>
            </a:r>
            <a:endParaRPr lang="en-US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447800"/>
                <a:ext cx="8001000" cy="2095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 if, and only if,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,  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3.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  for all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9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447800"/>
                <a:ext cx="8001000" cy="2095125"/>
              </a:xfrm>
              <a:prstGeom prst="rect">
                <a:avLst/>
              </a:prstGeom>
              <a:blipFill rotWithShape="1">
                <a:blip r:embed="rId2"/>
                <a:stretch>
                  <a:fillRect l="-1904" t="-3790" b="-8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PROPERTIES OF THE NATURAL EXPONENTIAL FUNCTION </a:t>
            </a:r>
            <a:r>
              <a:rPr lang="en-US" altLang="en-US" sz="3800" b="1" i="1"/>
              <a:t>f</a:t>
            </a:r>
            <a:r>
              <a:rPr lang="en-US" altLang="en-US" sz="3800" b="1"/>
              <a:t>(</a:t>
            </a:r>
            <a:r>
              <a:rPr lang="en-US" altLang="en-US" sz="3800" b="1" i="1"/>
              <a:t>x</a:t>
            </a:r>
            <a:r>
              <a:rPr lang="en-US" altLang="en-US" sz="3800" b="1"/>
              <a:t>) = </a:t>
            </a:r>
            <a:r>
              <a:rPr lang="en-US" altLang="en-US" sz="3800" b="1" i="1"/>
              <a:t>e</a:t>
            </a:r>
            <a:r>
              <a:rPr lang="en-US" altLang="en-US" sz="3800" b="1" i="1" baseline="30000"/>
              <a:t>x</a:t>
            </a:r>
            <a:endParaRPr lang="en-US" altLang="en-US" sz="38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It is an increasing continuous function.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Its domain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−∞, ∞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Its range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0, ∞</m:t>
                        </m:r>
                      </m:e>
                    </m:d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 and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  <a:cs typeface="Times New Roman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=∞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                                                   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marL="609600" indent="-609600">
                  <a:buFontTx/>
                  <a:buNone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so the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axis is a horizontal asymptote of its graph.</a:t>
                </a: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29600" cy="4525963"/>
              </a:xfrm>
              <a:blipFill rotWithShape="1">
                <a:blip r:embed="rId2"/>
                <a:stretch>
                  <a:fillRect l="-17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LAWS OF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828800"/>
                <a:ext cx="8839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real numbers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rational, then</a:t>
                </a: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828800"/>
                <a:ext cx="88392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724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07256" y="2743200"/>
                <a:ext cx="3198440" cy="3010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56" y="2743200"/>
                <a:ext cx="3198440" cy="30101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DIFFERENTIATION OF </a:t>
            </a:r>
            <a:r>
              <a:rPr lang="en-US" altLang="en-US" b="1" i="1"/>
              <a:t>e</a:t>
            </a:r>
            <a:r>
              <a:rPr lang="en-US" altLang="en-US" b="1" i="1" baseline="30000"/>
              <a:t>x</a:t>
            </a:r>
            <a:endParaRPr lang="en-US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886197"/>
                <a:ext cx="9176871" cy="245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886197"/>
                <a:ext cx="9176871" cy="245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ANTIDIFFERENTIATION OF </a:t>
            </a:r>
            <a:r>
              <a:rPr lang="en-US" altLang="en-US" b="1" i="1"/>
              <a:t>e</a:t>
            </a:r>
            <a:r>
              <a:rPr lang="en-US" altLang="en-US" b="1" i="1" baseline="30000"/>
              <a:t>x</a:t>
            </a:r>
            <a:endParaRPr lang="en-US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6201" y="1676400"/>
                <a:ext cx="5763822" cy="3168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01" y="1676400"/>
                <a:ext cx="5763822" cy="31681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</vt:lpstr>
      <vt:lpstr>Cambria Math</vt:lpstr>
      <vt:lpstr>Times New Roman</vt:lpstr>
      <vt:lpstr>Default Design</vt:lpstr>
      <vt:lpstr>Section 6.3*</vt:lpstr>
      <vt:lpstr>THE NATURAL EXPONENTIAL FUNCTION</vt:lpstr>
      <vt:lpstr>COMMENTS ON THE NATURAL EXPONENTIAL FUNCTION</vt:lpstr>
      <vt:lpstr>DEFINITION</vt:lpstr>
      <vt:lpstr>COMMENTS ON ex</vt:lpstr>
      <vt:lpstr>PROPERTIES OF THE NATURAL EXPONENTIAL FUNCTION f(x) = ex</vt:lpstr>
      <vt:lpstr>LAWS OF EXPONENTS</vt:lpstr>
      <vt:lpstr>DIFFERENTIATION OF ex</vt:lpstr>
      <vt:lpstr>ANTIDIFFERENTIATION OF ex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7.3*</dc:title>
  <dc:creator>Allen Fuller</dc:creator>
  <cp:lastModifiedBy>Fuller, Allen</cp:lastModifiedBy>
  <cp:revision>18</cp:revision>
  <dcterms:created xsi:type="dcterms:W3CDTF">2005-06-20T13:57:40Z</dcterms:created>
  <dcterms:modified xsi:type="dcterms:W3CDTF">2017-01-23T16:23:57Z</dcterms:modified>
</cp:coreProperties>
</file>