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85F7C37-75DB-4B0F-8D09-60CC6DAE0CFA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778DB26-2EE5-449F-9F2A-59FC6A2DA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518B4-B50A-461F-81D8-6BAB47617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03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70057-51AE-4E7B-98AD-7D0BD7150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62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15790-4C7D-4384-8CCE-904F98DA2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79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A291E3-9774-4496-959F-426711F17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79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800C-388F-47C4-AF4C-7C63CAEFC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12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A0DE2-60AE-497B-9433-557354F0A7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86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BFD2E-D685-4EEF-9DC1-30BDA1C09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31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B91F7-4379-4D7C-BA9A-7FB5A4158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3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DB6E-B919-4DDD-A7CA-A3699ED5F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42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B3386-5915-4D7C-9069-6DABADEF9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0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4719F-6562-4629-8425-4E7E50E31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10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56506-4F4D-4C8B-A114-828308353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61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797D045-BA4B-4983-96BE-C6C247B67F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6.2</a:t>
            </a:r>
            <a:r>
              <a:rPr lang="en-US" altLang="en-US" b="1" dirty="0"/>
              <a:t>*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Natural Logarithmic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4000" b="1"/>
              <a:t>ANTIDERIVATIVES OF SOME TRIGONOMETRIC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6938" y="1600200"/>
                <a:ext cx="4924361" cy="1384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38" y="1600200"/>
                <a:ext cx="4924361" cy="13840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743200"/>
                <a:ext cx="8070094" cy="1384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743200"/>
                <a:ext cx="8070094" cy="13840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962400"/>
                <a:ext cx="6179833" cy="1384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962400"/>
                <a:ext cx="6179833" cy="13840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5198654"/>
                <a:ext cx="6316153" cy="1384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98654"/>
                <a:ext cx="6316153" cy="13840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LOGARITHMIC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Take logarithms of both sides of an equation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 and use the laws of logarithms to simplify.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Differentiate implicitly with respect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Solve the resulting equation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778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NATURAL LOGARITHMIC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1600200"/>
                <a:ext cx="8534400" cy="26286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natural logarithmic function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the function defined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alt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,  </m:t>
                      </m:r>
                      <m:r>
                        <a:rPr lang="en-US" altLang="en-US" b="0" i="1" smtClean="0">
                          <a:latin typeface="Cambria Math"/>
                        </a:rPr>
                        <m:t>𝑥</m:t>
                      </m:r>
                      <m:r>
                        <a:rPr lang="en-US" alt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00200"/>
                <a:ext cx="8534400" cy="2628605"/>
              </a:xfrm>
              <a:prstGeom prst="rect">
                <a:avLst/>
              </a:prstGeom>
              <a:blipFill rotWithShape="1">
                <a:blip r:embed="rId2"/>
                <a:stretch>
                  <a:fillRect l="-1786" t="-3016" r="-3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THE DERIVATIVE OF THE NATURAL LOGARITHMIC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305800" cy="24995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From the Fundamental Theorem of Calculus, Part 1, we see that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305800" cy="2499530"/>
              </a:xfrm>
              <a:prstGeom prst="rect">
                <a:avLst/>
              </a:prstGeom>
              <a:blipFill rotWithShape="1">
                <a:blip r:embed="rId2"/>
                <a:stretch>
                  <a:fillRect l="-1909" t="-3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LAWS OF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are positive numbers and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r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a rational number,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1066800"/>
              </a:xfrm>
              <a:prstGeom prst="rect">
                <a:avLst/>
              </a:prstGeom>
              <a:blipFill rotWithShape="1">
                <a:blip r:embed="rId2"/>
                <a:stretch>
                  <a:fillRect l="-1891" t="-7429" b="-18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0" y="3505200"/>
                <a:ext cx="3964740" cy="2749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 startAt="2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514350" indent="-514350">
                  <a:buAutoNum type="arabicPeriod" startAt="2"/>
                </a:pPr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505200"/>
                <a:ext cx="3964740" cy="27495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610600" cy="4226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92113" indent="-392113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06413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569913" indent="-569913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	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 </a:t>
                </a:r>
                <a:r>
                  <a:rPr lang="en-US" altLang="en-US" b="1" i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increasing</a:t>
                </a:r>
                <a:r>
                  <a:rPr lang="en-US" altLang="en-US" dirty="0">
                    <a:latin typeface="Cambria" panose="02040503050406030204" pitchFamily="18" charset="0"/>
                  </a:rPr>
                  <a:t> function,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since</a:t>
                </a:r>
              </a:p>
              <a:p>
                <a:pPr marL="569913" indent="-569913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marL="569913" indent="-569913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2.	The </a:t>
                </a:r>
                <a:r>
                  <a:rPr lang="en-US" altLang="en-US" dirty="0">
                    <a:latin typeface="Cambria" panose="02040503050406030204" pitchFamily="18" charset="0"/>
                  </a:rPr>
                  <a:t>graph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0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is </a:t>
                </a:r>
                <a:r>
                  <a:rPr lang="en-US" altLang="en-US" b="1" i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concave downwards</a:t>
                </a:r>
                <a:r>
                  <a:rPr lang="en-US" altLang="en-US" dirty="0">
                    <a:latin typeface="Cambria" panose="02040503050406030204" pitchFamily="18" charset="0"/>
                  </a:rPr>
                  <a:t>, since </a:t>
                </a:r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marL="569913" indent="-569913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610600" cy="4226350"/>
              </a:xfrm>
              <a:prstGeom prst="rect">
                <a:avLst/>
              </a:prstGeom>
              <a:blipFill rotWithShape="1">
                <a:blip r:embed="rId2"/>
                <a:stretch>
                  <a:fillRect l="-1841" t="-18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PROPERTIES OF THE NATURAL LOGARITHMIC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25500" y="2057400"/>
                <a:ext cx="4082849" cy="1880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1.  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→∞</m:t>
                          </m:r>
                        </m:lim>
                      </m:limLow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=∞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2.  </m:t>
                      </m:r>
                      <m:limLow>
                        <m:limLow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=−∞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500" y="2057400"/>
                <a:ext cx="4082849" cy="18805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NUMBER </a:t>
            </a:r>
            <a:r>
              <a:rPr lang="en-US" altLang="en-US" b="1" i="1"/>
              <a:t>e</a:t>
            </a:r>
            <a:endParaRPr lang="en-US" altLang="en-US" b="1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Definition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r>
              <a:rPr lang="en-US" altLang="en-US" dirty="0">
                <a:latin typeface="Cambria" panose="02040503050406030204" pitchFamily="18" charset="0"/>
              </a:rPr>
              <a:t>  </a:t>
            </a:r>
            <a:r>
              <a:rPr lang="en-US" altLang="en-US" i="1" dirty="0">
                <a:latin typeface="Cambria" panose="02040503050406030204" pitchFamily="18" charset="0"/>
              </a:rPr>
              <a:t>e</a:t>
            </a:r>
            <a:r>
              <a:rPr lang="en-US" altLang="en-US" dirty="0">
                <a:latin typeface="Cambria" panose="02040503050406030204" pitchFamily="18" charset="0"/>
              </a:rPr>
              <a:t> is the number such that  </a:t>
            </a:r>
            <a:r>
              <a:rPr lang="en-US" altLang="en-US" dirty="0" err="1">
                <a:latin typeface="Cambria" panose="02040503050406030204" pitchFamily="18" charset="0"/>
              </a:rPr>
              <a:t>ln</a:t>
            </a:r>
            <a:r>
              <a:rPr lang="en-US" altLang="en-US" dirty="0"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latin typeface="Cambria" panose="02040503050406030204" pitchFamily="18" charset="0"/>
              </a:rPr>
              <a:t>e</a:t>
            </a:r>
            <a:r>
              <a:rPr lang="en-US" altLang="en-US" dirty="0">
                <a:latin typeface="Cambria" panose="02040503050406030204" pitchFamily="18" charset="0"/>
              </a:rPr>
              <a:t> = 1</a:t>
            </a:r>
            <a:endParaRPr lang="en-US" altLang="en-US" b="1" u="sng" dirty="0">
              <a:latin typeface="Cambria" panose="02040503050406030204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3810000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i="1" dirty="0">
                <a:latin typeface="Cambria" panose="02040503050406030204" pitchFamily="18" charset="0"/>
              </a:rPr>
              <a:t>e</a:t>
            </a:r>
            <a:r>
              <a:rPr lang="en-US" altLang="en-US" dirty="0">
                <a:latin typeface="Cambria" panose="02040503050406030204" pitchFamily="18" charset="0"/>
              </a:rPr>
              <a:t> </a:t>
            </a:r>
            <a:r>
              <a:rPr lang="en-US" altLang="en-US" dirty="0">
                <a:latin typeface="Cambria" panose="02040503050406030204" pitchFamily="18" charset="0"/>
                <a:cs typeface="Times New Roman" pitchFamily="18" charset="0"/>
              </a:rPr>
              <a:t>≈</a:t>
            </a:r>
            <a:r>
              <a:rPr lang="en-US" altLang="en-US" dirty="0">
                <a:latin typeface="Cambria" panose="02040503050406030204" pitchFamily="18" charset="0"/>
              </a:rPr>
              <a:t> 2.718281828459045 . . .</a:t>
            </a:r>
          </a:p>
          <a:p>
            <a:pPr algn="ctr">
              <a:spcBef>
                <a:spcPct val="50000"/>
              </a:spcBef>
            </a:pPr>
            <a:r>
              <a:rPr lang="en-US" altLang="en-US" i="1" dirty="0">
                <a:latin typeface="Cambria" panose="02040503050406030204" pitchFamily="18" charset="0"/>
              </a:rPr>
              <a:t>e</a:t>
            </a:r>
            <a:r>
              <a:rPr lang="en-US" altLang="en-US" dirty="0">
                <a:latin typeface="Cambria" panose="02040503050406030204" pitchFamily="18" charset="0"/>
              </a:rPr>
              <a:t> ≈ 2.7  1828  1828  45  90  45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THE DERIVATIVE OF THE NATURAL LOGARITHM AND 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67000" y="2354763"/>
                <a:ext cx="3838680" cy="113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354763"/>
                <a:ext cx="3838680" cy="11344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ANTIDERIVATIVES INVOLVING THE NATURAL LOGARITHM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/>
              <a:t>Theorem</a:t>
            </a:r>
            <a:r>
              <a:rPr lang="en-US" altLang="en-US" b="1"/>
              <a:t>:</a:t>
            </a:r>
            <a:endParaRPr lang="en-US" altLang="en-US" b="1" u="sng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67000" y="2682381"/>
                <a:ext cx="3639458" cy="2811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682381"/>
                <a:ext cx="3639458" cy="28114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138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</vt:lpstr>
      <vt:lpstr>Cambria Math</vt:lpstr>
      <vt:lpstr>Times New Roman</vt:lpstr>
      <vt:lpstr>Default Design</vt:lpstr>
      <vt:lpstr>Section 6.2*</vt:lpstr>
      <vt:lpstr>THE NATURAL LOGARITHMIC FUNCTION</vt:lpstr>
      <vt:lpstr>THE DERIVATIVE OF THE NATURAL LOGARITHMIC FUNCTION</vt:lpstr>
      <vt:lpstr>LAWS OF LOGARITHMS</vt:lpstr>
      <vt:lpstr>PROPERTIES OF THE NATURAL LOGARITHMIC FUNCTION</vt:lpstr>
      <vt:lpstr>THEOREM</vt:lpstr>
      <vt:lpstr>THE NUMBER e</vt:lpstr>
      <vt:lpstr>THE DERIVATIVE OF THE NATURAL LOGARITHM AND THE CHAIN RULE</vt:lpstr>
      <vt:lpstr>ANTIDERIVATIVES INVOLVING THE NATURAL LOGARITHM</vt:lpstr>
      <vt:lpstr>ANTIDERIVATIVES OF SOME TRIGONOMETRIC FUNCTIONS</vt:lpstr>
      <vt:lpstr>LOGARITHMIC DIFFERENTIATION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7.2*</dc:title>
  <dc:creator>Allen Fuller</dc:creator>
  <cp:lastModifiedBy>Fuller, Allen</cp:lastModifiedBy>
  <cp:revision>18</cp:revision>
  <cp:lastPrinted>2013-11-26T20:12:05Z</cp:lastPrinted>
  <dcterms:created xsi:type="dcterms:W3CDTF">2005-06-20T01:40:46Z</dcterms:created>
  <dcterms:modified xsi:type="dcterms:W3CDTF">2017-01-20T16:19:31Z</dcterms:modified>
</cp:coreProperties>
</file>