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4B42FDB-5EEC-4022-8EFE-472D9D3EF9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92323DC-6F09-4219-AADB-AD2563D5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5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9E02-A2ED-4AD5-A1A9-AE3C5425D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98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786C9-D279-45C0-9246-AE40D173D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7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A8A80-A485-4AEC-8A86-8A7656E44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2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588B4-1B96-4D54-B446-C241C6EB6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02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DBEC1-DE8A-48C5-902C-915105695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97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DB343-E477-4148-9A92-3561ED715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0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364E-FBB4-468D-B2CA-BAD429C11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95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16DD3-8CDF-4AC1-9E6E-98C5EABCE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60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579F9-AA3C-4381-A8E9-89C012F64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16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5A0FA-C606-49CE-B4D3-2A3846465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25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658F4-8012-488C-A9F5-03BCCBB73B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10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139D889-34E0-47FC-ADDF-199A86D249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11.11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1"/>
              <a:t>Applications of Taylor Polynomials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TAYLOR POLYNOMIAL OF ORDER </a:t>
            </a:r>
            <a:r>
              <a:rPr lang="en-US" altLang="en-US" sz="4000" b="1" i="1"/>
              <a:t>n</a:t>
            </a:r>
            <a:endParaRPr lang="en-US" altLang="en-US" sz="40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152400" y="1524000"/>
                <a:ext cx="8686800" cy="35729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Taylor polynomial of </a:t>
                </a:r>
                <a:r>
                  <a:rPr lang="en-US" altLang="en-US" sz="30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order </a:t>
                </a:r>
                <a:r>
                  <a:rPr lang="en-US" altLang="en-US" sz="3000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altLang="en-US" sz="30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based at </a:t>
                </a:r>
                <a:r>
                  <a:rPr lang="en-US" altLang="en-US" sz="3000" b="1" i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3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alt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for the function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is the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sz="3000" baseline="30000" dirty="0">
                    <a:latin typeface="Cambria" panose="02040503050406030204" pitchFamily="18" charset="0"/>
                  </a:rPr>
                  <a:t>th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partial sum of the Taylor series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for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.  Thus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3000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524000"/>
                <a:ext cx="8686800" cy="3572966"/>
              </a:xfrm>
              <a:prstGeom prst="rect">
                <a:avLst/>
              </a:prstGeom>
              <a:blipFill rotWithShape="1">
                <a:blip r:embed="rId2"/>
                <a:stretch>
                  <a:fillRect l="-1614" t="-22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MACLAURIN POLYNOMIALS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447800"/>
                <a:ext cx="8839200" cy="3385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𝑎</m:t>
                    </m:r>
                    <m:r>
                      <a:rPr lang="en-US" altLang="en-US" sz="3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in the Taylor Polynomial of order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we call it the </a:t>
                </a:r>
                <a:r>
                  <a:rPr lang="en-US" altLang="en-US" sz="3000" b="1" u="sng" dirty="0" err="1">
                    <a:solidFill>
                      <a:srgbClr val="3333FF"/>
                    </a:solidFill>
                    <a:latin typeface="Cambria" panose="02040503050406030204" pitchFamily="18" charset="0"/>
                  </a:rPr>
                  <a:t>Maclaurin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polynomial of order </a:t>
                </a:r>
                <a:r>
                  <a:rPr lang="en-US" altLang="en-US" sz="3000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.  That is, the </a:t>
                </a:r>
                <a:r>
                  <a:rPr lang="en-US" altLang="en-US" sz="3000" dirty="0" err="1">
                    <a:latin typeface="Cambria" panose="02040503050406030204" pitchFamily="18" charset="0"/>
                  </a:rPr>
                  <a:t>Maclaurin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polynomial of order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is the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sz="3000" baseline="30000" dirty="0">
                    <a:latin typeface="Cambria" panose="02040503050406030204" pitchFamily="18" charset="0"/>
                  </a:rPr>
                  <a:t>th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partial sum of the </a:t>
                </a:r>
                <a:r>
                  <a:rPr lang="en-US" altLang="en-US" sz="3000" dirty="0" err="1">
                    <a:latin typeface="Cambria" panose="02040503050406030204" pitchFamily="18" charset="0"/>
                  </a:rPr>
                  <a:t>Maclaurin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series for a function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𝑥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3000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447800"/>
                <a:ext cx="8839200" cy="3385286"/>
              </a:xfrm>
              <a:prstGeom prst="rect">
                <a:avLst/>
              </a:prstGeom>
              <a:blipFill rotWithShape="1">
                <a:blip r:embed="rId2"/>
                <a:stretch>
                  <a:fillRect l="-1586" t="-2342" r="-24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b="1" dirty="0"/>
              <a:t>TAYLOR’S THEOREM WITH REMAINDER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6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213570"/>
                <a:ext cx="8534400" cy="5446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400" dirty="0" smtClean="0">
                    <a:latin typeface="Cambria" panose="02040503050406030204" pitchFamily="18" charset="0"/>
                  </a:rPr>
                  <a:t>Let </a:t>
                </a:r>
                <a:r>
                  <a:rPr lang="en-US" altLang="en-US" sz="24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  be a function </a:t>
                </a:r>
                <a:r>
                  <a:rPr lang="en-US" altLang="en-US" sz="2400" dirty="0" smtClean="0">
                    <a:latin typeface="Cambria" panose="02040503050406030204" pitchFamily="18" charset="0"/>
                  </a:rPr>
                  <a:t>whose 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(</a:t>
                </a:r>
                <a:r>
                  <a:rPr lang="en-US" altLang="en-US" sz="2400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 + 1)</a:t>
                </a:r>
                <a:r>
                  <a:rPr lang="en-US" altLang="en-US" sz="2400" baseline="30000" dirty="0" err="1">
                    <a:latin typeface="Cambria" panose="02040503050406030204" pitchFamily="18" charset="0"/>
                  </a:rPr>
                  <a:t>st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400" dirty="0" smtClean="0">
                    <a:latin typeface="Cambria" panose="02040503050406030204" pitchFamily="18" charset="0"/>
                  </a:rPr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altLang="en-US" sz="2400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>
                    <a:latin typeface="Cambria" panose="02040503050406030204" pitchFamily="18" charset="0"/>
                  </a:rPr>
                  <a:t> exists for each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4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in an open interval </a:t>
                </a:r>
                <a:r>
                  <a:rPr lang="en-US" altLang="en-US" sz="24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 containing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400" dirty="0" smtClean="0">
                    <a:latin typeface="Cambria" panose="02040503050406030204" pitchFamily="18" charset="0"/>
                  </a:rPr>
                  <a:t>.  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Then, for each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4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400" dirty="0">
                    <a:latin typeface="Cambria" panose="02040503050406030204" pitchFamily="18" charset="0"/>
                  </a:rPr>
                  <a:t>in </a:t>
                </a:r>
                <a:r>
                  <a:rPr lang="en-US" altLang="en-US" sz="24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24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2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alt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2400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24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alt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alt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sz="24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400" dirty="0" smtClean="0">
                    <a:latin typeface="Cambria" panose="02040503050406030204" pitchFamily="18" charset="0"/>
                  </a:rPr>
                  <a:t>whose remainder term (or error)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 smtClean="0">
                    <a:latin typeface="Cambria" panose="02040503050406030204" pitchFamily="18" charset="0"/>
                  </a:rPr>
                  <a:t> satisfies the following equation</a:t>
                </a: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en-US" sz="24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altLang="en-US" sz="24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alt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2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altLang="en-US" sz="24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400" dirty="0" smtClean="0">
                    <a:latin typeface="Cambria" panose="02040503050406030204" pitchFamily="18" charset="0"/>
                  </a:rPr>
                  <a:t>and </a:t>
                </a:r>
                <a:r>
                  <a:rPr lang="en-US" altLang="en-US" sz="2400" i="1" dirty="0" smtClean="0">
                    <a:latin typeface="Cambria" panose="02040503050406030204" pitchFamily="18" charset="0"/>
                  </a:rPr>
                  <a:t>c</a:t>
                </a:r>
                <a:r>
                  <a:rPr lang="en-US" altLang="en-US" sz="2400" dirty="0" smtClean="0">
                    <a:latin typeface="Cambria" panose="02040503050406030204" pitchFamily="18" charset="0"/>
                  </a:rPr>
                  <a:t> is some number between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400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400" dirty="0" smtClean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819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213570"/>
                <a:ext cx="8534400" cy="5446619"/>
              </a:xfrm>
              <a:prstGeom prst="rect">
                <a:avLst/>
              </a:prstGeom>
              <a:blipFill rotWithShape="0">
                <a:blip r:embed="rId2"/>
                <a:stretch>
                  <a:fillRect l="-1071" t="-447" r="-1500" b="-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USEFUL TOOLS FOR</a:t>
            </a:r>
            <a:br>
              <a:rPr lang="en-US" altLang="en-US" sz="4000" b="1"/>
            </a:br>
            <a:r>
              <a:rPr lang="en-US" altLang="en-US" sz="4000" b="1"/>
              <a:t>BOUNDING |</a:t>
            </a:r>
            <a:r>
              <a:rPr lang="en-US" altLang="en-US" sz="4000" b="1" i="1"/>
              <a:t>R</a:t>
            </a:r>
            <a:r>
              <a:rPr lang="en-US" altLang="en-US" sz="4000" b="1" i="1" baseline="-25000"/>
              <a:t>n</a:t>
            </a:r>
            <a:r>
              <a:rPr lang="en-US" altLang="en-US" sz="4000" b="1"/>
              <a:t>(</a:t>
            </a:r>
            <a:r>
              <a:rPr lang="en-US" altLang="en-US" sz="4000" b="1" i="1"/>
              <a:t>x</a:t>
            </a:r>
            <a:r>
              <a:rPr lang="en-US" altLang="en-US" sz="4000" b="1"/>
              <a:t>)|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90600" y="3276600"/>
                <a:ext cx="7391400" cy="3581400"/>
              </a:xfrm>
            </p:spPr>
            <p:txBody>
              <a:bodyPr/>
              <a:lstStyle/>
              <a:p>
                <a:pPr marL="0" indent="0">
                  <a:buNone/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	The triangle inequality.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±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  <a:cs typeface="Arial" charset="0"/>
                </a:endParaRPr>
              </a:p>
              <a:p>
                <a:pPr marL="0" indent="0">
                  <a:buNone/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  <a:cs typeface="Arial" charset="0"/>
                  </a:rPr>
                  <a:t>2.	The </a:t>
                </a:r>
                <a:r>
                  <a:rPr lang="en-US" altLang="en-US" dirty="0">
                    <a:latin typeface="Cambria" panose="02040503050406030204" pitchFamily="18" charset="0"/>
                    <a:cs typeface="Arial" charset="0"/>
                  </a:rPr>
                  <a:t>fact that a fraction gets larger as </a:t>
                </a:r>
                <a:r>
                  <a:rPr lang="en-US" altLang="en-US" dirty="0" smtClean="0">
                    <a:latin typeface="Cambria" panose="02040503050406030204" pitchFamily="18" charset="0"/>
                    <a:cs typeface="Arial" charset="0"/>
                  </a:rPr>
                  <a:t>	its </a:t>
                </a:r>
                <a:r>
                  <a:rPr lang="en-US" altLang="en-US" dirty="0">
                    <a:latin typeface="Cambria" panose="02040503050406030204" pitchFamily="18" charset="0"/>
                    <a:cs typeface="Arial" charset="0"/>
                  </a:rPr>
                  <a:t>denominator gets smaller.</a:t>
                </a:r>
              </a:p>
              <a:p>
                <a:pPr marL="0" indent="0">
                  <a:buNone/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  <a:cs typeface="Arial" charset="0"/>
                  </a:rPr>
                  <a:t>3.	</a:t>
                </a:r>
                <a:r>
                  <a:rPr lang="en-US" altLang="en-US" smtClean="0">
                    <a:latin typeface="Cambria" panose="02040503050406030204" pitchFamily="18" charset="0"/>
                    <a:cs typeface="Arial" charset="0"/>
                  </a:rPr>
                  <a:t>The </a:t>
                </a:r>
                <a:r>
                  <a:rPr lang="en-US" altLang="en-US" dirty="0">
                    <a:latin typeface="Cambria" panose="02040503050406030204" pitchFamily="18" charset="0"/>
                    <a:cs typeface="Arial" charset="0"/>
                  </a:rPr>
                  <a:t>fact that a fraction gets larger </a:t>
                </a:r>
                <a:r>
                  <a:rPr lang="en-US" altLang="en-US">
                    <a:latin typeface="Cambria" panose="02040503050406030204" pitchFamily="18" charset="0"/>
                    <a:cs typeface="Arial" charset="0"/>
                  </a:rPr>
                  <a:t>as </a:t>
                </a:r>
                <a:r>
                  <a:rPr lang="en-US" altLang="en-US" smtClean="0">
                    <a:latin typeface="Cambria" panose="02040503050406030204" pitchFamily="18" charset="0"/>
                    <a:cs typeface="Arial" charset="0"/>
                  </a:rPr>
                  <a:t>	its </a:t>
                </a:r>
                <a:r>
                  <a:rPr lang="en-US" altLang="en-US" dirty="0">
                    <a:latin typeface="Cambria" panose="02040503050406030204" pitchFamily="18" charset="0"/>
                    <a:cs typeface="Arial" charset="0"/>
                  </a:rPr>
                  <a:t>numerator gets larger.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90600" y="3276600"/>
                <a:ext cx="7391400" cy="3581400"/>
              </a:xfrm>
              <a:blipFill rotWithShape="1">
                <a:blip r:embed="rId2"/>
                <a:stretch>
                  <a:fillRect l="-2145" t="-2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8001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It is usually impossible to get an exact value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.</a:t>
                </a:r>
                <a:r>
                  <a:rPr lang="en-US" altLang="en-US" dirty="0">
                    <a:latin typeface="Cambria" panose="02040503050406030204" pitchFamily="18" charset="0"/>
                  </a:rPr>
                  <a:t>  So, we usually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bound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>
                    <a:latin typeface="Cambria" panose="02040503050406030204" pitchFamily="18" charset="0"/>
                  </a:rPr>
                  <a:t>Our primary tools are:</a:t>
                </a:r>
              </a:p>
            </p:txBody>
          </p:sp>
        </mc:Choice>
        <mc:Fallback xmlns="">
          <p:sp>
            <p:nvSpPr>
              <p:cNvPr id="1126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800100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904" t="-5058" r="-2818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</vt:lpstr>
      <vt:lpstr>Cambria Math</vt:lpstr>
      <vt:lpstr>Times New Roman</vt:lpstr>
      <vt:lpstr>Default Design</vt:lpstr>
      <vt:lpstr>Section 11.11</vt:lpstr>
      <vt:lpstr>TAYLOR POLYNOMIAL OF ORDER n</vt:lpstr>
      <vt:lpstr>MACLAURIN POLYNOMIALS</vt:lpstr>
      <vt:lpstr>TAYLOR’S THEOREM WITH REMAINDER</vt:lpstr>
      <vt:lpstr>USEFUL TOOLS FOR BOUNDING |Rn(x)|</vt:lpstr>
    </vt:vector>
  </TitlesOfParts>
  <Company>GC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11.1</dc:title>
  <dc:creator>a_fuller</dc:creator>
  <cp:lastModifiedBy>Fuller, Allen</cp:lastModifiedBy>
  <cp:revision>20</cp:revision>
  <cp:lastPrinted>2014-04-14T20:19:54Z</cp:lastPrinted>
  <dcterms:created xsi:type="dcterms:W3CDTF">2003-04-02T21:00:39Z</dcterms:created>
  <dcterms:modified xsi:type="dcterms:W3CDTF">2017-04-21T16:00:22Z</dcterms:modified>
</cp:coreProperties>
</file>