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51858A1-B17E-493D-B0EB-20BC21DFC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8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8B728-985A-480E-B7F5-72A02EA7E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76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889CA-9432-4772-BD20-82C2E9CB0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15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9A978-89E6-40C9-89E2-7DC62FC48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28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FBAD5-E098-4741-B70E-753D0454AD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9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0AE72-0B15-4422-9BE0-0CD78042E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4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11688-A2B2-4091-9E0C-2778EB9C6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2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736BB-AB03-47D7-8BB3-6FA1B00CB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3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032B-CA91-432E-9CF7-C170871CA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8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509E-4482-4AFA-8E9C-DFE886601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0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1981-3EA0-4AC4-82E4-A3C86B849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3177-6245-46AF-B4C5-EF06E86CC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85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0B2CE67-2E6A-441C-8673-39A63E7246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10.4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Areas and Lengths in Polar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FINDING POINT OF INTERSECTION OF POLAR EQUATIONS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Sketch the graphs of the polar equations.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Solve the systems of simultaneous equations.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Check to see if the pole is included.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AREA OF A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1524000"/>
                <a:ext cx="8077200" cy="31946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area of a sector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a circle is given by the formula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r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the radius and </a:t>
                </a:r>
                <a:r>
                  <a:rPr lang="el-GR" altLang="en-US" i="1" dirty="0">
                    <a:latin typeface="Cambria" panose="02040503050406030204" pitchFamily="18" charset="0"/>
                    <a:cs typeface="Times New Roman" pitchFamily="18" charset="0"/>
                  </a:rPr>
                  <a:t>θ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the radian measure of the </a:t>
                </a:r>
                <a:r>
                  <a:rPr lang="en-US" altLang="en-US">
                    <a:latin typeface="Cambria" panose="02040503050406030204" pitchFamily="18" charset="0"/>
                  </a:rPr>
                  <a:t>angle </a:t>
                </a:r>
                <a:r>
                  <a:rPr lang="en-US" altLang="en-US" smtClean="0">
                    <a:latin typeface="Cambria" panose="02040503050406030204" pitchFamily="18" charset="0"/>
                  </a:rPr>
                  <a:t>that </a:t>
                </a:r>
                <a:r>
                  <a:rPr lang="en-US" altLang="en-US" dirty="0">
                    <a:latin typeface="Cambria" panose="02040503050406030204" pitchFamily="18" charset="0"/>
                  </a:rPr>
                  <a:t>forms the sector.</a:t>
                </a: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524000"/>
                <a:ext cx="8077200" cy="3194657"/>
              </a:xfrm>
              <a:prstGeom prst="rect">
                <a:avLst/>
              </a:prstGeom>
              <a:blipFill rotWithShape="1">
                <a:blip r:embed="rId2"/>
                <a:stretch>
                  <a:fillRect l="-1887" t="-2481" r="-2868" b="-30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FINDING THE AREA OF A REGION IN POLAR 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305800" cy="3666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continuous and nonnegative function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0≤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≤2</m:t>
                    </m:r>
                    <m:r>
                      <a:rPr lang="en-US" altLang="en-US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area bounded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given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by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box>
                            <m:box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b="0" i="1" smtClean="0">
                                          <a:latin typeface="Cambria Math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305800" cy="3666453"/>
              </a:xfrm>
              <a:prstGeom prst="rect">
                <a:avLst/>
              </a:prstGeom>
              <a:blipFill rotWithShape="1">
                <a:blip r:embed="rId2"/>
                <a:stretch>
                  <a:fillRect l="-1834" t="-2163" r="-11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PROCEDURE FOR FINDING AREA IN POLAR COORDINATES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Sketch the graph(s)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If needed, find the points of intersection.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Set up the integral(s).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latin typeface="Cambria" panose="02040503050406030204" pitchFamily="18" charset="0"/>
              </a:rPr>
              <a:t>Evaluate the integral(s).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305800" cy="5016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22288" indent="-5222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6365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1.	Find the area inside the four leaves of 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2.	</a:t>
                </a:r>
                <a:r>
                  <a:rPr lang="el-GR" altLang="en-US" dirty="0">
                    <a:latin typeface="Cambria" panose="02040503050406030204" pitchFamily="18" charset="0"/>
                  </a:rPr>
                  <a:t>Find the are</a:t>
                </a:r>
                <a:r>
                  <a:rPr lang="en-US" altLang="en-US" dirty="0">
                    <a:latin typeface="Cambria" panose="02040503050406030204" pitchFamily="18" charset="0"/>
                  </a:rPr>
                  <a:t>a</a:t>
                </a:r>
                <a:r>
                  <a:rPr lang="el-GR" altLang="en-US" dirty="0">
                    <a:latin typeface="Cambria" panose="02040503050406030204" pitchFamily="18" charset="0"/>
                  </a:rPr>
                  <a:t> inside the three leaves of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altLang="en-US" dirty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endParaRPr lang="en-US" altLang="en-US" dirty="0">
                  <a:latin typeface="Cambria" panose="02040503050406030204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3.	</a:t>
                </a:r>
                <a:r>
                  <a:rPr lang="el-GR" altLang="en-US" dirty="0">
                    <a:latin typeface="Cambria" panose="02040503050406030204" pitchFamily="18" charset="0"/>
                  </a:rPr>
                  <a:t>Find the area enclosed by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l-GR" altLang="en-US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=2+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altLang="en-US" dirty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endParaRPr lang="en-US" altLang="en-US" dirty="0">
                  <a:latin typeface="Cambria" panose="02040503050406030204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4.	</a:t>
                </a:r>
                <a:r>
                  <a:rPr lang="el-GR" altLang="en-US" dirty="0">
                    <a:latin typeface="Cambria" panose="02040503050406030204" pitchFamily="18" charset="0"/>
                  </a:rPr>
                  <a:t>Find the are</a:t>
                </a:r>
                <a:r>
                  <a:rPr lang="en-US" altLang="en-US" dirty="0">
                    <a:latin typeface="Cambria" panose="02040503050406030204" pitchFamily="18" charset="0"/>
                  </a:rPr>
                  <a:t>a</a:t>
                </a:r>
                <a:r>
                  <a:rPr lang="el-GR" altLang="en-US" dirty="0">
                    <a:latin typeface="Cambria" panose="02040503050406030204" pitchFamily="18" charset="0"/>
                  </a:rPr>
                  <a:t> </a:t>
                </a:r>
                <a:r>
                  <a:rPr lang="el-GR" altLang="en-US" dirty="0" smtClean="0">
                    <a:latin typeface="Cambria" panose="02040503050406030204" pitchFamily="18" charset="0"/>
                  </a:rPr>
                  <a:t>outside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=1+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l-GR" altLang="en-US" dirty="0" smtClean="0">
                    <a:latin typeface="Cambria" panose="02040503050406030204" pitchFamily="18" charset="0"/>
                  </a:rPr>
                  <a:t>and inside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3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305800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1834" t="-1580" b="-30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ARC LENGTH IN POLAR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533400" y="1752600"/>
                <a:ext cx="8001000" cy="3019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arc length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a polar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curve </a:t>
                </a:r>
                <a:endParaRPr lang="en-US" altLang="en-US" b="0" i="1" dirty="0" smtClean="0">
                  <a:latin typeface="Cambria Math"/>
                </a:endParaRPr>
              </a:p>
              <a:p>
                <a:pPr>
                  <a:spcAft>
                    <a:spcPts val="1920"/>
                  </a:spcAft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𝜃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is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𝐿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𝑑𝑟</m:t>
                                          </m:r>
                                        </m:num>
                                        <m:den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  <m:r>
                                            <a:rPr lang="en-US" altLang="en-US" b="0" i="1" smtClean="0"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752600"/>
                <a:ext cx="8001000" cy="3019545"/>
              </a:xfrm>
              <a:prstGeom prst="rect">
                <a:avLst/>
              </a:prstGeom>
              <a:blipFill rotWithShape="1">
                <a:blip r:embed="rId2"/>
                <a:stretch>
                  <a:fillRect l="-1982" t="-26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Section 10.4</vt:lpstr>
      <vt:lpstr>FINDING POINT OF INTERSECTION OF POLAR EQUATIONS</vt:lpstr>
      <vt:lpstr>AREA OF A SECTOR</vt:lpstr>
      <vt:lpstr>FINDING THE AREA OF A REGION IN POLAR COORDINATES</vt:lpstr>
      <vt:lpstr>PROCEDURE FOR FINDING AREA IN POLAR COORDINATES</vt:lpstr>
      <vt:lpstr>EXAMPLES</vt:lpstr>
      <vt:lpstr>ARC LENGTH IN POLAR COORDINATES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11.4</dc:title>
  <dc:creator>Allen Fuller</dc:creator>
  <cp:lastModifiedBy>Fuller, Allen</cp:lastModifiedBy>
  <cp:revision>18</cp:revision>
  <dcterms:created xsi:type="dcterms:W3CDTF">2005-06-25T02:46:54Z</dcterms:created>
  <dcterms:modified xsi:type="dcterms:W3CDTF">2014-04-17T13:02:36Z</dcterms:modified>
</cp:coreProperties>
</file>