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DD37B737-9907-4793-9A4A-F64D2629B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484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93DE0-50EF-4076-8D7E-6A6CEA42B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22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22995-CA71-4C6D-95A0-00F929E75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13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52BA2-2186-4C84-8F88-C1FE61D6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888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AFE57C-1EE3-42D5-B9A3-3884F2125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817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31455E-879B-4E37-B065-4381C7632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023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8EF8E-7855-4515-8A37-E8EF51B19C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92D68-1887-4008-8F9D-B2834B703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67855-47CA-48BD-BDE7-AA574C61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01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4F808-DF52-470E-B01A-5A49B28B6E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18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6C25E-5E69-4FFE-B392-A7AE72653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37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60773-D2B8-42D2-8449-FBBADF660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18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FFD8E-E8CE-4E13-9919-E1E4C11DF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59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EC2EB-9B8C-49F9-9659-847DB308B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57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5B98-FFCD-4DFE-B765-AF247C0D1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509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EEBCE35-D162-4894-B567-DA427A016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10.3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Polar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ROSE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796" name="Text Box 4"/>
              <p:cNvSpPr txBox="1">
                <a:spLocks noChangeArrowheads="1"/>
              </p:cNvSpPr>
              <p:nvPr/>
            </p:nvSpPr>
            <p:spPr bwMode="auto">
              <a:xfrm>
                <a:off x="430481" y="1066800"/>
                <a:ext cx="8077200" cy="5589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Aft>
                    <a:spcPts val="192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The equations</a:t>
                </a:r>
              </a:p>
              <a:p>
                <a:pPr algn="ctr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𝑟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28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2800" b="0" i="1" smtClean="0">
                          <a:latin typeface="Cambria Math"/>
                          <a:cs typeface="Times New Roman" pitchFamily="18" charset="0"/>
                        </a:rPr>
                        <m:t>𝑏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2800" b="0" i="0" smtClean="0">
                              <a:latin typeface="Cambria Math"/>
                              <a:cs typeface="Times New Roman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𝑎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  <a:cs typeface="Times New Roman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 algn="l">
                  <a:spcAft>
                    <a:spcPts val="192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both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have graphs that are called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rose curves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.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rose curve has </a:t>
                </a:r>
                <a:r>
                  <a:rPr lang="en-US" altLang="en-US" sz="2800" b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2</a:t>
                </a:r>
                <a:r>
                  <a:rPr lang="en-US" altLang="en-US" sz="2800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leaves (petals) if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 an even number.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rose curve has </a:t>
                </a:r>
                <a:r>
                  <a:rPr lang="en-US" altLang="en-US" sz="2800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leaves (petals) if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 an odd number.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leaves (petals) have length </a:t>
                </a:r>
                <a:r>
                  <a:rPr lang="en-US" altLang="en-US" sz="2800" b="1" i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b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.</a:t>
                </a:r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To graph rose curves pick multiples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en-US" sz="2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en-US" sz="2800" b="0" i="1" smtClean="0">
                        <a:latin typeface="Cambria Math"/>
                      </a:rPr>
                      <m:t>⋅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l-GR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379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481" y="1066800"/>
                <a:ext cx="8077200" cy="5589800"/>
              </a:xfrm>
              <a:prstGeom prst="rect">
                <a:avLst/>
              </a:prstGeom>
              <a:blipFill rotWithShape="1">
                <a:blip r:embed="rId2"/>
                <a:stretch>
                  <a:fillRect l="-1585" t="-1091" r="-2113" b="-1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LIMA</a:t>
            </a:r>
            <a:r>
              <a:rPr lang="en-US" altLang="en-US" b="1">
                <a:cs typeface="Arial" charset="0"/>
              </a:rPr>
              <a:t>ÇONS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8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3429000"/>
                <a:ext cx="8229600" cy="3429000"/>
              </a:xfrm>
            </p:spPr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If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lima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çon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has an inner loop.  For example: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=3−4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a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=1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then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lima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çon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a “heart-shaped” graph called a </a:t>
                </a:r>
                <a:r>
                  <a:rPr lang="en-US" altLang="en-US" b="1" u="sng" dirty="0" err="1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cardiod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  For example: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=3−3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8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3429000"/>
                <a:ext cx="8229600" cy="3429000"/>
              </a:xfrm>
              <a:blipFill rotWithShape="1"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820" name="Text Box 4"/>
              <p:cNvSpPr txBox="1">
                <a:spLocks noChangeArrowheads="1"/>
              </p:cNvSpPr>
              <p:nvPr/>
            </p:nvSpPr>
            <p:spPr bwMode="auto">
              <a:xfrm>
                <a:off x="457200" y="1371600"/>
                <a:ext cx="8001000" cy="20621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en-US" dirty="0" smtClean="0">
                    <a:latin typeface="Cambria" panose="02040503050406030204" pitchFamily="18" charset="0"/>
                  </a:rPr>
                  <a:t>The graphs of the equations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𝑟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±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𝑟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𝑎</m:t>
                      </m:r>
                      <m:r>
                        <a:rPr lang="en-US" altLang="en-US" b="0" i="1" smtClean="0">
                          <a:latin typeface="Cambria Math"/>
                        </a:rPr>
                        <m:t>±</m:t>
                      </m:r>
                      <m:r>
                        <a:rPr lang="en-US" altLang="en-US" b="0" i="1" smtClean="0">
                          <a:latin typeface="Cambria Math"/>
                        </a:rPr>
                        <m:t>𝑏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l-GR" altLang="en-US" i="1" dirty="0">
                  <a:latin typeface="Cambria" panose="02040503050406030204" pitchFamily="18" charset="0"/>
                </a:endParaRPr>
              </a:p>
              <a:p>
                <a:pPr algn="l"/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are called </a:t>
                </a:r>
                <a:r>
                  <a:rPr lang="en-US" altLang="en-US" b="1" u="sng" dirty="0" err="1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limaçons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4820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371600"/>
                <a:ext cx="8001000" cy="2062103"/>
              </a:xfrm>
              <a:prstGeom prst="rect">
                <a:avLst/>
              </a:prstGeom>
              <a:blipFill rotWithShape="1">
                <a:blip r:embed="rId3"/>
                <a:stretch>
                  <a:fillRect l="-1904" t="-3846" b="-88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LIMA</a:t>
            </a:r>
            <a:r>
              <a:rPr lang="en-US" altLang="en-US" b="1">
                <a:cs typeface="Arial" charset="0"/>
              </a:rPr>
              <a:t>ÇONS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8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1&lt;</m:t>
                    </m:r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</a:rPr>
                      <m:t>&lt;2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lima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çon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dimpled.  For example: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=3+2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≥2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then the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lima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itchFamily="18" charset="0"/>
                  </a:rPr>
                  <a:t>çon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convex.  For example: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=3+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sin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58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TANGENTS TO POLAR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4" name="Text Box 6"/>
              <p:cNvSpPr txBox="1">
                <a:spLocks noChangeArrowheads="1"/>
              </p:cNvSpPr>
              <p:nvPr/>
            </p:nvSpPr>
            <p:spPr bwMode="auto">
              <a:xfrm>
                <a:off x="381000" y="1371600"/>
                <a:ext cx="8382000" cy="51884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Given a polar curve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𝑟</m:t>
                    </m:r>
                    <m:r>
                      <a:rPr lang="en-US" altLang="en-US" sz="3000" b="0" i="1" smtClean="0">
                        <a:latin typeface="Cambria Math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itchFamily="18" charset="0"/>
                  </a:rPr>
                  <a:t>, the Cartesian coordinates of a point on the curve are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</a:p>
              <a:p>
                <a:pPr algn="l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  <a:cs typeface="Times New Roman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d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  <a:cs typeface="Times New Roman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𝑟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  <a:cs typeface="Times New Roman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altLang="en-US" sz="3000" b="0" i="1" smtClean="0">
                          <a:latin typeface="Cambria Math"/>
                          <a:cs typeface="Times New Roman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d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  <a:cs typeface="Times New Roman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altLang="en-US" sz="3000" b="0" i="1" smtClean="0">
                              <a:latin typeface="Cambria Math"/>
                              <a:cs typeface="Times New Roman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altLang="en-US" sz="3000" i="1" dirty="0">
                  <a:latin typeface="Cambria" panose="02040503050406030204" pitchFamily="18" charset="0"/>
                </a:endParaRPr>
              </a:p>
              <a:p>
                <a:pPr algn="l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Hence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 algn="l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</m:den>
                      </m:f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𝑑𝑟</m:t>
                              </m:r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altLang="en-US" sz="3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𝑑𝑟</m:t>
                              </m:r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𝑑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l-GR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7894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371600"/>
                <a:ext cx="8382000" cy="5188408"/>
              </a:xfrm>
              <a:prstGeom prst="rect">
                <a:avLst/>
              </a:prstGeom>
              <a:blipFill rotWithShape="1">
                <a:blip r:embed="rId2"/>
                <a:stretch>
                  <a:fillRect l="-1745" t="-15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POLAR 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381000" y="1447800"/>
                <a:ext cx="8305800" cy="3046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polar coordinate system</a:t>
                </a:r>
                <a:r>
                  <a:rPr lang="en-US" altLang="en-US" dirty="0">
                    <a:latin typeface="Cambria" panose="02040503050406030204" pitchFamily="18" charset="0"/>
                  </a:rPr>
                  <a:t> is another way to specify points in a plane.  Points are specified by the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directed</a:t>
                </a:r>
                <a:r>
                  <a:rPr lang="en-US" altLang="en-US" dirty="0">
                    <a:latin typeface="Cambria" panose="02040503050406030204" pitchFamily="18" charset="0"/>
                  </a:rPr>
                  <a:t> distance,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</a:rPr>
                  <a:t>form the pole and the </a:t>
                </a:r>
                <a:r>
                  <a:rPr lang="en-US" altLang="en-US" i="1" u="sng" dirty="0">
                    <a:latin typeface="Cambria" panose="02040503050406030204" pitchFamily="18" charset="0"/>
                  </a:rPr>
                  <a:t>directed</a:t>
                </a:r>
                <a:r>
                  <a:rPr lang="en-US" altLang="en-US" dirty="0">
                    <a:latin typeface="Cambria" panose="02040503050406030204" pitchFamily="18" charset="0"/>
                  </a:rPr>
                  <a:t> angle, </a:t>
                </a:r>
                <a:r>
                  <a:rPr lang="el-GR" altLang="en-US" i="1" dirty="0">
                    <a:latin typeface="Cambria" panose="02040503050406030204" pitchFamily="18" charset="0"/>
                    <a:cs typeface="Times New Roman" pitchFamily="18" charset="0"/>
                  </a:rPr>
                  <a:t>θ</a:t>
                </a:r>
                <a:r>
                  <a:rPr lang="en-US" altLang="en-US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smtClean="0">
                    <a:latin typeface="Cambria" panose="02040503050406030204" pitchFamily="18" charset="0"/>
                    <a:cs typeface="Times New Roman" pitchFamily="18" charset="0"/>
                  </a:rPr>
                  <a:t>measured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counter-clockwise from the polar axis.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pole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0, 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083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47800"/>
                <a:ext cx="8305800" cy="3046988"/>
              </a:xfrm>
              <a:prstGeom prst="rect">
                <a:avLst/>
              </a:prstGeom>
              <a:blipFill rotWithShape="1">
                <a:blip r:embed="rId2"/>
                <a:stretch>
                  <a:fillRect l="-1909" t="-2605" r="-147" b="-56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84" name="Picture 12" descr="pola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362" y="3962400"/>
            <a:ext cx="3703638" cy="277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UNIQUESNESS OF POLAR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228600" y="1752600"/>
                <a:ext cx="8534400" cy="28007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In polar coordinates, ordered pairs of points are </a:t>
                </a:r>
                <a:r>
                  <a:rPr lang="en-US" altLang="en-US" b="1" i="1" dirty="0">
                    <a:latin typeface="Cambria" panose="02040503050406030204" pitchFamily="18" charset="0"/>
                  </a:rPr>
                  <a:t>NOT</a:t>
                </a:r>
                <a:r>
                  <a:rPr lang="en-US" altLang="en-US" dirty="0">
                    <a:latin typeface="Cambria" panose="02040503050406030204" pitchFamily="18" charset="0"/>
                  </a:rPr>
                  <a:t> unique; that is, there are many “names” to describe the same physical location.</a:t>
                </a:r>
              </a:p>
              <a:p>
                <a:pPr algn="l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can also be represented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+2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𝑘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𝑘</m:t>
                            </m:r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20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752600"/>
                <a:ext cx="8534400" cy="2800767"/>
              </a:xfrm>
              <a:prstGeom prst="rect">
                <a:avLst/>
              </a:prstGeom>
              <a:blipFill rotWithShape="1">
                <a:blip r:embed="rId2"/>
                <a:stretch>
                  <a:fillRect l="-1857" t="-2832" r="-2071" b="-61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CONVERTING BETWEEN RECTANGULAR AND POLAR COORDINATES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>
                <a:latin typeface="Cambria" panose="02040503050406030204" pitchFamily="18" charset="0"/>
              </a:rPr>
              <a:t>Polar coordinates to rectangular coordinates</a:t>
            </a:r>
          </a:p>
          <a:p>
            <a:endParaRPr lang="en-US" altLang="en-US" dirty="0">
              <a:latin typeface="Cambria" panose="02040503050406030204" pitchFamily="18" charset="0"/>
            </a:endParaRPr>
          </a:p>
          <a:p>
            <a:endParaRPr lang="en-US" altLang="en-US" dirty="0">
              <a:latin typeface="Cambria" panose="02040503050406030204" pitchFamily="18" charset="0"/>
            </a:endParaRPr>
          </a:p>
          <a:p>
            <a:r>
              <a:rPr lang="en-US" altLang="en-US" dirty="0">
                <a:latin typeface="Cambria" panose="02040503050406030204" pitchFamily="18" charset="0"/>
              </a:rPr>
              <a:t>Rectangular coordinates to polar coordinates</a:t>
            </a:r>
          </a:p>
        </p:txBody>
      </p:sp>
      <p:pic>
        <p:nvPicPr>
          <p:cNvPr id="11271" name="Picture 7" descr="coord conver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2819400"/>
            <a:ext cx="3124200" cy="2343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8200" y="3175517"/>
                <a:ext cx="45111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;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75517"/>
                <a:ext cx="4511171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5574" y="5867400"/>
                <a:ext cx="4503797" cy="9355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;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574" y="5867400"/>
                <a:ext cx="4503797" cy="9355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FUNCTIONS IN POLAR COORDINATES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582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1905000"/>
                <a:ext cx="8153400" cy="35394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 algn="l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54063" algn="l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A function in polar coordinates has the form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𝑟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endParaRPr lang="en-US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Some examples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=4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altLang="en-US" b="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endParaRPr lang="en-US" altLang="en-US" b="0" dirty="0" smtClean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=−3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  <a:cs typeface="Times New Roman" pitchFamily="18" charset="0"/>
                          </a:rPr>
                          <m:t>sec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458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905000"/>
                <a:ext cx="8153400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868" t="-22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POLAR EQUATIONS TO RECTANGULAR EQUATIONS</a:t>
            </a:r>
          </a:p>
        </p:txBody>
      </p:sp>
      <p:pic>
        <p:nvPicPr>
          <p:cNvPr id="16389" name="Picture 5" descr="eq convert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200400" cy="2400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" y="4114800"/>
            <a:ext cx="7924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000" dirty="0">
                <a:latin typeface="Cambria" panose="02040503050406030204" pitchFamily="18" charset="0"/>
              </a:rPr>
              <a:t>To convert polar equations into rectangular equations use: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43400" y="1752600"/>
                <a:ext cx="4495800" cy="65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3000" dirty="0" smtClean="0">
                    <a:latin typeface="Cambria" panose="02040503050406030204" pitchFamily="18" charset="0"/>
                  </a:rPr>
                  <a:t>NOTE: 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𝑟</m:t>
                    </m:r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0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0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752600"/>
                <a:ext cx="4495800" cy="651397"/>
              </a:xfrm>
              <a:prstGeom prst="rect">
                <a:avLst/>
              </a:prstGeom>
              <a:blipFill rotWithShape="1">
                <a:blip r:embed="rId3"/>
                <a:stretch>
                  <a:fillRect l="-3256" t="-943" b="-24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" y="5220920"/>
                <a:ext cx="9067800" cy="10768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; </m:t>
                      </m:r>
                      <m:func>
                        <m:func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0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3000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;  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220920"/>
                <a:ext cx="9067800" cy="1076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RECTANGULAR EQUATIONS TO POLAR EQUATIONS</a:t>
            </a:r>
          </a:p>
        </p:txBody>
      </p:sp>
      <p:pic>
        <p:nvPicPr>
          <p:cNvPr id="21509" name="Picture 5" descr="eq conve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4038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To convert rectangular equations to polar equations use: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4800" y="1828800"/>
                <a:ext cx="4495800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dirty="0" smtClean="0">
                    <a:latin typeface="Cambria" panose="02040503050406030204" pitchFamily="18" charset="0"/>
                  </a:rPr>
                  <a:t>NOTE: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828800"/>
                <a:ext cx="4495800" cy="688715"/>
              </a:xfrm>
              <a:prstGeom prst="rect">
                <a:avLst/>
              </a:prstGeom>
              <a:blipFill rotWithShape="1">
                <a:blip r:embed="rId3"/>
                <a:stretch>
                  <a:fillRect l="-3388" b="-24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7863" y="5087587"/>
                <a:ext cx="5104474" cy="1428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63" y="5087587"/>
                <a:ext cx="5104474" cy="14280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HORIZONTAL AND VERTICAL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graph of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is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 horizontal line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units above the pole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positive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units below the pole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negative.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</a:rPr>
                  <a:t>The graph of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is a vertical line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units to the right of the pole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positive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units to the left of the pole if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negative.</a:t>
                </a:r>
                <a:endParaRPr lang="el-GR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17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POLAR EQUATIONS OF CIRCLES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en-US" dirty="0" smtClean="0">
                    <a:latin typeface="Cambria" panose="02040503050406030204" pitchFamily="18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a circle of radius |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| centered at the pole.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equation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is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a circle of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radius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passing through the pole, and with center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𝜋</m:t>
                    </m:r>
                  </m:oMath>
                </a14:m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r>
                  <a:rPr lang="en-US" altLang="en-US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equation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𝑟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func>
                      <m:func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altLang="en-US" b="0" i="1" smtClean="0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 is a circle of radius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passing through the pole, and with center 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on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𝜃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  <a:endParaRPr lang="el-GR" altLang="en-US" i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7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778" t="-1752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836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Section 10.3</vt:lpstr>
      <vt:lpstr>POLAR COORDINATES</vt:lpstr>
      <vt:lpstr>UNIQUESNESS OF POLAR COORDINATES</vt:lpstr>
      <vt:lpstr>CONVERTING BETWEEN RECTANGULAR AND POLAR COORDINATES</vt:lpstr>
      <vt:lpstr>FUNCTIONS IN POLAR COORDINATES</vt:lpstr>
      <vt:lpstr>POLAR EQUATIONS TO RECTANGULAR EQUATIONS</vt:lpstr>
      <vt:lpstr>RECTANGULAR EQUATIONS TO POLAR EQUATIONS</vt:lpstr>
      <vt:lpstr>HORIZONTAL AND VERTICAL LINES</vt:lpstr>
      <vt:lpstr>POLAR EQUATIONS OF CIRCLES</vt:lpstr>
      <vt:lpstr>ROSE CURVES</vt:lpstr>
      <vt:lpstr>LIMAÇONS</vt:lpstr>
      <vt:lpstr>LIMAÇONS (CONTINUED)</vt:lpstr>
      <vt:lpstr>TANGENTS TO POLAR CURVES</vt:lpstr>
    </vt:vector>
  </TitlesOfParts>
  <Company>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11.3</dc:title>
  <dc:creator>a_fuller</dc:creator>
  <cp:lastModifiedBy>Fuller, Allen</cp:lastModifiedBy>
  <cp:revision>26</cp:revision>
  <dcterms:created xsi:type="dcterms:W3CDTF">2003-04-08T14:36:47Z</dcterms:created>
  <dcterms:modified xsi:type="dcterms:W3CDTF">2014-04-23T15:17:23Z</dcterms:modified>
</cp:coreProperties>
</file>