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2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8F20A660-86E3-400F-BB89-DE298FBB18CC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DFD1C825-430F-4FBF-A9FE-5B9AB20FD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76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476F-FF3B-4D9E-9CCE-F7029AE9AFF2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B2A69-6C79-4C3B-9B92-CA9557674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476F-FF3B-4D9E-9CCE-F7029AE9AFF2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B2A69-6C79-4C3B-9B92-CA9557674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476F-FF3B-4D9E-9CCE-F7029AE9AFF2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B2A69-6C79-4C3B-9B92-CA9557674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476F-FF3B-4D9E-9CCE-F7029AE9AFF2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B2A69-6C79-4C3B-9B92-CA9557674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476F-FF3B-4D9E-9CCE-F7029AE9AFF2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B2A69-6C79-4C3B-9B92-CA9557674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476F-FF3B-4D9E-9CCE-F7029AE9AFF2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B2A69-6C79-4C3B-9B92-CA9557674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476F-FF3B-4D9E-9CCE-F7029AE9AFF2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B2A69-6C79-4C3B-9B92-CA9557674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476F-FF3B-4D9E-9CCE-F7029AE9AFF2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B2A69-6C79-4C3B-9B92-CA9557674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476F-FF3B-4D9E-9CCE-F7029AE9AFF2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B2A69-6C79-4C3B-9B92-CA9557674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476F-FF3B-4D9E-9CCE-F7029AE9AFF2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B2A69-6C79-4C3B-9B92-CA9557674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476F-FF3B-4D9E-9CCE-F7029AE9AFF2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B2A69-6C79-4C3B-9B92-CA9557674EEF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661476F-FF3B-4D9E-9CCE-F7029AE9AFF2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6FB2A69-6C79-4C3B-9B92-CA9557674E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307355"/>
            <a:ext cx="7974222" cy="1470025"/>
          </a:xfrm>
        </p:spPr>
        <p:txBody>
          <a:bodyPr/>
          <a:lstStyle/>
          <a:p>
            <a:r>
              <a:rPr lang="en-US" dirty="0" smtClean="0"/>
              <a:t>Persuasion, Attitudes &amp; Behavior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smtClean="0"/>
              <a:t>Chapter 8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95028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75725"/>
            <a:ext cx="7125113" cy="543476"/>
          </a:xfrm>
        </p:spPr>
        <p:txBody>
          <a:bodyPr/>
          <a:lstStyle/>
          <a:p>
            <a:r>
              <a:rPr lang="en-US" dirty="0" smtClean="0"/>
              <a:t>Elaboration Likelihood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7125112" cy="49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Central Route to Persuasion</a:t>
            </a:r>
          </a:p>
          <a:p>
            <a:pPr lvl="1"/>
            <a:r>
              <a:rPr lang="en-US" sz="2600" dirty="0" smtClean="0"/>
              <a:t>Listeners are likely to elaborate</a:t>
            </a:r>
          </a:p>
          <a:p>
            <a:pPr lvl="1"/>
            <a:r>
              <a:rPr lang="en-US" sz="2600" dirty="0" smtClean="0"/>
              <a:t>Logic matters</a:t>
            </a:r>
          </a:p>
          <a:p>
            <a:pPr lvl="1"/>
            <a:r>
              <a:rPr lang="en-US" sz="2600" dirty="0" smtClean="0"/>
              <a:t>Listeners must be able and motivated to pay attention</a:t>
            </a:r>
            <a:endParaRPr lang="en-US" sz="2600" dirty="0"/>
          </a:p>
          <a:p>
            <a:r>
              <a:rPr lang="en-US" sz="2800" dirty="0" smtClean="0"/>
              <a:t>Peripheral Route to Persuasion</a:t>
            </a:r>
          </a:p>
          <a:p>
            <a:pPr lvl="1"/>
            <a:r>
              <a:rPr lang="en-US" sz="2600" dirty="0" smtClean="0"/>
              <a:t>Listeners are not likely to elaborate</a:t>
            </a:r>
          </a:p>
          <a:p>
            <a:pPr lvl="1"/>
            <a:r>
              <a:rPr lang="en-US" sz="2600" dirty="0" smtClean="0"/>
              <a:t>Logic does not matter</a:t>
            </a:r>
          </a:p>
          <a:p>
            <a:pPr lvl="1"/>
            <a:r>
              <a:rPr lang="en-US" sz="2600" dirty="0" smtClean="0"/>
              <a:t>Listeners take mental shortcuts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434840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Yale Attitude </a:t>
            </a:r>
            <a:r>
              <a:rPr lang="en-US" dirty="0"/>
              <a:t>C</a:t>
            </a:r>
            <a:r>
              <a:rPr lang="en-US" dirty="0" smtClean="0"/>
              <a:t>hange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Source</a:t>
            </a:r>
          </a:p>
          <a:p>
            <a:pPr lvl="1"/>
            <a:r>
              <a:rPr lang="en-US" sz="2800" dirty="0" smtClean="0"/>
              <a:t>A credible source (expert) is more likely to be believed that one less credible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 smtClean="0"/>
              <a:t>An attractive source </a:t>
            </a:r>
            <a:r>
              <a:rPr lang="en-US" sz="2800" dirty="0"/>
              <a:t> </a:t>
            </a:r>
            <a:r>
              <a:rPr lang="en-US" sz="2800" dirty="0" smtClean="0"/>
              <a:t>(physical or personality) is more likely to be believed than one less attractive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54597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Nature of the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People are more persuaded if they believe that the communication was not designed to persuade them.</a:t>
            </a:r>
          </a:p>
          <a:p>
            <a:endParaRPr lang="en-US" sz="2800" dirty="0"/>
          </a:p>
          <a:p>
            <a:r>
              <a:rPr lang="en-US" sz="2800" dirty="0" smtClean="0"/>
              <a:t>A two-sided communication is generally more persuasive than a one-sided one.  However, the communicator should be careful to refute the counterarguments.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54597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304801"/>
            <a:ext cx="7125113" cy="762000"/>
          </a:xfrm>
        </p:spPr>
        <p:txBody>
          <a:bodyPr/>
          <a:lstStyle/>
          <a:p>
            <a:pPr algn="ctr"/>
            <a:r>
              <a:rPr lang="en-US" dirty="0" smtClean="0"/>
              <a:t>The Nature of the 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799"/>
            <a:ext cx="7753555" cy="4953001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A distracted audience is easier to persuade.</a:t>
            </a:r>
          </a:p>
          <a:p>
            <a:r>
              <a:rPr lang="en-US" sz="3200" dirty="0" smtClean="0"/>
              <a:t>An audience of lower intelligence is easier to persuade than a more intelligent one.</a:t>
            </a:r>
          </a:p>
          <a:p>
            <a:r>
              <a:rPr lang="en-US" sz="3200" dirty="0" smtClean="0"/>
              <a:t>The audience with moderate self-esteem is easier to persuade than one with high or low self-esteem.</a:t>
            </a:r>
          </a:p>
          <a:p>
            <a:r>
              <a:rPr lang="en-US" sz="3200" dirty="0" smtClean="0"/>
              <a:t>People between the ages of 18-25 are easier to persuade.  Attitudes will become more stable and resistant to change as we age.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54597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381001"/>
            <a:ext cx="7125113" cy="533399"/>
          </a:xfrm>
        </p:spPr>
        <p:txBody>
          <a:bodyPr/>
          <a:lstStyle/>
          <a:p>
            <a:pPr algn="ctr"/>
            <a:r>
              <a:rPr lang="en-US" dirty="0" smtClean="0"/>
              <a:t>Paying Attention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7601155" cy="53339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Distraction</a:t>
            </a:r>
          </a:p>
          <a:p>
            <a:r>
              <a:rPr lang="en-US" sz="2800" dirty="0" smtClean="0"/>
              <a:t>Fatigue</a:t>
            </a:r>
          </a:p>
          <a:p>
            <a:r>
              <a:rPr lang="en-US" sz="2800" dirty="0" smtClean="0"/>
              <a:t>Boring Speaker</a:t>
            </a:r>
          </a:p>
          <a:p>
            <a:r>
              <a:rPr lang="en-US" sz="2800" dirty="0" smtClean="0"/>
              <a:t>Need for cognition</a:t>
            </a:r>
          </a:p>
          <a:p>
            <a:r>
              <a:rPr lang="en-US" sz="2800" dirty="0" smtClean="0"/>
              <a:t>Motivation to pay attention</a:t>
            </a:r>
          </a:p>
          <a:p>
            <a:pPr lvl="1"/>
            <a:r>
              <a:rPr lang="en-US" sz="2600" dirty="0" smtClean="0"/>
              <a:t>Speaker credibility</a:t>
            </a:r>
            <a:endParaRPr lang="en-US" sz="2400" dirty="0" smtClean="0"/>
          </a:p>
          <a:p>
            <a:pPr lvl="1"/>
            <a:r>
              <a:rPr lang="en-US" sz="2400" b="1" dirty="0" smtClean="0"/>
              <a:t>Topic relevance/ personal relevance</a:t>
            </a:r>
          </a:p>
          <a:p>
            <a:pPr marL="457200" lvl="1" indent="0">
              <a:buNone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454597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attitudes?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Evaluations of people, objects and/or ideas that often determine what we do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99085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attitudes come from?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They may be indirectly linked to genes via temperament, personality, etc.</a:t>
            </a:r>
          </a:p>
          <a:p>
            <a:endParaRPr lang="en-US" sz="3200" dirty="0"/>
          </a:p>
          <a:p>
            <a:r>
              <a:rPr lang="en-US" sz="3200" dirty="0" smtClean="0"/>
              <a:t>They definitely come from social experiences.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77774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social component of attitudes: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Has three sub-components:</a:t>
            </a:r>
          </a:p>
          <a:p>
            <a:endParaRPr lang="en-US" sz="2800" dirty="0"/>
          </a:p>
          <a:p>
            <a:r>
              <a:rPr lang="en-US" sz="2800" dirty="0" smtClean="0"/>
              <a:t>Cognitive:  rests on relevant facts</a:t>
            </a:r>
          </a:p>
          <a:p>
            <a:r>
              <a:rPr lang="en-US" sz="2800" dirty="0" smtClean="0"/>
              <a:t>Affective:  connected to emotions, values</a:t>
            </a:r>
          </a:p>
          <a:p>
            <a:r>
              <a:rPr lang="en-US" sz="2800" dirty="0" smtClean="0"/>
              <a:t>Behavioral:  works by self-perception only when the initial attitude is ambiguous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25643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affective component of attitudes: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May have gained its emotional values from:</a:t>
            </a:r>
          </a:p>
          <a:p>
            <a:pPr lvl="1"/>
            <a:r>
              <a:rPr lang="en-US" sz="3200" dirty="0" smtClean="0"/>
              <a:t>Values, morals or religion</a:t>
            </a:r>
          </a:p>
          <a:p>
            <a:pPr lvl="1"/>
            <a:r>
              <a:rPr lang="en-US" sz="3200" dirty="0" smtClean="0"/>
              <a:t>Sensory experiences/aesthetics</a:t>
            </a:r>
          </a:p>
          <a:p>
            <a:pPr lvl="1"/>
            <a:r>
              <a:rPr lang="en-US" sz="3200" dirty="0" smtClean="0"/>
              <a:t>Classical conditioning</a:t>
            </a:r>
          </a:p>
          <a:p>
            <a:pPr lvl="1"/>
            <a:r>
              <a:rPr lang="en-US" sz="3200" dirty="0" smtClean="0"/>
              <a:t>Operant conditioning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25643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affective component of attitudes: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Is not rational</a:t>
            </a:r>
          </a:p>
          <a:p>
            <a:r>
              <a:rPr lang="en-US" sz="3600" dirty="0" smtClean="0"/>
              <a:t>Is not based on logic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25643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Explicit vs. Implicit Attitudes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07361"/>
            <a:ext cx="7753555" cy="405143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 - are often contradictory</a:t>
            </a:r>
          </a:p>
          <a:p>
            <a:endParaRPr lang="en-US" sz="2400" dirty="0"/>
          </a:p>
          <a:p>
            <a:r>
              <a:rPr lang="en-US" sz="2400" dirty="0" smtClean="0"/>
              <a:t>Explicit attitudes are consciously endorsed</a:t>
            </a:r>
          </a:p>
          <a:p>
            <a:endParaRPr lang="en-US" sz="2400" dirty="0"/>
          </a:p>
          <a:p>
            <a:r>
              <a:rPr lang="en-US" sz="2400" dirty="0" smtClean="0"/>
              <a:t>Implicit attitudes are non-conscious and at times may be involuntary and/or uncontrollable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5643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attitudes change?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By what others have to say</a:t>
            </a:r>
          </a:p>
          <a:p>
            <a:endParaRPr lang="en-US" sz="2800" dirty="0"/>
          </a:p>
          <a:p>
            <a:r>
              <a:rPr lang="en-US" sz="2800" dirty="0" smtClean="0"/>
              <a:t>By changing behavior (Cognitive Dissonance/internal justification</a:t>
            </a:r>
            <a:r>
              <a:rPr lang="en-US" dirty="0" smtClean="0"/>
              <a:t>)</a:t>
            </a:r>
          </a:p>
          <a:p>
            <a:endParaRPr lang="en-US" sz="2800" dirty="0"/>
          </a:p>
          <a:p>
            <a:r>
              <a:rPr lang="en-US" sz="2800" dirty="0" smtClean="0"/>
              <a:t>Persuasive communication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25643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1"/>
            <a:ext cx="8686800" cy="1143000"/>
          </a:xfrm>
        </p:spPr>
        <p:txBody>
          <a:bodyPr/>
          <a:lstStyle/>
          <a:p>
            <a:pPr algn="ctr"/>
            <a:r>
              <a:rPr lang="en-US" dirty="0" smtClean="0"/>
              <a:t>Persuasive Communication</a:t>
            </a:r>
            <a:br>
              <a:rPr lang="en-US" dirty="0" smtClean="0"/>
            </a:br>
            <a:r>
              <a:rPr lang="en-US" dirty="0" smtClean="0"/>
              <a:t>Attitude Change on a Mass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7361"/>
            <a:ext cx="7296355" cy="405143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Yale Attitude Change Approach – Hovland, et. Al.</a:t>
            </a:r>
          </a:p>
          <a:p>
            <a:pPr lvl="1"/>
            <a:r>
              <a:rPr lang="en-US" sz="2600" dirty="0" smtClean="0"/>
              <a:t>Many factors go into this</a:t>
            </a:r>
          </a:p>
          <a:p>
            <a:r>
              <a:rPr lang="en-US" sz="2800" dirty="0" smtClean="0"/>
              <a:t>Source</a:t>
            </a:r>
          </a:p>
          <a:p>
            <a:r>
              <a:rPr lang="en-US" sz="2800" dirty="0" smtClean="0"/>
              <a:t>Nature of the communication</a:t>
            </a:r>
          </a:p>
          <a:p>
            <a:r>
              <a:rPr lang="en-US" sz="2800" dirty="0" smtClean="0"/>
              <a:t>Nature of the audience4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25643366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TC102455596[[fn=Spring]]</Template>
  <TotalTime>206</TotalTime>
  <Words>414</Words>
  <Application>Microsoft Office PowerPoint</Application>
  <PresentationFormat>On-screen Show (4:3)</PresentationFormat>
  <Paragraphs>72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Courier New</vt:lpstr>
      <vt:lpstr>Franklin Gothic Book</vt:lpstr>
      <vt:lpstr>Franklin Gothic Medium</vt:lpstr>
      <vt:lpstr>Trebuchet MS</vt:lpstr>
      <vt:lpstr>Wingdings 2</vt:lpstr>
      <vt:lpstr>Spring</vt:lpstr>
      <vt:lpstr>Persuasion, Attitudes &amp; Behavior</vt:lpstr>
      <vt:lpstr>What are attitudes?</vt:lpstr>
      <vt:lpstr>Where do attitudes come from?</vt:lpstr>
      <vt:lpstr>The social component of attitudes:</vt:lpstr>
      <vt:lpstr>The affective component of attitudes:</vt:lpstr>
      <vt:lpstr>The affective component of attitudes:</vt:lpstr>
      <vt:lpstr>Explicit vs. Implicit Attitudes</vt:lpstr>
      <vt:lpstr>How do attitudes change? </vt:lpstr>
      <vt:lpstr>Persuasive Communication Attitude Change on a Mass Scale</vt:lpstr>
      <vt:lpstr>Elaboration Likelihood Model</vt:lpstr>
      <vt:lpstr>Yale Attitude Change Approach</vt:lpstr>
      <vt:lpstr>Nature of the Communication</vt:lpstr>
      <vt:lpstr>The Nature of the Audience</vt:lpstr>
      <vt:lpstr>Paying Attention</vt:lpstr>
    </vt:vector>
  </TitlesOfParts>
  <Company>Gordon State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Attitudes &amp; Attitude Change</dc:title>
  <dc:creator>Terry, Pam</dc:creator>
  <cp:lastModifiedBy>Terry, Pam</cp:lastModifiedBy>
  <cp:revision>12</cp:revision>
  <cp:lastPrinted>2018-03-06T19:27:11Z</cp:lastPrinted>
  <dcterms:created xsi:type="dcterms:W3CDTF">2014-09-29T17:46:56Z</dcterms:created>
  <dcterms:modified xsi:type="dcterms:W3CDTF">2018-03-06T21:22:05Z</dcterms:modified>
</cp:coreProperties>
</file>