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handoutMasterIdLst>
    <p:handoutMasterId r:id="rId44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57" r:id="rId11"/>
    <p:sldId id="258" r:id="rId12"/>
    <p:sldId id="263" r:id="rId13"/>
    <p:sldId id="260" r:id="rId14"/>
    <p:sldId id="261" r:id="rId15"/>
    <p:sldId id="262" r:id="rId16"/>
    <p:sldId id="264" r:id="rId17"/>
    <p:sldId id="265" r:id="rId18"/>
    <p:sldId id="266" r:id="rId19"/>
    <p:sldId id="267" r:id="rId20"/>
    <p:sldId id="268" r:id="rId21"/>
    <p:sldId id="284" r:id="rId22"/>
    <p:sldId id="269" r:id="rId23"/>
    <p:sldId id="270" r:id="rId24"/>
    <p:sldId id="271" r:id="rId25"/>
    <p:sldId id="272" r:id="rId26"/>
    <p:sldId id="274" r:id="rId27"/>
    <p:sldId id="275" r:id="rId28"/>
    <p:sldId id="285" r:id="rId29"/>
    <p:sldId id="286" r:id="rId30"/>
    <p:sldId id="287" r:id="rId31"/>
    <p:sldId id="289" r:id="rId32"/>
    <p:sldId id="288" r:id="rId33"/>
    <p:sldId id="298" r:id="rId34"/>
    <p:sldId id="299" r:id="rId35"/>
    <p:sldId id="300" r:id="rId36"/>
    <p:sldId id="297" r:id="rId37"/>
    <p:sldId id="301" r:id="rId38"/>
    <p:sldId id="302" r:id="rId39"/>
    <p:sldId id="303" r:id="rId40"/>
    <p:sldId id="304" r:id="rId41"/>
    <p:sldId id="305" r:id="rId4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58E5A00-9A0A-44AB-A530-A3BC5DA8BB2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B2DE0BB-84B7-41A6-AAF0-DBFF1AAF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5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5699130-7BF5-4DF3-AD53-374D181CCAE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F7FB846-4F23-4DAB-9856-38EC18652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6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430DCC-2614-449E-ABD3-E3100C627C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426DDD-E973-4D47-A651-93C66473A4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Influence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</a:p>
          <a:p>
            <a:r>
              <a:rPr lang="en-US" dirty="0"/>
              <a:t>	 </a:t>
            </a:r>
            <a:r>
              <a:rPr lang="en-US" dirty="0" smtClean="0"/>
              <a:t>Greenberg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r>
              <a:rPr lang="en-US" dirty="0" smtClean="0"/>
              <a:t>Doing what someone else wants you to do – </a:t>
            </a:r>
          </a:p>
          <a:p>
            <a:pPr lvl="1"/>
            <a:r>
              <a:rPr lang="en-US" dirty="0" smtClean="0"/>
              <a:t>Whether or not you want to</a:t>
            </a:r>
          </a:p>
          <a:p>
            <a:pPr lvl="1"/>
            <a:r>
              <a:rPr lang="en-US" dirty="0" smtClean="0"/>
              <a:t>Whether or not they are present</a:t>
            </a:r>
          </a:p>
          <a:p>
            <a:pPr lvl="1"/>
            <a:r>
              <a:rPr lang="en-US" dirty="0" smtClean="0"/>
              <a:t>Whether or not they told you to</a:t>
            </a:r>
          </a:p>
          <a:p>
            <a:pPr lvl="1"/>
            <a:r>
              <a:rPr lang="en-US" dirty="0" smtClean="0"/>
              <a:t>Whether or not they are a real person/group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conformity?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you “Press 1 now” when the voice on the other end of the phone tells you to?</a:t>
            </a:r>
          </a:p>
          <a:p>
            <a:r>
              <a:rPr lang="en-US" dirty="0" smtClean="0"/>
              <a:t>Do you stop at stop signs?</a:t>
            </a:r>
          </a:p>
          <a:p>
            <a:r>
              <a:rPr lang="en-US" dirty="0" smtClean="0"/>
              <a:t>Do you hold for “important messages?”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conformity?</a:t>
            </a:r>
          </a:p>
        </p:txBody>
      </p:sp>
    </p:spTree>
    <p:extLst>
      <p:ext uri="{BB962C8B-B14F-4D97-AF65-F5344CB8AC3E}">
        <p14:creationId xmlns:p14="http://schemas.microsoft.com/office/powerpoint/2010/main" val="400184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Both obedience and conformity are generally good things.</a:t>
            </a:r>
          </a:p>
          <a:p>
            <a:endParaRPr lang="en-US" dirty="0"/>
          </a:p>
          <a:p>
            <a:r>
              <a:rPr lang="en-US" dirty="0" smtClean="0"/>
              <a:t>We teach our children to be obedient and to conform.</a:t>
            </a:r>
          </a:p>
          <a:p>
            <a:endParaRPr lang="en-US" dirty="0"/>
          </a:p>
          <a:p>
            <a:r>
              <a:rPr lang="en-US" dirty="0" smtClean="0"/>
              <a:t>Failure to conform creates social strife and violence.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conformity?</a:t>
            </a:r>
          </a:p>
        </p:txBody>
      </p:sp>
    </p:spTree>
    <p:extLst>
      <p:ext uri="{BB962C8B-B14F-4D97-AF65-F5344CB8AC3E}">
        <p14:creationId xmlns:p14="http://schemas.microsoft.com/office/powerpoint/2010/main" val="40018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are generally cultural non-conformists  and consider conformity an implied threat to freedom.</a:t>
            </a:r>
          </a:p>
          <a:p>
            <a:pPr lvl="1"/>
            <a:r>
              <a:rPr lang="en-US" dirty="0" smtClean="0"/>
              <a:t>Don’t be a people pleaser.</a:t>
            </a:r>
          </a:p>
          <a:p>
            <a:pPr lvl="1"/>
            <a:r>
              <a:rPr lang="en-US" dirty="0" smtClean="0"/>
              <a:t>Don’t be a crowd follower.</a:t>
            </a:r>
          </a:p>
          <a:p>
            <a:pPr lvl="1"/>
            <a:r>
              <a:rPr lang="en-US" dirty="0" smtClean="0"/>
              <a:t>Think for yourself.</a:t>
            </a:r>
          </a:p>
          <a:p>
            <a:pPr lvl="1"/>
            <a:r>
              <a:rPr lang="en-US" dirty="0" smtClean="0"/>
              <a:t>Stand up for what you believe.</a:t>
            </a:r>
          </a:p>
          <a:p>
            <a:pPr lvl="1"/>
            <a:r>
              <a:rPr lang="en-US" dirty="0" smtClean="0"/>
              <a:t>Over my dead body</a:t>
            </a:r>
          </a:p>
          <a:p>
            <a:pPr lvl="1"/>
            <a:r>
              <a:rPr lang="en-US" dirty="0" smtClean="0"/>
              <a:t>A hill on which to die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conformity?</a:t>
            </a:r>
          </a:p>
        </p:txBody>
      </p:sp>
    </p:spTree>
    <p:extLst>
      <p:ext uri="{BB962C8B-B14F-4D97-AF65-F5344CB8AC3E}">
        <p14:creationId xmlns:p14="http://schemas.microsoft.com/office/powerpoint/2010/main" val="4001843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Often, when you are refusing to conform to one group, you are conforming to another.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conformity?</a:t>
            </a:r>
          </a:p>
        </p:txBody>
      </p:sp>
    </p:spTree>
    <p:extLst>
      <p:ext uri="{BB962C8B-B14F-4D97-AF65-F5344CB8AC3E}">
        <p14:creationId xmlns:p14="http://schemas.microsoft.com/office/powerpoint/2010/main" val="4001843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r>
              <a:rPr lang="en-US" dirty="0" smtClean="0"/>
              <a:t>It helps the flow of life.</a:t>
            </a:r>
          </a:p>
          <a:p>
            <a:pPr lvl="1"/>
            <a:r>
              <a:rPr lang="en-US" dirty="0" smtClean="0"/>
              <a:t>We stand in line.</a:t>
            </a:r>
          </a:p>
          <a:p>
            <a:pPr lvl="1"/>
            <a:r>
              <a:rPr lang="en-US" dirty="0" smtClean="0"/>
              <a:t>We wait our turn.</a:t>
            </a:r>
          </a:p>
          <a:p>
            <a:pPr lvl="1"/>
            <a:r>
              <a:rPr lang="en-US" dirty="0" smtClean="0"/>
              <a:t>It helps things to stay organized.</a:t>
            </a:r>
          </a:p>
          <a:p>
            <a:pPr lvl="1"/>
            <a:r>
              <a:rPr lang="en-US" dirty="0" smtClean="0"/>
              <a:t>It maintains fairness.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conform?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43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Informational social influence – Do I really know what to do?</a:t>
            </a:r>
          </a:p>
          <a:p>
            <a:pPr lvl="1"/>
            <a:r>
              <a:rPr lang="en-US" dirty="0" smtClean="0"/>
              <a:t>Social referencing</a:t>
            </a:r>
          </a:p>
          <a:p>
            <a:pPr lvl="1"/>
            <a:r>
              <a:rPr lang="en-US" dirty="0" smtClean="0"/>
              <a:t>Bystander intervention</a:t>
            </a:r>
          </a:p>
          <a:p>
            <a:pPr lvl="1"/>
            <a:r>
              <a:rPr lang="en-US" dirty="0" smtClean="0"/>
              <a:t>How to spell something</a:t>
            </a:r>
          </a:p>
          <a:p>
            <a:pPr lvl="1"/>
            <a:r>
              <a:rPr lang="en-US" dirty="0" smtClean="0"/>
              <a:t>How to address someone</a:t>
            </a:r>
          </a:p>
          <a:p>
            <a:pPr lvl="1"/>
            <a:r>
              <a:rPr lang="en-US" dirty="0" smtClean="0"/>
              <a:t>Which fork to use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conform?</a:t>
            </a:r>
          </a:p>
        </p:txBody>
      </p:sp>
    </p:spTree>
    <p:extLst>
      <p:ext uri="{BB962C8B-B14F-4D97-AF65-F5344CB8AC3E}">
        <p14:creationId xmlns:p14="http://schemas.microsoft.com/office/powerpoint/2010/main" val="2797840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Sherif and the autokinetic effect</a:t>
            </a:r>
          </a:p>
          <a:p>
            <a:pPr lvl="1"/>
            <a:r>
              <a:rPr lang="en-US" dirty="0" smtClean="0"/>
              <a:t>People reached a common estimate of the apparent motion of a dot of light (public compliance)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People kept the same estimate, even when later doing the task alone (private acceptance)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conform?</a:t>
            </a:r>
          </a:p>
        </p:txBody>
      </p:sp>
    </p:spTree>
    <p:extLst>
      <p:ext uri="{BB962C8B-B14F-4D97-AF65-F5344CB8AC3E}">
        <p14:creationId xmlns:p14="http://schemas.microsoft.com/office/powerpoint/2010/main" val="2797840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Baron, Vandello &amp; Brunsman (1996)</a:t>
            </a:r>
          </a:p>
          <a:p>
            <a:pPr lvl="1"/>
            <a:r>
              <a:rPr lang="en-US" dirty="0" smtClean="0"/>
              <a:t>Task – picking a perpetrator from a lineup</a:t>
            </a:r>
          </a:p>
          <a:p>
            <a:pPr lvl="1"/>
            <a:r>
              <a:rPr lang="en-US" dirty="0" smtClean="0"/>
              <a:t>Only saw slides for ½ second</a:t>
            </a:r>
          </a:p>
          <a:p>
            <a:pPr lvl="1"/>
            <a:r>
              <a:rPr lang="en-US" dirty="0" smtClean="0"/>
              <a:t>On some trials confederates were used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Half of the participants were told the results would be used to select accurate eyewitnesses (and received $20.00) (High importance)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High importance of the task led to greater conformity (51vs. 35%)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Informational Social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40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3600"/>
            <a:ext cx="7498080" cy="4114800"/>
          </a:xfrm>
        </p:spPr>
        <p:txBody>
          <a:bodyPr/>
          <a:lstStyle/>
          <a:p>
            <a:r>
              <a:rPr lang="en-US" dirty="0" smtClean="0"/>
              <a:t>Crisis – War of the Worlds – 1938</a:t>
            </a:r>
          </a:p>
          <a:p>
            <a:r>
              <a:rPr lang="en-US" dirty="0" smtClean="0"/>
              <a:t>Gustav Le Bon (1895) contagion</a:t>
            </a:r>
          </a:p>
          <a:p>
            <a:r>
              <a:rPr lang="en-US" dirty="0" smtClean="0"/>
              <a:t>Mass psychogenic illness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When informational conformity backfires.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4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from Others</a:t>
            </a:r>
          </a:p>
          <a:p>
            <a:r>
              <a:rPr lang="en-US" dirty="0" smtClean="0"/>
              <a:t>The Social Construction of Reality</a:t>
            </a:r>
          </a:p>
          <a:p>
            <a:r>
              <a:rPr lang="en-US" dirty="0" smtClean="0"/>
              <a:t>Conformity</a:t>
            </a:r>
          </a:p>
          <a:p>
            <a:r>
              <a:rPr lang="en-US" dirty="0" smtClean="0"/>
              <a:t>Minority Influence</a:t>
            </a:r>
          </a:p>
          <a:p>
            <a:r>
              <a:rPr lang="en-US" dirty="0" smtClean="0"/>
              <a:t>Compliance</a:t>
            </a:r>
          </a:p>
          <a:p>
            <a:r>
              <a:rPr lang="en-US" dirty="0" smtClean="0"/>
              <a:t>Obedience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Social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51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Variables</a:t>
            </a:r>
          </a:p>
          <a:p>
            <a:pPr lvl="1"/>
            <a:r>
              <a:rPr lang="en-US" dirty="0" smtClean="0"/>
              <a:t>Ambiguity – no way to know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Crisis – no time to think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Experts – someone knows what to do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When </a:t>
            </a:r>
            <a:r>
              <a:rPr lang="en-US" dirty="0"/>
              <a:t>informational </a:t>
            </a:r>
            <a:r>
              <a:rPr lang="en-US" dirty="0" smtClean="0"/>
              <a:t>conformity is often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40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66888" cy="4648200"/>
          </a:xfrm>
        </p:spPr>
        <p:txBody>
          <a:bodyPr/>
          <a:lstStyle/>
          <a:p>
            <a:r>
              <a:rPr lang="en-US" dirty="0" smtClean="0"/>
              <a:t>Baron, Vandello &amp; Brunsman (1996)</a:t>
            </a:r>
          </a:p>
          <a:p>
            <a:pPr lvl="1"/>
            <a:r>
              <a:rPr lang="en-US" dirty="0" smtClean="0"/>
              <a:t>This again involves picking the perpetrator from a lineup.  However, here the task is made easy.  Participants viewed each slide for 5 seconds and were shown each pair twice.  Importance manipulations were done as in the other study. </a:t>
            </a:r>
          </a:p>
          <a:p>
            <a:pPr lvl="1"/>
            <a:r>
              <a:rPr lang="en-US" dirty="0" smtClean="0"/>
              <a:t>In this study, however, high importance caused the participants to conform less – not more.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Importance of Accuracy</a:t>
            </a:r>
            <a:br>
              <a:rPr lang="en-US" dirty="0" smtClean="0"/>
            </a:br>
            <a:r>
              <a:rPr lang="en-US" dirty="0" smtClean="0"/>
              <a:t>Revisited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93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based on the need to be accepted.</a:t>
            </a:r>
          </a:p>
          <a:p>
            <a:r>
              <a:rPr lang="en-US" dirty="0" smtClean="0"/>
              <a:t>Social norms are implicit rules for acceptable behavior.</a:t>
            </a:r>
          </a:p>
          <a:p>
            <a:r>
              <a:rPr lang="en-US" dirty="0" smtClean="0"/>
              <a:t>Deviant group members are:</a:t>
            </a:r>
          </a:p>
          <a:p>
            <a:pPr lvl="1"/>
            <a:r>
              <a:rPr lang="en-US" dirty="0" smtClean="0"/>
              <a:t>Ridiculed</a:t>
            </a:r>
          </a:p>
          <a:p>
            <a:pPr lvl="1"/>
            <a:r>
              <a:rPr lang="en-US" dirty="0" smtClean="0"/>
              <a:t>Punished</a:t>
            </a:r>
          </a:p>
          <a:p>
            <a:pPr lvl="1"/>
            <a:r>
              <a:rPr lang="en-US" dirty="0" smtClean="0"/>
              <a:t>Rejected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Normative Social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57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Japan</a:t>
            </a:r>
          </a:p>
          <a:p>
            <a:pPr lvl="1"/>
            <a:r>
              <a:rPr lang="en-US" dirty="0" smtClean="0"/>
              <a:t>A whole class or school will sometimes turn against one student</a:t>
            </a:r>
          </a:p>
          <a:p>
            <a:pPr lvl="1"/>
            <a:r>
              <a:rPr lang="en-US" dirty="0" smtClean="0"/>
              <a:t>They will harass and bully the person.</a:t>
            </a:r>
          </a:p>
          <a:p>
            <a:pPr lvl="1"/>
            <a:r>
              <a:rPr lang="en-US" dirty="0" smtClean="0"/>
              <a:t>This may lead to the person committing suicide.</a:t>
            </a:r>
          </a:p>
          <a:p>
            <a:pPr lvl="1"/>
            <a:r>
              <a:rPr lang="en-US" dirty="0" err="1" smtClean="0"/>
              <a:t>Bikikomori</a:t>
            </a:r>
            <a:r>
              <a:rPr lang="en-US" dirty="0" smtClean="0"/>
              <a:t> are those who have withdrawn from social interaction and spend all their time at home</a:t>
            </a:r>
          </a:p>
          <a:p>
            <a:pPr lvl="1"/>
            <a:r>
              <a:rPr lang="en-US" dirty="0" smtClean="0"/>
              <a:t>Being deprived of human contact is stressful, traumatic, and psychologically painful.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Cohesive, Group-oriented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5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r>
              <a:rPr lang="en-US" dirty="0" smtClean="0"/>
              <a:t>Not explained by informational social influence</a:t>
            </a:r>
          </a:p>
          <a:p>
            <a:r>
              <a:rPr lang="en-US" dirty="0" smtClean="0"/>
              <a:t>Most people conformed on roughly one-third of the trials</a:t>
            </a:r>
          </a:p>
          <a:p>
            <a:r>
              <a:rPr lang="en-US" dirty="0" smtClean="0"/>
              <a:t>Seventy-six percent of participants conformed at least once</a:t>
            </a:r>
          </a:p>
          <a:p>
            <a:r>
              <a:rPr lang="en-US" dirty="0" smtClean="0"/>
              <a:t>Fear of being a lone dissenter is strong.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Asch Line-judging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5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24088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Berns et al., 2005</a:t>
            </a:r>
          </a:p>
          <a:p>
            <a:r>
              <a:rPr lang="en-US" dirty="0" smtClean="0"/>
              <a:t>Used fMRI to measure changes in brain activity</a:t>
            </a:r>
          </a:p>
          <a:p>
            <a:r>
              <a:rPr lang="en-US" dirty="0" smtClean="0"/>
              <a:t>Error rate was 13.8% when people were asked to match figures alone</a:t>
            </a:r>
          </a:p>
          <a:p>
            <a:pPr lvl="1"/>
            <a:r>
              <a:rPr lang="en-US" dirty="0" smtClean="0"/>
              <a:t>When answering alone or conforming to group wrong answers, brain activity showed in the posterior areas associated with vision and perception.</a:t>
            </a:r>
          </a:p>
          <a:p>
            <a:pPr lvl="1"/>
            <a:r>
              <a:rPr lang="en-US" dirty="0" smtClean="0"/>
              <a:t>When going against the group the amygdala (negative emotions) and right caudate nucleus (social behavior) lit up.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Social Disapproval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1:  target of most communication as groups members try to bring you back in line.</a:t>
            </a:r>
          </a:p>
          <a:p>
            <a:r>
              <a:rPr lang="en-US" dirty="0" smtClean="0"/>
              <a:t>Stage 2:  teasing comments at first, turns negative</a:t>
            </a:r>
          </a:p>
          <a:p>
            <a:r>
              <a:rPr lang="en-US" dirty="0" smtClean="0"/>
              <a:t>Stage 3:  the group  withdraws and  communication with the deviant drops sharply</a:t>
            </a:r>
          </a:p>
          <a:p>
            <a:r>
              <a:rPr lang="en-US" dirty="0" smtClean="0"/>
              <a:t>Stage 4:  rejection of the deviant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you resist?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Strength:  How important to you is the group?</a:t>
            </a:r>
          </a:p>
          <a:p>
            <a:r>
              <a:rPr lang="en-US" dirty="0" smtClean="0"/>
              <a:t>Immediacy:  How close is the group in space and time?</a:t>
            </a:r>
          </a:p>
          <a:p>
            <a:r>
              <a:rPr lang="en-US" dirty="0" smtClean="0"/>
              <a:t>Group size:  Number of people.  Conformity increases as the number goes from 1-5.  After that, it makes little difference.</a:t>
            </a:r>
          </a:p>
          <a:p>
            <a:r>
              <a:rPr lang="en-US" dirty="0" smtClean="0"/>
              <a:t>Allies:  Having an ally (another deviant) </a:t>
            </a:r>
            <a:r>
              <a:rPr lang="en-US" smtClean="0"/>
              <a:t>encourages non-conformity.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in the Power of Normative Social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minorities produce social change</a:t>
            </a:r>
          </a:p>
          <a:p>
            <a:r>
              <a:rPr lang="en-US" dirty="0" smtClean="0"/>
              <a:t>Conversion theory (Moscovici, 1980)</a:t>
            </a:r>
          </a:p>
          <a:p>
            <a:pPr lvl="1"/>
            <a:r>
              <a:rPr lang="en-US" dirty="0" smtClean="0"/>
              <a:t>Minorities have a more distinctive position; catches attention, leads to carefully elaborated thoughts</a:t>
            </a:r>
          </a:p>
          <a:p>
            <a:pPr lvl="1"/>
            <a:r>
              <a:rPr lang="en-US" dirty="0" smtClean="0"/>
              <a:t>Position more deeply processes because it is minority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Minority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r>
              <a:rPr lang="en-US" dirty="0" smtClean="0"/>
              <a:t>Consistency &amp; self-confidence</a:t>
            </a:r>
          </a:p>
          <a:p>
            <a:r>
              <a:rPr lang="en-US" dirty="0" smtClean="0"/>
              <a:t>Flexible &amp; open-minded behavioral style</a:t>
            </a:r>
          </a:p>
          <a:p>
            <a:r>
              <a:rPr lang="en-US" dirty="0" smtClean="0"/>
              <a:t>Getting members of the majority to cross-over to the majority opinion</a:t>
            </a:r>
          </a:p>
          <a:p>
            <a:r>
              <a:rPr lang="en-US" dirty="0" smtClean="0"/>
              <a:t>Find points of similarity with the majority.  (Become part of the in-group.)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47888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qualities enhance the probability of being able to sway the majority?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1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learning</a:t>
            </a:r>
          </a:p>
          <a:p>
            <a:r>
              <a:rPr lang="en-US" dirty="0" smtClean="0"/>
              <a:t>Social priming</a:t>
            </a:r>
          </a:p>
          <a:p>
            <a:r>
              <a:rPr lang="en-US" dirty="0" smtClean="0"/>
              <a:t>Social contagion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from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19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someone over whom you have no authority to do what you want them to do</a:t>
            </a:r>
          </a:p>
          <a:p>
            <a:r>
              <a:rPr lang="en-US" dirty="0" smtClean="0"/>
              <a:t>Techniques are useful in the marketplace for sales and donations, and in other situations</a:t>
            </a:r>
          </a:p>
          <a:p>
            <a:pPr lvl="1"/>
            <a:r>
              <a:rPr lang="en-US" dirty="0" smtClean="0"/>
              <a:t>Self-perception &amp; commitment</a:t>
            </a:r>
          </a:p>
          <a:p>
            <a:pPr lvl="1"/>
            <a:r>
              <a:rPr lang="en-US" dirty="0" smtClean="0"/>
              <a:t>Reciprocity</a:t>
            </a:r>
          </a:p>
          <a:p>
            <a:pPr lvl="1"/>
            <a:r>
              <a:rPr lang="en-US" dirty="0" smtClean="0"/>
              <a:t>Social proof – who else did this?  conformity</a:t>
            </a:r>
          </a:p>
          <a:p>
            <a:pPr lvl="1"/>
            <a:r>
              <a:rPr lang="en-US" dirty="0" smtClean="0"/>
              <a:t>Scarcity – must haves; freedom of choice?</a:t>
            </a:r>
          </a:p>
          <a:p>
            <a:pPr lvl="1"/>
            <a:r>
              <a:rPr lang="en-US" dirty="0" smtClean="0"/>
              <a:t>Mindlessness</a:t>
            </a:r>
          </a:p>
          <a:p>
            <a:pPr lvl="2"/>
            <a:r>
              <a:rPr lang="en-US" dirty="0" smtClean="0"/>
              <a:t>I need to make some copies</a:t>
            </a:r>
          </a:p>
          <a:p>
            <a:pPr lvl="2"/>
            <a:r>
              <a:rPr lang="en-US" dirty="0" smtClean="0"/>
              <a:t>I need 37 cents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Foot-in-the-door</a:t>
            </a:r>
          </a:p>
          <a:p>
            <a:r>
              <a:rPr lang="en-US" dirty="0" smtClean="0"/>
              <a:t>Small commitment says:</a:t>
            </a:r>
          </a:p>
          <a:p>
            <a:pPr lvl="1"/>
            <a:r>
              <a:rPr lang="en-US" dirty="0"/>
              <a:t>I am interested in this cause/behavior</a:t>
            </a:r>
          </a:p>
          <a:p>
            <a:pPr lvl="1"/>
            <a:r>
              <a:rPr lang="en-US" dirty="0"/>
              <a:t>I am the kind of person who would do this</a:t>
            </a:r>
          </a:p>
          <a:p>
            <a:pPr lvl="1"/>
            <a:r>
              <a:rPr lang="en-US" dirty="0"/>
              <a:t>Change in self-perception</a:t>
            </a:r>
          </a:p>
          <a:p>
            <a:r>
              <a:rPr lang="en-US" dirty="0" smtClean="0"/>
              <a:t>Low-ball offer</a:t>
            </a:r>
          </a:p>
          <a:p>
            <a:pPr lvl="2"/>
            <a:r>
              <a:rPr lang="en-US" dirty="0" smtClean="0"/>
              <a:t>Alters commitment</a:t>
            </a:r>
          </a:p>
          <a:p>
            <a:pPr lvl="2"/>
            <a:r>
              <a:rPr lang="en-US" dirty="0" smtClean="0"/>
              <a:t>When we agree publicly, we feel we have made a social commitment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Self-perception &amp; Commitment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scratch my back. . . . .”</a:t>
            </a:r>
          </a:p>
          <a:p>
            <a:r>
              <a:rPr lang="en-US" dirty="0" smtClean="0"/>
              <a:t>Door-in-the-face</a:t>
            </a:r>
          </a:p>
          <a:p>
            <a:pPr lvl="1"/>
            <a:r>
              <a:rPr lang="en-US" dirty="0" smtClean="0"/>
              <a:t>Is the smaller request doing  you a favor?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Reciprocity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tendency to conform to what we believe respected others think and do</a:t>
            </a:r>
          </a:p>
          <a:p>
            <a:r>
              <a:rPr lang="en-US" dirty="0" smtClean="0"/>
              <a:t>Has to do with descriptive norms and also social comparison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feel that we simply must have things that are scarce (or may become unavailable).</a:t>
            </a:r>
          </a:p>
          <a:p>
            <a:r>
              <a:rPr lang="en-US" dirty="0" smtClean="0"/>
              <a:t>Brehm’s reactance theory says that it may be a reaction to restriction on our freedom of choice.</a:t>
            </a:r>
          </a:p>
          <a:p>
            <a:pPr lvl="1"/>
            <a:r>
              <a:rPr lang="en-US" dirty="0" smtClean="0"/>
              <a:t>Limited time offers</a:t>
            </a:r>
          </a:p>
          <a:p>
            <a:pPr lvl="1"/>
            <a:r>
              <a:rPr lang="en-US" dirty="0" smtClean="0"/>
              <a:t>Only while supplies last</a:t>
            </a:r>
          </a:p>
          <a:p>
            <a:pPr lvl="1"/>
            <a:r>
              <a:rPr lang="en-US" dirty="0" smtClean="0"/>
              <a:t>Sale ends at midnight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paying attention to what is happening</a:t>
            </a:r>
          </a:p>
          <a:p>
            <a:r>
              <a:rPr lang="en-US" dirty="0" smtClean="0"/>
              <a:t>When a panhandler asked for 37 cents, 75% of people complied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Mindlessness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Obedience is defined as an action engaged in to fulfill a </a:t>
            </a:r>
            <a:r>
              <a:rPr lang="en-US" b="1" dirty="0" smtClean="0"/>
              <a:t>direct and explicit </a:t>
            </a:r>
            <a:r>
              <a:rPr lang="en-US" dirty="0" smtClean="0"/>
              <a:t>order or command from another person.</a:t>
            </a:r>
          </a:p>
          <a:p>
            <a:r>
              <a:rPr lang="en-US" dirty="0" smtClean="0"/>
              <a:t>Obedience is the default response in a hierarchical society.</a:t>
            </a:r>
          </a:p>
          <a:p>
            <a:r>
              <a:rPr lang="en-US" dirty="0" smtClean="0"/>
              <a:t>Some people have legitimate authority over certain others.</a:t>
            </a:r>
          </a:p>
          <a:p>
            <a:r>
              <a:rPr lang="en-US" dirty="0" smtClean="0"/>
              <a:t>At times, people may misuse their legitimate authority.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Obedience to Authority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81000"/>
            <a:ext cx="8229600" cy="6400800"/>
          </a:xfrm>
        </p:spPr>
        <p:txBody>
          <a:bodyPr/>
          <a:lstStyle/>
          <a:p>
            <a:r>
              <a:rPr lang="en-US" dirty="0" smtClean="0"/>
              <a:t>Stanley Milgram</a:t>
            </a:r>
          </a:p>
          <a:p>
            <a:pPr lvl="1"/>
            <a:r>
              <a:rPr lang="en-US" dirty="0" smtClean="0"/>
              <a:t>The Holocaust was a case of mass obedience</a:t>
            </a:r>
          </a:p>
          <a:p>
            <a:pPr lvl="1"/>
            <a:r>
              <a:rPr lang="en-US" dirty="0" smtClean="0"/>
              <a:t>Germany was an authoritarian society</a:t>
            </a:r>
          </a:p>
          <a:p>
            <a:pPr lvl="1"/>
            <a:r>
              <a:rPr lang="en-US" dirty="0" smtClean="0"/>
              <a:t>Milgram did a set of 18 demonstrations, technically not experiments</a:t>
            </a:r>
          </a:p>
          <a:p>
            <a:pPr lvl="1"/>
            <a:r>
              <a:rPr lang="en-US" dirty="0" smtClean="0"/>
              <a:t>Used 40 ordinary men recruited from the New Haven newspaper</a:t>
            </a:r>
          </a:p>
          <a:p>
            <a:pPr lvl="1"/>
            <a:r>
              <a:rPr lang="en-US" dirty="0" smtClean="0"/>
              <a:t>Each was paid $4.50</a:t>
            </a:r>
          </a:p>
          <a:p>
            <a:pPr lvl="1"/>
            <a:r>
              <a:rPr lang="en-US" dirty="0" smtClean="0"/>
              <a:t>They were told that it was an experiment about the effects of punishment on learning.</a:t>
            </a:r>
          </a:p>
          <a:p>
            <a:pPr lvl="1"/>
            <a:r>
              <a:rPr lang="en-US" dirty="0" smtClean="0"/>
              <a:t>The electric generator had 30 switches, labeled from 15 to 450 volts.</a:t>
            </a:r>
          </a:p>
          <a:p>
            <a:pPr lvl="1"/>
            <a:r>
              <a:rPr lang="en-US" dirty="0" smtClean="0"/>
              <a:t>The “teacher” was given a demonstration shock of 45 volts.</a:t>
            </a:r>
          </a:p>
          <a:p>
            <a:pPr lvl="1"/>
            <a:r>
              <a:rPr lang="en-US" dirty="0" smtClean="0"/>
              <a:t>Otherwise, the shock grid was disconnected.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8229600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How many participants would go to 450 volts?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Answer:</a:t>
            </a:r>
          </a:p>
          <a:p>
            <a:pPr algn="ctr"/>
            <a:r>
              <a:rPr lang="en-US" dirty="0" smtClean="0"/>
              <a:t>26 of 40 or 65%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096" y="1524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What was Milgram’s Real Research Question?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21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Yale, experimenter present, learner in a separate room – 65%</a:t>
            </a:r>
          </a:p>
          <a:p>
            <a:r>
              <a:rPr lang="en-US" sz="2400" dirty="0" smtClean="0"/>
              <a:t>Test given in an unimpressive downtown office building 45% </a:t>
            </a:r>
          </a:p>
          <a:p>
            <a:r>
              <a:rPr lang="en-US" sz="2400" dirty="0" smtClean="0"/>
              <a:t>Learner in same room 40%</a:t>
            </a:r>
          </a:p>
          <a:p>
            <a:r>
              <a:rPr lang="en-US" sz="2400" dirty="0" smtClean="0"/>
              <a:t>Teacher places learner’s hand on shock plate 30%</a:t>
            </a:r>
          </a:p>
          <a:p>
            <a:r>
              <a:rPr lang="en-US" sz="2400" dirty="0" smtClean="0"/>
              <a:t>Experimenter phones in instructions 22%</a:t>
            </a:r>
          </a:p>
          <a:p>
            <a:r>
              <a:rPr lang="en-US" sz="2400" dirty="0" smtClean="0"/>
              <a:t>Appears that another participant is in charge 18%</a:t>
            </a:r>
          </a:p>
          <a:p>
            <a:r>
              <a:rPr lang="en-US" sz="2400" dirty="0" smtClean="0"/>
              <a:t>Presence of two defiant participants 10%</a:t>
            </a:r>
          </a:p>
          <a:p>
            <a:endParaRPr lang="en-US" sz="2400" dirty="0"/>
          </a:p>
          <a:p>
            <a:r>
              <a:rPr lang="en-US" sz="1300" dirty="0" smtClean="0"/>
              <a:t>P. 261</a:t>
            </a:r>
            <a:endParaRPr lang="en-US" sz="1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were the factors Affecting Obedience?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70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Monkey see – monkey do</a:t>
            </a:r>
          </a:p>
          <a:p>
            <a:r>
              <a:rPr lang="en-US" dirty="0" smtClean="0"/>
              <a:t>Consequences to the model</a:t>
            </a:r>
          </a:p>
          <a:p>
            <a:pPr lvl="1"/>
            <a:r>
              <a:rPr lang="en-US" dirty="0"/>
              <a:t>Bobo-Doll experiments (Bandura)</a:t>
            </a:r>
          </a:p>
          <a:p>
            <a:r>
              <a:rPr lang="en-US" dirty="0" smtClean="0"/>
              <a:t>People semi- or unconsciously imitate others’ non-verbal  behaviors</a:t>
            </a:r>
          </a:p>
          <a:p>
            <a:pPr lvl="1"/>
            <a:r>
              <a:rPr lang="en-US" dirty="0"/>
              <a:t>Chameleon effect</a:t>
            </a:r>
          </a:p>
          <a:p>
            <a:pPr lvl="1"/>
            <a:r>
              <a:rPr lang="en-US" dirty="0"/>
              <a:t>Also shift toward the attitudes of those we like</a:t>
            </a:r>
          </a:p>
          <a:p>
            <a:r>
              <a:rPr lang="en-US" dirty="0" smtClean="0"/>
              <a:t>Harmful  “copycat” behaviors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81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Apparent legitimacy of the authority</a:t>
            </a:r>
          </a:p>
          <a:p>
            <a:r>
              <a:rPr lang="en-US" dirty="0" smtClean="0"/>
              <a:t>Closeness to the learner</a:t>
            </a:r>
          </a:p>
          <a:p>
            <a:r>
              <a:rPr lang="en-US" dirty="0" smtClean="0"/>
              <a:t>Presence of the experimenter</a:t>
            </a:r>
          </a:p>
          <a:p>
            <a:endParaRPr lang="en-US" dirty="0"/>
          </a:p>
          <a:p>
            <a:r>
              <a:rPr lang="en-US" dirty="0" smtClean="0"/>
              <a:t>Effect of a defiant participant</a:t>
            </a:r>
          </a:p>
          <a:p>
            <a:r>
              <a:rPr lang="en-US" dirty="0" smtClean="0"/>
              <a:t>Not having to deliver the shock (92%)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factors do these outcomes represent?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81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conditioned to be obedient.</a:t>
            </a:r>
          </a:p>
          <a:p>
            <a:endParaRPr lang="en-US" dirty="0"/>
          </a:p>
          <a:p>
            <a:r>
              <a:rPr lang="en-US" dirty="0" smtClean="0"/>
              <a:t>We absolve ourselves of responsibility.</a:t>
            </a:r>
          </a:p>
          <a:p>
            <a:endParaRPr lang="en-US" dirty="0"/>
          </a:p>
          <a:p>
            <a:r>
              <a:rPr lang="en-US" dirty="0" smtClean="0"/>
              <a:t>Incremental processes </a:t>
            </a:r>
            <a:r>
              <a:rPr lang="en-US" smtClean="0"/>
              <a:t>(dissonance?)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What is the best explanation?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41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almost impossible to do anything without sending a message.</a:t>
            </a:r>
          </a:p>
          <a:p>
            <a:r>
              <a:rPr lang="en-US" dirty="0" smtClean="0"/>
              <a:t>Ideas, norms and values</a:t>
            </a:r>
          </a:p>
          <a:p>
            <a:r>
              <a:rPr lang="en-US" dirty="0" smtClean="0"/>
              <a:t>Focus theory of normative conduct (Cialdini, 2003)</a:t>
            </a:r>
          </a:p>
          <a:p>
            <a:pPr lvl="1"/>
            <a:r>
              <a:rPr lang="en-US" dirty="0" smtClean="0"/>
              <a:t>Injunctive norms – beliefs about generally culturally-approved behaviors</a:t>
            </a:r>
          </a:p>
          <a:p>
            <a:pPr lvl="1"/>
            <a:r>
              <a:rPr lang="en-US" dirty="0" smtClean="0"/>
              <a:t>Descriptive norms – beliefs about what people generally do, e.g., littering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Priming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8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Gustav Le Bon (1896)</a:t>
            </a:r>
          </a:p>
          <a:p>
            <a:r>
              <a:rPr lang="en-US" dirty="0" smtClean="0"/>
              <a:t>Crowd behaviors – panic, looting, violence, singing, etc.</a:t>
            </a:r>
          </a:p>
          <a:p>
            <a:r>
              <a:rPr lang="en-US" dirty="0" smtClean="0"/>
              <a:t>Mass psychogenic illness</a:t>
            </a:r>
          </a:p>
          <a:p>
            <a:r>
              <a:rPr lang="en-US" dirty="0" smtClean="0"/>
              <a:t>Yawning, laughing, etc.</a:t>
            </a:r>
          </a:p>
          <a:p>
            <a:r>
              <a:rPr lang="en-US" dirty="0" smtClean="0"/>
              <a:t>Is obesity contagious?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Contagion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5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socialized as children into a cultural worldview.</a:t>
            </a:r>
          </a:p>
          <a:p>
            <a:r>
              <a:rPr lang="en-US" dirty="0" smtClean="0"/>
              <a:t>We learn beliefs, attitudes, values, and behaviors.</a:t>
            </a:r>
          </a:p>
          <a:p>
            <a:r>
              <a:rPr lang="en-US" dirty="0" smtClean="0"/>
              <a:t>It happens without thought and becomes part of our identity.</a:t>
            </a:r>
          </a:p>
          <a:p>
            <a:r>
              <a:rPr lang="en-US" dirty="0" smtClean="0"/>
              <a:t>We internalize this into a profound form of social influence.</a:t>
            </a:r>
          </a:p>
          <a:p>
            <a:r>
              <a:rPr lang="en-US" dirty="0" smtClean="0"/>
              <a:t>From this, we learn scripts for how to behave in social roles and situations.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Construction of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58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Activation of scripts from the cultural worldview (e.g., being quiet in a library)</a:t>
            </a:r>
          </a:p>
          <a:p>
            <a:r>
              <a:rPr lang="en-US" dirty="0" smtClean="0"/>
              <a:t>Role stereotypes – how a person should act in a certain role or roles</a:t>
            </a:r>
          </a:p>
          <a:p>
            <a:r>
              <a:rPr lang="en-US" dirty="0" smtClean="0"/>
              <a:t>Underpins how we regard historical events, sense of right and wrong, etc.</a:t>
            </a:r>
          </a:p>
          <a:p>
            <a:pPr lvl="1"/>
            <a:r>
              <a:rPr lang="en-US" dirty="0" smtClean="0"/>
              <a:t>Example:  Zimbardo prison experiment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Construction of Reality</a:t>
            </a:r>
          </a:p>
        </p:txBody>
      </p:sp>
    </p:spTree>
    <p:extLst>
      <p:ext uri="{BB962C8B-B14F-4D97-AF65-F5344CB8AC3E}">
        <p14:creationId xmlns:p14="http://schemas.microsoft.com/office/powerpoint/2010/main" val="235798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A change in one’s behavior due to the real or imagined influence of other people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conformity?</a:t>
            </a:r>
          </a:p>
        </p:txBody>
      </p:sp>
    </p:spTree>
    <p:extLst>
      <p:ext uri="{BB962C8B-B14F-4D97-AF65-F5344CB8AC3E}">
        <p14:creationId xmlns:p14="http://schemas.microsoft.com/office/powerpoint/2010/main" val="2799949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358</TotalTime>
  <Words>1710</Words>
  <Application>Microsoft Office PowerPoint</Application>
  <PresentationFormat>On-screen Show (4:3)</PresentationFormat>
  <Paragraphs>248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Calibri</vt:lpstr>
      <vt:lpstr>Lucida Sans Unicode</vt:lpstr>
      <vt:lpstr>Verdana</vt:lpstr>
      <vt:lpstr>Wingdings 2</vt:lpstr>
      <vt:lpstr>Wingdings 3</vt:lpstr>
      <vt:lpstr>Concourse</vt:lpstr>
      <vt:lpstr>Social Influence</vt:lpstr>
      <vt:lpstr>Types of Social Influence</vt:lpstr>
      <vt:lpstr>Learning from Others</vt:lpstr>
      <vt:lpstr>Social Learning</vt:lpstr>
      <vt:lpstr>Social Priming</vt:lpstr>
      <vt:lpstr>Social Contagion</vt:lpstr>
      <vt:lpstr>Social Construction of Reality</vt:lpstr>
      <vt:lpstr>Social Construction of Reality</vt:lpstr>
      <vt:lpstr>What is conformity?</vt:lpstr>
      <vt:lpstr>What is conformity?</vt:lpstr>
      <vt:lpstr>What is conformity?</vt:lpstr>
      <vt:lpstr>What is conformity?</vt:lpstr>
      <vt:lpstr>What is conformity?</vt:lpstr>
      <vt:lpstr>What is conformity?</vt:lpstr>
      <vt:lpstr>Why do we conform?</vt:lpstr>
      <vt:lpstr>Why do we conform?</vt:lpstr>
      <vt:lpstr>Why do we conform?</vt:lpstr>
      <vt:lpstr>Informational Social Influence</vt:lpstr>
      <vt:lpstr>When informational conformity backfires.</vt:lpstr>
      <vt:lpstr>When informational conformity is often used</vt:lpstr>
      <vt:lpstr>The Importance of Accuracy Revisited</vt:lpstr>
      <vt:lpstr>Normative Social Influence</vt:lpstr>
      <vt:lpstr>Cohesive, Group-oriented Cultures</vt:lpstr>
      <vt:lpstr>Asch Line-judging Experiments</vt:lpstr>
      <vt:lpstr>Social Disapproval</vt:lpstr>
      <vt:lpstr>What happens when you resist?</vt:lpstr>
      <vt:lpstr>Factors in the Power of Normative Social Influence</vt:lpstr>
      <vt:lpstr>Minority Influence</vt:lpstr>
      <vt:lpstr>What qualities enhance the probability of being able to sway the majority?</vt:lpstr>
      <vt:lpstr>Compliance</vt:lpstr>
      <vt:lpstr>Self-perception &amp; Commitment</vt:lpstr>
      <vt:lpstr>Reciprocity </vt:lpstr>
      <vt:lpstr>Social Proof</vt:lpstr>
      <vt:lpstr>Scarcity</vt:lpstr>
      <vt:lpstr>Mindlessness</vt:lpstr>
      <vt:lpstr>Obedience to Authority </vt:lpstr>
      <vt:lpstr> </vt:lpstr>
      <vt:lpstr>What was Milgram’s Real Research Question?</vt:lpstr>
      <vt:lpstr>What were the factors Affecting Obedience?</vt:lpstr>
      <vt:lpstr>What factors do these outcomes represent?</vt:lpstr>
      <vt:lpstr>What is the best explanation?</vt:lpstr>
    </vt:vector>
  </TitlesOfParts>
  <Company>Gordon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Terry, Pam</dc:creator>
  <cp:lastModifiedBy>Terry, Pam</cp:lastModifiedBy>
  <cp:revision>39</cp:revision>
  <cp:lastPrinted>2018-02-21T19:58:54Z</cp:lastPrinted>
  <dcterms:created xsi:type="dcterms:W3CDTF">2015-02-24T19:50:56Z</dcterms:created>
  <dcterms:modified xsi:type="dcterms:W3CDTF">2018-02-21T20:04:24Z</dcterms:modified>
</cp:coreProperties>
</file>