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8"/>
  </p:handoutMasterIdLst>
  <p:sldIdLst>
    <p:sldId id="256" r:id="rId2"/>
    <p:sldId id="257" r:id="rId3"/>
    <p:sldId id="258" r:id="rId4"/>
    <p:sldId id="266" r:id="rId5"/>
    <p:sldId id="267" r:id="rId6"/>
    <p:sldId id="259" r:id="rId7"/>
    <p:sldId id="268" r:id="rId8"/>
    <p:sldId id="269" r:id="rId9"/>
    <p:sldId id="260" r:id="rId10"/>
    <p:sldId id="270" r:id="rId11"/>
    <p:sldId id="261" r:id="rId12"/>
    <p:sldId id="271" r:id="rId13"/>
    <p:sldId id="262" r:id="rId14"/>
    <p:sldId id="263" r:id="rId15"/>
    <p:sldId id="264" r:id="rId16"/>
    <p:sldId id="265" r:id="rId17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D1C93186-67C1-478F-BBD8-2E93733423C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7CEFC4F-2981-469B-BB0A-3A775FDFB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78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5B3E391-D8D9-45A5-962B-ED4E3A8B2A20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67A96F6-8670-44C0-9FD5-40A9F5C75E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Cognition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76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types of schemas?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or a mental structure</a:t>
            </a:r>
          </a:p>
          <a:p>
            <a:r>
              <a:rPr lang="en-US" dirty="0" smtClean="0"/>
              <a:t>A category, group or collection </a:t>
            </a:r>
          </a:p>
          <a:p>
            <a:r>
              <a:rPr lang="en-US" dirty="0" smtClean="0"/>
              <a:t>Script – represents knowledge about events (order, sequencing, timing)</a:t>
            </a:r>
          </a:p>
          <a:p>
            <a:r>
              <a:rPr lang="en-US" dirty="0" smtClean="0"/>
              <a:t>Impressions – schemas about other people (stereotypes)</a:t>
            </a:r>
          </a:p>
          <a:p>
            <a:r>
              <a:rPr lang="en-US" dirty="0" smtClean="0"/>
              <a:t>Self-concept</a:t>
            </a:r>
          </a:p>
          <a:p>
            <a:endParaRPr lang="en-US" dirty="0"/>
          </a:p>
          <a:p>
            <a:r>
              <a:rPr lang="en-US" dirty="0" smtClean="0"/>
              <a:t>In general, patterns of learned associations that can change and expand over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88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schema will  you use?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 smtClean="0"/>
              <a:t>The one that is most accessible.</a:t>
            </a:r>
          </a:p>
          <a:p>
            <a:endParaRPr lang="en-US" sz="2800" dirty="0"/>
          </a:p>
          <a:p>
            <a:r>
              <a:rPr lang="en-US" sz="2800" dirty="0" smtClean="0"/>
              <a:t>The one that has been primed.</a:t>
            </a:r>
          </a:p>
          <a:p>
            <a:endParaRPr lang="en-US" sz="2800" dirty="0"/>
          </a:p>
          <a:p>
            <a:r>
              <a:rPr lang="en-US" sz="2800" dirty="0" smtClean="0"/>
              <a:t>You can be set up.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3832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Schema Biases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get gossip and rumor effects as the same event information is filtered through multiple schemas.</a:t>
            </a:r>
          </a:p>
          <a:p>
            <a:endParaRPr lang="en-US" dirty="0"/>
          </a:p>
          <a:p>
            <a:r>
              <a:rPr lang="en-US" dirty="0" smtClean="0"/>
              <a:t>Mass media biases schemas</a:t>
            </a:r>
          </a:p>
          <a:p>
            <a:pPr lvl="1"/>
            <a:r>
              <a:rPr lang="en-US" dirty="0" smtClean="0"/>
              <a:t>Violence is magnified</a:t>
            </a:r>
          </a:p>
          <a:p>
            <a:pPr lvl="1"/>
            <a:r>
              <a:rPr lang="en-US" dirty="0" smtClean="0"/>
              <a:t>Romance is simplified</a:t>
            </a:r>
          </a:p>
          <a:p>
            <a:pPr lvl="1"/>
            <a:r>
              <a:rPr lang="en-US" dirty="0" smtClean="0"/>
              <a:t>Stereotypes are enhanced for “</a:t>
            </a:r>
            <a:r>
              <a:rPr lang="en-US" smtClean="0"/>
              <a:t>sound bytes”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“Created news” </a:t>
            </a:r>
          </a:p>
          <a:p>
            <a:pPr lvl="1"/>
            <a:r>
              <a:rPr lang="en-US" dirty="0" smtClean="0"/>
              <a:t>Schemas of media owners about “what sells” and incorporation of cultural stereotypes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45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457200"/>
            <a:ext cx="4114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Self-fulfilling prophecy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Making our schemas come true by the way that we treat people.</a:t>
            </a:r>
          </a:p>
          <a:p>
            <a:endParaRPr lang="en-US" dirty="0"/>
          </a:p>
          <a:p>
            <a:r>
              <a:rPr lang="en-US" dirty="0" smtClean="0"/>
              <a:t>Rosenthal and Jacobson (1968)</a:t>
            </a:r>
          </a:p>
          <a:p>
            <a:endParaRPr lang="en-US" dirty="0"/>
          </a:p>
          <a:p>
            <a:r>
              <a:rPr lang="en-US" dirty="0" smtClean="0"/>
              <a:t>Real gains in IQ scores</a:t>
            </a:r>
          </a:p>
          <a:p>
            <a:endParaRPr lang="en-US" dirty="0"/>
          </a:p>
          <a:p>
            <a:r>
              <a:rPr lang="en-US" dirty="0" smtClean="0"/>
              <a:t>How did the teachers do this?</a:t>
            </a:r>
          </a:p>
          <a:p>
            <a:r>
              <a:rPr lang="en-US" dirty="0" smtClean="0"/>
              <a:t>More personal attention and warmer emotional climate</a:t>
            </a:r>
          </a:p>
          <a:p>
            <a:r>
              <a:rPr lang="en-US" dirty="0" smtClean="0"/>
              <a:t>Encouragement and support</a:t>
            </a:r>
          </a:p>
          <a:p>
            <a:r>
              <a:rPr lang="en-US" dirty="0" smtClean="0"/>
              <a:t>Challenge – bloomers got more difficult material</a:t>
            </a:r>
          </a:p>
          <a:p>
            <a:r>
              <a:rPr lang="en-US" dirty="0" smtClean="0"/>
              <a:t>More opportunity to respond in class</a:t>
            </a:r>
          </a:p>
          <a:p>
            <a:endParaRPr lang="en-US" dirty="0"/>
          </a:p>
          <a:p>
            <a:r>
              <a:rPr lang="en-US" dirty="0" smtClean="0"/>
              <a:t>Did the teachers do this on purpose?  No.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32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take shortcuts?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To deal with massive amounts of information</a:t>
            </a:r>
          </a:p>
          <a:p>
            <a:endParaRPr lang="en-US" sz="2800" dirty="0"/>
          </a:p>
          <a:p>
            <a:r>
              <a:rPr lang="en-US" sz="2800" dirty="0" smtClean="0"/>
              <a:t>Because it often leads to good decisions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3518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you don’t have a schema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sz="2800" dirty="0" smtClean="0"/>
              <a:t>Use judgmental heuristics (rules of thumb)</a:t>
            </a:r>
          </a:p>
          <a:p>
            <a:endParaRPr lang="en-US" sz="2800" dirty="0"/>
          </a:p>
          <a:p>
            <a:r>
              <a:rPr lang="en-US" sz="2800" dirty="0" smtClean="0"/>
              <a:t>Useful, but can be inadequate or misapplied</a:t>
            </a:r>
          </a:p>
          <a:p>
            <a:endParaRPr lang="en-US" sz="2800" dirty="0"/>
          </a:p>
          <a:p>
            <a:r>
              <a:rPr lang="en-US" sz="2800" dirty="0" smtClean="0"/>
              <a:t>Availability heuristic</a:t>
            </a:r>
          </a:p>
          <a:p>
            <a:endParaRPr lang="en-US" sz="2800" dirty="0"/>
          </a:p>
          <a:p>
            <a:r>
              <a:rPr lang="en-US" sz="2800" dirty="0" smtClean="0"/>
              <a:t>Representativeness heuristic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351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76201"/>
            <a:ext cx="7125113" cy="914400"/>
          </a:xfrm>
        </p:spPr>
        <p:txBody>
          <a:bodyPr/>
          <a:lstStyle/>
          <a:p>
            <a:r>
              <a:rPr lang="en-US" dirty="0" smtClean="0"/>
              <a:t>Controlled thinking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Conscious, voluntary, effortful, intentional</a:t>
            </a:r>
          </a:p>
          <a:p>
            <a:endParaRPr lang="en-US" sz="3600" dirty="0"/>
          </a:p>
          <a:p>
            <a:r>
              <a:rPr lang="en-US" sz="3600" dirty="0" smtClean="0"/>
              <a:t>Do we have free will?</a:t>
            </a:r>
          </a:p>
          <a:p>
            <a:endParaRPr lang="en-US" sz="3600" dirty="0"/>
          </a:p>
          <a:p>
            <a:r>
              <a:rPr lang="en-US" sz="3600" dirty="0" smtClean="0"/>
              <a:t>Counterfactual reasoning</a:t>
            </a:r>
          </a:p>
          <a:p>
            <a:endParaRPr lang="en-US" sz="3600" dirty="0"/>
          </a:p>
          <a:p>
            <a:r>
              <a:rPr lang="en-US" sz="3600" dirty="0" smtClean="0"/>
              <a:t>Overconfidence barrier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5351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9442" y="228601"/>
            <a:ext cx="7125113" cy="685800"/>
          </a:xfrm>
        </p:spPr>
        <p:txBody>
          <a:bodyPr/>
          <a:lstStyle/>
          <a:p>
            <a:r>
              <a:rPr lang="en-US" dirty="0" smtClean="0"/>
              <a:t>Social Cognition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ways we think about ourselves and the social world.</a:t>
            </a:r>
          </a:p>
          <a:p>
            <a:endParaRPr lang="en-US" sz="2800" dirty="0"/>
          </a:p>
          <a:p>
            <a:r>
              <a:rPr lang="en-US" sz="2800" dirty="0" smtClean="0"/>
              <a:t>Social Thinking is Brilliant and Sophisticated, but flawed.</a:t>
            </a:r>
          </a:p>
          <a:p>
            <a:endParaRPr lang="en-US" sz="2800" dirty="0"/>
          </a:p>
          <a:p>
            <a:r>
              <a:rPr lang="en-US" sz="2800" dirty="0" smtClean="0"/>
              <a:t>We have blind spots.</a:t>
            </a:r>
          </a:p>
          <a:p>
            <a:endParaRPr lang="en-US" sz="2800" dirty="0"/>
          </a:p>
          <a:p>
            <a:r>
              <a:rPr lang="en-US" sz="2800" dirty="0" smtClean="0"/>
              <a:t>Related terms:  social intelligence, emotional intelligence, interpersonal intelligence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121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Nuances of behavior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Computers may excel at Jeopardy and Chess, but not poker.</a:t>
            </a:r>
          </a:p>
          <a:p>
            <a:endParaRPr lang="en-US" sz="2800" dirty="0"/>
          </a:p>
          <a:p>
            <a:r>
              <a:rPr lang="en-US" sz="2800" dirty="0" smtClean="0"/>
              <a:t>They have no referent for intentions, wishes and desires.</a:t>
            </a:r>
          </a:p>
          <a:p>
            <a:endParaRPr lang="en-US" sz="2800" dirty="0"/>
          </a:p>
          <a:p>
            <a:r>
              <a:rPr lang="en-US" sz="2800" dirty="0" smtClean="0"/>
              <a:t>In short, the social information we deal with is imprecise and variable.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3832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295399"/>
          </a:xfrm>
        </p:spPr>
        <p:txBody>
          <a:bodyPr/>
          <a:lstStyle/>
          <a:p>
            <a:r>
              <a:rPr lang="en-US" dirty="0" smtClean="0"/>
              <a:t>What are the motives behind our thinking? </a:t>
            </a:r>
            <a:r>
              <a:rPr lang="en-US" dirty="0"/>
              <a:t>Theory of Lay </a:t>
            </a:r>
            <a:r>
              <a:rPr lang="en-US" dirty="0" err="1"/>
              <a:t>Epistomology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-533400"/>
            <a:ext cx="7125112" cy="8610600"/>
          </a:xfrm>
        </p:spPr>
        <p:txBody>
          <a:bodyPr/>
          <a:lstStyle/>
          <a:p>
            <a:r>
              <a:rPr lang="en-US" sz="2000" dirty="0" smtClean="0"/>
              <a:t>Motivated to be rational &amp; accurate (truth seekers)</a:t>
            </a:r>
          </a:p>
          <a:p>
            <a:r>
              <a:rPr lang="en-US" sz="2000" dirty="0" smtClean="0"/>
              <a:t>We need non-specific closure when we have no strong preference for a conclusion. (Thinking is effortful; confusion is unpleasant.)</a:t>
            </a:r>
          </a:p>
          <a:p>
            <a:r>
              <a:rPr lang="en-US" sz="2000" dirty="0" smtClean="0"/>
              <a:t>We need specific closure when a particular conclusion goes well with preferred beliefs and attitudes.</a:t>
            </a:r>
          </a:p>
          <a:p>
            <a:r>
              <a:rPr lang="en-US" sz="2000" dirty="0"/>
              <a:t>The one you choose depends upon your motivation &amp; personality.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942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that Affect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only have a “window” into reality. – perception &amp; memory</a:t>
            </a:r>
          </a:p>
          <a:p>
            <a:r>
              <a:rPr lang="en-US" sz="2400" dirty="0" smtClean="0"/>
              <a:t>Select and arrange facts to construct an understanding</a:t>
            </a:r>
          </a:p>
          <a:p>
            <a:r>
              <a:rPr lang="en-US" sz="2400" dirty="0" smtClean="0"/>
              <a:t>Information overload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682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 social thinking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Low-effort, </a:t>
            </a:r>
            <a:r>
              <a:rPr lang="en-US" sz="2800" dirty="0"/>
              <a:t>effortless</a:t>
            </a:r>
          </a:p>
          <a:p>
            <a:r>
              <a:rPr lang="en-US" sz="2800" dirty="0" smtClean="0"/>
              <a:t>Non-conscious-involuntary</a:t>
            </a:r>
          </a:p>
          <a:p>
            <a:r>
              <a:rPr lang="en-US" sz="2800" dirty="0" smtClean="0"/>
              <a:t>Unintentional </a:t>
            </a:r>
          </a:p>
          <a:p>
            <a:endParaRPr lang="en-US" sz="2800" dirty="0"/>
          </a:p>
          <a:p>
            <a:pPr algn="l"/>
            <a:r>
              <a:rPr lang="en-US" sz="2800" dirty="0" smtClean="0"/>
              <a:t>(Remember the job interview on the Zimbardo video.)</a:t>
            </a:r>
          </a:p>
        </p:txBody>
      </p:sp>
    </p:spTree>
    <p:extLst>
      <p:ext uri="{BB962C8B-B14F-4D97-AF65-F5344CB8AC3E}">
        <p14:creationId xmlns:p14="http://schemas.microsoft.com/office/powerpoint/2010/main" val="360383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Hybrid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Cognitive system-yields rational/controlled thinking</a:t>
            </a:r>
          </a:p>
          <a:p>
            <a:r>
              <a:rPr lang="en-US" sz="2000" dirty="0" smtClean="0"/>
              <a:t>Experiential system-unconscious, intuitive, automatic  (</a:t>
            </a:r>
            <a:r>
              <a:rPr lang="en-US" dirty="0" smtClean="0"/>
              <a:t>Example of facilitated communication for autistic people)</a:t>
            </a:r>
          </a:p>
          <a:p>
            <a:r>
              <a:rPr lang="en-US" dirty="0" smtClean="0"/>
              <a:t>Dual-process theory says that these two ways to process information operate simultaneously</a:t>
            </a:r>
          </a:p>
          <a:p>
            <a:r>
              <a:rPr lang="en-US" dirty="0" smtClean="0"/>
              <a:t>Experiential is faster; makes use of heuristics or shortcuts; more affected by feelings; may have no direct conscious access</a:t>
            </a:r>
          </a:p>
          <a:p>
            <a:r>
              <a:rPr lang="en-US" dirty="0" smtClean="0"/>
              <a:t>Experiential not equipped to deal with novel situations.  Three conditions for a cognitive override:  1) awareness; 2)  motivation; 3) cognitive resources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80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371599"/>
          </a:xfrm>
        </p:spPr>
        <p:txBody>
          <a:bodyPr/>
          <a:lstStyle/>
          <a:p>
            <a:r>
              <a:rPr lang="en-US" sz="2800" dirty="0" smtClean="0"/>
              <a:t>Five Ways Your Unconscious Mind Is Smart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7361"/>
            <a:ext cx="7829755" cy="4051437"/>
          </a:xfrm>
        </p:spPr>
        <p:txBody>
          <a:bodyPr/>
          <a:lstStyle/>
          <a:p>
            <a:r>
              <a:rPr lang="en-US" dirty="0" smtClean="0"/>
              <a:t>Contains motives that guide thinking</a:t>
            </a:r>
          </a:p>
          <a:p>
            <a:r>
              <a:rPr lang="en-US" dirty="0" smtClean="0"/>
              <a:t>Memory is organized and consolidated during sleep</a:t>
            </a:r>
          </a:p>
          <a:p>
            <a:r>
              <a:rPr lang="en-US" dirty="0" smtClean="0"/>
              <a:t>Creativity (unconscious mind wandering)</a:t>
            </a:r>
          </a:p>
          <a:p>
            <a:r>
              <a:rPr lang="en-US" dirty="0" smtClean="0"/>
              <a:t>Intuition facilitates sound decision-making – We describe this as how it feels; difficult to verbalize</a:t>
            </a:r>
          </a:p>
          <a:p>
            <a:r>
              <a:rPr lang="en-US" dirty="0" smtClean="0"/>
              <a:t>Unconscious emotional associations also promote sound decisions – rationalize, make up reasons when we are asked why</a:t>
            </a:r>
          </a:p>
          <a:p>
            <a:r>
              <a:rPr lang="en-US" dirty="0" smtClean="0"/>
              <a:t>Somatic marker hypothesis – Changes in bodily sensations, experienced as emotion, guide decision-making.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6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Schemas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2800" dirty="0" smtClean="0"/>
              <a:t>Schemas are mental structures that organize our knowledge about the social world (events, roles, etc.)</a:t>
            </a:r>
          </a:p>
          <a:p>
            <a:endParaRPr lang="en-US" sz="2800" dirty="0"/>
          </a:p>
          <a:p>
            <a:r>
              <a:rPr lang="en-US" sz="2800" dirty="0" smtClean="0"/>
              <a:t>Why do we have them?</a:t>
            </a:r>
          </a:p>
          <a:p>
            <a:endParaRPr lang="en-US" sz="2800" dirty="0"/>
          </a:p>
          <a:p>
            <a:pPr lvl="1"/>
            <a:r>
              <a:rPr lang="en-US" sz="2600" dirty="0" smtClean="0"/>
              <a:t>They help us organize.</a:t>
            </a:r>
          </a:p>
          <a:p>
            <a:pPr lvl="1"/>
            <a:r>
              <a:rPr lang="en-US" sz="2600" dirty="0" smtClean="0"/>
              <a:t>They fill in knowledge gaps.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03832367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</Template>
  <TotalTime>125</TotalTime>
  <Words>665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Trebuchet MS</vt:lpstr>
      <vt:lpstr>Verdana</vt:lpstr>
      <vt:lpstr>Wingdings 2</vt:lpstr>
      <vt:lpstr>Spring</vt:lpstr>
      <vt:lpstr>Social Cognition</vt:lpstr>
      <vt:lpstr>Social Cognition </vt:lpstr>
      <vt:lpstr>Nuances of behavior</vt:lpstr>
      <vt:lpstr>What are the motives behind our thinking? Theory of Lay Epistomology</vt:lpstr>
      <vt:lpstr>Factors that Affect Thinking</vt:lpstr>
      <vt:lpstr>Automatic  social thinking</vt:lpstr>
      <vt:lpstr>Hybrid Brain</vt:lpstr>
      <vt:lpstr>Five Ways Your Unconscious Mind Is Smart</vt:lpstr>
      <vt:lpstr>Schemas</vt:lpstr>
      <vt:lpstr>What are some types of schemas?</vt:lpstr>
      <vt:lpstr>Which schema will  you use?</vt:lpstr>
      <vt:lpstr>Schema Biases</vt:lpstr>
      <vt:lpstr>Self-fulfilling prophecy</vt:lpstr>
      <vt:lpstr>Why do we take shortcuts?</vt:lpstr>
      <vt:lpstr>What if you don’t have a schema</vt:lpstr>
      <vt:lpstr>Controlled thinking</vt:lpstr>
    </vt:vector>
  </TitlesOfParts>
  <Company>Gordon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Terry, Pam</dc:creator>
  <cp:lastModifiedBy>Terry, Pam</cp:lastModifiedBy>
  <cp:revision>16</cp:revision>
  <cp:lastPrinted>2018-01-30T19:26:56Z</cp:lastPrinted>
  <dcterms:created xsi:type="dcterms:W3CDTF">2014-08-25T18:22:58Z</dcterms:created>
  <dcterms:modified xsi:type="dcterms:W3CDTF">2018-01-30T19:27:30Z</dcterms:modified>
</cp:coreProperties>
</file>