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80" r:id="rId6"/>
    <p:sldId id="285" r:id="rId7"/>
    <p:sldId id="261" r:id="rId8"/>
    <p:sldId id="287" r:id="rId9"/>
    <p:sldId id="288" r:id="rId10"/>
    <p:sldId id="289" r:id="rId11"/>
    <p:sldId id="290" r:id="rId12"/>
    <p:sldId id="281" r:id="rId13"/>
    <p:sldId id="262" r:id="rId14"/>
    <p:sldId id="292" r:id="rId15"/>
    <p:sldId id="264" r:id="rId16"/>
    <p:sldId id="291" r:id="rId17"/>
    <p:sldId id="266" r:id="rId18"/>
    <p:sldId id="267" r:id="rId19"/>
    <p:sldId id="283" r:id="rId20"/>
    <p:sldId id="269" r:id="rId21"/>
    <p:sldId id="270" r:id="rId22"/>
    <p:sldId id="284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079CB-AFA3-4EDE-A3AB-FC46389273B9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D85C-14B1-40B3-9FD6-8BBCE332E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30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D85C-14B1-40B3-9FD6-8BBCE332ECB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70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33B1F8C-2A5D-43AB-B9B6-4FA7FC53383A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5C2B46-28E8-4A8A-9F4B-DB01E2961CE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1F8C-2A5D-43AB-B9B6-4FA7FC53383A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2B46-28E8-4A8A-9F4B-DB01E2961C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1F8C-2A5D-43AB-B9B6-4FA7FC53383A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2B46-28E8-4A8A-9F4B-DB01E2961C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3B1F8C-2A5D-43AB-B9B6-4FA7FC53383A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5C2B46-28E8-4A8A-9F4B-DB01E2961C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33B1F8C-2A5D-43AB-B9B6-4FA7FC53383A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5C2B46-28E8-4A8A-9F4B-DB01E2961CE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1F8C-2A5D-43AB-B9B6-4FA7FC53383A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2B46-28E8-4A8A-9F4B-DB01E2961C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1F8C-2A5D-43AB-B9B6-4FA7FC53383A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2B46-28E8-4A8A-9F4B-DB01E2961C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3B1F8C-2A5D-43AB-B9B6-4FA7FC53383A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5C2B46-28E8-4A8A-9F4B-DB01E2961C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1F8C-2A5D-43AB-B9B6-4FA7FC53383A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2B46-28E8-4A8A-9F4B-DB01E2961C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3B1F8C-2A5D-43AB-B9B6-4FA7FC53383A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5C2B46-28E8-4A8A-9F4B-DB01E2961C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3B1F8C-2A5D-43AB-B9B6-4FA7FC53383A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5C2B46-28E8-4A8A-9F4B-DB01E2961C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3B1F8C-2A5D-43AB-B9B6-4FA7FC53383A}" type="datetimeFigureOut">
              <a:rPr lang="en-US" smtClean="0"/>
              <a:t>10/20/2016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5C2B46-28E8-4A8A-9F4B-DB01E2961CE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Group Processes		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Chapter 9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187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dirty="0" smtClean="0"/>
              <a:t>Distribution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/>
          <a:lstStyle/>
          <a:p>
            <a:r>
              <a:rPr lang="en-US" dirty="0" smtClean="0"/>
              <a:t>Ultimatum game – one person decided who gets what; receivers are given the right of refusal only</a:t>
            </a:r>
          </a:p>
          <a:p>
            <a:endParaRPr lang="en-US" dirty="0"/>
          </a:p>
          <a:p>
            <a:r>
              <a:rPr lang="en-US" dirty="0" smtClean="0"/>
              <a:t>Dictator game – no right of refusal</a:t>
            </a:r>
          </a:p>
          <a:p>
            <a:endParaRPr lang="en-US" dirty="0"/>
          </a:p>
          <a:p>
            <a:r>
              <a:rPr lang="en-US" dirty="0" smtClean="0"/>
              <a:t>Research on people’s reactions to unfairness in distribution of goods.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61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/>
            <a:r>
              <a:rPr lang="en-US" dirty="0" smtClean="0"/>
              <a:t>When &amp; Why do people Cooperate?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Contextual cues (calling the Prisoner’s Dilemma game the Community Game or the Wall Street Game)</a:t>
            </a:r>
          </a:p>
          <a:p>
            <a:r>
              <a:rPr lang="en-US" dirty="0" smtClean="0"/>
              <a:t>Individual disposition toward competitiveness</a:t>
            </a:r>
          </a:p>
          <a:p>
            <a:r>
              <a:rPr lang="en-US" dirty="0" smtClean="0"/>
              <a:t>Cultural disposition toward collectivism</a:t>
            </a:r>
          </a:p>
          <a:p>
            <a:r>
              <a:rPr lang="en-US" dirty="0" smtClean="0"/>
              <a:t>Oxytocin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1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Performance in </a:t>
            </a:r>
            <a:r>
              <a:rPr lang="en-US" dirty="0" smtClean="0"/>
              <a:t>a Social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Social Facilitation: presence of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People tend to do better on simple tasks when in the presence of others, but they tend to do worse on complex tasks if their individual performance can be evaluated.</a:t>
            </a:r>
          </a:p>
          <a:p>
            <a:endParaRPr lang="en-US" dirty="0"/>
          </a:p>
          <a:p>
            <a:r>
              <a:rPr lang="en-US" dirty="0" smtClean="0"/>
              <a:t>The same is true of cockroaches.</a:t>
            </a:r>
          </a:p>
          <a:p>
            <a:endParaRPr lang="en-US" dirty="0"/>
          </a:p>
          <a:p>
            <a:r>
              <a:rPr lang="en-US" dirty="0" smtClean="0"/>
              <a:t>In general, the presence of others causes physiological arousal and affects our behavior in a variety of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Facilitation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others facilitate the dominant response?</a:t>
            </a:r>
          </a:p>
          <a:p>
            <a:pPr lvl="1"/>
            <a:r>
              <a:rPr lang="en-US" dirty="0"/>
              <a:t>Is the task difficult or easy?</a:t>
            </a:r>
          </a:p>
          <a:p>
            <a:pPr lvl="1"/>
            <a:r>
              <a:rPr lang="en-US" dirty="0"/>
              <a:t>Is the task well-</a:t>
            </a:r>
            <a:r>
              <a:rPr lang="en-US" dirty="0" err="1"/>
              <a:t>practic</a:t>
            </a:r>
            <a:r>
              <a:rPr lang="en-US" dirty="0" err="1" smtClean="0"/>
              <a:t>Heightened</a:t>
            </a:r>
            <a:r>
              <a:rPr lang="en-US" dirty="0" smtClean="0"/>
              <a:t> arousal</a:t>
            </a:r>
          </a:p>
          <a:p>
            <a:r>
              <a:rPr lang="en-US" dirty="0" smtClean="0"/>
              <a:t>Evaluation apprehension</a:t>
            </a:r>
          </a:p>
          <a:p>
            <a:r>
              <a:rPr lang="en-US" smtClean="0"/>
              <a:t>Social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1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305800" cy="639762"/>
          </a:xfrm>
        </p:spPr>
        <p:txBody>
          <a:bodyPr/>
          <a:lstStyle/>
          <a:p>
            <a:r>
              <a:rPr lang="en-US" dirty="0"/>
              <a:t>Social Facilitation: presence of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r>
              <a:rPr lang="en-US" dirty="0" smtClean="0"/>
              <a:t>Explanations for this phenomenon include:</a:t>
            </a:r>
          </a:p>
          <a:p>
            <a:endParaRPr lang="en-US" dirty="0"/>
          </a:p>
          <a:p>
            <a:r>
              <a:rPr lang="en-US" dirty="0" smtClean="0"/>
              <a:t>1.  Others cause us to become alert and vigilant.</a:t>
            </a:r>
          </a:p>
          <a:p>
            <a:endParaRPr lang="en-US" dirty="0"/>
          </a:p>
          <a:p>
            <a:r>
              <a:rPr lang="en-US" dirty="0" smtClean="0"/>
              <a:t>2.  Others make us apprehensive about how we are being evaluated.</a:t>
            </a:r>
          </a:p>
          <a:p>
            <a:endParaRPr lang="en-US" dirty="0"/>
          </a:p>
          <a:p>
            <a:r>
              <a:rPr lang="en-US" dirty="0" smtClean="0"/>
              <a:t>3.  Others distract us from the task at hand.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dirty="0" smtClean="0"/>
              <a:t>Social Loafing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r>
              <a:rPr lang="en-US" dirty="0" smtClean="0"/>
              <a:t>When we can merge into the group and become less identifiable or noticed, we feel more relaxed.</a:t>
            </a:r>
          </a:p>
          <a:p>
            <a:endParaRPr lang="en-US" dirty="0"/>
          </a:p>
          <a:p>
            <a:r>
              <a:rPr lang="en-US" dirty="0" smtClean="0"/>
              <a:t>This has the opposite results of social facilitation.  If people cannot be identified, they do worse on simple tasks and better on complex tasks.</a:t>
            </a:r>
          </a:p>
          <a:p>
            <a:endParaRPr lang="en-US" dirty="0"/>
          </a:p>
          <a:p>
            <a:r>
              <a:rPr lang="en-US" dirty="0" smtClean="0"/>
              <a:t>The tendency to loaf is stronger in Western than Asian cultures.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9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Deindividuation:  Getting Lost in the Crowd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>
            <a:normAutofit/>
          </a:bodyPr>
          <a:lstStyle/>
          <a:p>
            <a:r>
              <a:rPr lang="en-US" dirty="0" smtClean="0"/>
              <a:t>This loosens normal constraints and permits an increase in impulsive and deviant behaviors.</a:t>
            </a:r>
          </a:p>
          <a:p>
            <a:endParaRPr lang="en-US" dirty="0"/>
          </a:p>
          <a:p>
            <a:r>
              <a:rPr lang="en-US" dirty="0" smtClean="0"/>
              <a:t>This phenomenon partially explains mobs, lootings, lynching's, etc.</a:t>
            </a:r>
          </a:p>
          <a:p>
            <a:endParaRPr lang="en-US" dirty="0"/>
          </a:p>
          <a:p>
            <a:r>
              <a:rPr lang="en-US" dirty="0" smtClean="0"/>
              <a:t>People feel less accountable since it would be hard to single them out for blame.</a:t>
            </a:r>
          </a:p>
          <a:p>
            <a:endParaRPr lang="en-US" dirty="0"/>
          </a:p>
          <a:p>
            <a:r>
              <a:rPr lang="en-US" dirty="0" smtClean="0"/>
              <a:t>It increases the extent to which people obey group norms (not always aggressive or anti-social).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b="1" dirty="0" smtClean="0"/>
              <a:t>Group Decision Making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Groups can make decisions as good as those of individuals</a:t>
            </a:r>
          </a:p>
          <a:p>
            <a:endParaRPr lang="en-US" dirty="0"/>
          </a:p>
          <a:p>
            <a:r>
              <a:rPr lang="en-US" dirty="0" smtClean="0"/>
              <a:t>They do well if they listed to the most expert member.</a:t>
            </a:r>
          </a:p>
          <a:p>
            <a:endParaRPr lang="en-US" dirty="0"/>
          </a:p>
          <a:p>
            <a:r>
              <a:rPr lang="en-US" dirty="0" smtClean="0"/>
              <a:t>Groups are usually used to make important decisions.</a:t>
            </a:r>
          </a:p>
          <a:p>
            <a:endParaRPr lang="en-US" dirty="0"/>
          </a:p>
          <a:p>
            <a:r>
              <a:rPr lang="en-US" dirty="0" smtClean="0"/>
              <a:t>Some factors cause groups to make worse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dirty="0" smtClean="0"/>
              <a:t>Group Polarization/Risky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Groups tend to make decisions that are more extreme and/or involve more risks than their members individually.</a:t>
            </a:r>
          </a:p>
          <a:p>
            <a:endParaRPr lang="en-US" dirty="0"/>
          </a:p>
          <a:p>
            <a:r>
              <a:rPr lang="en-US" dirty="0" smtClean="0"/>
              <a:t>One explanation is that members give each other new arguments toward the same goal/position.</a:t>
            </a:r>
          </a:p>
          <a:p>
            <a:endParaRPr lang="en-US" dirty="0"/>
          </a:p>
          <a:p>
            <a:r>
              <a:rPr lang="en-US" dirty="0" smtClean="0"/>
              <a:t>Another explanation is that members gain confidence in their direction when they realize that others feel the same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Two or more people who interact and are interdependent in that their needs and goals cause them to influence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6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dirty="0" smtClean="0"/>
              <a:t>Groupthink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/>
          <a:lstStyle/>
          <a:p>
            <a:r>
              <a:rPr lang="en-US" dirty="0" smtClean="0"/>
              <a:t>Groupthink occurs when the group seizes an initial solution and supports it rather than considering other possible alternative.</a:t>
            </a:r>
          </a:p>
          <a:p>
            <a:endParaRPr lang="en-US" dirty="0"/>
          </a:p>
          <a:p>
            <a:r>
              <a:rPr lang="en-US" dirty="0" smtClean="0"/>
              <a:t>It is most likely to happen in highly cohesive groups whose leaders let their preferred courses of action be known.</a:t>
            </a:r>
          </a:p>
          <a:p>
            <a:endParaRPr lang="en-US" dirty="0"/>
          </a:p>
          <a:p>
            <a:r>
              <a:rPr lang="en-US" dirty="0" smtClean="0"/>
              <a:t>The focus of the group then comes to be pleasing the leader and maintaining group cohesiveness rather than finding the best solution to the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order to avoid groupthink:</a:t>
            </a:r>
          </a:p>
          <a:p>
            <a:endParaRPr lang="en-US" dirty="0"/>
          </a:p>
          <a:p>
            <a:pPr lvl="1"/>
            <a:r>
              <a:rPr lang="en-US" dirty="0" smtClean="0"/>
              <a:t>The leader should remain impartial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Effort should be make to seek outside opinions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Subgroups for discussion/research can be created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Members can be allowed to express their opinions anonymously.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Brainstorming techniques can be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smtClean="0"/>
              <a:t>Improving Group </a:t>
            </a:r>
            <a:r>
              <a:rPr lang="en-US" dirty="0"/>
              <a:t>Decision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Groups tend to focus only on shared information and to ignore that possessed by some members.</a:t>
            </a:r>
          </a:p>
          <a:p>
            <a:endParaRPr lang="en-US" dirty="0"/>
          </a:p>
          <a:p>
            <a:r>
              <a:rPr lang="en-US" dirty="0" smtClean="0"/>
              <a:t>To counteract this:</a:t>
            </a:r>
          </a:p>
          <a:p>
            <a:endParaRPr lang="en-US" dirty="0"/>
          </a:p>
          <a:p>
            <a:pPr lvl="1"/>
            <a:r>
              <a:rPr lang="en-US" dirty="0" smtClean="0"/>
              <a:t>Hold longer discussions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Assign specific group members to develop expertise in one or more aspects of the issue and to then share this with the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0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/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Great Person Theory of Leadership says that certain personality types will make good leaders in any situation.</a:t>
            </a:r>
          </a:p>
          <a:p>
            <a:endParaRPr lang="en-US" dirty="0"/>
          </a:p>
          <a:p>
            <a:r>
              <a:rPr lang="en-US" dirty="0" smtClean="0"/>
              <a:t>The correlational evidence is weak, but leaders tend to be slightly more:</a:t>
            </a:r>
          </a:p>
          <a:p>
            <a:pPr lvl="1"/>
            <a:r>
              <a:rPr lang="en-US" dirty="0" smtClean="0"/>
              <a:t>Intelligent, confident, charismatic, extroverted</a:t>
            </a:r>
          </a:p>
          <a:p>
            <a:pPr lvl="1"/>
            <a:r>
              <a:rPr lang="en-US" dirty="0" smtClean="0"/>
              <a:t>Driven by the desire for power</a:t>
            </a:r>
          </a:p>
          <a:p>
            <a:pPr lvl="1"/>
            <a:r>
              <a:rPr lang="en-US" dirty="0" smtClean="0"/>
              <a:t>Open to new experience</a:t>
            </a:r>
          </a:p>
          <a:p>
            <a:pPr lvl="1"/>
            <a:r>
              <a:rPr lang="en-US" dirty="0" smtClean="0"/>
              <a:t>Stable – Lacking in nervousness</a:t>
            </a:r>
          </a:p>
          <a:p>
            <a:pPr lvl="1"/>
            <a:r>
              <a:rPr lang="en-US" dirty="0" smtClean="0"/>
              <a:t>Socially skilled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en-US" dirty="0" smtClean="0"/>
              <a:t>Leadership Style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Transactional Leaders set clear, short-term goals and reward those who reach them.</a:t>
            </a:r>
          </a:p>
          <a:p>
            <a:endParaRPr lang="en-US" dirty="0"/>
          </a:p>
          <a:p>
            <a:r>
              <a:rPr lang="en-US" dirty="0" smtClean="0"/>
              <a:t>Transformational Leaders inspire their followers to focus on long-term goals.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85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/>
            <a:r>
              <a:rPr lang="en-US" dirty="0" smtClean="0"/>
              <a:t>Contingency theory of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Task-oriented leaders are more concerned with getting the job done.  Workers feelings and relationships are secondary.</a:t>
            </a:r>
          </a:p>
          <a:p>
            <a:endParaRPr lang="en-US" dirty="0"/>
          </a:p>
          <a:p>
            <a:r>
              <a:rPr lang="en-US" dirty="0" smtClean="0"/>
              <a:t>Relationship-oriented leaders are more concerned with workers </a:t>
            </a:r>
            <a:r>
              <a:rPr lang="en-US" dirty="0"/>
              <a:t>feelings and </a:t>
            </a:r>
            <a:r>
              <a:rPr lang="en-US" dirty="0" smtClean="0"/>
              <a:t>relationships.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85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en-US" dirty="0"/>
              <a:t>Contingency theory of </a:t>
            </a:r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comprehensive leadership theory should focus on followers and the situation as well as the leader.</a:t>
            </a:r>
          </a:p>
          <a:p>
            <a:endParaRPr lang="en-US" dirty="0"/>
          </a:p>
          <a:p>
            <a:r>
              <a:rPr lang="en-US" dirty="0" smtClean="0"/>
              <a:t>Specific leaders may be successful in one situation but not another.</a:t>
            </a:r>
          </a:p>
          <a:p>
            <a:endParaRPr lang="en-US" dirty="0"/>
          </a:p>
          <a:p>
            <a:r>
              <a:rPr lang="en-US" dirty="0" smtClean="0"/>
              <a:t>More specifically, the success of the leadership depends upon the leader type and the amount of control or influence he or she has in the situation.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85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dirty="0"/>
              <a:t>Contingency theory of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5254752"/>
          </a:xfrm>
        </p:spPr>
        <p:txBody>
          <a:bodyPr/>
          <a:lstStyle/>
          <a:p>
            <a:r>
              <a:rPr lang="en-US" dirty="0" smtClean="0"/>
              <a:t>Task-oriented leaders are most effective in:</a:t>
            </a:r>
          </a:p>
          <a:p>
            <a:pPr lvl="1"/>
            <a:r>
              <a:rPr lang="en-US" dirty="0" smtClean="0"/>
              <a:t>High-control work situations where relationships with subordinates are very good and work is very well-defined.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Low-control work situations where leader-subordinate relationships are not very good and the work is poorly defined.</a:t>
            </a:r>
          </a:p>
          <a:p>
            <a:pPr marL="365760" lvl="1" indent="0">
              <a:buNone/>
            </a:pPr>
            <a:r>
              <a:rPr lang="en-US" dirty="0" smtClean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803385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/>
              <a:t>Contingency theory of </a:t>
            </a:r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Relationship-oriented Leaders are most effective in:</a:t>
            </a:r>
          </a:p>
          <a:p>
            <a:endParaRPr lang="en-US" dirty="0"/>
          </a:p>
          <a:p>
            <a:pPr lvl="1"/>
            <a:r>
              <a:rPr lang="en-US" dirty="0" smtClean="0"/>
              <a:t>Moderate-control situations where: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Things are going fairly smoothly</a:t>
            </a:r>
          </a:p>
          <a:p>
            <a:pPr lvl="2"/>
            <a:endParaRPr lang="en-US" dirty="0" smtClean="0"/>
          </a:p>
          <a:p>
            <a:pPr marL="1005840" lvl="3" indent="0">
              <a:buNone/>
            </a:pPr>
            <a:r>
              <a:rPr lang="en-US" dirty="0" smtClean="0"/>
              <a:t>Some work/attention is needed because of poor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412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dirty="0" smtClean="0"/>
              <a:t>Social Dilemmas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Two people, groups, organizations, or even nations have incompatible goals which place them in conflict.</a:t>
            </a:r>
          </a:p>
          <a:p>
            <a:endParaRPr lang="en-US" dirty="0"/>
          </a:p>
          <a:p>
            <a:r>
              <a:rPr lang="en-US" dirty="0" smtClean="0"/>
              <a:t>A social dilemma is a situation where the most beneficial action for an individual will have harmful effects on others.</a:t>
            </a:r>
          </a:p>
          <a:p>
            <a:endParaRPr lang="en-US" dirty="0"/>
          </a:p>
          <a:p>
            <a:r>
              <a:rPr lang="en-US" dirty="0" smtClean="0"/>
              <a:t>In the Prisoner’s dilemma game, rewards are set on a contingency plan such that if both parties choose cooperatively, the payoff is highest for both.  If both choose selfishly, both get the lowest payoff.  However, if only one cooperates, he/she gets the lowest payoff, and the other gets the highest possible payoff.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2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96962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Groups	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Groups are a source of identity.</a:t>
            </a:r>
          </a:p>
          <a:p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Groups give us social knowledge and clarify ambiguity.</a:t>
            </a:r>
          </a:p>
          <a:p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Groups establish some social norms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dirty="0" smtClean="0"/>
              <a:t>Prisoner’s dilemma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229600" cy="5178552"/>
          </a:xfrm>
        </p:spPr>
        <p:txBody>
          <a:bodyPr/>
          <a:lstStyle/>
          <a:p>
            <a:r>
              <a:rPr lang="en-US" dirty="0" smtClean="0"/>
              <a:t>The dynamics of the game are such that in order to choose cooperatively, one hopes that the other will do likewise.  In short, you must trust your partner.</a:t>
            </a:r>
          </a:p>
          <a:p>
            <a:endParaRPr lang="en-US" dirty="0"/>
          </a:p>
          <a:p>
            <a:r>
              <a:rPr lang="en-US" dirty="0" smtClean="0"/>
              <a:t>How do we foster a cooperative strategy?</a:t>
            </a:r>
          </a:p>
          <a:p>
            <a:pPr lvl="1"/>
            <a:r>
              <a:rPr lang="en-US" dirty="0" smtClean="0"/>
              <a:t>Allow friends to play.</a:t>
            </a:r>
          </a:p>
          <a:p>
            <a:pPr lvl="1"/>
            <a:r>
              <a:rPr lang="en-US" dirty="0" smtClean="0"/>
              <a:t>Allow individuals, not groups, to play.</a:t>
            </a:r>
          </a:p>
          <a:p>
            <a:pPr lvl="1"/>
            <a:r>
              <a:rPr lang="en-US" dirty="0" smtClean="0"/>
              <a:t>Let them expect future interaction with the other player.</a:t>
            </a:r>
          </a:p>
          <a:p>
            <a:pPr lvl="1"/>
            <a:r>
              <a:rPr lang="en-US" dirty="0" smtClean="0"/>
              <a:t>Foster a cooperative norm (the Community Game).</a:t>
            </a:r>
          </a:p>
          <a:p>
            <a:pPr lvl="1"/>
            <a:r>
              <a:rPr lang="en-US" dirty="0" smtClean="0"/>
              <a:t>Use a tit-for-tat strategy.  Always respond the way the other player did on the previous 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983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dirty="0" smtClean="0"/>
              <a:t>Gender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societies have expectations about how people will behave based on their gender.</a:t>
            </a:r>
          </a:p>
          <a:p>
            <a:endParaRPr lang="en-US" dirty="0"/>
          </a:p>
          <a:p>
            <a:r>
              <a:rPr lang="en-US" dirty="0" smtClean="0"/>
              <a:t>These vary by culture, but universally people identify nurturing,  as female and   as male.</a:t>
            </a:r>
          </a:p>
          <a:p>
            <a:endParaRPr lang="en-US" dirty="0"/>
          </a:p>
          <a:p>
            <a:r>
              <a:rPr lang="en-US" dirty="0" smtClean="0"/>
              <a:t>Changing gender roles causes conflict and creates role strain and ambiguity and sometimes role conflict. </a:t>
            </a:r>
          </a:p>
          <a:p>
            <a:endParaRPr lang="en-US" dirty="0"/>
          </a:p>
          <a:p>
            <a:r>
              <a:rPr lang="en-US" dirty="0" smtClean="0"/>
              <a:t>This has happened in the United States as women’s appropriate roles have come to be perceived as more like men’s.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55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Characteristics of groups	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groups have 2-6 members (Group members interact.)</a:t>
            </a:r>
          </a:p>
          <a:p>
            <a:endParaRPr lang="en-US" dirty="0"/>
          </a:p>
          <a:p>
            <a:r>
              <a:rPr lang="en-US" dirty="0" smtClean="0"/>
              <a:t>Group members are similar to each other</a:t>
            </a:r>
          </a:p>
          <a:p>
            <a:endParaRPr lang="en-US" dirty="0"/>
          </a:p>
          <a:p>
            <a:r>
              <a:rPr lang="en-US" dirty="0" smtClean="0"/>
              <a:t>Groups create their own social norms</a:t>
            </a:r>
          </a:p>
          <a:p>
            <a:endParaRPr lang="en-US" dirty="0"/>
          </a:p>
          <a:p>
            <a:r>
              <a:rPr lang="en-US" dirty="0" smtClean="0"/>
              <a:t>Social roles are shared expectations in the group about how particular people should behave</a:t>
            </a:r>
          </a:p>
          <a:p>
            <a:endParaRPr lang="en-US" dirty="0"/>
          </a:p>
          <a:p>
            <a:r>
              <a:rPr lang="en-US" dirty="0" smtClean="0"/>
              <a:t>Individual identities and personalities can get lost  (Zimbardo Prison Experiment)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1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dirty="0" smtClean="0"/>
              <a:t>Types of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Intimacy groups</a:t>
            </a:r>
          </a:p>
          <a:p>
            <a:r>
              <a:rPr lang="en-US" dirty="0" smtClean="0"/>
              <a:t>Task groups</a:t>
            </a:r>
          </a:p>
          <a:p>
            <a:r>
              <a:rPr lang="en-US" dirty="0" smtClean="0"/>
              <a:t>Social categories</a:t>
            </a:r>
          </a:p>
          <a:p>
            <a:r>
              <a:rPr lang="en-US" dirty="0" smtClean="0"/>
              <a:t>Loose associations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0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/>
            <a:r>
              <a:rPr lang="en-US" dirty="0" smtClean="0"/>
              <a:t>Entitativity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degree to which a collection of people feels like a real group</a:t>
            </a:r>
          </a:p>
          <a:p>
            <a:endParaRPr lang="en-US" dirty="0" smtClean="0"/>
          </a:p>
          <a:p>
            <a:r>
              <a:rPr lang="en-US" dirty="0" smtClean="0"/>
              <a:t>What features make groups feel cohesive?</a:t>
            </a:r>
          </a:p>
          <a:p>
            <a:pPr lvl="1"/>
            <a:r>
              <a:rPr lang="en-US" dirty="0" smtClean="0"/>
              <a:t>Common bond (interaction; interdependence)</a:t>
            </a:r>
          </a:p>
          <a:p>
            <a:pPr lvl="1"/>
            <a:r>
              <a:rPr lang="en-US" dirty="0" smtClean="0"/>
              <a:t>Communal sharing (What’s mine is yours.)</a:t>
            </a:r>
          </a:p>
          <a:p>
            <a:pPr lvl="1"/>
            <a:r>
              <a:rPr lang="en-US" dirty="0" smtClean="0"/>
              <a:t>Market pricing (favors)</a:t>
            </a:r>
          </a:p>
          <a:p>
            <a:pPr lvl="1"/>
            <a:r>
              <a:rPr lang="en-US" dirty="0" smtClean="0"/>
              <a:t>Common identity</a:t>
            </a:r>
          </a:p>
          <a:p>
            <a:pPr lvl="2"/>
            <a:r>
              <a:rPr lang="en-US" dirty="0" smtClean="0"/>
              <a:t>Similar appearance, clothing</a:t>
            </a:r>
          </a:p>
          <a:p>
            <a:pPr lvl="2"/>
            <a:r>
              <a:rPr lang="en-US" dirty="0" smtClean="0"/>
              <a:t>Common behavior</a:t>
            </a:r>
          </a:p>
          <a:p>
            <a:pPr lvl="2"/>
            <a:r>
              <a:rPr lang="en-US" dirty="0" smtClean="0"/>
              <a:t>Common threat</a:t>
            </a:r>
          </a:p>
        </p:txBody>
      </p:sp>
    </p:spTree>
    <p:extLst>
      <p:ext uri="{BB962C8B-B14F-4D97-AF65-F5344CB8AC3E}">
        <p14:creationId xmlns:p14="http://schemas.microsoft.com/office/powerpoint/2010/main" val="1759857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dirty="0" smtClean="0"/>
              <a:t>Group Cohesiveness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qualities that bind group members together, foster group loyalty, and contribute to interpersonal liking.</a:t>
            </a:r>
          </a:p>
          <a:p>
            <a:endParaRPr lang="en-US" dirty="0"/>
          </a:p>
          <a:p>
            <a:r>
              <a:rPr lang="en-US" dirty="0" smtClean="0"/>
              <a:t>Members of more cohesive groups tend to stay in the group, to be active participants, and to recruit new 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Why do people join &amp; identify with groups?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promote survival</a:t>
            </a:r>
          </a:p>
          <a:p>
            <a:r>
              <a:rPr lang="en-US" dirty="0" smtClean="0"/>
              <a:t>Accomplish goals</a:t>
            </a:r>
          </a:p>
          <a:p>
            <a:r>
              <a:rPr lang="en-US" dirty="0" smtClean="0"/>
              <a:t>Reduce uncertainty</a:t>
            </a:r>
          </a:p>
          <a:p>
            <a:pPr lvl="1"/>
            <a:r>
              <a:rPr lang="en-US" dirty="0"/>
              <a:t>Cultural worldview</a:t>
            </a:r>
          </a:p>
          <a:p>
            <a:pPr lvl="1"/>
            <a:r>
              <a:rPr lang="en-US" dirty="0"/>
              <a:t>Norms &amp; roles</a:t>
            </a:r>
          </a:p>
          <a:p>
            <a:r>
              <a:rPr lang="en-US" dirty="0" smtClean="0"/>
              <a:t>Bolster self-esteem (social identity theory)</a:t>
            </a:r>
          </a:p>
          <a:p>
            <a:r>
              <a:rPr lang="en-US" dirty="0" smtClean="0"/>
              <a:t>Managing mortality concerns</a:t>
            </a:r>
          </a:p>
        </p:txBody>
      </p:sp>
    </p:spTree>
    <p:extLst>
      <p:ext uri="{BB962C8B-B14F-4D97-AF65-F5344CB8AC3E}">
        <p14:creationId xmlns:p14="http://schemas.microsoft.com/office/powerpoint/2010/main" val="2792252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en-US" dirty="0" smtClean="0"/>
              <a:t>Cooperation in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026152"/>
          </a:xfrm>
        </p:spPr>
        <p:txBody>
          <a:bodyPr/>
          <a:lstStyle/>
          <a:p>
            <a:r>
              <a:rPr lang="en-US" dirty="0" smtClean="0"/>
              <a:t>Social dilemmas – what is good for the individual (in the short term) may not be good for the group or within a larger social context</a:t>
            </a:r>
          </a:p>
          <a:p>
            <a:endParaRPr lang="en-US" dirty="0"/>
          </a:p>
          <a:p>
            <a:r>
              <a:rPr lang="en-US" dirty="0" smtClean="0"/>
              <a:t>Prisoner’s dilemma – best dual outcome is based on trust and resisting the temptation to defect</a:t>
            </a:r>
          </a:p>
          <a:p>
            <a:endParaRPr lang="en-US" dirty="0"/>
          </a:p>
          <a:p>
            <a:r>
              <a:rPr lang="en-US" dirty="0" smtClean="0"/>
              <a:t>Commons dilemma – involves sharing and use of scarce resources.  Solving it requires cooperation and restraint.</a:t>
            </a:r>
          </a:p>
          <a:p>
            <a:endParaRPr lang="en-US" dirty="0"/>
          </a:p>
          <a:p>
            <a:r>
              <a:rPr lang="en-US" dirty="0" smtClean="0"/>
              <a:t>Public goods dilemma – everyone contributes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530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315</TotalTime>
  <Words>1428</Words>
  <Application>Microsoft Office PowerPoint</Application>
  <PresentationFormat>On-screen Show (4:3)</PresentationFormat>
  <Paragraphs>205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Oriel</vt:lpstr>
      <vt:lpstr>Group Processes  </vt:lpstr>
      <vt:lpstr>Group </vt:lpstr>
      <vt:lpstr>Groups </vt:lpstr>
      <vt:lpstr>Characteristics of groups </vt:lpstr>
      <vt:lpstr>Types of Groups</vt:lpstr>
      <vt:lpstr>Entitativity</vt:lpstr>
      <vt:lpstr>Group Cohesiveness</vt:lpstr>
      <vt:lpstr>Why do people join &amp; identify with groups?</vt:lpstr>
      <vt:lpstr>Cooperation in Groups</vt:lpstr>
      <vt:lpstr>Distribution Games</vt:lpstr>
      <vt:lpstr>When &amp; Why do people Cooperate?</vt:lpstr>
      <vt:lpstr>Performance in a Social Context</vt:lpstr>
      <vt:lpstr>Social Facilitation: presence of others</vt:lpstr>
      <vt:lpstr>Social Facilitation</vt:lpstr>
      <vt:lpstr>Social Facilitation: presence of others</vt:lpstr>
      <vt:lpstr>Social Loafing</vt:lpstr>
      <vt:lpstr>Deindividuation:  Getting Lost in the Crowd</vt:lpstr>
      <vt:lpstr>Group Decision Making</vt:lpstr>
      <vt:lpstr>Group Polarization/Risky shift</vt:lpstr>
      <vt:lpstr>Groupthink</vt:lpstr>
      <vt:lpstr>Groupthink</vt:lpstr>
      <vt:lpstr>Improving Group Decision Making</vt:lpstr>
      <vt:lpstr>Leadership</vt:lpstr>
      <vt:lpstr>Leadership Style Theory</vt:lpstr>
      <vt:lpstr>Contingency theory of Leadership</vt:lpstr>
      <vt:lpstr>Contingency theory of Leadership</vt:lpstr>
      <vt:lpstr>Contingency theory of Leader</vt:lpstr>
      <vt:lpstr>Contingency theory of Leadership</vt:lpstr>
      <vt:lpstr>Social Dilemmas</vt:lpstr>
      <vt:lpstr>Prisoner’s dilemma Game</vt:lpstr>
      <vt:lpstr>Gender Roles</vt:lpstr>
    </vt:vector>
  </TitlesOfParts>
  <Company>Gordon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Processes</dc:title>
  <dc:creator>Terry, Pam</dc:creator>
  <cp:lastModifiedBy>Terry, Pam</cp:lastModifiedBy>
  <cp:revision>23</cp:revision>
  <dcterms:created xsi:type="dcterms:W3CDTF">2015-03-31T22:15:08Z</dcterms:created>
  <dcterms:modified xsi:type="dcterms:W3CDTF">2016-10-20T17:01:14Z</dcterms:modified>
</cp:coreProperties>
</file>