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9" r:id="rId14"/>
    <p:sldId id="270" r:id="rId15"/>
    <p:sldId id="271" r:id="rId16"/>
    <p:sldId id="272" r:id="rId17"/>
    <p:sldId id="277" r:id="rId18"/>
    <p:sldId id="275" r:id="rId19"/>
    <p:sldId id="276" r:id="rId20"/>
    <p:sldId id="278" r:id="rId21"/>
    <p:sldId id="286"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A5B28-8F57-4647-8D02-94C3D9D3B93F}" type="datetimeFigureOut">
              <a:rPr lang="en-US" smtClean="0"/>
              <a:t>11/22/2016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34D75A-B437-454D-82D2-DC35964055FD}" type="slidenum">
              <a:rPr lang="en-US" smtClean="0"/>
              <a:t>‹#›</a:t>
            </a:fld>
            <a:endParaRPr lang="en-US"/>
          </a:p>
        </p:txBody>
      </p:sp>
    </p:spTree>
    <p:extLst>
      <p:ext uri="{BB962C8B-B14F-4D97-AF65-F5344CB8AC3E}">
        <p14:creationId xmlns:p14="http://schemas.microsoft.com/office/powerpoint/2010/main" val="6067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 charset="0"/>
                <a:ea typeface="ＭＳ Ｐゴシック" pitchFamily="1" charset="-128"/>
              </a:defRPr>
            </a:lvl1pPr>
            <a:lvl2pPr marL="37931725" indent="-37474525" eaLnBrk="0" hangingPunct="0">
              <a:spcBef>
                <a:spcPct val="30000"/>
              </a:spcBef>
              <a:defRPr sz="1200">
                <a:solidFill>
                  <a:schemeClr val="tx1"/>
                </a:solidFill>
                <a:latin typeface="Calibri" pitchFamily="1" charset="0"/>
                <a:ea typeface="ＭＳ Ｐゴシック" pitchFamily="1" charset="-128"/>
              </a:defRPr>
            </a:lvl2pPr>
            <a:lvl3pPr marL="1143000" indent="-228600" eaLnBrk="0" hangingPunct="0">
              <a:spcBef>
                <a:spcPct val="30000"/>
              </a:spcBef>
              <a:defRPr sz="1200">
                <a:solidFill>
                  <a:schemeClr val="tx1"/>
                </a:solidFill>
                <a:latin typeface="Calibri" pitchFamily="1" charset="0"/>
                <a:ea typeface="ＭＳ Ｐゴシック" pitchFamily="1" charset="-128"/>
              </a:defRPr>
            </a:lvl3pPr>
            <a:lvl4pPr marL="1600200" indent="-228600" eaLnBrk="0" hangingPunct="0">
              <a:spcBef>
                <a:spcPct val="30000"/>
              </a:spcBef>
              <a:defRPr sz="1200">
                <a:solidFill>
                  <a:schemeClr val="tx1"/>
                </a:solidFill>
                <a:latin typeface="Calibri" pitchFamily="1" charset="0"/>
                <a:ea typeface="ＭＳ Ｐゴシック" pitchFamily="1" charset="-128"/>
              </a:defRPr>
            </a:lvl4pPr>
            <a:lvl5pPr marL="2057400" indent="-228600" eaLnBrk="0" hangingPunct="0">
              <a:spcBef>
                <a:spcPct val="30000"/>
              </a:spcBef>
              <a:defRPr sz="1200">
                <a:solidFill>
                  <a:schemeClr val="tx1"/>
                </a:solidFill>
                <a:latin typeface="Calibri" pitchFamily="1" charset="0"/>
                <a:ea typeface="ＭＳ Ｐゴシック" pitchFamily="1" charset="-128"/>
              </a:defRPr>
            </a:lvl5pPr>
            <a:lvl6pPr marL="25146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6pPr>
            <a:lvl7pPr marL="29718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7pPr>
            <a:lvl8pPr marL="34290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8pPr>
            <a:lvl9pPr marL="38862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9pPr>
          </a:lstStyle>
          <a:p>
            <a:pPr eaLnBrk="1" hangingPunct="1">
              <a:spcBef>
                <a:spcPct val="0"/>
              </a:spcBef>
            </a:pPr>
            <a:fld id="{2D282505-A40B-4558-9FF2-A62E375E3930}" type="slidenum">
              <a:rPr lang="en-US" altLang="en-US"/>
              <a:pPr eaLnBrk="1" hangingPunct="1">
                <a:spcBef>
                  <a:spcPct val="0"/>
                </a:spcBef>
              </a:pPr>
              <a:t>21</a:t>
            </a:fld>
            <a:endParaRPr lang="en-US" altLang="en-US"/>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tLang="en-US" smtClean="0"/>
              <a:t> Why is it that people are less likely to help when others are present? Latané and Darley (1970) developed a step-by-step description of how people decide whether to intervene in an emergency. Part of this description is an explanation of how the number of bystanders can make a difference.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CF48796F-A333-43C8-AF1E-91084B7AA673}"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9782B166-CC79-4C3C-B6E7-D19CF1837000}"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8796F-A333-43C8-AF1E-91084B7AA673}"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2B166-CC79-4C3C-B6E7-D19CF18370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8796F-A333-43C8-AF1E-91084B7AA673}"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2B166-CC79-4C3C-B6E7-D19CF18370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685800"/>
          </a:xfrm>
          <a:noFill/>
          <a:ln>
            <a:noFill/>
          </a:ln>
        </p:spPr>
        <p:txBody>
          <a:bodyPr anchor="b" anchorCtr="1"/>
          <a:lstStyle>
            <a:lvl1pPr>
              <a:defRPr sz="1400" b="0">
                <a:solidFill>
                  <a:schemeClr val="tx1"/>
                </a:solidFill>
                <a:effectLst/>
              </a:defRPr>
            </a:lvl1pPr>
          </a:lstStyle>
          <a:p>
            <a:r>
              <a:rPr lang="en-US" smtClean="0"/>
              <a:t>Click to edit Master title style</a:t>
            </a:r>
            <a:endParaRPr lang="en-US"/>
          </a:p>
        </p:txBody>
      </p:sp>
    </p:spTree>
    <p:extLst>
      <p:ext uri="{BB962C8B-B14F-4D97-AF65-F5344CB8AC3E}">
        <p14:creationId xmlns:p14="http://schemas.microsoft.com/office/powerpoint/2010/main" val="43204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CF48796F-A333-43C8-AF1E-91084B7AA673}"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2B166-CC79-4C3C-B6E7-D19CF1837000}"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CF48796F-A333-43C8-AF1E-91084B7AA673}"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2B166-CC79-4C3C-B6E7-D19CF1837000}"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F48796F-A333-43C8-AF1E-91084B7AA673}"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2B166-CC79-4C3C-B6E7-D19CF1837000}"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F48796F-A333-43C8-AF1E-91084B7AA673}" type="datetimeFigureOut">
              <a:rPr lang="en-US" smtClean="0"/>
              <a:t>11/22/2016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82B166-CC79-4C3C-B6E7-D19CF1837000}"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CF48796F-A333-43C8-AF1E-91084B7AA673}" type="datetimeFigureOut">
              <a:rPr lang="en-US" smtClean="0"/>
              <a:t>11/22/2016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82B166-CC79-4C3C-B6E7-D19CF1837000}"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8796F-A333-43C8-AF1E-91084B7AA673}" type="datetimeFigureOut">
              <a:rPr lang="en-US" smtClean="0"/>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82B166-CC79-4C3C-B6E7-D19CF18370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CF48796F-A333-43C8-AF1E-91084B7AA673}"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2B166-CC79-4C3C-B6E7-D19CF1837000}"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F48796F-A333-43C8-AF1E-91084B7AA673}"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2B166-CC79-4C3C-B6E7-D19CF1837000}"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CF48796F-A333-43C8-AF1E-91084B7AA673}" type="datetimeFigureOut">
              <a:rPr lang="en-US" smtClean="0"/>
              <a:t>11/22/2016</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9782B166-CC79-4C3C-B6E7-D19CF18370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mtClean="0"/>
              <a:t>Chapter </a:t>
            </a:r>
            <a:r>
              <a:rPr lang="en-US" smtClean="0"/>
              <a:t>13</a:t>
            </a:r>
            <a:endParaRPr lang="en-US" dirty="0"/>
          </a:p>
        </p:txBody>
      </p:sp>
      <p:sp>
        <p:nvSpPr>
          <p:cNvPr id="2" name="Title 1"/>
          <p:cNvSpPr>
            <a:spLocks noGrp="1"/>
          </p:cNvSpPr>
          <p:nvPr>
            <p:ph type="title"/>
          </p:nvPr>
        </p:nvSpPr>
        <p:spPr/>
        <p:txBody>
          <a:bodyPr/>
          <a:lstStyle/>
          <a:p>
            <a:r>
              <a:rPr lang="en-US" dirty="0" smtClean="0"/>
              <a:t>Prosocial behavior</a:t>
            </a:r>
            <a:endParaRPr lang="en-US" dirty="0"/>
          </a:p>
        </p:txBody>
      </p:sp>
    </p:spTree>
    <p:extLst>
      <p:ext uri="{BB962C8B-B14F-4D97-AF65-F5344CB8AC3E}">
        <p14:creationId xmlns:p14="http://schemas.microsoft.com/office/powerpoint/2010/main" val="3066094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62000"/>
          </a:xfrm>
        </p:spPr>
        <p:txBody>
          <a:bodyPr/>
          <a:lstStyle/>
          <a:p>
            <a:pPr algn="ctr"/>
            <a:r>
              <a:rPr lang="en-US" dirty="0" smtClean="0"/>
              <a:t>Helping &amp; Personal Characteristics</a:t>
            </a:r>
            <a:endParaRPr lang="en-US" dirty="0"/>
          </a:p>
        </p:txBody>
      </p:sp>
      <p:sp>
        <p:nvSpPr>
          <p:cNvPr id="3" name="Content Placeholder 2"/>
          <p:cNvSpPr>
            <a:spLocks noGrp="1"/>
          </p:cNvSpPr>
          <p:nvPr>
            <p:ph sz="quarter" idx="13"/>
          </p:nvPr>
        </p:nvSpPr>
        <p:spPr/>
        <p:txBody>
          <a:bodyPr/>
          <a:lstStyle/>
          <a:p>
            <a:r>
              <a:rPr lang="en-US" altLang="en-US" dirty="0">
                <a:latin typeface="Verdana" pitchFamily="1" charset="0"/>
                <a:ea typeface="Arial" charset="0"/>
                <a:cs typeface="Verdana" pitchFamily="1" charset="0"/>
              </a:rPr>
              <a:t>Altruistic </a:t>
            </a:r>
            <a:r>
              <a:rPr lang="en-US" altLang="en-US" dirty="0" smtClean="0">
                <a:latin typeface="Verdana" pitchFamily="1" charset="0"/>
                <a:ea typeface="Arial" charset="0"/>
                <a:cs typeface="Verdana" pitchFamily="1" charset="0"/>
              </a:rPr>
              <a:t>Personality:  the </a:t>
            </a:r>
            <a:r>
              <a:rPr lang="en-US" altLang="en-US" dirty="0">
                <a:latin typeface="Verdana" pitchFamily="1" charset="0"/>
                <a:ea typeface="Arial" charset="0"/>
                <a:cs typeface="Verdana" pitchFamily="1" charset="0"/>
              </a:rPr>
              <a:t>qualities that cause an individual to help others in a wide variety of situations. </a:t>
            </a:r>
            <a:endParaRPr lang="en-US" altLang="en-US" dirty="0" smtClean="0">
              <a:latin typeface="Verdana" pitchFamily="1" charset="0"/>
              <a:ea typeface="Arial" charset="0"/>
              <a:cs typeface="Verdana" pitchFamily="1" charset="0"/>
            </a:endParaRPr>
          </a:p>
          <a:p>
            <a:endParaRPr lang="en-US" altLang="en-US" dirty="0">
              <a:latin typeface="Verdana" pitchFamily="1" charset="0"/>
              <a:ea typeface="Arial" charset="0"/>
              <a:cs typeface="Verdana" pitchFamily="1" charset="0"/>
            </a:endParaRPr>
          </a:p>
          <a:p>
            <a:pPr lvl="1"/>
            <a:r>
              <a:rPr lang="en-US" altLang="en-US" dirty="0" smtClean="0">
                <a:latin typeface="Verdana" pitchFamily="1" charset="0"/>
                <a:ea typeface="Arial" charset="0"/>
                <a:cs typeface="Verdana" pitchFamily="1" charset="0"/>
              </a:rPr>
              <a:t>Studies </a:t>
            </a:r>
            <a:r>
              <a:rPr lang="en-US" altLang="en-US" dirty="0">
                <a:latin typeface="Verdana" pitchFamily="1" charset="0"/>
                <a:ea typeface="Arial" charset="0"/>
                <a:cs typeface="Verdana" pitchFamily="1" charset="0"/>
              </a:rPr>
              <a:t>of both children and adults indicate that people with high scores on personality tests of altruism are not much more likely to help than those with lower scores.</a:t>
            </a:r>
          </a:p>
          <a:p>
            <a:endParaRPr lang="en-US" dirty="0"/>
          </a:p>
        </p:txBody>
      </p:sp>
    </p:spTree>
    <p:extLst>
      <p:ext uri="{BB962C8B-B14F-4D97-AF65-F5344CB8AC3E}">
        <p14:creationId xmlns:p14="http://schemas.microsoft.com/office/powerpoint/2010/main" val="254219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62000"/>
          </a:xfrm>
        </p:spPr>
        <p:txBody>
          <a:bodyPr/>
          <a:lstStyle/>
          <a:p>
            <a:pPr algn="ctr"/>
            <a:r>
              <a:rPr lang="en-US" dirty="0"/>
              <a:t>Helping </a:t>
            </a:r>
            <a:r>
              <a:rPr lang="en-US" dirty="0" smtClean="0"/>
              <a:t>&amp; Gender</a:t>
            </a:r>
            <a:endParaRPr lang="en-US" dirty="0"/>
          </a:p>
        </p:txBody>
      </p:sp>
      <p:sp>
        <p:nvSpPr>
          <p:cNvPr id="3" name="Content Placeholder 2"/>
          <p:cNvSpPr>
            <a:spLocks noGrp="1"/>
          </p:cNvSpPr>
          <p:nvPr>
            <p:ph sz="quarter" idx="13"/>
          </p:nvPr>
        </p:nvSpPr>
        <p:spPr/>
        <p:txBody>
          <a:bodyPr/>
          <a:lstStyle/>
          <a:p>
            <a:r>
              <a:rPr lang="en-US" altLang="en-US" dirty="0">
                <a:latin typeface="Verdana" pitchFamily="1" charset="0"/>
                <a:ea typeface="Arial" charset="0"/>
                <a:cs typeface="Verdana" pitchFamily="1" charset="0"/>
              </a:rPr>
              <a:t>Consider two scenarios: </a:t>
            </a:r>
          </a:p>
          <a:p>
            <a:pPr lvl="1"/>
            <a:r>
              <a:rPr lang="en-US" altLang="en-US" dirty="0">
                <a:latin typeface="Verdana" pitchFamily="1" charset="0"/>
                <a:ea typeface="Arial" charset="0"/>
                <a:cs typeface="Verdana" pitchFamily="1" charset="0"/>
              </a:rPr>
              <a:t>In </a:t>
            </a:r>
            <a:r>
              <a:rPr lang="en-US" altLang="en-US" dirty="0" smtClean="0">
                <a:latin typeface="Verdana" pitchFamily="1" charset="0"/>
                <a:ea typeface="Arial" charset="0"/>
                <a:cs typeface="Verdana" pitchFamily="1" charset="0"/>
              </a:rPr>
              <a:t>one, someone stops to change a tire for a stranded motorist or offers to fix a leaky faucet. </a:t>
            </a:r>
            <a:endParaRPr lang="en-US" altLang="en-US" dirty="0">
              <a:latin typeface="Verdana" pitchFamily="1" charset="0"/>
              <a:ea typeface="Arial" charset="0"/>
              <a:cs typeface="Verdana" pitchFamily="1" charset="0"/>
            </a:endParaRPr>
          </a:p>
          <a:p>
            <a:pPr lvl="1"/>
            <a:r>
              <a:rPr lang="en-US" altLang="en-US" dirty="0">
                <a:latin typeface="Verdana" pitchFamily="1" charset="0"/>
                <a:ea typeface="Arial" charset="0"/>
                <a:cs typeface="Verdana" pitchFamily="1" charset="0"/>
              </a:rPr>
              <a:t>In the other, someone is involved in a long-term helping </a:t>
            </a:r>
            <a:r>
              <a:rPr lang="en-US" altLang="en-US" dirty="0">
                <a:latin typeface="Verdana" panose="020B0604030504040204" pitchFamily="34" charset="0"/>
                <a:ea typeface="Verdana" panose="020B0604030504040204" pitchFamily="34" charset="0"/>
                <a:cs typeface="Verdana" panose="020B0604030504040204" pitchFamily="34" charset="0"/>
              </a:rPr>
              <a:t>relationship, such as assisting a disabled neighbor with chores around the house.</a:t>
            </a:r>
          </a:p>
          <a:p>
            <a:r>
              <a:rPr lang="en-US" altLang="en-US" dirty="0">
                <a:latin typeface="Verdana" panose="020B0604030504040204" pitchFamily="34" charset="0"/>
                <a:ea typeface="Verdana" panose="020B0604030504040204" pitchFamily="34" charset="0"/>
                <a:cs typeface="Verdana" panose="020B0604030504040204" pitchFamily="34" charset="0"/>
              </a:rPr>
              <a:t>Are men or women more likely to help in each situation? </a:t>
            </a:r>
          </a:p>
          <a:p>
            <a:pPr lvl="1"/>
            <a:r>
              <a:rPr lang="en-US" dirty="0" smtClean="0">
                <a:latin typeface="Verdana" panose="020B0604030504040204" pitchFamily="34" charset="0"/>
                <a:ea typeface="Verdana" panose="020B0604030504040204" pitchFamily="34" charset="0"/>
                <a:cs typeface="Verdana" panose="020B0604030504040204" pitchFamily="34" charset="0"/>
              </a:rPr>
              <a:t>Men, in the first example and women in the second.  While women are often believed to be more helpful than men, it seems to depend upon the type of help required and whether it is more associated with the male or female gender stereotype.</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4219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85800"/>
          </a:xfrm>
        </p:spPr>
        <p:txBody>
          <a:bodyPr/>
          <a:lstStyle/>
          <a:p>
            <a:pPr algn="ctr"/>
            <a:r>
              <a:rPr lang="en-US" dirty="0"/>
              <a:t>Helping &amp; </a:t>
            </a:r>
            <a:r>
              <a:rPr lang="en-US" dirty="0" smtClean="0"/>
              <a:t>Group Membership</a:t>
            </a:r>
            <a:endParaRPr lang="en-US" dirty="0"/>
          </a:p>
        </p:txBody>
      </p:sp>
      <p:sp>
        <p:nvSpPr>
          <p:cNvPr id="3" name="Content Placeholder 2"/>
          <p:cNvSpPr>
            <a:spLocks noGrp="1"/>
          </p:cNvSpPr>
          <p:nvPr>
            <p:ph sz="quarter" idx="13"/>
          </p:nvPr>
        </p:nvSpPr>
        <p:spPr>
          <a:xfrm>
            <a:off x="274320" y="1752600"/>
            <a:ext cx="8595360" cy="4483608"/>
          </a:xfrm>
        </p:spPr>
        <p:txBody>
          <a:bodyPr/>
          <a:lstStyle/>
          <a:p>
            <a:pPr marL="171450" lvl="6">
              <a:spcBef>
                <a:spcPts val="600"/>
              </a:spcBef>
            </a:pPr>
            <a:r>
              <a:rPr lang="en-US" altLang="en-US" sz="2000" dirty="0" smtClean="0">
                <a:latin typeface="Verdana" pitchFamily="1" charset="0"/>
                <a:ea typeface="Arial" charset="0"/>
                <a:cs typeface="Verdana" pitchFamily="1" charset="0"/>
              </a:rPr>
              <a:t>People in all cultures are more likely to help anyone they define as a member of their </a:t>
            </a:r>
            <a:r>
              <a:rPr lang="en-US" altLang="en-US" sz="2000" b="1" dirty="0" smtClean="0">
                <a:latin typeface="Verdana" pitchFamily="1" charset="0"/>
                <a:ea typeface="Arial" charset="0"/>
                <a:cs typeface="Verdana" pitchFamily="1" charset="0"/>
              </a:rPr>
              <a:t>in-group </a:t>
            </a:r>
            <a:r>
              <a:rPr lang="en-US" altLang="en-US" sz="2000" dirty="0" smtClean="0">
                <a:latin typeface="Verdana" pitchFamily="1" charset="0"/>
                <a:ea typeface="Arial" charset="0"/>
                <a:cs typeface="Verdana" pitchFamily="1" charset="0"/>
              </a:rPr>
              <a:t>(</a:t>
            </a:r>
            <a:r>
              <a:rPr lang="en-US" altLang="en-US" sz="2000" dirty="0">
                <a:latin typeface="Verdana" pitchFamily="1" charset="0"/>
                <a:ea typeface="Arial" charset="0"/>
                <a:cs typeface="Verdana" pitchFamily="1" charset="0"/>
              </a:rPr>
              <a:t>t</a:t>
            </a:r>
            <a:r>
              <a:rPr lang="en-US" altLang="en-US" sz="2000" dirty="0" smtClean="0">
                <a:latin typeface="Verdana" pitchFamily="1" charset="0"/>
                <a:ea typeface="Arial" charset="0"/>
                <a:cs typeface="Verdana" pitchFamily="1" charset="0"/>
              </a:rPr>
              <a:t>he group with which an individual identifies as a member) than those they perceive in </a:t>
            </a:r>
            <a:r>
              <a:rPr lang="en-US" altLang="en-US" sz="2000" b="1" dirty="0" smtClean="0">
                <a:latin typeface="Verdana" pitchFamily="1" charset="0"/>
                <a:ea typeface="Arial" charset="0"/>
                <a:cs typeface="Verdana" pitchFamily="1" charset="0"/>
              </a:rPr>
              <a:t>out-groups </a:t>
            </a:r>
            <a:r>
              <a:rPr lang="en-US" altLang="en-US" sz="2000" dirty="0" smtClean="0">
                <a:latin typeface="Verdana" pitchFamily="1" charset="0"/>
                <a:ea typeface="Arial" charset="0"/>
                <a:cs typeface="Verdana" pitchFamily="1" charset="0"/>
              </a:rPr>
              <a:t>(any </a:t>
            </a:r>
            <a:r>
              <a:rPr lang="en-US" altLang="en-US" sz="2000" dirty="0">
                <a:latin typeface="Verdana" pitchFamily="1" charset="0"/>
                <a:ea typeface="Arial" charset="0"/>
                <a:cs typeface="Verdana" pitchFamily="1" charset="0"/>
              </a:rPr>
              <a:t>group with which an individual does not </a:t>
            </a:r>
            <a:r>
              <a:rPr lang="en-US" altLang="en-US" sz="2000" dirty="0" smtClean="0">
                <a:latin typeface="Verdana" pitchFamily="1" charset="0"/>
                <a:ea typeface="Arial" charset="0"/>
                <a:cs typeface="Verdana" pitchFamily="1" charset="0"/>
              </a:rPr>
              <a:t>identify)</a:t>
            </a:r>
          </a:p>
          <a:p>
            <a:pPr marL="171450" lvl="6">
              <a:spcBef>
                <a:spcPts val="600"/>
              </a:spcBef>
            </a:pPr>
            <a:endParaRPr lang="en-US" altLang="en-US" sz="2000" dirty="0">
              <a:latin typeface="Verdana" pitchFamily="1" charset="0"/>
              <a:ea typeface="Arial" charset="0"/>
              <a:cs typeface="Verdana" pitchFamily="1" charset="0"/>
            </a:endParaRPr>
          </a:p>
          <a:p>
            <a:pPr marL="171450" lvl="6">
              <a:spcBef>
                <a:spcPts val="600"/>
              </a:spcBef>
            </a:pPr>
            <a:endParaRPr lang="en-US" altLang="en-US" sz="2000" dirty="0">
              <a:latin typeface="Verdana" pitchFamily="1" charset="0"/>
              <a:ea typeface="Arial" charset="0"/>
              <a:cs typeface="Verdana" pitchFamily="1" charset="0"/>
            </a:endParaRPr>
          </a:p>
          <a:p>
            <a:r>
              <a:rPr lang="en-US" altLang="en-US" dirty="0" smtClean="0">
                <a:latin typeface="Verdana" pitchFamily="1" charset="0"/>
                <a:ea typeface="Arial" charset="0"/>
                <a:cs typeface="Verdana" pitchFamily="1" charset="0"/>
              </a:rPr>
              <a:t>When </a:t>
            </a:r>
            <a:r>
              <a:rPr lang="en-US" altLang="en-US" dirty="0">
                <a:latin typeface="Verdana" pitchFamily="1" charset="0"/>
                <a:ea typeface="Arial" charset="0"/>
                <a:cs typeface="Verdana" pitchFamily="1" charset="0"/>
              </a:rPr>
              <a:t>will we help in-group and out-group members? </a:t>
            </a:r>
          </a:p>
          <a:p>
            <a:pPr lvl="1"/>
            <a:r>
              <a:rPr lang="en-US" altLang="en-US" dirty="0" smtClean="0">
                <a:latin typeface="Verdana" pitchFamily="1" charset="0"/>
                <a:ea typeface="Arial" charset="0"/>
                <a:cs typeface="Verdana" pitchFamily="1" charset="0"/>
              </a:rPr>
              <a:t>In-group:  Help </a:t>
            </a:r>
            <a:r>
              <a:rPr lang="en-US" altLang="en-US" dirty="0">
                <a:latin typeface="Verdana" pitchFamily="1" charset="0"/>
                <a:ea typeface="Arial" charset="0"/>
                <a:cs typeface="Verdana" pitchFamily="1" charset="0"/>
              </a:rPr>
              <a:t>when we feel empathy </a:t>
            </a:r>
          </a:p>
          <a:p>
            <a:pPr lvl="1"/>
            <a:r>
              <a:rPr lang="en-US" altLang="en-US" dirty="0" smtClean="0">
                <a:latin typeface="Verdana" pitchFamily="1" charset="0"/>
                <a:ea typeface="Arial" charset="0"/>
                <a:cs typeface="Verdana" pitchFamily="1" charset="0"/>
              </a:rPr>
              <a:t>Out-group:  Help </a:t>
            </a:r>
            <a:r>
              <a:rPr lang="en-US" altLang="en-US" dirty="0">
                <a:latin typeface="Verdana" pitchFamily="1" charset="0"/>
                <a:ea typeface="Arial" charset="0"/>
                <a:cs typeface="Verdana" pitchFamily="1" charset="0"/>
              </a:rPr>
              <a:t>when it furthers own self-interests</a:t>
            </a:r>
          </a:p>
          <a:p>
            <a:endParaRPr lang="en-US" dirty="0"/>
          </a:p>
        </p:txBody>
      </p:sp>
    </p:spTree>
    <p:extLst>
      <p:ext uri="{BB962C8B-B14F-4D97-AF65-F5344CB8AC3E}">
        <p14:creationId xmlns:p14="http://schemas.microsoft.com/office/powerpoint/2010/main" val="2542193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62000"/>
          </a:xfrm>
        </p:spPr>
        <p:txBody>
          <a:bodyPr/>
          <a:lstStyle/>
          <a:p>
            <a:pPr algn="ctr"/>
            <a:r>
              <a:rPr lang="en-US" dirty="0" smtClean="0"/>
              <a:t>Helping and Mood</a:t>
            </a:r>
            <a:endParaRPr lang="en-US" dirty="0"/>
          </a:p>
        </p:txBody>
      </p:sp>
      <p:sp>
        <p:nvSpPr>
          <p:cNvPr id="3" name="Content Placeholder 2"/>
          <p:cNvSpPr>
            <a:spLocks noGrp="1"/>
          </p:cNvSpPr>
          <p:nvPr>
            <p:ph sz="quarter" idx="13"/>
          </p:nvPr>
        </p:nvSpPr>
        <p:spPr/>
        <p:txBody>
          <a:bodyPr/>
          <a:lstStyle/>
          <a:p>
            <a:r>
              <a:rPr lang="en-US" altLang="en-US" dirty="0" smtClean="0">
                <a:latin typeface="Verdana" pitchFamily="1" charset="0"/>
                <a:ea typeface="Arial" charset="0"/>
                <a:cs typeface="Verdana" pitchFamily="1" charset="0"/>
              </a:rPr>
              <a:t>Feel good-Do good hypothesis</a:t>
            </a:r>
          </a:p>
          <a:p>
            <a:r>
              <a:rPr lang="en-US" altLang="en-US" dirty="0">
                <a:latin typeface="Verdana" pitchFamily="1" charset="0"/>
                <a:ea typeface="Arial" charset="0"/>
                <a:cs typeface="Verdana" pitchFamily="1" charset="0"/>
              </a:rPr>
              <a:t>When people are in a good mood, they are more helpful in a variety of ways!</a:t>
            </a:r>
          </a:p>
          <a:p>
            <a:endParaRPr lang="en-US" dirty="0"/>
          </a:p>
          <a:p>
            <a:endParaRPr lang="en-US" altLang="en-US" dirty="0">
              <a:latin typeface="Verdana" pitchFamily="1" charset="0"/>
              <a:ea typeface="Arial" charset="0"/>
              <a:cs typeface="Verdana" pitchFamily="1" charset="0"/>
            </a:endParaRPr>
          </a:p>
          <a:p>
            <a:r>
              <a:rPr lang="en-US" altLang="en-US" dirty="0" smtClean="0">
                <a:latin typeface="Verdana" pitchFamily="1" charset="0"/>
                <a:ea typeface="Arial" charset="0"/>
                <a:cs typeface="Verdana" pitchFamily="1" charset="0"/>
              </a:rPr>
              <a:t>Results of a study testing this:</a:t>
            </a:r>
            <a:endParaRPr lang="en-US" altLang="en-US" dirty="0">
              <a:latin typeface="Verdana" pitchFamily="1" charset="0"/>
              <a:ea typeface="Arial" charset="0"/>
              <a:cs typeface="Verdana" pitchFamily="1" charset="0"/>
            </a:endParaRPr>
          </a:p>
          <a:p>
            <a:pPr lvl="1"/>
            <a:r>
              <a:rPr lang="en-US" altLang="en-US" dirty="0">
                <a:latin typeface="Verdana" pitchFamily="1" charset="0"/>
                <a:ea typeface="Arial" charset="0"/>
                <a:cs typeface="Verdana" pitchFamily="1" charset="0"/>
              </a:rPr>
              <a:t>84% of people who found coins researcher left in mall pay phone helped a man pick up papers in one study.</a:t>
            </a:r>
          </a:p>
          <a:p>
            <a:pPr lvl="1"/>
            <a:r>
              <a:rPr lang="en-US" altLang="en-US" dirty="0">
                <a:latin typeface="Verdana" pitchFamily="1" charset="0"/>
                <a:ea typeface="Arial" charset="0"/>
                <a:cs typeface="Verdana" pitchFamily="1" charset="0"/>
              </a:rPr>
              <a:t>Only 4% of those who did not find coins helped</a:t>
            </a:r>
            <a:r>
              <a:rPr lang="en-US" altLang="en-US" dirty="0" smtClean="0">
                <a:latin typeface="Verdana" pitchFamily="1" charset="0"/>
                <a:ea typeface="Arial" charset="0"/>
                <a:cs typeface="Verdana" pitchFamily="1" charset="0"/>
              </a:rPr>
              <a:t>.</a:t>
            </a:r>
            <a:endParaRPr lang="en-US" altLang="en-US" dirty="0">
              <a:latin typeface="Verdana" pitchFamily="1" charset="0"/>
              <a:ea typeface="Arial" charset="0"/>
              <a:cs typeface="Verdana" pitchFamily="1" charset="0"/>
            </a:endParaRPr>
          </a:p>
        </p:txBody>
      </p:sp>
    </p:spTree>
    <p:extLst>
      <p:ext uri="{BB962C8B-B14F-4D97-AF65-F5344CB8AC3E}">
        <p14:creationId xmlns:p14="http://schemas.microsoft.com/office/powerpoint/2010/main" val="1421358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38200"/>
          </a:xfrm>
        </p:spPr>
        <p:txBody>
          <a:bodyPr/>
          <a:lstStyle/>
          <a:p>
            <a:pPr algn="ctr"/>
            <a:r>
              <a:rPr lang="en-US" dirty="0"/>
              <a:t>Helping and Mood</a:t>
            </a:r>
          </a:p>
        </p:txBody>
      </p:sp>
      <p:sp>
        <p:nvSpPr>
          <p:cNvPr id="3" name="Content Placeholder 2"/>
          <p:cNvSpPr>
            <a:spLocks noGrp="1"/>
          </p:cNvSpPr>
          <p:nvPr>
            <p:ph sz="quarter" idx="13"/>
          </p:nvPr>
        </p:nvSpPr>
        <p:spPr/>
        <p:txBody>
          <a:bodyPr/>
          <a:lstStyle/>
          <a:p>
            <a:r>
              <a:rPr lang="en-US" dirty="0" smtClean="0"/>
              <a:t>Feel good – Do good   Why?</a:t>
            </a:r>
          </a:p>
          <a:p>
            <a:endParaRPr lang="en-US" dirty="0"/>
          </a:p>
          <a:p>
            <a:r>
              <a:rPr lang="en-US" altLang="en-US" dirty="0">
                <a:latin typeface="Verdana" pitchFamily="1" charset="0"/>
                <a:ea typeface="Arial" charset="0"/>
                <a:cs typeface="Verdana" pitchFamily="1" charset="0"/>
              </a:rPr>
              <a:t>Being in a good mood can increase helping for these reasons</a:t>
            </a:r>
            <a:r>
              <a:rPr lang="en-US" altLang="en-US" dirty="0" smtClean="0">
                <a:latin typeface="Verdana" pitchFamily="1" charset="0"/>
                <a:ea typeface="Arial" charset="0"/>
                <a:cs typeface="Verdana" pitchFamily="1" charset="0"/>
              </a:rPr>
              <a:t>:</a:t>
            </a:r>
          </a:p>
          <a:p>
            <a:endParaRPr lang="en-US" altLang="en-US" dirty="0">
              <a:latin typeface="Verdana" pitchFamily="1" charset="0"/>
              <a:ea typeface="Arial" charset="0"/>
              <a:cs typeface="Verdana" pitchFamily="1" charset="0"/>
            </a:endParaRPr>
          </a:p>
          <a:p>
            <a:pPr lvl="1"/>
            <a:r>
              <a:rPr lang="en-US" altLang="en-US" dirty="0">
                <a:latin typeface="Verdana" pitchFamily="1" charset="0"/>
                <a:ea typeface="Arial" charset="0"/>
                <a:cs typeface="Verdana" pitchFamily="1" charset="0"/>
              </a:rPr>
              <a:t>Good moods make us look on the bright side of life. </a:t>
            </a:r>
          </a:p>
          <a:p>
            <a:pPr lvl="1"/>
            <a:r>
              <a:rPr lang="en-US" altLang="en-US" dirty="0">
                <a:latin typeface="Verdana" pitchFamily="1" charset="0"/>
                <a:ea typeface="Arial" charset="0"/>
                <a:cs typeface="Verdana" pitchFamily="1" charset="0"/>
              </a:rPr>
              <a:t>Helping others can prolong our good mood.</a:t>
            </a:r>
          </a:p>
          <a:p>
            <a:pPr lvl="1"/>
            <a:r>
              <a:rPr lang="en-US" altLang="en-US" dirty="0">
                <a:latin typeface="Verdana" pitchFamily="1" charset="0"/>
                <a:ea typeface="Arial" charset="0"/>
                <a:cs typeface="Verdana" pitchFamily="1" charset="0"/>
              </a:rPr>
              <a:t>Good moods increase </a:t>
            </a:r>
            <a:r>
              <a:rPr lang="en-US" altLang="en-US" dirty="0" smtClean="0">
                <a:latin typeface="Verdana" pitchFamily="1" charset="0"/>
                <a:ea typeface="Arial" charset="0"/>
                <a:cs typeface="Verdana" pitchFamily="1" charset="0"/>
              </a:rPr>
              <a:t>self-attention (Remember, that makes us compare ourselves to our own moral standards.)</a:t>
            </a:r>
            <a:endParaRPr lang="en-US" altLang="en-US" dirty="0">
              <a:latin typeface="Verdana" pitchFamily="1" charset="0"/>
              <a:ea typeface="Arial" charset="0"/>
              <a:cs typeface="Verdana" pitchFamily="1" charset="0"/>
            </a:endParaRPr>
          </a:p>
          <a:p>
            <a:endParaRPr lang="en-US" dirty="0"/>
          </a:p>
        </p:txBody>
      </p:sp>
    </p:spTree>
    <p:extLst>
      <p:ext uri="{BB962C8B-B14F-4D97-AF65-F5344CB8AC3E}">
        <p14:creationId xmlns:p14="http://schemas.microsoft.com/office/powerpoint/2010/main" val="1689427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85800"/>
          </a:xfrm>
        </p:spPr>
        <p:txBody>
          <a:bodyPr/>
          <a:lstStyle/>
          <a:p>
            <a:pPr algn="ctr"/>
            <a:r>
              <a:rPr lang="en-US" dirty="0"/>
              <a:t>Helping and Mood</a:t>
            </a:r>
          </a:p>
        </p:txBody>
      </p:sp>
      <p:sp>
        <p:nvSpPr>
          <p:cNvPr id="3" name="Content Placeholder 2"/>
          <p:cNvSpPr>
            <a:spLocks noGrp="1"/>
          </p:cNvSpPr>
          <p:nvPr>
            <p:ph sz="quarter" idx="13"/>
          </p:nvPr>
        </p:nvSpPr>
        <p:spPr>
          <a:xfrm>
            <a:off x="304800" y="1371600"/>
            <a:ext cx="8595360" cy="4937760"/>
          </a:xfrm>
        </p:spPr>
        <p:txBody>
          <a:bodyPr/>
          <a:lstStyle/>
          <a:p>
            <a:r>
              <a:rPr lang="en-US" altLang="en-US" dirty="0" smtClean="0">
                <a:latin typeface="Verdana" pitchFamily="1" charset="0"/>
                <a:ea typeface="Arial" charset="0"/>
                <a:cs typeface="Verdana" pitchFamily="1" charset="0"/>
              </a:rPr>
              <a:t>Feeling </a:t>
            </a:r>
            <a:r>
              <a:rPr lang="en-US" altLang="en-US" dirty="0">
                <a:latin typeface="Verdana" pitchFamily="1" charset="0"/>
                <a:ea typeface="Arial" charset="0"/>
                <a:cs typeface="Verdana" pitchFamily="1" charset="0"/>
              </a:rPr>
              <a:t>guilty </a:t>
            </a:r>
            <a:r>
              <a:rPr lang="en-US" altLang="en-US" dirty="0" smtClean="0">
                <a:latin typeface="Verdana" pitchFamily="1" charset="0"/>
                <a:ea typeface="Arial" charset="0"/>
                <a:cs typeface="Verdana" pitchFamily="1" charset="0"/>
              </a:rPr>
              <a:t>clearly </a:t>
            </a:r>
            <a:r>
              <a:rPr lang="en-US" altLang="en-US" dirty="0">
                <a:latin typeface="Verdana" pitchFamily="1" charset="0"/>
                <a:ea typeface="Arial" charset="0"/>
                <a:cs typeface="Verdana" pitchFamily="1" charset="0"/>
              </a:rPr>
              <a:t>leads to an increase in </a:t>
            </a:r>
            <a:r>
              <a:rPr lang="en-US" altLang="en-US" dirty="0" smtClean="0">
                <a:latin typeface="Verdana" pitchFamily="1" charset="0"/>
                <a:ea typeface="Arial" charset="0"/>
                <a:cs typeface="Verdana" pitchFamily="1" charset="0"/>
              </a:rPr>
              <a:t>helping, probably because people believe that </a:t>
            </a:r>
            <a:r>
              <a:rPr lang="en-US" altLang="en-US" dirty="0">
                <a:latin typeface="Verdana" pitchFamily="1" charset="0"/>
                <a:ea typeface="Arial" charset="0"/>
                <a:cs typeface="Verdana" pitchFamily="1" charset="0"/>
              </a:rPr>
              <a:t>good deeds cancel out bad </a:t>
            </a:r>
            <a:r>
              <a:rPr lang="en-US" altLang="en-US" dirty="0" smtClean="0">
                <a:latin typeface="Verdana" pitchFamily="1" charset="0"/>
                <a:ea typeface="Arial" charset="0"/>
                <a:cs typeface="Verdana" pitchFamily="1" charset="0"/>
              </a:rPr>
              <a:t>deeds (penance).</a:t>
            </a:r>
          </a:p>
          <a:p>
            <a:endParaRPr lang="en-US" altLang="en-US" dirty="0" smtClean="0">
              <a:latin typeface="Verdana" pitchFamily="1" charset="0"/>
              <a:ea typeface="Arial" charset="0"/>
              <a:cs typeface="Verdana" pitchFamily="1" charset="0"/>
            </a:endParaRPr>
          </a:p>
          <a:p>
            <a:r>
              <a:rPr lang="en-US" altLang="en-US" dirty="0" smtClean="0">
                <a:latin typeface="Verdana" pitchFamily="1" charset="0"/>
                <a:ea typeface="Arial" charset="0"/>
                <a:cs typeface="Verdana" pitchFamily="1" charset="0"/>
              </a:rPr>
              <a:t>Sadness </a:t>
            </a:r>
            <a:r>
              <a:rPr lang="en-US" altLang="en-US" dirty="0">
                <a:latin typeface="Verdana" pitchFamily="1" charset="0"/>
                <a:ea typeface="Arial" charset="0"/>
                <a:cs typeface="Verdana" pitchFamily="1" charset="0"/>
              </a:rPr>
              <a:t>can also lead to an increase in helping, under </a:t>
            </a:r>
            <a:r>
              <a:rPr lang="en-US" altLang="en-US" dirty="0" smtClean="0">
                <a:latin typeface="Verdana" pitchFamily="1" charset="0"/>
                <a:ea typeface="Arial" charset="0"/>
                <a:cs typeface="Verdana" pitchFamily="1" charset="0"/>
              </a:rPr>
              <a:t>some </a:t>
            </a:r>
            <a:r>
              <a:rPr lang="en-US" altLang="en-US" dirty="0">
                <a:latin typeface="Verdana" pitchFamily="1" charset="0"/>
                <a:ea typeface="Arial" charset="0"/>
                <a:cs typeface="Verdana" pitchFamily="1" charset="0"/>
              </a:rPr>
              <a:t>conditions</a:t>
            </a:r>
            <a:r>
              <a:rPr lang="en-US" altLang="en-US" dirty="0" smtClean="0">
                <a:latin typeface="Verdana" pitchFamily="1" charset="0"/>
                <a:ea typeface="Arial" charset="0"/>
                <a:cs typeface="Verdana" pitchFamily="1" charset="0"/>
              </a:rPr>
              <a:t>.</a:t>
            </a:r>
          </a:p>
          <a:p>
            <a:endParaRPr lang="en-US" altLang="en-US" dirty="0">
              <a:latin typeface="Verdana" pitchFamily="1" charset="0"/>
              <a:ea typeface="Arial" charset="0"/>
              <a:cs typeface="Verdana" pitchFamily="1" charset="0"/>
            </a:endParaRPr>
          </a:p>
          <a:p>
            <a:r>
              <a:rPr lang="en-US" altLang="en-US" dirty="0">
                <a:latin typeface="Verdana" pitchFamily="1" charset="0"/>
                <a:ea typeface="Arial" charset="0"/>
                <a:cs typeface="Verdana" pitchFamily="1" charset="0"/>
              </a:rPr>
              <a:t>When sad, people are motivated to do things that make them feel better</a:t>
            </a:r>
            <a:r>
              <a:rPr lang="en-US" altLang="en-US" dirty="0" smtClean="0">
                <a:latin typeface="Verdana" pitchFamily="1" charset="0"/>
                <a:ea typeface="Arial" charset="0"/>
                <a:cs typeface="Verdana" pitchFamily="1" charset="0"/>
              </a:rPr>
              <a:t>.  Helping others lets them:</a:t>
            </a:r>
          </a:p>
          <a:p>
            <a:pPr lvl="1"/>
            <a:r>
              <a:rPr lang="en-US" altLang="en-US" dirty="0" smtClean="0">
                <a:latin typeface="Verdana" pitchFamily="1" charset="0"/>
                <a:ea typeface="Arial" charset="0"/>
                <a:cs typeface="Verdana" pitchFamily="1" charset="0"/>
              </a:rPr>
              <a:t>Forget their own problems</a:t>
            </a:r>
          </a:p>
          <a:p>
            <a:pPr lvl="1"/>
            <a:r>
              <a:rPr lang="en-US" altLang="en-US" dirty="0" smtClean="0">
                <a:latin typeface="Verdana" pitchFamily="1" charset="0"/>
                <a:ea typeface="Arial" charset="0"/>
                <a:cs typeface="Verdana" pitchFamily="1" charset="0"/>
              </a:rPr>
              <a:t>Feel useful and capable of solving a problem</a:t>
            </a:r>
          </a:p>
          <a:p>
            <a:pPr lvl="1"/>
            <a:r>
              <a:rPr lang="en-US" altLang="en-US" dirty="0" smtClean="0">
                <a:latin typeface="Verdana" pitchFamily="1" charset="0"/>
                <a:ea typeface="Arial" charset="0"/>
                <a:cs typeface="Verdana" pitchFamily="1" charset="0"/>
              </a:rPr>
              <a:t>Compare their plight to someone else in trouble</a:t>
            </a:r>
            <a:endParaRPr lang="en-US" altLang="en-US" dirty="0">
              <a:latin typeface="Verdana" pitchFamily="1" charset="0"/>
              <a:ea typeface="Arial" charset="0"/>
              <a:cs typeface="Verdana" pitchFamily="1" charset="0"/>
            </a:endParaRPr>
          </a:p>
          <a:p>
            <a:endParaRPr lang="en-US" dirty="0"/>
          </a:p>
        </p:txBody>
      </p:sp>
    </p:spTree>
    <p:extLst>
      <p:ext uri="{BB962C8B-B14F-4D97-AF65-F5344CB8AC3E}">
        <p14:creationId xmlns:p14="http://schemas.microsoft.com/office/powerpoint/2010/main" val="168942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85800"/>
          </a:xfrm>
        </p:spPr>
        <p:txBody>
          <a:bodyPr/>
          <a:lstStyle/>
          <a:p>
            <a:pPr algn="ctr"/>
            <a:r>
              <a:rPr lang="en-US" dirty="0" smtClean="0"/>
              <a:t>Situational Determinants of Helping</a:t>
            </a:r>
            <a:endParaRPr lang="en-US" dirty="0"/>
          </a:p>
        </p:txBody>
      </p:sp>
      <p:sp>
        <p:nvSpPr>
          <p:cNvPr id="3" name="Content Placeholder 2"/>
          <p:cNvSpPr>
            <a:spLocks noGrp="1"/>
          </p:cNvSpPr>
          <p:nvPr>
            <p:ph sz="quarter" idx="13"/>
          </p:nvPr>
        </p:nvSpPr>
        <p:spPr/>
        <p:txBody>
          <a:bodyPr/>
          <a:lstStyle/>
          <a:p>
            <a:r>
              <a:rPr lang="en-US" altLang="en-US" dirty="0" smtClean="0">
                <a:latin typeface="Verdana" pitchFamily="1" charset="0"/>
                <a:ea typeface="Arial" charset="0"/>
                <a:cs typeface="Verdana" pitchFamily="1" charset="0"/>
              </a:rPr>
              <a:t>Number of people in the immediate environment</a:t>
            </a:r>
          </a:p>
          <a:p>
            <a:pPr lvl="1"/>
            <a:r>
              <a:rPr lang="en-US" altLang="en-US" dirty="0" smtClean="0">
                <a:latin typeface="Verdana" pitchFamily="1" charset="0"/>
                <a:ea typeface="Arial" charset="0"/>
                <a:cs typeface="Verdana" pitchFamily="1" charset="0"/>
              </a:rPr>
              <a:t>Research using a man apparently in distress showed that in small towns, half </a:t>
            </a:r>
            <a:r>
              <a:rPr lang="en-US" altLang="en-US" dirty="0">
                <a:latin typeface="Verdana" pitchFamily="1" charset="0"/>
                <a:ea typeface="Arial" charset="0"/>
                <a:cs typeface="Verdana" pitchFamily="1" charset="0"/>
              </a:rPr>
              <a:t>the people who walked by stopped and offered to </a:t>
            </a:r>
            <a:r>
              <a:rPr lang="en-US" altLang="en-US" dirty="0" smtClean="0">
                <a:latin typeface="Verdana" pitchFamily="1" charset="0"/>
                <a:ea typeface="Arial" charset="0"/>
                <a:cs typeface="Verdana" pitchFamily="1" charset="0"/>
              </a:rPr>
              <a:t>help.  In large cities, only </a:t>
            </a:r>
            <a:r>
              <a:rPr lang="en-US" altLang="en-US" dirty="0">
                <a:latin typeface="Verdana" pitchFamily="1" charset="0"/>
                <a:ea typeface="Arial" charset="0"/>
                <a:cs typeface="Verdana" pitchFamily="1" charset="0"/>
              </a:rPr>
              <a:t>15% of passersby stopped to help</a:t>
            </a:r>
            <a:r>
              <a:rPr lang="en-US" altLang="en-US" dirty="0" smtClean="0">
                <a:latin typeface="Verdana" pitchFamily="1" charset="0"/>
                <a:ea typeface="Arial" charset="0"/>
                <a:cs typeface="Verdana" pitchFamily="1" charset="0"/>
              </a:rPr>
              <a:t>.</a:t>
            </a:r>
          </a:p>
          <a:p>
            <a:endParaRPr lang="en-US" dirty="0">
              <a:latin typeface="Verdana" pitchFamily="1" charset="0"/>
              <a:cs typeface="Verdana" pitchFamily="1" charset="0"/>
            </a:endParaRPr>
          </a:p>
          <a:p>
            <a:r>
              <a:rPr lang="en-US" altLang="en-US" dirty="0">
                <a:latin typeface="Verdana" pitchFamily="1" charset="0"/>
                <a:ea typeface="Arial" charset="0"/>
                <a:cs typeface="Verdana" pitchFamily="1" charset="0"/>
              </a:rPr>
              <a:t>When opportunity for helping arises, matters more whether the incident occurs in a rural or urban area than where the witnesses grew up.</a:t>
            </a:r>
          </a:p>
          <a:p>
            <a:endParaRPr lang="en-US" dirty="0"/>
          </a:p>
        </p:txBody>
      </p:sp>
    </p:spTree>
    <p:extLst>
      <p:ext uri="{BB962C8B-B14F-4D97-AF65-F5344CB8AC3E}">
        <p14:creationId xmlns:p14="http://schemas.microsoft.com/office/powerpoint/2010/main" val="1689427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5"/>
          <p:cNvSpPr>
            <a:spLocks noGrp="1"/>
          </p:cNvSpPr>
          <p:nvPr>
            <p:ph type="title"/>
          </p:nvPr>
        </p:nvSpPr>
        <p:spPr>
          <a:noFill/>
          <a:extLst>
            <a:ext uri="{909E8E84-426E-40DD-AFC4-6F175D3DCCD1}">
              <a14:hiddenFill xmlns:a14="http://schemas.microsoft.com/office/drawing/2010/main">
                <a:blipFill dpi="0" rotWithShape="1">
                  <a:blip r:embed="rId2"/>
                  <a:srcRect/>
                  <a:stretch>
                    <a:fillRect/>
                  </a:stretch>
                </a:blipFill>
              </a14:hiddenFill>
            </a:ext>
          </a:extLst>
        </p:spPr>
        <p:txBody>
          <a:bodyPr>
            <a:normAutofit fontScale="90000"/>
          </a:bodyPr>
          <a:lstStyle/>
          <a:p>
            <a:r>
              <a:rPr lang="en-US" altLang="en-US" smtClean="0">
                <a:latin typeface="Verdana" pitchFamily="1" charset="0"/>
                <a:ea typeface="Arial" charset="0"/>
                <a:cs typeface="Verdana" pitchFamily="1" charset="0"/>
              </a:rPr>
              <a:t>People are less helpful in big cities than in small towns, not because of a difference in values, but because the stress of urban life causes them to keep to themselves.</a:t>
            </a:r>
            <a:br>
              <a:rPr lang="en-US" altLang="en-US" smtClean="0">
                <a:latin typeface="Verdana" pitchFamily="1" charset="0"/>
                <a:ea typeface="Arial" charset="0"/>
                <a:cs typeface="Verdana" pitchFamily="1" charset="0"/>
              </a:rPr>
            </a:br>
            <a:r>
              <a:rPr lang="en-US" altLang="en-US" i="1" smtClean="0">
                <a:latin typeface="Verdana" pitchFamily="1" charset="0"/>
                <a:ea typeface="Arial" charset="0"/>
                <a:cs typeface="Verdana" pitchFamily="1" charset="0"/>
              </a:rPr>
              <a:t>Source: (left): John Lund/Drew Kelly/Sam Diephuis/Glow Images, Inc.;</a:t>
            </a:r>
            <a:br>
              <a:rPr lang="en-US" altLang="en-US" i="1" smtClean="0">
                <a:latin typeface="Verdana" pitchFamily="1" charset="0"/>
                <a:ea typeface="Arial" charset="0"/>
                <a:cs typeface="Verdana" pitchFamily="1" charset="0"/>
              </a:rPr>
            </a:br>
            <a:r>
              <a:rPr lang="en-US" altLang="en-US" i="1" smtClean="0">
                <a:latin typeface="Verdana" pitchFamily="1" charset="0"/>
                <a:ea typeface="Arial" charset="0"/>
                <a:cs typeface="Verdana" pitchFamily="1" charset="0"/>
              </a:rPr>
              <a:t>(right): David Grossman/Alamy</a:t>
            </a:r>
          </a:p>
        </p:txBody>
      </p:sp>
      <p:pic>
        <p:nvPicPr>
          <p:cNvPr id="59395" name="Picture 6" descr="ph_11_06a_978020579662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725" y="1360488"/>
            <a:ext cx="29019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7" descr="ph_11_06b_978020579662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5213" y="1360488"/>
            <a:ext cx="51450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76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85800"/>
          </a:xfrm>
        </p:spPr>
        <p:txBody>
          <a:bodyPr/>
          <a:lstStyle/>
          <a:p>
            <a:pPr algn="ctr"/>
            <a:r>
              <a:rPr lang="en-US" dirty="0"/>
              <a:t>Urban Overload Hypothesis</a:t>
            </a:r>
          </a:p>
        </p:txBody>
      </p:sp>
      <p:sp>
        <p:nvSpPr>
          <p:cNvPr id="3" name="Content Placeholder 2"/>
          <p:cNvSpPr>
            <a:spLocks noGrp="1"/>
          </p:cNvSpPr>
          <p:nvPr>
            <p:ph sz="quarter" idx="13"/>
          </p:nvPr>
        </p:nvSpPr>
        <p:spPr/>
        <p:txBody>
          <a:bodyPr/>
          <a:lstStyle/>
          <a:p>
            <a:r>
              <a:rPr lang="en-US" altLang="en-US" sz="2400" dirty="0">
                <a:solidFill>
                  <a:srgbClr val="002060"/>
                </a:solidFill>
                <a:latin typeface="+mj-lt"/>
                <a:ea typeface="ＭＳ Ｐゴシック" pitchFamily="1" charset="-128"/>
                <a:cs typeface="Arial" charset="0"/>
              </a:rPr>
              <a:t>People living in cities are constantly being bombarded with stimulation and they keep to themselves to avoid being overwhelmed by it.</a:t>
            </a:r>
          </a:p>
          <a:p>
            <a:endParaRPr lang="en-US" altLang="en-US" dirty="0" smtClean="0">
              <a:solidFill>
                <a:srgbClr val="002060"/>
              </a:solidFill>
              <a:latin typeface="+mj-lt"/>
              <a:ea typeface="Arial" charset="0"/>
              <a:cs typeface="Verdana" pitchFamily="1" charset="0"/>
            </a:endParaRPr>
          </a:p>
          <a:p>
            <a:r>
              <a:rPr lang="en-US" altLang="en-US" sz="2400" dirty="0" smtClean="0">
                <a:solidFill>
                  <a:srgbClr val="002060"/>
                </a:solidFill>
                <a:latin typeface="+mj-lt"/>
                <a:ea typeface="Arial" charset="0"/>
                <a:cs typeface="Verdana" pitchFamily="1" charset="0"/>
              </a:rPr>
              <a:t>if </a:t>
            </a:r>
            <a:r>
              <a:rPr lang="en-US" altLang="en-US" sz="2400" dirty="0">
                <a:solidFill>
                  <a:srgbClr val="002060"/>
                </a:solidFill>
                <a:latin typeface="+mj-lt"/>
                <a:ea typeface="Arial" charset="0"/>
                <a:cs typeface="Verdana" pitchFamily="1" charset="0"/>
              </a:rPr>
              <a:t>you put urban dwellers in a calmer, less stimulating environment, they would be as likely as anyone else to reach out to </a:t>
            </a:r>
            <a:r>
              <a:rPr lang="en-US" altLang="en-US" sz="2400" dirty="0" smtClean="0">
                <a:solidFill>
                  <a:srgbClr val="002060"/>
                </a:solidFill>
                <a:latin typeface="+mj-lt"/>
                <a:ea typeface="Arial" charset="0"/>
                <a:cs typeface="Verdana" pitchFamily="1" charset="0"/>
              </a:rPr>
              <a:t>others</a:t>
            </a:r>
          </a:p>
          <a:p>
            <a:endParaRPr lang="en-US" sz="2400" dirty="0">
              <a:solidFill>
                <a:srgbClr val="002060"/>
              </a:solidFill>
              <a:latin typeface="+mj-lt"/>
              <a:cs typeface="Verdana" pitchFamily="1" charset="0"/>
            </a:endParaRPr>
          </a:p>
          <a:p>
            <a:r>
              <a:rPr lang="en-US" sz="2400" dirty="0" smtClean="0">
                <a:solidFill>
                  <a:srgbClr val="002060"/>
                </a:solidFill>
                <a:latin typeface="+mj-lt"/>
                <a:cs typeface="Verdana" pitchFamily="1" charset="0"/>
              </a:rPr>
              <a:t>Research Supports the hypothesis</a:t>
            </a:r>
            <a:endParaRPr lang="en-US" sz="2400" dirty="0">
              <a:solidFill>
                <a:srgbClr val="002060"/>
              </a:solidFill>
              <a:latin typeface="+mj-lt"/>
            </a:endParaRPr>
          </a:p>
        </p:txBody>
      </p:sp>
    </p:spTree>
    <p:extLst>
      <p:ext uri="{BB962C8B-B14F-4D97-AF65-F5344CB8AC3E}">
        <p14:creationId xmlns:p14="http://schemas.microsoft.com/office/powerpoint/2010/main" val="1689427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09600"/>
          </a:xfrm>
        </p:spPr>
        <p:txBody>
          <a:bodyPr>
            <a:normAutofit fontScale="90000"/>
          </a:bodyPr>
          <a:lstStyle/>
          <a:p>
            <a:pPr algn="ctr"/>
            <a:r>
              <a:rPr lang="en-US" dirty="0" smtClean="0"/>
              <a:t>Residential Mobility</a:t>
            </a:r>
            <a:endParaRPr lang="en-US" dirty="0"/>
          </a:p>
        </p:txBody>
      </p:sp>
      <p:sp>
        <p:nvSpPr>
          <p:cNvPr id="3" name="Content Placeholder 2"/>
          <p:cNvSpPr>
            <a:spLocks noGrp="1"/>
          </p:cNvSpPr>
          <p:nvPr>
            <p:ph sz="quarter" idx="13"/>
          </p:nvPr>
        </p:nvSpPr>
        <p:spPr/>
        <p:txBody>
          <a:bodyPr/>
          <a:lstStyle/>
          <a:p>
            <a:r>
              <a:rPr lang="en-US" altLang="en-US" dirty="0">
                <a:latin typeface="Verdana" pitchFamily="1" charset="0"/>
                <a:ea typeface="Arial" charset="0"/>
                <a:cs typeface="Verdana" pitchFamily="1" charset="0"/>
              </a:rPr>
              <a:t>It is not only where you live that matters, but how often you have moved from one place to another.</a:t>
            </a:r>
          </a:p>
          <a:p>
            <a:r>
              <a:rPr lang="en-US" altLang="en-US" dirty="0">
                <a:latin typeface="Verdana" pitchFamily="1" charset="0"/>
                <a:ea typeface="Arial" charset="0"/>
                <a:cs typeface="Verdana" pitchFamily="1" charset="0"/>
              </a:rPr>
              <a:t>People who have lived for a long time in one place more likely to engage in pro-social behaviors that help community. </a:t>
            </a:r>
            <a:endParaRPr lang="en-US" altLang="en-US" dirty="0" smtClean="0">
              <a:latin typeface="Verdana" pitchFamily="1" charset="0"/>
              <a:ea typeface="Arial" charset="0"/>
              <a:cs typeface="Verdana" pitchFamily="1" charset="0"/>
            </a:endParaRPr>
          </a:p>
          <a:p>
            <a:endParaRPr lang="en-US" altLang="en-US" dirty="0">
              <a:latin typeface="Verdana" pitchFamily="1" charset="0"/>
              <a:ea typeface="Arial" charset="0"/>
              <a:cs typeface="Verdana" pitchFamily="1" charset="0"/>
            </a:endParaRPr>
          </a:p>
          <a:p>
            <a:r>
              <a:rPr lang="en-US" altLang="en-US" dirty="0">
                <a:latin typeface="Verdana" pitchFamily="1" charset="0"/>
                <a:ea typeface="Arial" charset="0"/>
                <a:cs typeface="Verdana" pitchFamily="1" charset="0"/>
              </a:rPr>
              <a:t>Living for a long time in one place leads to:</a:t>
            </a:r>
          </a:p>
          <a:p>
            <a:pPr lvl="1"/>
            <a:r>
              <a:rPr lang="en-US" altLang="en-US" dirty="0">
                <a:latin typeface="Verdana" pitchFamily="1" charset="0"/>
                <a:ea typeface="Arial" charset="0"/>
                <a:cs typeface="Verdana" pitchFamily="1" charset="0"/>
              </a:rPr>
              <a:t>Greater attachment to the community</a:t>
            </a:r>
          </a:p>
          <a:p>
            <a:pPr lvl="1"/>
            <a:r>
              <a:rPr lang="en-US" altLang="en-US" dirty="0">
                <a:latin typeface="Verdana" pitchFamily="1" charset="0"/>
                <a:ea typeface="Arial" charset="0"/>
                <a:cs typeface="Verdana" pitchFamily="1" charset="0"/>
              </a:rPr>
              <a:t>More inter-dependence with neighbors</a:t>
            </a:r>
          </a:p>
          <a:p>
            <a:pPr lvl="1"/>
            <a:r>
              <a:rPr lang="en-US" altLang="en-US" dirty="0">
                <a:latin typeface="Verdana" pitchFamily="1" charset="0"/>
                <a:ea typeface="Arial" charset="0"/>
                <a:cs typeface="Verdana" pitchFamily="1" charset="0"/>
              </a:rPr>
              <a:t>Greater concern with one's reputation in the community</a:t>
            </a:r>
          </a:p>
          <a:p>
            <a:endParaRPr lang="en-US" altLang="en-US" dirty="0">
              <a:latin typeface="Verdana" pitchFamily="1" charset="0"/>
              <a:ea typeface="Arial" charset="0"/>
              <a:cs typeface="Verdana" pitchFamily="1" charset="0"/>
            </a:endParaRPr>
          </a:p>
          <a:p>
            <a:endParaRPr lang="en-US" dirty="0"/>
          </a:p>
        </p:txBody>
      </p:sp>
    </p:spTree>
    <p:extLst>
      <p:ext uri="{BB962C8B-B14F-4D97-AF65-F5344CB8AC3E}">
        <p14:creationId xmlns:p14="http://schemas.microsoft.com/office/powerpoint/2010/main" val="168942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Prosocial Behavior?</a:t>
            </a:r>
            <a:endParaRPr lang="en-US" dirty="0"/>
          </a:p>
        </p:txBody>
      </p:sp>
      <p:sp>
        <p:nvSpPr>
          <p:cNvPr id="3" name="Content Placeholder 2"/>
          <p:cNvSpPr>
            <a:spLocks noGrp="1"/>
          </p:cNvSpPr>
          <p:nvPr>
            <p:ph sz="quarter" idx="13"/>
          </p:nvPr>
        </p:nvSpPr>
        <p:spPr/>
        <p:txBody>
          <a:bodyPr/>
          <a:lstStyle/>
          <a:p>
            <a:endParaRPr lang="en-US" altLang="en-US" dirty="0" smtClean="0">
              <a:latin typeface="Verdana" pitchFamily="1" charset="0"/>
              <a:ea typeface="Arial" charset="0"/>
              <a:cs typeface="Verdana" pitchFamily="1" charset="0"/>
            </a:endParaRPr>
          </a:p>
          <a:p>
            <a:endParaRPr lang="en-US" altLang="en-US" dirty="0">
              <a:latin typeface="Verdana" pitchFamily="1" charset="0"/>
              <a:ea typeface="Arial" charset="0"/>
              <a:cs typeface="Verdana" pitchFamily="1" charset="0"/>
            </a:endParaRPr>
          </a:p>
          <a:p>
            <a:r>
              <a:rPr lang="en-US" altLang="en-US" dirty="0" smtClean="0">
                <a:latin typeface="Verdana" pitchFamily="1" charset="0"/>
                <a:ea typeface="Arial" charset="0"/>
                <a:cs typeface="Verdana" pitchFamily="1" charset="0"/>
              </a:rPr>
              <a:t>Prosocial </a:t>
            </a:r>
            <a:r>
              <a:rPr lang="en-US" altLang="en-US" dirty="0">
                <a:latin typeface="Verdana" pitchFamily="1" charset="0"/>
                <a:ea typeface="Arial" charset="0"/>
                <a:cs typeface="Verdana" pitchFamily="1" charset="0"/>
              </a:rPr>
              <a:t>Behavior</a:t>
            </a:r>
          </a:p>
          <a:p>
            <a:pPr lvl="1"/>
            <a:r>
              <a:rPr lang="en-US" altLang="en-US" dirty="0">
                <a:latin typeface="Verdana" pitchFamily="1" charset="0"/>
                <a:ea typeface="Arial" charset="0"/>
                <a:cs typeface="Verdana" pitchFamily="1" charset="0"/>
              </a:rPr>
              <a:t>Any act performed with the goal of benefiting another person</a:t>
            </a:r>
          </a:p>
          <a:p>
            <a:endParaRPr lang="en-US" altLang="en-US" dirty="0" smtClean="0">
              <a:latin typeface="Verdana" pitchFamily="1" charset="0"/>
              <a:ea typeface="Arial" charset="0"/>
              <a:cs typeface="Verdana" pitchFamily="1" charset="0"/>
            </a:endParaRPr>
          </a:p>
          <a:p>
            <a:endParaRPr lang="en-US" altLang="en-US" dirty="0">
              <a:latin typeface="Verdana" pitchFamily="1" charset="0"/>
              <a:ea typeface="Arial" charset="0"/>
              <a:cs typeface="Verdana" pitchFamily="1" charset="0"/>
            </a:endParaRPr>
          </a:p>
          <a:p>
            <a:r>
              <a:rPr lang="en-US" altLang="en-US" dirty="0" smtClean="0">
                <a:latin typeface="Verdana" pitchFamily="1" charset="0"/>
                <a:ea typeface="Arial" charset="0"/>
                <a:cs typeface="Verdana" pitchFamily="1" charset="0"/>
              </a:rPr>
              <a:t>Altruism</a:t>
            </a:r>
            <a:endParaRPr lang="en-US" altLang="en-US" dirty="0">
              <a:latin typeface="Verdana" pitchFamily="1" charset="0"/>
              <a:ea typeface="Arial" charset="0"/>
              <a:cs typeface="Verdana" pitchFamily="1" charset="0"/>
            </a:endParaRPr>
          </a:p>
          <a:p>
            <a:pPr lvl="1"/>
            <a:r>
              <a:rPr lang="en-US" altLang="en-US" dirty="0">
                <a:latin typeface="Verdana" pitchFamily="1" charset="0"/>
                <a:ea typeface="Arial" charset="0"/>
                <a:cs typeface="Verdana" pitchFamily="1" charset="0"/>
              </a:rPr>
              <a:t>The desire to help another person even if it involves a cost to the helper </a:t>
            </a:r>
            <a:r>
              <a:rPr lang="en-US" altLang="en-US" dirty="0" smtClean="0">
                <a:latin typeface="Verdana" pitchFamily="1" charset="0"/>
                <a:ea typeface="Arial" charset="0"/>
                <a:cs typeface="Verdana" pitchFamily="1" charset="0"/>
              </a:rPr>
              <a:t>and where there is not any expectation of personal gain</a:t>
            </a:r>
            <a:endParaRPr lang="en-US" altLang="en-US" dirty="0">
              <a:latin typeface="Verdana" pitchFamily="1" charset="0"/>
              <a:ea typeface="Arial" charset="0"/>
              <a:cs typeface="Verdana" pitchFamily="1" charset="0"/>
            </a:endParaRPr>
          </a:p>
          <a:p>
            <a:endParaRPr lang="en-US" dirty="0"/>
          </a:p>
        </p:txBody>
      </p:sp>
    </p:spTree>
    <p:extLst>
      <p:ext uri="{BB962C8B-B14F-4D97-AF65-F5344CB8AC3E}">
        <p14:creationId xmlns:p14="http://schemas.microsoft.com/office/powerpoint/2010/main" val="1211502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09600"/>
          </a:xfrm>
        </p:spPr>
        <p:txBody>
          <a:bodyPr>
            <a:normAutofit fontScale="90000"/>
          </a:bodyPr>
          <a:lstStyle/>
          <a:p>
            <a:pPr algn="ctr"/>
            <a:r>
              <a:rPr lang="en-US" dirty="0" smtClean="0"/>
              <a:t>The Bystander Effect</a:t>
            </a:r>
            <a:endParaRPr lang="en-US" dirty="0"/>
          </a:p>
        </p:txBody>
      </p:sp>
      <p:sp>
        <p:nvSpPr>
          <p:cNvPr id="3" name="Content Placeholder 2"/>
          <p:cNvSpPr>
            <a:spLocks noGrp="1"/>
          </p:cNvSpPr>
          <p:nvPr>
            <p:ph sz="quarter" idx="13"/>
          </p:nvPr>
        </p:nvSpPr>
        <p:spPr/>
        <p:txBody>
          <a:bodyPr>
            <a:normAutofit/>
          </a:bodyPr>
          <a:lstStyle/>
          <a:p>
            <a:r>
              <a:rPr lang="en-US" altLang="en-US" dirty="0">
                <a:latin typeface="Verdana" pitchFamily="1" charset="0"/>
                <a:ea typeface="Arial" charset="0"/>
                <a:cs typeface="Verdana" pitchFamily="1" charset="0"/>
              </a:rPr>
              <a:t>Kitty Genovese's prolonged murder</a:t>
            </a:r>
          </a:p>
          <a:p>
            <a:pPr lvl="1"/>
            <a:r>
              <a:rPr lang="en-US" altLang="en-US" dirty="0">
                <a:latin typeface="Verdana" pitchFamily="1" charset="0"/>
                <a:ea typeface="Arial" charset="0"/>
                <a:cs typeface="Verdana" pitchFamily="1" charset="0"/>
              </a:rPr>
              <a:t>38 witnesses failed to call police</a:t>
            </a:r>
            <a:r>
              <a:rPr lang="en-US" altLang="en-US" dirty="0" smtClean="0">
                <a:latin typeface="Verdana" pitchFamily="1" charset="0"/>
                <a:ea typeface="Arial" charset="0"/>
                <a:cs typeface="Verdana" pitchFamily="1" charset="0"/>
              </a:rPr>
              <a:t>.</a:t>
            </a:r>
          </a:p>
          <a:p>
            <a:pPr lvl="1"/>
            <a:endParaRPr lang="en-US" altLang="en-US" dirty="0">
              <a:latin typeface="Verdana" pitchFamily="1" charset="0"/>
              <a:ea typeface="Arial" charset="0"/>
              <a:cs typeface="Verdana" pitchFamily="1" charset="0"/>
            </a:endParaRPr>
          </a:p>
          <a:p>
            <a:r>
              <a:rPr lang="en-US" altLang="en-US" dirty="0">
                <a:latin typeface="Verdana" pitchFamily="1" charset="0"/>
                <a:ea typeface="Arial" charset="0"/>
                <a:cs typeface="Verdana" pitchFamily="1" charset="0"/>
              </a:rPr>
              <a:t>Bibb Latané and John Darley (1970) considered why no one helped</a:t>
            </a:r>
            <a:r>
              <a:rPr lang="en-US" altLang="en-US" dirty="0" smtClean="0">
                <a:latin typeface="Verdana" pitchFamily="1" charset="0"/>
                <a:ea typeface="Arial" charset="0"/>
                <a:cs typeface="Verdana" pitchFamily="1" charset="0"/>
              </a:rPr>
              <a:t>.</a:t>
            </a:r>
          </a:p>
          <a:p>
            <a:endParaRPr lang="en-US" altLang="en-US" dirty="0">
              <a:latin typeface="Verdana" pitchFamily="1" charset="0"/>
              <a:ea typeface="Arial" charset="0"/>
              <a:cs typeface="Verdana" pitchFamily="1" charset="0"/>
            </a:endParaRPr>
          </a:p>
          <a:p>
            <a:pPr lvl="1"/>
            <a:r>
              <a:rPr lang="en-US" altLang="en-US" b="1" i="1" dirty="0">
                <a:latin typeface="Verdana" pitchFamily="1" charset="0"/>
                <a:ea typeface="Arial" charset="0"/>
                <a:cs typeface="Verdana" pitchFamily="1" charset="0"/>
              </a:rPr>
              <a:t>The greater the number of bystanders who observe an emergency, the less likely any one is to help.</a:t>
            </a:r>
          </a:p>
          <a:p>
            <a:endParaRPr lang="en-US" altLang="en-US" dirty="0" smtClean="0">
              <a:latin typeface="Verdana" pitchFamily="1" charset="0"/>
              <a:ea typeface="Arial" charset="0"/>
              <a:cs typeface="Verdana" pitchFamily="1" charset="0"/>
            </a:endParaRPr>
          </a:p>
          <a:p>
            <a:r>
              <a:rPr lang="en-US" altLang="en-US" dirty="0" smtClean="0">
                <a:latin typeface="Verdana" pitchFamily="1" charset="0"/>
                <a:ea typeface="Arial" charset="0"/>
                <a:cs typeface="Verdana" pitchFamily="1" charset="0"/>
              </a:rPr>
              <a:t>This </a:t>
            </a:r>
            <a:r>
              <a:rPr lang="en-US" altLang="en-US" dirty="0">
                <a:latin typeface="Verdana" pitchFamily="1" charset="0"/>
                <a:ea typeface="Arial" charset="0"/>
                <a:cs typeface="Verdana" pitchFamily="1" charset="0"/>
              </a:rPr>
              <a:t>is known as the </a:t>
            </a:r>
            <a:r>
              <a:rPr lang="en-US" altLang="en-US" b="1" dirty="0">
                <a:latin typeface="Verdana" pitchFamily="1" charset="0"/>
                <a:ea typeface="Arial" charset="0"/>
                <a:cs typeface="Verdana" pitchFamily="1" charset="0"/>
              </a:rPr>
              <a:t>bystander effect</a:t>
            </a:r>
            <a:r>
              <a:rPr lang="en-US" altLang="en-US" dirty="0">
                <a:latin typeface="Verdana" pitchFamily="1" charset="0"/>
                <a:ea typeface="Arial" charset="0"/>
                <a:cs typeface="Verdana" pitchFamily="1" charset="0"/>
              </a:rPr>
              <a:t>.</a:t>
            </a:r>
          </a:p>
          <a:p>
            <a:endParaRPr lang="en-US" dirty="0"/>
          </a:p>
        </p:txBody>
      </p:sp>
    </p:spTree>
    <p:extLst>
      <p:ext uri="{BB962C8B-B14F-4D97-AF65-F5344CB8AC3E}">
        <p14:creationId xmlns:p14="http://schemas.microsoft.com/office/powerpoint/2010/main" val="2822228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5"/>
          <p:cNvSpPr>
            <a:spLocks noGrp="1"/>
          </p:cNvSpPr>
          <p:nvPr>
            <p:ph type="title"/>
          </p:nvPr>
        </p:nvSpPr>
        <p:spPr>
          <a:noFill/>
          <a:extLst>
            <a:ext uri="{909E8E84-426E-40DD-AFC4-6F175D3DCCD1}">
              <a14:hiddenFill xmlns:a14="http://schemas.microsoft.com/office/drawing/2010/main">
                <a:blipFill dpi="0" rotWithShape="1">
                  <a:blip r:embed="rId3"/>
                  <a:srcRect/>
                  <a:stretch>
                    <a:fillRect/>
                  </a:stretch>
                </a:blipFill>
              </a14:hiddenFill>
            </a:ext>
          </a:extLst>
        </p:spPr>
        <p:txBody>
          <a:bodyPr>
            <a:normAutofit fontScale="90000"/>
          </a:bodyPr>
          <a:lstStyle/>
          <a:p>
            <a:r>
              <a:rPr lang="en-US" altLang="en-US" b="1" smtClean="0">
                <a:latin typeface="Verdana" pitchFamily="1" charset="0"/>
                <a:ea typeface="Arial" charset="0"/>
                <a:cs typeface="Verdana" pitchFamily="1" charset="0"/>
              </a:rPr>
              <a:t>Figure 11.4</a:t>
            </a:r>
            <a:br>
              <a:rPr lang="en-US" altLang="en-US" b="1" smtClean="0">
                <a:latin typeface="Verdana" pitchFamily="1" charset="0"/>
                <a:ea typeface="Arial" charset="0"/>
                <a:cs typeface="Verdana" pitchFamily="1" charset="0"/>
              </a:rPr>
            </a:br>
            <a:r>
              <a:rPr lang="en-US" altLang="en-US" b="1" smtClean="0">
                <a:latin typeface="Verdana" pitchFamily="1" charset="0"/>
                <a:ea typeface="Arial" charset="0"/>
                <a:cs typeface="Verdana" pitchFamily="1" charset="0"/>
              </a:rPr>
              <a:t>Bystander Intervention Decision Tree: Five Steps to Helping in an Emergency</a:t>
            </a:r>
            <a:r>
              <a:rPr lang="en-US" altLang="en-US" smtClean="0">
                <a:latin typeface="Verdana" pitchFamily="1" charset="0"/>
                <a:ea typeface="Arial" charset="0"/>
                <a:cs typeface="Verdana" pitchFamily="1" charset="0"/>
              </a:rPr>
              <a:t/>
            </a:r>
            <a:br>
              <a:rPr lang="en-US" altLang="en-US" smtClean="0">
                <a:latin typeface="Verdana" pitchFamily="1" charset="0"/>
                <a:ea typeface="Arial" charset="0"/>
                <a:cs typeface="Verdana" pitchFamily="1" charset="0"/>
              </a:rPr>
            </a:br>
            <a:r>
              <a:rPr lang="en-US" altLang="en-US" smtClean="0">
                <a:latin typeface="Verdana" pitchFamily="1" charset="0"/>
                <a:ea typeface="Arial" charset="0"/>
                <a:cs typeface="Verdana" pitchFamily="1" charset="0"/>
              </a:rPr>
              <a:t>Latan. and Darley (1970) showed that people go through five decision-making steps before they help someone in an emergency. If bystanders fail to take any one of the five steps, they will not help. Each step is outlined here, along with the possible reasons why people decide not to intervene. (Adapted from Latan. &amp; Darley, 1970)</a:t>
            </a:r>
          </a:p>
        </p:txBody>
      </p:sp>
      <p:pic>
        <p:nvPicPr>
          <p:cNvPr id="68611" name="Picture 6" descr="AAHFOID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963" y="284163"/>
            <a:ext cx="74580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428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85800"/>
          </a:xfrm>
        </p:spPr>
        <p:txBody>
          <a:bodyPr/>
          <a:lstStyle/>
          <a:p>
            <a:pPr algn="ctr"/>
            <a:r>
              <a:rPr lang="en-US" dirty="0" smtClean="0"/>
              <a:t>Bystander Effect</a:t>
            </a:r>
            <a:endParaRPr lang="en-US" dirty="0"/>
          </a:p>
        </p:txBody>
      </p:sp>
      <p:sp>
        <p:nvSpPr>
          <p:cNvPr id="3" name="Content Placeholder 2"/>
          <p:cNvSpPr>
            <a:spLocks noGrp="1"/>
          </p:cNvSpPr>
          <p:nvPr>
            <p:ph sz="quarter" idx="13"/>
          </p:nvPr>
        </p:nvSpPr>
        <p:spPr/>
        <p:txBody>
          <a:bodyPr/>
          <a:lstStyle/>
          <a:p>
            <a:r>
              <a:rPr lang="en-US" altLang="en-US" dirty="0">
                <a:latin typeface="Verdana" pitchFamily="1" charset="0"/>
                <a:ea typeface="Arial" charset="0"/>
                <a:cs typeface="Verdana" pitchFamily="1" charset="0"/>
              </a:rPr>
              <a:t>Diffusion of </a:t>
            </a:r>
            <a:r>
              <a:rPr lang="en-US" altLang="en-US" dirty="0" smtClean="0">
                <a:latin typeface="Verdana" pitchFamily="1" charset="0"/>
                <a:ea typeface="Arial" charset="0"/>
                <a:cs typeface="Verdana" pitchFamily="1" charset="0"/>
              </a:rPr>
              <a:t>Responsibility</a:t>
            </a:r>
          </a:p>
          <a:p>
            <a:endParaRPr lang="en-US" altLang="en-US" dirty="0">
              <a:latin typeface="Verdana" pitchFamily="1" charset="0"/>
              <a:ea typeface="Arial" charset="0"/>
              <a:cs typeface="Verdana" pitchFamily="1" charset="0"/>
            </a:endParaRPr>
          </a:p>
          <a:p>
            <a:pPr lvl="1"/>
            <a:r>
              <a:rPr lang="en-US" altLang="en-US" dirty="0">
                <a:latin typeface="Verdana" pitchFamily="1" charset="0"/>
                <a:ea typeface="Arial" charset="0"/>
                <a:cs typeface="Verdana" pitchFamily="1" charset="0"/>
              </a:rPr>
              <a:t>The phenomenon whereby each bystander’s sense of responsibility to help decreases as the number of witnesses increases. </a:t>
            </a:r>
          </a:p>
          <a:p>
            <a:endParaRPr lang="en-US" dirty="0"/>
          </a:p>
        </p:txBody>
      </p:sp>
    </p:spTree>
    <p:extLst>
      <p:ext uri="{BB962C8B-B14F-4D97-AF65-F5344CB8AC3E}">
        <p14:creationId xmlns:p14="http://schemas.microsoft.com/office/powerpoint/2010/main" val="225189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990600"/>
          </a:xfrm>
        </p:spPr>
        <p:txBody>
          <a:bodyPr/>
          <a:lstStyle/>
          <a:p>
            <a:pPr algn="ctr"/>
            <a:r>
              <a:rPr lang="en-US" dirty="0" smtClean="0"/>
              <a:t>Why do people choose to help?</a:t>
            </a:r>
            <a:endParaRPr lang="en-US" dirty="0"/>
          </a:p>
        </p:txBody>
      </p:sp>
      <p:sp>
        <p:nvSpPr>
          <p:cNvPr id="3" name="Content Placeholder 2"/>
          <p:cNvSpPr>
            <a:spLocks noGrp="1"/>
          </p:cNvSpPr>
          <p:nvPr>
            <p:ph sz="quarter" idx="13"/>
          </p:nvPr>
        </p:nvSpPr>
        <p:spPr>
          <a:xfrm>
            <a:off x="274320" y="1447800"/>
            <a:ext cx="8595360" cy="4788408"/>
          </a:xfrm>
        </p:spPr>
        <p:txBody>
          <a:bodyPr/>
          <a:lstStyle/>
          <a:p>
            <a:r>
              <a:rPr lang="en-US" altLang="en-US" dirty="0">
                <a:latin typeface="Verdana" pitchFamily="1" charset="0"/>
                <a:ea typeface="Arial" charset="0"/>
                <a:cs typeface="Verdana" pitchFamily="1" charset="0"/>
              </a:rPr>
              <a:t>Evolutionary </a:t>
            </a:r>
            <a:r>
              <a:rPr lang="en-US" altLang="en-US" dirty="0" smtClean="0">
                <a:latin typeface="Verdana" pitchFamily="1" charset="0"/>
                <a:ea typeface="Arial" charset="0"/>
                <a:cs typeface="Verdana" pitchFamily="1" charset="0"/>
              </a:rPr>
              <a:t>Psychology Explanation</a:t>
            </a:r>
            <a:endParaRPr lang="en-US" altLang="en-US" dirty="0">
              <a:latin typeface="Verdana" pitchFamily="1" charset="0"/>
              <a:ea typeface="Arial" charset="0"/>
              <a:cs typeface="Verdana" pitchFamily="1" charset="0"/>
            </a:endParaRPr>
          </a:p>
          <a:p>
            <a:pPr lvl="1"/>
            <a:r>
              <a:rPr lang="en-US" altLang="en-US" dirty="0">
                <a:latin typeface="Verdana" pitchFamily="1" charset="0"/>
                <a:ea typeface="Arial" charset="0"/>
                <a:cs typeface="Verdana" pitchFamily="1" charset="0"/>
              </a:rPr>
              <a:t>The attempt to explain social behavior in terms of genetic factors that evolved over time according to the principles of natural selection.</a:t>
            </a:r>
          </a:p>
          <a:p>
            <a:endParaRPr lang="en-US" altLang="en-US" dirty="0" smtClean="0">
              <a:latin typeface="Verdana" pitchFamily="1" charset="0"/>
              <a:ea typeface="Arial" charset="0"/>
              <a:cs typeface="Verdana" pitchFamily="1" charset="0"/>
            </a:endParaRPr>
          </a:p>
          <a:p>
            <a:r>
              <a:rPr lang="en-US" altLang="en-US" dirty="0" smtClean="0">
                <a:latin typeface="Verdana" pitchFamily="1" charset="0"/>
                <a:ea typeface="Arial" charset="0"/>
                <a:cs typeface="Verdana" pitchFamily="1" charset="0"/>
              </a:rPr>
              <a:t>Any </a:t>
            </a:r>
            <a:r>
              <a:rPr lang="en-US" altLang="en-US" dirty="0">
                <a:latin typeface="Verdana" pitchFamily="1" charset="0"/>
                <a:ea typeface="Arial" charset="0"/>
                <a:cs typeface="Verdana" pitchFamily="1" charset="0"/>
              </a:rPr>
              <a:t>gene that furthers survival and increases the probability of producing offspring likely to be passed on </a:t>
            </a:r>
          </a:p>
          <a:p>
            <a:endParaRPr lang="en-US" altLang="en-US" dirty="0" smtClean="0">
              <a:latin typeface="Verdana" pitchFamily="1" charset="0"/>
              <a:ea typeface="Arial" charset="0"/>
              <a:cs typeface="Verdana" pitchFamily="1" charset="0"/>
            </a:endParaRPr>
          </a:p>
          <a:p>
            <a:r>
              <a:rPr lang="en-US" altLang="en-US" dirty="0" smtClean="0">
                <a:latin typeface="Verdana" pitchFamily="1" charset="0"/>
                <a:ea typeface="Arial" charset="0"/>
                <a:cs typeface="Verdana" pitchFamily="1" charset="0"/>
              </a:rPr>
              <a:t>Genes </a:t>
            </a:r>
            <a:r>
              <a:rPr lang="en-US" altLang="en-US" dirty="0">
                <a:latin typeface="Verdana" pitchFamily="1" charset="0"/>
                <a:ea typeface="Arial" charset="0"/>
                <a:cs typeface="Verdana" pitchFamily="1" charset="0"/>
              </a:rPr>
              <a:t>that lower chances of survival and reduce the chances of producing offspring less likely to be passed on</a:t>
            </a:r>
          </a:p>
          <a:p>
            <a:endParaRPr lang="en-US" dirty="0"/>
          </a:p>
        </p:txBody>
      </p:sp>
    </p:spTree>
    <p:extLst>
      <p:ext uri="{BB962C8B-B14F-4D97-AF65-F5344CB8AC3E}">
        <p14:creationId xmlns:p14="http://schemas.microsoft.com/office/powerpoint/2010/main" val="2542193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85800"/>
          </a:xfrm>
        </p:spPr>
        <p:txBody>
          <a:bodyPr/>
          <a:lstStyle/>
          <a:p>
            <a:pPr algn="ctr"/>
            <a:r>
              <a:rPr lang="en-US" dirty="0"/>
              <a:t>Why do people choose to help?</a:t>
            </a:r>
          </a:p>
        </p:txBody>
      </p:sp>
      <p:sp>
        <p:nvSpPr>
          <p:cNvPr id="3" name="Content Placeholder 2"/>
          <p:cNvSpPr>
            <a:spLocks noGrp="1"/>
          </p:cNvSpPr>
          <p:nvPr>
            <p:ph sz="quarter" idx="13"/>
          </p:nvPr>
        </p:nvSpPr>
        <p:spPr>
          <a:xfrm>
            <a:off x="274320" y="1371600"/>
            <a:ext cx="8595360" cy="4864608"/>
          </a:xfrm>
        </p:spPr>
        <p:txBody>
          <a:bodyPr/>
          <a:lstStyle/>
          <a:p>
            <a:r>
              <a:rPr lang="en-US" altLang="en-US" dirty="0" smtClean="0">
                <a:latin typeface="Verdana" pitchFamily="1" charset="0"/>
                <a:ea typeface="Arial" charset="0"/>
                <a:cs typeface="Verdana" pitchFamily="1" charset="0"/>
              </a:rPr>
              <a:t>SOCIAL NORMS</a:t>
            </a:r>
          </a:p>
          <a:p>
            <a:endParaRPr lang="en-US" altLang="en-US" dirty="0">
              <a:latin typeface="Verdana" pitchFamily="1" charset="0"/>
              <a:ea typeface="Arial" charset="0"/>
              <a:cs typeface="Verdana" pitchFamily="1" charset="0"/>
            </a:endParaRPr>
          </a:p>
          <a:p>
            <a:r>
              <a:rPr lang="en-US" altLang="en-US" dirty="0" smtClean="0">
                <a:latin typeface="Verdana" pitchFamily="1" charset="0"/>
                <a:ea typeface="Arial" charset="0"/>
                <a:cs typeface="Verdana" pitchFamily="1" charset="0"/>
              </a:rPr>
              <a:t>Adaptive </a:t>
            </a:r>
            <a:r>
              <a:rPr lang="en-US" altLang="en-US" dirty="0">
                <a:latin typeface="Verdana" pitchFamily="1" charset="0"/>
                <a:ea typeface="Arial" charset="0"/>
                <a:cs typeface="Verdana" pitchFamily="1" charset="0"/>
              </a:rPr>
              <a:t>for individuals to learn social norms from other members of a society (Simon, 1990)</a:t>
            </a:r>
          </a:p>
          <a:p>
            <a:pPr marL="170752" lvl="1" indent="0">
              <a:buNone/>
            </a:pPr>
            <a:endParaRPr lang="en-US" altLang="en-US" dirty="0" smtClean="0">
              <a:latin typeface="Verdana" pitchFamily="1" charset="0"/>
              <a:ea typeface="Arial" charset="0"/>
              <a:cs typeface="Verdana" pitchFamily="1" charset="0"/>
            </a:endParaRPr>
          </a:p>
          <a:p>
            <a:r>
              <a:rPr lang="en-US" altLang="en-US" dirty="0">
                <a:latin typeface="Verdana" pitchFamily="1" charset="0"/>
                <a:ea typeface="Arial" charset="0"/>
                <a:cs typeface="Verdana" pitchFamily="1" charset="0"/>
              </a:rPr>
              <a:t>Norm of Reciprocity</a:t>
            </a:r>
          </a:p>
          <a:p>
            <a:pPr lvl="1"/>
            <a:r>
              <a:rPr lang="en-US" altLang="en-US" dirty="0">
                <a:latin typeface="Verdana" pitchFamily="1" charset="0"/>
                <a:ea typeface="Arial" charset="0"/>
                <a:cs typeface="Verdana" pitchFamily="1" charset="0"/>
              </a:rPr>
              <a:t>The expectation that helping others will increase the likelihood that they will help us in the future.</a:t>
            </a:r>
          </a:p>
          <a:p>
            <a:pPr marL="170752" lvl="1" indent="0">
              <a:buNone/>
            </a:pPr>
            <a:endParaRPr lang="en-US" altLang="en-US" dirty="0">
              <a:latin typeface="Verdana" pitchFamily="1" charset="0"/>
              <a:ea typeface="Arial" charset="0"/>
              <a:cs typeface="Verdana" pitchFamily="1" charset="0"/>
            </a:endParaRPr>
          </a:p>
        </p:txBody>
      </p:sp>
    </p:spTree>
    <p:extLst>
      <p:ext uri="{BB962C8B-B14F-4D97-AF65-F5344CB8AC3E}">
        <p14:creationId xmlns:p14="http://schemas.microsoft.com/office/powerpoint/2010/main" val="2542193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85800"/>
          </a:xfrm>
        </p:spPr>
        <p:txBody>
          <a:bodyPr/>
          <a:lstStyle/>
          <a:p>
            <a:pPr algn="ctr"/>
            <a:r>
              <a:rPr lang="en-US" dirty="0"/>
              <a:t>Why do people choose to help?</a:t>
            </a:r>
          </a:p>
        </p:txBody>
      </p:sp>
      <p:sp>
        <p:nvSpPr>
          <p:cNvPr id="3" name="Content Placeholder 2"/>
          <p:cNvSpPr>
            <a:spLocks noGrp="1"/>
          </p:cNvSpPr>
          <p:nvPr>
            <p:ph sz="quarter" idx="13"/>
          </p:nvPr>
        </p:nvSpPr>
        <p:spPr>
          <a:xfrm>
            <a:off x="274320" y="1066800"/>
            <a:ext cx="8595360" cy="5169408"/>
          </a:xfrm>
        </p:spPr>
        <p:txBody>
          <a:bodyPr>
            <a:normAutofit/>
          </a:bodyPr>
          <a:lstStyle/>
          <a:p>
            <a:r>
              <a:rPr lang="en-US" altLang="en-US" dirty="0">
                <a:latin typeface="Verdana" pitchFamily="1" charset="0"/>
                <a:ea typeface="Arial" charset="0"/>
                <a:cs typeface="Verdana" pitchFamily="1" charset="0"/>
              </a:rPr>
              <a:t>Social exchange theory</a:t>
            </a:r>
          </a:p>
          <a:p>
            <a:pPr lvl="1"/>
            <a:r>
              <a:rPr lang="en-US" altLang="en-US" dirty="0" smtClean="0">
                <a:latin typeface="Verdana" pitchFamily="1" charset="0"/>
                <a:ea typeface="Arial" charset="0"/>
                <a:cs typeface="Verdana" pitchFamily="1" charset="0"/>
              </a:rPr>
              <a:t>In </a:t>
            </a:r>
            <a:r>
              <a:rPr lang="en-US" altLang="en-US" dirty="0">
                <a:latin typeface="Verdana" pitchFamily="1" charset="0"/>
                <a:ea typeface="Arial" charset="0"/>
                <a:cs typeface="Verdana" pitchFamily="1" charset="0"/>
              </a:rPr>
              <a:t>relationships with others, try to maximize the ratio of social rewards to social </a:t>
            </a:r>
            <a:r>
              <a:rPr lang="en-US" altLang="en-US" dirty="0" smtClean="0">
                <a:latin typeface="Verdana" pitchFamily="1" charset="0"/>
                <a:ea typeface="Arial" charset="0"/>
                <a:cs typeface="Verdana" pitchFamily="1" charset="0"/>
              </a:rPr>
              <a:t>costs</a:t>
            </a:r>
          </a:p>
          <a:p>
            <a:pPr lvl="1"/>
            <a:endParaRPr lang="en-US" altLang="en-US" dirty="0">
              <a:latin typeface="Verdana" pitchFamily="1" charset="0"/>
              <a:ea typeface="Arial" charset="0"/>
              <a:cs typeface="Verdana" pitchFamily="1" charset="0"/>
            </a:endParaRPr>
          </a:p>
          <a:p>
            <a:r>
              <a:rPr lang="en-US" altLang="en-US" dirty="0">
                <a:latin typeface="Verdana" pitchFamily="1" charset="0"/>
                <a:ea typeface="Arial" charset="0"/>
                <a:cs typeface="Verdana" pitchFamily="1" charset="0"/>
              </a:rPr>
              <a:t>Helping can be rewarding in a number of </a:t>
            </a:r>
            <a:r>
              <a:rPr lang="en-US" altLang="en-US" dirty="0" smtClean="0">
                <a:latin typeface="Verdana" pitchFamily="1" charset="0"/>
                <a:ea typeface="Arial" charset="0"/>
                <a:cs typeface="Verdana" pitchFamily="1" charset="0"/>
              </a:rPr>
              <a:t>ways:</a:t>
            </a:r>
          </a:p>
          <a:p>
            <a:pPr lvl="1"/>
            <a:r>
              <a:rPr lang="en-US" altLang="en-US" dirty="0" smtClean="0">
                <a:latin typeface="Verdana" pitchFamily="1" charset="0"/>
                <a:ea typeface="Arial" charset="0"/>
                <a:cs typeface="Verdana" pitchFamily="1" charset="0"/>
              </a:rPr>
              <a:t>Increase </a:t>
            </a:r>
            <a:r>
              <a:rPr lang="en-US" altLang="en-US" dirty="0">
                <a:latin typeface="Verdana" pitchFamily="1" charset="0"/>
                <a:ea typeface="Arial" charset="0"/>
                <a:cs typeface="Verdana" pitchFamily="1" charset="0"/>
              </a:rPr>
              <a:t>likelihood of future </a:t>
            </a:r>
            <a:r>
              <a:rPr lang="en-US" altLang="en-US" dirty="0" smtClean="0">
                <a:latin typeface="Verdana" pitchFamily="1" charset="0"/>
                <a:ea typeface="Arial" charset="0"/>
                <a:cs typeface="Verdana" pitchFamily="1" charset="0"/>
              </a:rPr>
              <a:t>help (reciprocity)</a:t>
            </a:r>
            <a:endParaRPr lang="en-US" altLang="en-US" dirty="0">
              <a:latin typeface="Verdana" pitchFamily="1" charset="0"/>
              <a:ea typeface="Arial" charset="0"/>
              <a:cs typeface="Verdana" pitchFamily="1" charset="0"/>
            </a:endParaRPr>
          </a:p>
          <a:p>
            <a:pPr lvl="2"/>
            <a:r>
              <a:rPr lang="en-US" altLang="en-US" dirty="0" smtClean="0">
                <a:latin typeface="Verdana" pitchFamily="1" charset="0"/>
                <a:ea typeface="Arial" charset="0"/>
                <a:cs typeface="Verdana" pitchFamily="1" charset="0"/>
              </a:rPr>
              <a:t>Someone </a:t>
            </a:r>
            <a:r>
              <a:rPr lang="en-US" altLang="en-US" dirty="0">
                <a:latin typeface="Verdana" pitchFamily="1" charset="0"/>
                <a:ea typeface="Arial" charset="0"/>
                <a:cs typeface="Verdana" pitchFamily="1" charset="0"/>
              </a:rPr>
              <a:t>will help us when we need it</a:t>
            </a:r>
          </a:p>
          <a:p>
            <a:pPr lvl="1"/>
            <a:endParaRPr lang="en-US" altLang="en-US" dirty="0" smtClean="0">
              <a:latin typeface="Verdana" pitchFamily="1" charset="0"/>
              <a:ea typeface="Arial" charset="0"/>
              <a:cs typeface="Verdana" pitchFamily="1" charset="0"/>
            </a:endParaRPr>
          </a:p>
          <a:p>
            <a:pPr lvl="1"/>
            <a:r>
              <a:rPr lang="en-US" altLang="en-US" dirty="0" smtClean="0">
                <a:latin typeface="Verdana" pitchFamily="1" charset="0"/>
                <a:ea typeface="Arial" charset="0"/>
                <a:cs typeface="Verdana" pitchFamily="1" charset="0"/>
              </a:rPr>
              <a:t>Relief </a:t>
            </a:r>
            <a:r>
              <a:rPr lang="en-US" altLang="en-US" dirty="0">
                <a:latin typeface="Verdana" pitchFamily="1" charset="0"/>
                <a:ea typeface="Arial" charset="0"/>
                <a:cs typeface="Verdana" pitchFamily="1" charset="0"/>
              </a:rPr>
              <a:t>of </a:t>
            </a:r>
            <a:r>
              <a:rPr lang="en-US" altLang="en-US" dirty="0" smtClean="0">
                <a:latin typeface="Verdana" pitchFamily="1" charset="0"/>
                <a:ea typeface="Arial" charset="0"/>
                <a:cs typeface="Verdana" pitchFamily="1" charset="0"/>
              </a:rPr>
              <a:t>another’s </a:t>
            </a:r>
            <a:r>
              <a:rPr lang="en-US" altLang="en-US" dirty="0">
                <a:latin typeface="Verdana" pitchFamily="1" charset="0"/>
                <a:ea typeface="Arial" charset="0"/>
                <a:cs typeface="Verdana" pitchFamily="1" charset="0"/>
              </a:rPr>
              <a:t>distress</a:t>
            </a:r>
          </a:p>
          <a:p>
            <a:pPr lvl="1"/>
            <a:endParaRPr lang="en-US" altLang="en-US" dirty="0" smtClean="0">
              <a:latin typeface="Verdana" pitchFamily="1" charset="0"/>
              <a:ea typeface="Arial" charset="0"/>
              <a:cs typeface="Verdana" pitchFamily="1" charset="0"/>
            </a:endParaRPr>
          </a:p>
          <a:p>
            <a:pPr lvl="1"/>
            <a:r>
              <a:rPr lang="en-US" altLang="en-US" dirty="0" smtClean="0">
                <a:latin typeface="Verdana" pitchFamily="1" charset="0"/>
                <a:ea typeface="Arial" charset="0"/>
                <a:cs typeface="Verdana" pitchFamily="1" charset="0"/>
              </a:rPr>
              <a:t>Gain </a:t>
            </a:r>
            <a:r>
              <a:rPr lang="en-US" altLang="en-US" dirty="0">
                <a:latin typeface="Verdana" pitchFamily="1" charset="0"/>
                <a:ea typeface="Arial" charset="0"/>
                <a:cs typeface="Verdana" pitchFamily="1" charset="0"/>
              </a:rPr>
              <a:t>rewards </a:t>
            </a:r>
          </a:p>
          <a:p>
            <a:pPr lvl="2"/>
            <a:r>
              <a:rPr lang="en-US" altLang="en-US" dirty="0">
                <a:latin typeface="Verdana" pitchFamily="1" charset="0"/>
                <a:ea typeface="Arial" charset="0"/>
                <a:cs typeface="Verdana" pitchFamily="1" charset="0"/>
              </a:rPr>
              <a:t>Social approval </a:t>
            </a:r>
          </a:p>
          <a:p>
            <a:pPr lvl="2"/>
            <a:r>
              <a:rPr lang="en-US" altLang="en-US" dirty="0">
                <a:latin typeface="Verdana" pitchFamily="1" charset="0"/>
                <a:ea typeface="Arial" charset="0"/>
                <a:cs typeface="Verdana" pitchFamily="1" charset="0"/>
              </a:rPr>
              <a:t>Increased feelings of self-worth</a:t>
            </a:r>
          </a:p>
          <a:p>
            <a:endParaRPr lang="en-US" dirty="0"/>
          </a:p>
        </p:txBody>
      </p:sp>
    </p:spTree>
    <p:extLst>
      <p:ext uri="{BB962C8B-B14F-4D97-AF65-F5344CB8AC3E}">
        <p14:creationId xmlns:p14="http://schemas.microsoft.com/office/powerpoint/2010/main" val="254219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62000"/>
          </a:xfrm>
        </p:spPr>
        <p:txBody>
          <a:bodyPr/>
          <a:lstStyle/>
          <a:p>
            <a:pPr algn="ctr"/>
            <a:r>
              <a:rPr lang="en-US" dirty="0"/>
              <a:t>Why do people choose to help?</a:t>
            </a:r>
          </a:p>
        </p:txBody>
      </p:sp>
      <p:sp>
        <p:nvSpPr>
          <p:cNvPr id="3" name="Content Placeholder 2"/>
          <p:cNvSpPr>
            <a:spLocks noGrp="1"/>
          </p:cNvSpPr>
          <p:nvPr>
            <p:ph sz="quarter" idx="13"/>
          </p:nvPr>
        </p:nvSpPr>
        <p:spPr>
          <a:xfrm>
            <a:off x="274320" y="1219200"/>
            <a:ext cx="8595360" cy="5017008"/>
          </a:xfrm>
        </p:spPr>
        <p:txBody>
          <a:bodyPr/>
          <a:lstStyle/>
          <a:p>
            <a:pPr lvl="1"/>
            <a:r>
              <a:rPr lang="en-US" altLang="en-US" dirty="0" smtClean="0">
                <a:latin typeface="Verdana" pitchFamily="1" charset="0"/>
                <a:ea typeface="Arial" charset="0"/>
                <a:cs typeface="Verdana" pitchFamily="1" charset="0"/>
              </a:rPr>
              <a:t>Potential Costs of Helping</a:t>
            </a:r>
          </a:p>
          <a:p>
            <a:pPr lvl="1"/>
            <a:endParaRPr lang="en-US" altLang="en-US" dirty="0">
              <a:latin typeface="Verdana" pitchFamily="1" charset="0"/>
              <a:ea typeface="Arial" charset="0"/>
              <a:cs typeface="Verdana" pitchFamily="1" charset="0"/>
            </a:endParaRPr>
          </a:p>
          <a:p>
            <a:pPr lvl="1"/>
            <a:r>
              <a:rPr lang="en-US" altLang="en-US" dirty="0" smtClean="0">
                <a:latin typeface="Verdana" pitchFamily="1" charset="0"/>
                <a:ea typeface="Arial" charset="0"/>
                <a:cs typeface="Verdana" pitchFamily="1" charset="0"/>
              </a:rPr>
              <a:t>Physical </a:t>
            </a:r>
            <a:r>
              <a:rPr lang="en-US" altLang="en-US" dirty="0">
                <a:latin typeface="Verdana" pitchFamily="1" charset="0"/>
                <a:ea typeface="Arial" charset="0"/>
                <a:cs typeface="Verdana" pitchFamily="1" charset="0"/>
              </a:rPr>
              <a:t>danger</a:t>
            </a:r>
          </a:p>
          <a:p>
            <a:pPr lvl="1"/>
            <a:r>
              <a:rPr lang="en-US" altLang="en-US" dirty="0" smtClean="0">
                <a:latin typeface="Verdana" pitchFamily="1" charset="0"/>
                <a:ea typeface="Arial" charset="0"/>
                <a:cs typeface="Verdana" pitchFamily="1" charset="0"/>
              </a:rPr>
              <a:t>Risk of experiencing pain</a:t>
            </a:r>
            <a:endParaRPr lang="en-US" altLang="en-US" dirty="0">
              <a:latin typeface="Verdana" pitchFamily="1" charset="0"/>
              <a:ea typeface="Arial" charset="0"/>
              <a:cs typeface="Verdana" pitchFamily="1" charset="0"/>
            </a:endParaRPr>
          </a:p>
          <a:p>
            <a:pPr lvl="1"/>
            <a:r>
              <a:rPr lang="en-US" altLang="en-US" dirty="0" smtClean="0">
                <a:latin typeface="Verdana" pitchFamily="1" charset="0"/>
                <a:ea typeface="Arial" charset="0"/>
                <a:cs typeface="Verdana" pitchFamily="1" charset="0"/>
              </a:rPr>
              <a:t>Risk of embarrassment</a:t>
            </a:r>
            <a:endParaRPr lang="en-US" altLang="en-US" dirty="0">
              <a:latin typeface="Verdana" pitchFamily="1" charset="0"/>
              <a:ea typeface="Arial" charset="0"/>
              <a:cs typeface="Verdana" pitchFamily="1" charset="0"/>
            </a:endParaRPr>
          </a:p>
          <a:p>
            <a:pPr lvl="1"/>
            <a:r>
              <a:rPr lang="en-US" altLang="en-US" dirty="0" smtClean="0">
                <a:latin typeface="Verdana" pitchFamily="1" charset="0"/>
                <a:ea typeface="Arial" charset="0"/>
                <a:cs typeface="Verdana" pitchFamily="1" charset="0"/>
              </a:rPr>
              <a:t>Time costs</a:t>
            </a:r>
          </a:p>
          <a:p>
            <a:pPr lvl="1"/>
            <a:endParaRPr lang="en-US" altLang="en-US" dirty="0">
              <a:latin typeface="Verdana" pitchFamily="1" charset="0"/>
              <a:ea typeface="Arial" charset="0"/>
              <a:cs typeface="Verdana" pitchFamily="1" charset="0"/>
            </a:endParaRPr>
          </a:p>
          <a:p>
            <a:r>
              <a:rPr lang="en-US" altLang="en-US" dirty="0">
                <a:latin typeface="Verdana" pitchFamily="1" charset="0"/>
                <a:ea typeface="Arial" charset="0"/>
                <a:cs typeface="Verdana" pitchFamily="1" charset="0"/>
              </a:rPr>
              <a:t>Social exchange theory argues that true altruism does not exist </a:t>
            </a:r>
          </a:p>
          <a:p>
            <a:pPr lvl="1"/>
            <a:r>
              <a:rPr lang="en-US" altLang="en-US" dirty="0">
                <a:latin typeface="Verdana" pitchFamily="1" charset="0"/>
                <a:ea typeface="Arial" charset="0"/>
                <a:cs typeface="Verdana" pitchFamily="1" charset="0"/>
              </a:rPr>
              <a:t>People help when the benefits outweigh the costs</a:t>
            </a:r>
          </a:p>
          <a:p>
            <a:pPr lvl="1"/>
            <a:endParaRPr lang="en-US" altLang="en-US" dirty="0">
              <a:latin typeface="Verdana" pitchFamily="1" charset="0"/>
              <a:ea typeface="Arial" charset="0"/>
              <a:cs typeface="Verdana" pitchFamily="1" charset="0"/>
            </a:endParaRPr>
          </a:p>
          <a:p>
            <a:endParaRPr lang="en-US" dirty="0"/>
          </a:p>
        </p:txBody>
      </p:sp>
    </p:spTree>
    <p:extLst>
      <p:ext uri="{BB962C8B-B14F-4D97-AF65-F5344CB8AC3E}">
        <p14:creationId xmlns:p14="http://schemas.microsoft.com/office/powerpoint/2010/main" val="254219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09600"/>
          </a:xfrm>
        </p:spPr>
        <p:txBody>
          <a:bodyPr>
            <a:normAutofit fontScale="90000"/>
          </a:bodyPr>
          <a:lstStyle/>
          <a:p>
            <a:pPr algn="ctr"/>
            <a:r>
              <a:rPr lang="en-US" dirty="0"/>
              <a:t>Why do people choose to help?</a:t>
            </a:r>
          </a:p>
        </p:txBody>
      </p:sp>
      <p:sp>
        <p:nvSpPr>
          <p:cNvPr id="3" name="Content Placeholder 2"/>
          <p:cNvSpPr>
            <a:spLocks noGrp="1"/>
          </p:cNvSpPr>
          <p:nvPr>
            <p:ph sz="quarter" idx="13"/>
          </p:nvPr>
        </p:nvSpPr>
        <p:spPr/>
        <p:txBody>
          <a:bodyPr/>
          <a:lstStyle/>
          <a:p>
            <a:r>
              <a:rPr lang="en-US" altLang="en-US" dirty="0" smtClean="0">
                <a:latin typeface="Verdana" pitchFamily="1" charset="0"/>
                <a:ea typeface="Arial" charset="0"/>
                <a:cs typeface="Verdana" pitchFamily="1" charset="0"/>
              </a:rPr>
              <a:t>Empathy-Altruism </a:t>
            </a:r>
            <a:r>
              <a:rPr lang="en-US" altLang="en-US" dirty="0">
                <a:latin typeface="Verdana" pitchFamily="1" charset="0"/>
                <a:ea typeface="Arial" charset="0"/>
                <a:cs typeface="Verdana" pitchFamily="1" charset="0"/>
              </a:rPr>
              <a:t>Hypothesis</a:t>
            </a:r>
          </a:p>
          <a:p>
            <a:pPr lvl="1"/>
            <a:r>
              <a:rPr lang="en-US" altLang="en-US" dirty="0">
                <a:latin typeface="Verdana" pitchFamily="1" charset="0"/>
                <a:ea typeface="Arial" charset="0"/>
                <a:cs typeface="Verdana" pitchFamily="1" charset="0"/>
              </a:rPr>
              <a:t>The idea that when we feel empathy for a person, we will attempt to help that person purely for altruistic reasons, regardless of what we have to </a:t>
            </a:r>
            <a:r>
              <a:rPr lang="en-US" altLang="en-US" dirty="0" smtClean="0">
                <a:latin typeface="Verdana" pitchFamily="1" charset="0"/>
                <a:ea typeface="Arial" charset="0"/>
                <a:cs typeface="Verdana" pitchFamily="1" charset="0"/>
              </a:rPr>
              <a:t>gain</a:t>
            </a:r>
          </a:p>
          <a:p>
            <a:pPr lvl="1"/>
            <a:endParaRPr lang="en-US" altLang="en-US" dirty="0">
              <a:latin typeface="Verdana" pitchFamily="1" charset="0"/>
              <a:ea typeface="Arial" charset="0"/>
              <a:cs typeface="Verdana" pitchFamily="1" charset="0"/>
            </a:endParaRPr>
          </a:p>
          <a:p>
            <a:r>
              <a:rPr lang="en-US" altLang="en-US" dirty="0">
                <a:latin typeface="Verdana" pitchFamily="1" charset="0"/>
                <a:ea typeface="Arial" charset="0"/>
                <a:cs typeface="Verdana" pitchFamily="1" charset="0"/>
              </a:rPr>
              <a:t>Empathy</a:t>
            </a:r>
          </a:p>
          <a:p>
            <a:pPr lvl="1"/>
            <a:r>
              <a:rPr lang="en-US" altLang="en-US" dirty="0">
                <a:latin typeface="Verdana" pitchFamily="1" charset="0"/>
                <a:ea typeface="Arial" charset="0"/>
                <a:cs typeface="Verdana" pitchFamily="1" charset="0"/>
              </a:rPr>
              <a:t>The ability to put oneself in the shoes of another person and to experience events and emotions (e.g., joy and sadness) the way that person experiences </a:t>
            </a:r>
            <a:r>
              <a:rPr lang="en-US" altLang="en-US" dirty="0" smtClean="0">
                <a:latin typeface="Verdana" pitchFamily="1" charset="0"/>
                <a:ea typeface="Arial" charset="0"/>
                <a:cs typeface="Verdana" pitchFamily="1" charset="0"/>
              </a:rPr>
              <a:t>them (as if you were experiencing them yourself)</a:t>
            </a:r>
            <a:endParaRPr lang="en-US" altLang="en-US" dirty="0">
              <a:latin typeface="Verdana" pitchFamily="1" charset="0"/>
              <a:ea typeface="Arial" charset="0"/>
              <a:cs typeface="Verdana" pitchFamily="1" charset="0"/>
            </a:endParaRPr>
          </a:p>
          <a:p>
            <a:pPr lvl="1"/>
            <a:endParaRPr lang="en-US" altLang="en-US" dirty="0">
              <a:latin typeface="Verdana" pitchFamily="1" charset="0"/>
              <a:ea typeface="Arial" charset="0"/>
              <a:cs typeface="Verdana" pitchFamily="1" charset="0"/>
            </a:endParaRPr>
          </a:p>
        </p:txBody>
      </p:sp>
    </p:spTree>
    <p:extLst>
      <p:ext uri="{BB962C8B-B14F-4D97-AF65-F5344CB8AC3E}">
        <p14:creationId xmlns:p14="http://schemas.microsoft.com/office/powerpoint/2010/main" val="254219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62000"/>
          </a:xfrm>
        </p:spPr>
        <p:txBody>
          <a:bodyPr>
            <a:normAutofit/>
          </a:bodyPr>
          <a:lstStyle/>
          <a:p>
            <a:r>
              <a:rPr lang="en-US" sz="3200" dirty="0" smtClean="0"/>
              <a:t>Summary of Theories on Motives for Helping</a:t>
            </a:r>
            <a:endParaRPr lang="en-US" sz="3200" dirty="0"/>
          </a:p>
        </p:txBody>
      </p:sp>
      <p:sp>
        <p:nvSpPr>
          <p:cNvPr id="3" name="Content Placeholder 2"/>
          <p:cNvSpPr>
            <a:spLocks noGrp="1"/>
          </p:cNvSpPr>
          <p:nvPr>
            <p:ph sz="quarter" idx="13"/>
          </p:nvPr>
        </p:nvSpPr>
        <p:spPr>
          <a:xfrm>
            <a:off x="274320" y="1447800"/>
            <a:ext cx="8595360" cy="4788408"/>
          </a:xfrm>
        </p:spPr>
        <p:txBody>
          <a:bodyPr/>
          <a:lstStyle/>
          <a:p>
            <a:r>
              <a:rPr lang="en-US" altLang="en-US" dirty="0" smtClean="0">
                <a:latin typeface="Verdana" pitchFamily="1" charset="0"/>
                <a:ea typeface="Arial" charset="0"/>
                <a:cs typeface="Verdana" pitchFamily="1" charset="0"/>
              </a:rPr>
              <a:t>Biological/Genetic (Evolutionary psychology)</a:t>
            </a:r>
          </a:p>
          <a:p>
            <a:endParaRPr lang="en-US" altLang="en-US" dirty="0">
              <a:latin typeface="Verdana" pitchFamily="1" charset="0"/>
              <a:ea typeface="Arial" charset="0"/>
              <a:cs typeface="Verdana" pitchFamily="1" charset="0"/>
            </a:endParaRPr>
          </a:p>
          <a:p>
            <a:r>
              <a:rPr lang="en-US" altLang="en-US" dirty="0" smtClean="0">
                <a:latin typeface="Verdana" pitchFamily="1" charset="0"/>
                <a:ea typeface="Arial" charset="0"/>
                <a:cs typeface="Verdana" pitchFamily="1" charset="0"/>
              </a:rPr>
              <a:t>Learned Social Norms</a:t>
            </a:r>
          </a:p>
          <a:p>
            <a:endParaRPr lang="en-US" altLang="en-US" dirty="0" smtClean="0">
              <a:latin typeface="Verdana" pitchFamily="1" charset="0"/>
              <a:ea typeface="Arial" charset="0"/>
              <a:cs typeface="Verdana" pitchFamily="1" charset="0"/>
            </a:endParaRPr>
          </a:p>
          <a:p>
            <a:r>
              <a:rPr lang="en-US" altLang="en-US" dirty="0" smtClean="0">
                <a:latin typeface="Verdana" pitchFamily="1" charset="0"/>
                <a:ea typeface="Arial" charset="0"/>
                <a:cs typeface="Verdana" pitchFamily="1" charset="0"/>
              </a:rPr>
              <a:t>Social </a:t>
            </a:r>
            <a:r>
              <a:rPr lang="en-US" altLang="en-US" dirty="0">
                <a:latin typeface="Verdana" pitchFamily="1" charset="0"/>
                <a:ea typeface="Arial" charset="0"/>
                <a:cs typeface="Verdana" pitchFamily="1" charset="0"/>
              </a:rPr>
              <a:t>exchange theory</a:t>
            </a:r>
          </a:p>
          <a:p>
            <a:pPr lvl="1"/>
            <a:r>
              <a:rPr lang="en-US" altLang="en-US" dirty="0">
                <a:latin typeface="Verdana" pitchFamily="1" charset="0"/>
                <a:ea typeface="Arial" charset="0"/>
                <a:cs typeface="Verdana" pitchFamily="1" charset="0"/>
              </a:rPr>
              <a:t>Maximize rewards, minimize costs</a:t>
            </a:r>
          </a:p>
          <a:p>
            <a:endParaRPr lang="en-US" altLang="en-US" dirty="0" smtClean="0">
              <a:latin typeface="Verdana" pitchFamily="1" charset="0"/>
              <a:ea typeface="Arial" charset="0"/>
              <a:cs typeface="Verdana" pitchFamily="1" charset="0"/>
            </a:endParaRPr>
          </a:p>
          <a:p>
            <a:r>
              <a:rPr lang="en-US" altLang="en-US" dirty="0" smtClean="0">
                <a:latin typeface="Verdana" pitchFamily="1" charset="0"/>
                <a:ea typeface="Arial" charset="0"/>
                <a:cs typeface="Verdana" pitchFamily="1" charset="0"/>
              </a:rPr>
              <a:t>Empathy-altruism hypothesis</a:t>
            </a:r>
          </a:p>
          <a:p>
            <a:pPr lvl="1"/>
            <a:r>
              <a:rPr lang="en-US" altLang="en-US" dirty="0" smtClean="0">
                <a:latin typeface="Verdana" pitchFamily="1" charset="0"/>
                <a:ea typeface="Arial" charset="0"/>
                <a:cs typeface="Verdana" pitchFamily="1" charset="0"/>
              </a:rPr>
              <a:t>Powerful </a:t>
            </a:r>
            <a:r>
              <a:rPr lang="en-US" altLang="en-US" dirty="0">
                <a:latin typeface="Verdana" pitchFamily="1" charset="0"/>
                <a:ea typeface="Arial" charset="0"/>
                <a:cs typeface="Verdana" pitchFamily="1" charset="0"/>
              </a:rPr>
              <a:t>feelings of empathy and compassion </a:t>
            </a:r>
            <a:r>
              <a:rPr lang="en-US" altLang="en-US" dirty="0">
                <a:latin typeface="Verdana" pitchFamily="1" charset="0"/>
                <a:ea typeface="Arial" charset="0"/>
                <a:cs typeface="Verdana" pitchFamily="1" charset="0"/>
                <a:sym typeface="Wingdings" pitchFamily="1" charset="2"/>
              </a:rPr>
              <a:t> selfless giving</a:t>
            </a:r>
            <a:endParaRPr lang="en-US" altLang="en-US" dirty="0">
              <a:latin typeface="Verdana" pitchFamily="1" charset="0"/>
              <a:ea typeface="Arial" charset="0"/>
              <a:cs typeface="Verdana" pitchFamily="1" charset="0"/>
            </a:endParaRPr>
          </a:p>
          <a:p>
            <a:endParaRPr lang="en-US" dirty="0"/>
          </a:p>
        </p:txBody>
      </p:sp>
    </p:spTree>
    <p:extLst>
      <p:ext uri="{BB962C8B-B14F-4D97-AF65-F5344CB8AC3E}">
        <p14:creationId xmlns:p14="http://schemas.microsoft.com/office/powerpoint/2010/main" val="254219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62000"/>
          </a:xfrm>
        </p:spPr>
        <p:txBody>
          <a:bodyPr/>
          <a:lstStyle/>
          <a:p>
            <a:pPr algn="ctr"/>
            <a:r>
              <a:rPr lang="en-US" dirty="0"/>
              <a:t>Helping &amp; Personal Characteristics</a:t>
            </a:r>
          </a:p>
        </p:txBody>
      </p:sp>
      <p:sp>
        <p:nvSpPr>
          <p:cNvPr id="3" name="Content Placeholder 2"/>
          <p:cNvSpPr>
            <a:spLocks noGrp="1"/>
          </p:cNvSpPr>
          <p:nvPr>
            <p:ph sz="quarter" idx="13"/>
          </p:nvPr>
        </p:nvSpPr>
        <p:spPr/>
        <p:txBody>
          <a:bodyPr/>
          <a:lstStyle/>
          <a:p>
            <a:r>
              <a:rPr lang="en-US" dirty="0" smtClean="0"/>
              <a:t>Personality</a:t>
            </a:r>
          </a:p>
          <a:p>
            <a:endParaRPr lang="en-US" dirty="0"/>
          </a:p>
          <a:p>
            <a:r>
              <a:rPr lang="en-US" dirty="0" smtClean="0"/>
              <a:t>Gender</a:t>
            </a:r>
          </a:p>
          <a:p>
            <a:endParaRPr lang="en-US" dirty="0"/>
          </a:p>
          <a:p>
            <a:r>
              <a:rPr lang="en-US" dirty="0" smtClean="0"/>
              <a:t>Group Membership</a:t>
            </a:r>
          </a:p>
          <a:p>
            <a:endParaRPr lang="en-US" dirty="0"/>
          </a:p>
          <a:p>
            <a:r>
              <a:rPr lang="en-US" dirty="0" smtClean="0"/>
              <a:t>Mood</a:t>
            </a:r>
            <a:endParaRPr lang="en-US" dirty="0"/>
          </a:p>
        </p:txBody>
      </p:sp>
    </p:spTree>
    <p:extLst>
      <p:ext uri="{BB962C8B-B14F-4D97-AF65-F5344CB8AC3E}">
        <p14:creationId xmlns:p14="http://schemas.microsoft.com/office/powerpoint/2010/main" val="38248102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257</TotalTime>
  <Words>1213</Words>
  <Application>Microsoft Office PowerPoint</Application>
  <PresentationFormat>On-screen Show (4:3)</PresentationFormat>
  <Paragraphs>150</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Soho</vt:lpstr>
      <vt:lpstr>Prosocial behavior</vt:lpstr>
      <vt:lpstr>What is Prosocial Behavior?</vt:lpstr>
      <vt:lpstr>Why do people choose to help?</vt:lpstr>
      <vt:lpstr>Why do people choose to help?</vt:lpstr>
      <vt:lpstr>Why do people choose to help?</vt:lpstr>
      <vt:lpstr>Why do people choose to help?</vt:lpstr>
      <vt:lpstr>Why do people choose to help?</vt:lpstr>
      <vt:lpstr>Summary of Theories on Motives for Helping</vt:lpstr>
      <vt:lpstr>Helping &amp; Personal Characteristics</vt:lpstr>
      <vt:lpstr>Helping &amp; Personal Characteristics</vt:lpstr>
      <vt:lpstr>Helping &amp; Gender</vt:lpstr>
      <vt:lpstr>Helping &amp; Group Membership</vt:lpstr>
      <vt:lpstr>Helping and Mood</vt:lpstr>
      <vt:lpstr>Helping and Mood</vt:lpstr>
      <vt:lpstr>Helping and Mood</vt:lpstr>
      <vt:lpstr>Situational Determinants of Helping</vt:lpstr>
      <vt:lpstr>People are less helpful in big cities than in small towns, not because of a difference in values, but because the stress of urban life causes them to keep to themselves. Source: (left): John Lund/Drew Kelly/Sam Diephuis/Glow Images, Inc.; (right): David Grossman/Alamy</vt:lpstr>
      <vt:lpstr>Urban Overload Hypothesis</vt:lpstr>
      <vt:lpstr>Residential Mobility</vt:lpstr>
      <vt:lpstr>The Bystander Effect</vt:lpstr>
      <vt:lpstr>Figure 11.4 Bystander Intervention Decision Tree: Five Steps to Helping in an Emergency Latan. and Darley (1970) showed that people go through five decision-making steps before they help someone in an emergency. If bystanders fail to take any one of the five steps, they will not help. Each step is outlined here, along with the possible reasons why people decide not to intervene. (Adapted from Latan. &amp; Darley, 1970)</vt:lpstr>
      <vt:lpstr>Bystander Effect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Prosocial behavior</dc:title>
  <dc:creator>owner</dc:creator>
  <cp:lastModifiedBy>Terry, Pam</cp:lastModifiedBy>
  <cp:revision>21</cp:revision>
  <dcterms:created xsi:type="dcterms:W3CDTF">2015-04-20T23:16:50Z</dcterms:created>
  <dcterms:modified xsi:type="dcterms:W3CDTF">2016-11-23T00:12:46Z</dcterms:modified>
</cp:coreProperties>
</file>