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4"/>
  </p:notesMasterIdLst>
  <p:handoutMasterIdLst>
    <p:handoutMasterId r:id="rId35"/>
  </p:handoutMasterIdLst>
  <p:sldIdLst>
    <p:sldId id="258" r:id="rId2"/>
    <p:sldId id="316" r:id="rId3"/>
    <p:sldId id="329" r:id="rId4"/>
    <p:sldId id="330" r:id="rId5"/>
    <p:sldId id="317" r:id="rId6"/>
    <p:sldId id="318" r:id="rId7"/>
    <p:sldId id="319" r:id="rId8"/>
    <p:sldId id="320" r:id="rId9"/>
    <p:sldId id="321" r:id="rId10"/>
    <p:sldId id="338" r:id="rId11"/>
    <p:sldId id="339" r:id="rId12"/>
    <p:sldId id="341" r:id="rId13"/>
    <p:sldId id="334" r:id="rId14"/>
    <p:sldId id="342" r:id="rId15"/>
    <p:sldId id="343" r:id="rId16"/>
    <p:sldId id="344" r:id="rId17"/>
    <p:sldId id="335" r:id="rId18"/>
    <p:sldId id="264" r:id="rId19"/>
    <p:sldId id="305" r:id="rId20"/>
    <p:sldId id="265" r:id="rId21"/>
    <p:sldId id="306" r:id="rId22"/>
    <p:sldId id="266" r:id="rId23"/>
    <p:sldId id="307" r:id="rId24"/>
    <p:sldId id="267" r:id="rId25"/>
    <p:sldId id="308" r:id="rId26"/>
    <p:sldId id="268" r:id="rId27"/>
    <p:sldId id="309" r:id="rId28"/>
    <p:sldId id="271" r:id="rId29"/>
    <p:sldId id="299" r:id="rId30"/>
    <p:sldId id="288" r:id="rId31"/>
    <p:sldId id="332" r:id="rId32"/>
    <p:sldId id="333" r:id="rId33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10D"/>
    <a:srgbClr val="FE95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05" autoAdjust="0"/>
    <p:restoredTop sz="94728" autoAdjust="0"/>
  </p:normalViewPr>
  <p:slideViewPr>
    <p:cSldViewPr>
      <p:cViewPr>
        <p:scale>
          <a:sx n="66" d="100"/>
          <a:sy n="66" d="100"/>
        </p:scale>
        <p:origin x="-27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6833" cy="4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3" tIns="46557" rIns="93113" bIns="4655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167" y="1"/>
            <a:ext cx="3026833" cy="4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3" tIns="46557" rIns="93113" bIns="4655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9758"/>
            <a:ext cx="3026833" cy="4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167" y="8819758"/>
            <a:ext cx="3026833" cy="4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AF3538E6-68B8-428E-B346-64404B186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6833" cy="4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3" tIns="46557" rIns="93113" bIns="4655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167" y="1"/>
            <a:ext cx="3026833" cy="4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3" tIns="46557" rIns="93113" bIns="4655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334" y="4409878"/>
            <a:ext cx="5122333" cy="4177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3" tIns="46557" rIns="93113" bIns="465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9758"/>
            <a:ext cx="3026833" cy="4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167" y="8819758"/>
            <a:ext cx="3026833" cy="4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70C44FF-6C3B-4902-8D58-FADF0FDD9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9EAB9E-0236-4778-8AD7-C0493D404BCE}" type="slidenum">
              <a:rPr lang="en-US"/>
              <a:pPr/>
              <a:t>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A77CFB-2259-44B1-AE79-4F357AB78BDD}" type="slidenum">
              <a:rPr lang="en-US"/>
              <a:pPr/>
              <a:t>28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DE29E-7C60-4E53-BD23-3251A3F64C95}" type="slidenum">
              <a:rPr lang="en-US"/>
              <a:pPr/>
              <a:t>30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F9BBA6-845F-4E92-AE13-8BDD1AB9D2D8}" type="slidenum">
              <a:rPr lang="en-US"/>
              <a:pPr/>
              <a:t>3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3C7907-A0CA-4FB1-AE3B-EE0D178AE51E}" type="slidenum">
              <a:rPr lang="en-US"/>
              <a:pPr/>
              <a:t>10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A18B24-5122-4DE2-8CF9-769B69ACBB5E}" type="slidenum">
              <a:rPr lang="en-US"/>
              <a:pPr/>
              <a:t>17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8C8A7E-266F-4398-B280-8D13768AE993}" type="slidenum">
              <a:rPr lang="en-US"/>
              <a:pPr/>
              <a:t>18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888899-CC75-492E-8C7F-6299B2D64F23}" type="slidenum">
              <a:rPr lang="en-US"/>
              <a:pPr/>
              <a:t>20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CA3B65-0B96-4479-9037-35688515599F}" type="slidenum">
              <a:rPr lang="en-US"/>
              <a:pPr/>
              <a:t>22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FAF8A1-C28D-4E6B-A81C-A023B840E716}" type="slidenum">
              <a:rPr lang="en-US"/>
              <a:pPr/>
              <a:t>24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6BF53D-5C0F-4727-949E-46BE773A1379}" type="slidenum">
              <a:rPr lang="en-US"/>
              <a:pPr/>
              <a:t>26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3"/>
              <a:ext cx="1856" cy="3626"/>
              <a:chOff x="3010" y="777"/>
              <a:chExt cx="1856" cy="3626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7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1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8" y="2166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6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4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4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2" y="127"/>
              <a:ext cx="356" cy="608"/>
              <a:chOff x="1728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8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7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7"/>
              <a:ext cx="500" cy="500"/>
              <a:chOff x="1727" y="867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1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5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4788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788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990033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1AF7BB-DA05-4082-9122-56E25463F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5AF34-1AFE-4407-802B-3C9883033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9D5C0-3B52-45CF-906A-C1D43FEDD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B9F91-B92B-4545-A649-B7135101C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986D4-CFFC-4603-BBFF-7BEB50361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9C3C8-3481-4C9B-A065-C5BADD3C0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23051-A98F-41D3-BDE0-D9F1868C5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86094-7ABB-4DAF-A362-6E89195D0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05800-7FBF-4BA4-81A4-33706BA0D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9CF23-DF2D-44A8-9398-A2504CBAD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FB1DA-AF7A-48B8-99A1-D1E131F39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54681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54682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682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682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4682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54682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682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682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682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683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4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54683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683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683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7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546836" name="Freeform 20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6837" name="Freeform 21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683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54684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684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684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54684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684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684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4684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684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684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685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685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685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685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685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685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685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685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685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685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686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4686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686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686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686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8B93F91-244C-48DC-9890-2EF6C1168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990033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990033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990033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990033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990033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990033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990033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990033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990033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2895600"/>
            <a:ext cx="914082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800" b="1" dirty="0">
                <a:latin typeface="Times New Roman" pitchFamily="18" charset="0"/>
              </a:rPr>
              <a:t>Chapter 1</a:t>
            </a:r>
            <a:br>
              <a:rPr lang="en-US" sz="4800" b="1" dirty="0">
                <a:latin typeface="Times New Roman" pitchFamily="18" charset="0"/>
              </a:rPr>
            </a:br>
            <a:r>
              <a:rPr lang="en-US" sz="3200" b="1" dirty="0">
                <a:latin typeface="Times New Roman" pitchFamily="18" charset="0"/>
              </a:rPr>
              <a:t>Psychology as a Science </a:t>
            </a:r>
            <a:endParaRPr lang="en-US" sz="3200" b="1" dirty="0" smtClean="0">
              <a:latin typeface="Times New Roman" pitchFamily="18" charset="0"/>
            </a:endParaRPr>
          </a:p>
          <a:p>
            <a:pPr algn="ctr" eaLnBrk="1" hangingPunct="1"/>
            <a:r>
              <a:rPr lang="en-US" sz="3200" b="1" smtClean="0">
                <a:latin typeface="Times New Roman" pitchFamily="18" charset="0"/>
              </a:rPr>
              <a:t>Overview</a:t>
            </a:r>
            <a:endParaRPr lang="en-US" sz="3200" b="1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848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Early Pioneers</a:t>
            </a:r>
            <a:r>
              <a:rPr lang="en-US" smtClean="0"/>
              <a:t>  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86000"/>
            <a:ext cx="7848600" cy="3962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Wilhelm Wundt (1832–1920) is associated with structuralism and is recognized as the “world’s first psychologist.” 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Schools of Thought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09800"/>
            <a:ext cx="7696200" cy="3846513"/>
          </a:xfrm>
        </p:spPr>
        <p:txBody>
          <a:bodyPr/>
          <a:lstStyle/>
          <a:p>
            <a:r>
              <a:rPr lang="en-US" dirty="0"/>
              <a:t>Structuralism (Edward </a:t>
            </a:r>
            <a:r>
              <a:rPr lang="en-US" dirty="0" err="1"/>
              <a:t>Tichener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Purpose:  find the structure of mind or consciousness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Method:  introspection</a:t>
            </a:r>
          </a:p>
          <a:p>
            <a:pPr lvl="1"/>
            <a:endParaRPr lang="en-US" dirty="0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558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Schools of </a:t>
            </a:r>
            <a:r>
              <a:rPr lang="en-US" dirty="0" smtClean="0"/>
              <a:t>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79913"/>
          </a:xfrm>
        </p:spPr>
        <p:txBody>
          <a:bodyPr/>
          <a:lstStyle/>
          <a:p>
            <a:r>
              <a:rPr lang="en-US" sz="2800" dirty="0" smtClean="0"/>
              <a:t>William James (1842-1910) established functionalism which studies how the conscious mind aids in survival.</a:t>
            </a:r>
          </a:p>
          <a:p>
            <a:endParaRPr lang="en-US" sz="2800" dirty="0" smtClean="0"/>
          </a:p>
          <a:p>
            <a:r>
              <a:rPr lang="en-US" sz="2800" dirty="0" smtClean="0"/>
              <a:t>What is the purpose or function of the behavior?</a:t>
            </a:r>
          </a:p>
          <a:p>
            <a:endParaRPr lang="en-US" sz="2800" dirty="0" smtClean="0"/>
          </a:p>
          <a:p>
            <a:r>
              <a:rPr lang="en-US" sz="2800" dirty="0" smtClean="0"/>
              <a:t>Influenced by Darwin &amp; adaptation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874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Early Pioneers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620000" cy="4151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John Watson (1878–1958) helped establish behaviorism, which studies observable behavior and was the dominant perspective in North America from the 1920s through the 1950s. 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Behaviorism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456113"/>
          </a:xfrm>
        </p:spPr>
        <p:txBody>
          <a:bodyPr/>
          <a:lstStyle/>
          <a:p>
            <a:r>
              <a:rPr lang="en-US" dirty="0"/>
              <a:t>Psychology – the science of behavior</a:t>
            </a:r>
          </a:p>
          <a:p>
            <a:r>
              <a:rPr lang="en-US" dirty="0"/>
              <a:t>(1920 – 1960)</a:t>
            </a:r>
          </a:p>
          <a:p>
            <a:endParaRPr lang="en-US" dirty="0"/>
          </a:p>
          <a:p>
            <a:r>
              <a:rPr lang="en-US" dirty="0"/>
              <a:t>John B. Watson</a:t>
            </a:r>
          </a:p>
          <a:p>
            <a:endParaRPr lang="en-US" dirty="0"/>
          </a:p>
          <a:p>
            <a:r>
              <a:rPr lang="en-US" dirty="0"/>
              <a:t>Behavior is anything an organism does that can be observed and recorded</a:t>
            </a:r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03188"/>
            <a:ext cx="7239000" cy="65881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Behaviorist Perspective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00200"/>
            <a:ext cx="7467600" cy="5029200"/>
          </a:xfrm>
        </p:spPr>
        <p:txBody>
          <a:bodyPr/>
          <a:lstStyle/>
          <a:p>
            <a:pPr eaLnBrk="1" hangingPunct="1"/>
            <a:r>
              <a:rPr lang="en-US" smtClean="0"/>
              <a:t>B. F. Skinner and other behaviorists contend that consequences shape behavior.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People and other animals repeat behaviors followed by positive consequences and avoid behaviors followed by negative consequences.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Psychoanalytic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46513"/>
          </a:xfrm>
        </p:spPr>
        <p:txBody>
          <a:bodyPr/>
          <a:lstStyle/>
          <a:p>
            <a:r>
              <a:rPr lang="en-US" dirty="0" smtClean="0"/>
              <a:t>Sigmund Freud (1856–1939) established psychoanalysis, which studies how the unconscious mind shapes behavior.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848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Psychoanalytic Perspective</a:t>
            </a:r>
            <a:endParaRPr lang="en-US" sz="4800" dirty="0" smtClean="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848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Many contemporary psychoanalysts downplay Freud’s emphasis on sexual drives while still emphasizing the unconscious mind. 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848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The Humanistic Perspective</a:t>
            </a:r>
            <a:endParaRPr lang="en-US" smtClean="0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438400"/>
            <a:ext cx="7848600" cy="3886200"/>
          </a:xfrm>
        </p:spPr>
        <p:txBody>
          <a:bodyPr/>
          <a:lstStyle/>
          <a:p>
            <a:pPr marL="838200" lvl="1" indent="-381000" eaLnBrk="1" hangingPunct="1"/>
            <a:r>
              <a:rPr lang="en-US" smtClean="0"/>
              <a:t>Humanistic psychology developed in opposition to psychoanalysis and behaviorism.</a:t>
            </a:r>
          </a:p>
          <a:p>
            <a:pPr marL="838200" lvl="1" indent="-381000" eaLnBrk="1" hangingPunct="1"/>
            <a:endParaRPr lang="en-US" smtClean="0"/>
          </a:p>
          <a:p>
            <a:pPr marL="838200" lvl="1" indent="-381000" eaLnBrk="1" hangingPunct="1"/>
            <a:r>
              <a:rPr lang="en-US" smtClean="0"/>
              <a:t>Emphasized personal Growth and Conscious Decision Making</a:t>
            </a:r>
          </a:p>
          <a:p>
            <a:pPr marL="838200" lvl="1" indent="-381000" eaLnBrk="1" hangingPunct="1"/>
            <a:endParaRPr 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The Humanistic Perspective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Carl Rogers and Abraham Maslow were the primary architects of this perspective. 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This perspective lacked scientific rigor.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It  emphasized conscious experience and the essential goodness of people.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985000" cy="1143000"/>
          </a:xfrm>
        </p:spPr>
        <p:txBody>
          <a:bodyPr/>
          <a:lstStyle/>
          <a:p>
            <a:r>
              <a:rPr lang="en-US" sz="4400" dirty="0">
                <a:solidFill>
                  <a:srgbClr val="6600CC"/>
                </a:solidFill>
              </a:rPr>
              <a:t>What is Psychology?</a:t>
            </a:r>
            <a:endParaRPr lang="en-US" sz="36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324350"/>
          </a:xfrm>
        </p:spPr>
        <p:txBody>
          <a:bodyPr/>
          <a:lstStyle/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Psychology </a:t>
            </a:r>
            <a:r>
              <a:rPr lang="en-US" sz="3200" dirty="0" smtClean="0"/>
              <a:t>Is the Scientific Study of Mental Processes and Behavior</a:t>
            </a:r>
            <a:endParaRPr kumimoji="0" lang="en-US" sz="3200" dirty="0"/>
          </a:p>
        </p:txBody>
      </p: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848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The Cognitive Perspective</a:t>
            </a:r>
            <a:endParaRPr lang="en-US" smtClean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7010400" cy="4343400"/>
          </a:xfrm>
        </p:spPr>
        <p:txBody>
          <a:bodyPr/>
          <a:lstStyle/>
          <a:p>
            <a:pPr eaLnBrk="1" hangingPunct="1"/>
            <a:r>
              <a:rPr lang="en-US" smtClean="0"/>
              <a:t>Analyzes </a:t>
            </a:r>
            <a:br>
              <a:rPr lang="en-US" smtClean="0"/>
            </a:br>
            <a:r>
              <a:rPr lang="en-US" smtClean="0"/>
              <a:t>How the Mind Organizes and Interprets Experiences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1960s  - reintroduction of the concepts of consciousness and cognition.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8" grpId="0" autoUpdateAnimBg="0"/>
      <p:bldP spid="36249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The Cognitive Perspective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8153400" cy="4075113"/>
          </a:xfrm>
        </p:spPr>
        <p:txBody>
          <a:bodyPr/>
          <a:lstStyle/>
          <a:p>
            <a:pPr eaLnBrk="1" hangingPunct="1"/>
            <a:r>
              <a:rPr lang="en-US" smtClean="0"/>
              <a:t>The theoretical “center of gravity” shifted from behaviorism to the cognitive perspective.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Two of the principal leaders of this “cognitive revolution” in psychology were George Miller and Ulric Neisser.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848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The Neuroscience Perspective</a:t>
            </a:r>
            <a:endParaRPr lang="en-US" smtClean="0"/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848600" cy="4419600"/>
          </a:xfrm>
        </p:spPr>
        <p:txBody>
          <a:bodyPr/>
          <a:lstStyle/>
          <a:p>
            <a:pPr eaLnBrk="1" hangingPunct="1"/>
            <a:r>
              <a:rPr lang="en-US" smtClean="0"/>
              <a:t>Focuses on the Nervous System The neuroscience perspective </a:t>
            </a:r>
          </a:p>
          <a:p>
            <a:pPr eaLnBrk="1" hangingPunct="1"/>
            <a:r>
              <a:rPr lang="en-US" smtClean="0"/>
              <a:t>Studies how the brain communicates with itself and other body organs</a:t>
            </a:r>
          </a:p>
          <a:p>
            <a:pPr eaLnBrk="1" hangingPunct="1"/>
            <a:r>
              <a:rPr lang="en-US" smtClean="0"/>
              <a:t>Focuses on the most precise microscopic levels of analysis.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The Neuroscience Perspective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772400" cy="4495800"/>
          </a:xfrm>
        </p:spPr>
        <p:txBody>
          <a:bodyPr/>
          <a:lstStyle/>
          <a:p>
            <a:pPr eaLnBrk="1" hangingPunct="1"/>
            <a:r>
              <a:rPr lang="en-US" smtClean="0"/>
              <a:t>Neuroscientists conduct a good deal of their research using animals with simpler brains.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perspective has benefited from advances in technology such as CT &amp; PET scans &amp; MRIs.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848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The Evolutionary Perspective</a:t>
            </a:r>
            <a:endParaRPr lang="en-US" smtClean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362200"/>
            <a:ext cx="7239000" cy="3962400"/>
          </a:xfrm>
        </p:spPr>
        <p:txBody>
          <a:bodyPr/>
          <a:lstStyle/>
          <a:p>
            <a:r>
              <a:rPr lang="en-US" smtClean="0"/>
              <a:t>Speculates about How Behavior Could Be Explained by Natural Selection </a:t>
            </a:r>
          </a:p>
          <a:p>
            <a:endParaRPr lang="en-US" smtClean="0"/>
          </a:p>
          <a:p>
            <a:r>
              <a:rPr lang="en-US" smtClean="0"/>
              <a:t>Partly based on the writings of biologist Charles Darwin.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The Evolutionary Perspective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22713"/>
          </a:xfrm>
        </p:spPr>
        <p:txBody>
          <a:bodyPr/>
          <a:lstStyle/>
          <a:p>
            <a:pPr lvl="1" eaLnBrk="1" hangingPunct="1"/>
            <a:r>
              <a:rPr lang="en-US" smtClean="0"/>
              <a:t>Evolution is the genetic changes that occur in a species over generations due to natural selection.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Natural selection involves the environment “selecting” which traits of a species are best suited for survival or “survival of the fittest.”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848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The Sociocultural Perspective</a:t>
            </a:r>
            <a:endParaRPr lang="en-US" smtClean="0"/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86000"/>
            <a:ext cx="7848600" cy="4038600"/>
          </a:xfrm>
        </p:spPr>
        <p:txBody>
          <a:bodyPr/>
          <a:lstStyle/>
          <a:p>
            <a:pPr marL="838200" lvl="1" indent="-381000" eaLnBrk="1" hangingPunct="1">
              <a:spcBef>
                <a:spcPct val="50000"/>
              </a:spcBef>
            </a:pPr>
            <a:r>
              <a:rPr lang="en-US" smtClean="0"/>
              <a:t>Studies How Behavior Is Shaped by Social and Cultural Forces</a:t>
            </a:r>
          </a:p>
          <a:p>
            <a:pPr marL="838200" lvl="1" indent="-381000" eaLnBrk="1" hangingPunct="1">
              <a:spcBef>
                <a:spcPct val="50000"/>
              </a:spcBef>
            </a:pPr>
            <a:endParaRPr lang="en-US" smtClean="0"/>
          </a:p>
          <a:p>
            <a:pPr marL="838200" lvl="1" indent="-381000" eaLnBrk="1" hangingPunct="1">
              <a:spcBef>
                <a:spcPct val="50000"/>
              </a:spcBef>
            </a:pPr>
            <a:r>
              <a:rPr lang="en-US" sz="2900" smtClean="0"/>
              <a:t>Culture is the total lifestyle of people from a particular social grouping—ideas, symbols, preferences, and material objects.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The Sociocultural Perspective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51313"/>
          </a:xfrm>
        </p:spPr>
        <p:txBody>
          <a:bodyPr/>
          <a:lstStyle/>
          <a:p>
            <a:pPr lvl="1" eaLnBrk="1" hangingPunct="1">
              <a:spcBef>
                <a:spcPct val="50000"/>
              </a:spcBef>
            </a:pPr>
            <a:r>
              <a:rPr lang="en-US" sz="2900" smtClean="0"/>
              <a:t>Important cultural belief systems are individualism and collectivism, which concern how the individual is related to her or his group.</a:t>
            </a:r>
          </a:p>
          <a:p>
            <a:pPr lvl="2" eaLnBrk="1" hangingPunct="1"/>
            <a:r>
              <a:rPr lang="en-US" smtClean="0"/>
              <a:t>Individualism stresses individual needs over group needs.</a:t>
            </a:r>
          </a:p>
          <a:p>
            <a:pPr lvl="2" eaLnBrk="1" hangingPunct="1"/>
            <a:r>
              <a:rPr lang="en-US" smtClean="0"/>
              <a:t>Collectivism stresses group needs over individual needs.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848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Seven areas of research specialization in psychology: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600200"/>
            <a:ext cx="6553200" cy="4724400"/>
          </a:xfrm>
        </p:spPr>
        <p:txBody>
          <a:bodyPr/>
          <a:lstStyle/>
          <a:p>
            <a:pPr indent="176213" eaLnBrk="1" hangingPunct="1">
              <a:buFontTx/>
              <a:buNone/>
            </a:pPr>
            <a:r>
              <a:rPr lang="en-US" sz="2800" smtClean="0"/>
              <a:t>Psychobiology /neuroscience</a:t>
            </a:r>
          </a:p>
          <a:p>
            <a:pPr indent="176213" eaLnBrk="1" hangingPunct="1">
              <a:buFontTx/>
              <a:buNone/>
            </a:pPr>
            <a:r>
              <a:rPr lang="en-US" sz="2800" smtClean="0"/>
              <a:t>Developmental </a:t>
            </a:r>
          </a:p>
          <a:p>
            <a:pPr indent="176213" eaLnBrk="1" hangingPunct="1">
              <a:buFontTx/>
              <a:buNone/>
            </a:pPr>
            <a:r>
              <a:rPr lang="en-US" sz="2800" smtClean="0"/>
              <a:t>Experimental  (behaviorist)	</a:t>
            </a:r>
          </a:p>
          <a:p>
            <a:pPr indent="176213" eaLnBrk="1" hangingPunct="1">
              <a:buFontTx/>
              <a:buNone/>
            </a:pPr>
            <a:r>
              <a:rPr lang="en-US" sz="2800" smtClean="0"/>
              <a:t>Comparative (evolutionary)</a:t>
            </a:r>
          </a:p>
          <a:p>
            <a:pPr indent="176213" eaLnBrk="1" hangingPunct="1">
              <a:buFontTx/>
              <a:buNone/>
            </a:pPr>
            <a:r>
              <a:rPr lang="en-US" sz="2800" smtClean="0"/>
              <a:t>Cognitive</a:t>
            </a:r>
          </a:p>
          <a:p>
            <a:pPr indent="176213" eaLnBrk="1" hangingPunct="1">
              <a:buFontTx/>
              <a:buNone/>
            </a:pPr>
            <a:r>
              <a:rPr lang="en-US" sz="2800" smtClean="0"/>
              <a:t>Personality </a:t>
            </a:r>
          </a:p>
          <a:p>
            <a:pPr indent="176213" eaLnBrk="1" hangingPunct="1">
              <a:buFontTx/>
              <a:buNone/>
            </a:pPr>
            <a:r>
              <a:rPr lang="en-US" sz="2800" smtClean="0"/>
              <a:t>Social </a:t>
            </a:r>
          </a:p>
          <a:p>
            <a:pPr marL="1547813" lvl="2" indent="-381000" eaLnBrk="1" hangingPunct="1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Four areas of applied specialization: 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620000" cy="3922713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en-US" sz="2800" smtClean="0"/>
              <a:t>Clinical psychology</a:t>
            </a:r>
          </a:p>
          <a:p>
            <a:pPr lvl="2" eaLnBrk="1" hangingPunct="1">
              <a:lnSpc>
                <a:spcPct val="90000"/>
              </a:lnSpc>
            </a:pPr>
            <a:endParaRPr lang="en-US" sz="2800" smtClean="0"/>
          </a:p>
          <a:p>
            <a:pPr lvl="2" eaLnBrk="1" hangingPunct="1">
              <a:lnSpc>
                <a:spcPct val="90000"/>
              </a:lnSpc>
            </a:pPr>
            <a:r>
              <a:rPr lang="en-US" sz="2800" smtClean="0"/>
              <a:t>Counseling psychology</a:t>
            </a:r>
          </a:p>
          <a:p>
            <a:pPr lvl="2" eaLnBrk="1" hangingPunct="1">
              <a:lnSpc>
                <a:spcPct val="90000"/>
              </a:lnSpc>
            </a:pPr>
            <a:endParaRPr lang="en-US" sz="2800" smtClean="0"/>
          </a:p>
          <a:p>
            <a:pPr lvl="2" eaLnBrk="1" hangingPunct="1">
              <a:lnSpc>
                <a:spcPct val="90000"/>
              </a:lnSpc>
            </a:pPr>
            <a:r>
              <a:rPr lang="en-US" sz="2800" smtClean="0"/>
              <a:t>Industrial-organizational psychology</a:t>
            </a:r>
          </a:p>
          <a:p>
            <a:pPr lvl="2" eaLnBrk="1" hangingPunct="1">
              <a:lnSpc>
                <a:spcPct val="90000"/>
              </a:lnSpc>
            </a:pPr>
            <a:endParaRPr lang="en-US" sz="2800" smtClean="0"/>
          </a:p>
          <a:p>
            <a:pPr lvl="2" eaLnBrk="1" hangingPunct="1">
              <a:lnSpc>
                <a:spcPct val="90000"/>
              </a:lnSpc>
            </a:pPr>
            <a:r>
              <a:rPr lang="en-US" sz="2800" smtClean="0"/>
              <a:t>Educational and school psychology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848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6600CC"/>
                </a:solidFill>
              </a:rPr>
              <a:t>What is Psychology?</a:t>
            </a:r>
            <a:endParaRPr lang="en-US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667000"/>
            <a:ext cx="7848600" cy="3657600"/>
          </a:xfrm>
        </p:spPr>
        <p:txBody>
          <a:bodyPr/>
          <a:lstStyle/>
          <a:p>
            <a:pPr eaLnBrk="1" hangingPunct="1"/>
            <a:r>
              <a:rPr lang="en-US" dirty="0" smtClean="0"/>
              <a:t>The term </a:t>
            </a:r>
            <a:r>
              <a:rPr lang="en-US" i="1" dirty="0" smtClean="0"/>
              <a:t>psychology</a:t>
            </a:r>
            <a:r>
              <a:rPr lang="en-US" dirty="0" smtClean="0"/>
              <a:t> comes from the Greek words </a:t>
            </a:r>
            <a:r>
              <a:rPr lang="en-US" i="1" dirty="0" smtClean="0"/>
              <a:t>psyche,</a:t>
            </a:r>
            <a:r>
              <a:rPr lang="en-US" dirty="0" smtClean="0"/>
              <a:t> meaning “mind”  or “soul” and </a:t>
            </a:r>
            <a:r>
              <a:rPr lang="en-US" i="1" dirty="0" smtClean="0"/>
              <a:t>logos,</a:t>
            </a:r>
            <a:r>
              <a:rPr lang="en-US" dirty="0" smtClean="0"/>
              <a:t> meaning “study.”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153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FF01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Percentage of Psychology Ph.D.s Awarded by Specialty Area</a:t>
            </a:r>
          </a:p>
        </p:txBody>
      </p:sp>
      <p:pic>
        <p:nvPicPr>
          <p:cNvPr id="23555" name="Picture 4" descr="fig1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143000"/>
            <a:ext cx="807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381000" y="64008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2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Source: </a:t>
            </a:r>
            <a:r>
              <a:rPr lang="en-US" sz="12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Based on data from the Summary Report: Doctorate Recipients from U.S. Universities, National Research Council, reported in the </a:t>
            </a:r>
            <a:r>
              <a:rPr lang="en-US" sz="12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APA Education Directorate, </a:t>
            </a:r>
            <a:r>
              <a:rPr lang="en-US" sz="12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1995, p. 12.</a:t>
            </a:r>
            <a:r>
              <a:rPr lang="en-US" sz="1200">
                <a:solidFill>
                  <a:schemeClr val="tx2"/>
                </a:solidFill>
                <a:latin typeface="Arial" charset="0"/>
              </a:rPr>
              <a:t> </a:t>
            </a:r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Contemporary Psychology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500,000 psychologists worldwide</a:t>
            </a:r>
          </a:p>
          <a:p>
            <a:r>
              <a:rPr lang="en-US"/>
              <a:t>130,000 European organizations</a:t>
            </a:r>
          </a:p>
          <a:p>
            <a:r>
              <a:rPr lang="en-US"/>
              <a:t>160,000 American APA members</a:t>
            </a:r>
          </a:p>
          <a:p>
            <a:r>
              <a:rPr lang="en-US"/>
              <a:t>Union of Psychological Science has 69 member nations</a:t>
            </a:r>
          </a:p>
          <a:p>
            <a:r>
              <a:rPr lang="en-US"/>
              <a:t>2002 – two-thirds of new psychology Ph.D.’s went to women</a:t>
            </a:r>
          </a:p>
        </p:txBody>
      </p:sp>
    </p:spTree>
  </p:cSld>
  <p:clrMapOvr>
    <a:masterClrMapping/>
  </p:clrMapOvr>
  <p:transition spd="med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03188"/>
            <a:ext cx="7772400" cy="8874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Psychology &amp; Psychiatry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3711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People often confuse psychology with psychiatry</a:t>
            </a:r>
            <a:r>
              <a:rPr lang="en-US" b="1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endParaRPr lang="en-US" b="1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Psychiatry</a:t>
            </a:r>
            <a:r>
              <a:rPr lang="en-US" b="1" dirty="0" smtClean="0"/>
              <a:t> </a:t>
            </a: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dirty="0" smtClean="0"/>
              <a:t>a</a:t>
            </a:r>
            <a:r>
              <a:rPr lang="en-US" b="1" dirty="0" smtClean="0"/>
              <a:t> </a:t>
            </a:r>
            <a:r>
              <a:rPr lang="en-US" dirty="0" smtClean="0"/>
              <a:t>branch of </a:t>
            </a:r>
            <a:r>
              <a:rPr lang="en-US" b="1" dirty="0" smtClean="0"/>
              <a:t>medicine </a:t>
            </a:r>
            <a:r>
              <a:rPr lang="en-US" dirty="0" smtClean="0"/>
              <a:t>concerned with the diagnosis and treatment of psychological disorders, practiced by physicians. </a:t>
            </a:r>
          </a:p>
          <a:p>
            <a:pPr lvl="2" eaLnBrk="1" hangingPunct="1">
              <a:lnSpc>
                <a:spcPct val="90000"/>
              </a:lnSpc>
            </a:pPr>
            <a:endParaRPr lang="en-US" b="1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Psychology deals with the diagnosis and treatment of the above disorders, but this interest represents only one area of specialization and has a much broader scope.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9636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Origins of Psychology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72390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Philosophy &amp; Physiology	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Interactive Dualism (The mind-body problem)</a:t>
            </a:r>
          </a:p>
          <a:p>
            <a:pPr lvl="1" eaLnBrk="1" hangingPunct="1"/>
            <a:r>
              <a:rPr lang="en-US" dirty="0" smtClean="0"/>
              <a:t>Rene Descartes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Psychology decided to become a science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History of Psychology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15200" cy="4456113"/>
          </a:xfrm>
        </p:spPr>
        <p:txBody>
          <a:bodyPr/>
          <a:lstStyle/>
          <a:p>
            <a:r>
              <a:rPr lang="en-US" dirty="0"/>
              <a:t>Socrates (469 – 399 B.C.) &amp; Plato</a:t>
            </a:r>
          </a:p>
          <a:p>
            <a:endParaRPr lang="en-US" dirty="0"/>
          </a:p>
          <a:p>
            <a:r>
              <a:rPr lang="en-US" dirty="0"/>
              <a:t>Mind is separable from body</a:t>
            </a:r>
          </a:p>
          <a:p>
            <a:endParaRPr lang="en-US" dirty="0"/>
          </a:p>
          <a:p>
            <a:r>
              <a:rPr lang="en-US" dirty="0"/>
              <a:t>Knowledge is innate</a:t>
            </a:r>
          </a:p>
          <a:p>
            <a:endParaRPr lang="en-US" dirty="0"/>
          </a:p>
          <a:p>
            <a:pPr lvl="2"/>
            <a:r>
              <a:rPr lang="en-US" dirty="0"/>
              <a:t>(used logic)</a:t>
            </a: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5012"/>
          </a:xfrm>
        </p:spPr>
        <p:txBody>
          <a:bodyPr/>
          <a:lstStyle/>
          <a:p>
            <a:pPr algn="ctr"/>
            <a:r>
              <a:rPr lang="en-US" dirty="0"/>
              <a:t>History of Psychology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772400" cy="4989513"/>
          </a:xfrm>
        </p:spPr>
        <p:txBody>
          <a:bodyPr/>
          <a:lstStyle/>
          <a:p>
            <a:r>
              <a:rPr lang="en-US" dirty="0"/>
              <a:t>Aristotle (335 B.C.)  (used observation)</a:t>
            </a:r>
          </a:p>
          <a:p>
            <a:endParaRPr lang="en-US" dirty="0"/>
          </a:p>
          <a:p>
            <a:pPr lvl="1"/>
            <a:r>
              <a:rPr lang="en-US" dirty="0"/>
              <a:t>Knowledge is not innate, comes from experience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mind is inseparable from the body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heart is the seat of mental processes</a:t>
            </a: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History of Psychology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998913"/>
          </a:xfrm>
        </p:spPr>
        <p:txBody>
          <a:bodyPr/>
          <a:lstStyle/>
          <a:p>
            <a:r>
              <a:rPr lang="en-US" dirty="0"/>
              <a:t>Rene Descartes (1595 – 1650 A. D.)</a:t>
            </a:r>
          </a:p>
          <a:p>
            <a:endParaRPr lang="en-US" dirty="0"/>
          </a:p>
          <a:p>
            <a:r>
              <a:rPr lang="en-US" dirty="0"/>
              <a:t>Interactive dualism or the “mind-body problem”</a:t>
            </a:r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History of Psychology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John Locke (1632 – 1704 A.D.)</a:t>
            </a:r>
          </a:p>
          <a:p>
            <a:endParaRPr lang="en-US"/>
          </a:p>
          <a:p>
            <a:r>
              <a:rPr lang="en-US"/>
              <a:t>The mind at birth is a blank slate (</a:t>
            </a:r>
            <a:r>
              <a:rPr lang="en-US" i="1"/>
              <a:t>tabula</a:t>
            </a:r>
            <a:r>
              <a:rPr lang="en-US"/>
              <a:t> </a:t>
            </a:r>
            <a:r>
              <a:rPr lang="en-US" i="1"/>
              <a:t>rasa</a:t>
            </a:r>
            <a:r>
              <a:rPr lang="en-US"/>
              <a:t>) on which experience writes.</a:t>
            </a: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History of Psychology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20000" cy="4075113"/>
          </a:xfrm>
        </p:spPr>
        <p:txBody>
          <a:bodyPr/>
          <a:lstStyle/>
          <a:p>
            <a:r>
              <a:rPr lang="en-US" dirty="0"/>
              <a:t>Wilhelm Wundt – </a:t>
            </a:r>
            <a:r>
              <a:rPr lang="en-US" dirty="0" smtClean="0"/>
              <a:t>1879</a:t>
            </a:r>
          </a:p>
          <a:p>
            <a:endParaRPr lang="en-US" dirty="0"/>
          </a:p>
          <a:p>
            <a:pPr lvl="1"/>
            <a:r>
              <a:rPr lang="en-US" dirty="0"/>
              <a:t>“birth of psychology”</a:t>
            </a:r>
          </a:p>
          <a:p>
            <a:pPr lvl="1"/>
            <a:r>
              <a:rPr lang="en-US" dirty="0"/>
              <a:t>Laboratory in Leipzig, Germany</a:t>
            </a:r>
          </a:p>
          <a:p>
            <a:pPr lvl="1"/>
            <a:r>
              <a:rPr lang="en-US" dirty="0"/>
              <a:t>Studied simple reaction time</a:t>
            </a: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Balloons">
  <a:themeElements>
    <a:clrScheme name="Balloons 7">
      <a:dk1>
        <a:srgbClr val="000066"/>
      </a:dk1>
      <a:lt1>
        <a:srgbClr val="E1F4FF"/>
      </a:lt1>
      <a:dk2>
        <a:srgbClr val="000066"/>
      </a:dk2>
      <a:lt2>
        <a:srgbClr val="CCCCFF"/>
      </a:lt2>
      <a:accent1>
        <a:srgbClr val="9999FF"/>
      </a:accent1>
      <a:accent2>
        <a:srgbClr val="33CCCC"/>
      </a:accent2>
      <a:accent3>
        <a:srgbClr val="EEF8FF"/>
      </a:accent3>
      <a:accent4>
        <a:srgbClr val="000056"/>
      </a:accent4>
      <a:accent5>
        <a:srgbClr val="CACAFF"/>
      </a:accent5>
      <a:accent6>
        <a:srgbClr val="2DB9B9"/>
      </a:accent6>
      <a:hlink>
        <a:srgbClr val="66FFFF"/>
      </a:hlink>
      <a:folHlink>
        <a:srgbClr val="660066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6570</TotalTime>
  <Words>867</Words>
  <Application>Microsoft Office PowerPoint</Application>
  <PresentationFormat>On-screen Show (4:3)</PresentationFormat>
  <Paragraphs>159</Paragraphs>
  <Slides>32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Balloons</vt:lpstr>
      <vt:lpstr>Slide 1</vt:lpstr>
      <vt:lpstr>What is Psychology?</vt:lpstr>
      <vt:lpstr>What is Psychology?</vt:lpstr>
      <vt:lpstr>Origins of Psychology</vt:lpstr>
      <vt:lpstr>History of Psychology</vt:lpstr>
      <vt:lpstr>History of Psychology</vt:lpstr>
      <vt:lpstr>History of Psychology</vt:lpstr>
      <vt:lpstr>History of Psychology</vt:lpstr>
      <vt:lpstr>History of Psychology</vt:lpstr>
      <vt:lpstr>Early Pioneers  </vt:lpstr>
      <vt:lpstr>Early Schools of Thought</vt:lpstr>
      <vt:lpstr>Early Schools of Thought</vt:lpstr>
      <vt:lpstr>Early Pioneers</vt:lpstr>
      <vt:lpstr>Behaviorism</vt:lpstr>
      <vt:lpstr>Behaviorist Perspective</vt:lpstr>
      <vt:lpstr>Psychoanalytic Perspective</vt:lpstr>
      <vt:lpstr>Psychoanalytic Perspective</vt:lpstr>
      <vt:lpstr>The Humanistic Perspective</vt:lpstr>
      <vt:lpstr>The Humanistic Perspective</vt:lpstr>
      <vt:lpstr>The Cognitive Perspective</vt:lpstr>
      <vt:lpstr>The Cognitive Perspective</vt:lpstr>
      <vt:lpstr>The Neuroscience Perspective</vt:lpstr>
      <vt:lpstr>The Neuroscience Perspective</vt:lpstr>
      <vt:lpstr>The Evolutionary Perspective</vt:lpstr>
      <vt:lpstr>The Evolutionary Perspective</vt:lpstr>
      <vt:lpstr>The Sociocultural Perspective</vt:lpstr>
      <vt:lpstr>The Sociocultural Perspective</vt:lpstr>
      <vt:lpstr>Seven areas of research specialization in psychology:</vt:lpstr>
      <vt:lpstr>Four areas of applied specialization: </vt:lpstr>
      <vt:lpstr>Percentage of Psychology Ph.D.s Awarded by Specialty Area</vt:lpstr>
      <vt:lpstr>Contemporary Psychology</vt:lpstr>
      <vt:lpstr>Psychology &amp; Psychiatry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as a Science </dc:title>
  <dc:subject>Essentials of Psychology</dc:subject>
  <dc:creator>Franzoi</dc:creator>
  <cp:lastModifiedBy>p_terry</cp:lastModifiedBy>
  <cp:revision>224</cp:revision>
  <dcterms:created xsi:type="dcterms:W3CDTF">2004-11-30T08:10:41Z</dcterms:created>
  <dcterms:modified xsi:type="dcterms:W3CDTF">2011-05-25T21:55:41Z</dcterms:modified>
</cp:coreProperties>
</file>