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43"/>
  </p:notesMasterIdLst>
  <p:handoutMasterIdLst>
    <p:handoutMasterId r:id="rId44"/>
  </p:handoutMasterIdLst>
  <p:sldIdLst>
    <p:sldId id="258" r:id="rId2"/>
    <p:sldId id="312" r:id="rId3"/>
    <p:sldId id="354" r:id="rId4"/>
    <p:sldId id="411" r:id="rId5"/>
    <p:sldId id="268" r:id="rId6"/>
    <p:sldId id="306" r:id="rId7"/>
    <p:sldId id="403" r:id="rId8"/>
    <p:sldId id="389" r:id="rId9"/>
    <p:sldId id="390" r:id="rId10"/>
    <p:sldId id="391" r:id="rId11"/>
    <p:sldId id="393" r:id="rId12"/>
    <p:sldId id="394" r:id="rId13"/>
    <p:sldId id="398" r:id="rId14"/>
    <p:sldId id="370" r:id="rId15"/>
    <p:sldId id="371" r:id="rId16"/>
    <p:sldId id="372" r:id="rId17"/>
    <p:sldId id="373" r:id="rId18"/>
    <p:sldId id="400" r:id="rId19"/>
    <p:sldId id="401" r:id="rId20"/>
    <p:sldId id="402" r:id="rId21"/>
    <p:sldId id="374" r:id="rId22"/>
    <p:sldId id="399" r:id="rId23"/>
    <p:sldId id="376" r:id="rId24"/>
    <p:sldId id="410" r:id="rId25"/>
    <p:sldId id="377" r:id="rId26"/>
    <p:sldId id="378" r:id="rId27"/>
    <p:sldId id="380" r:id="rId28"/>
    <p:sldId id="381" r:id="rId29"/>
    <p:sldId id="404" r:id="rId30"/>
    <p:sldId id="405" r:id="rId31"/>
    <p:sldId id="382" r:id="rId32"/>
    <p:sldId id="406" r:id="rId33"/>
    <p:sldId id="383" r:id="rId34"/>
    <p:sldId id="384" r:id="rId35"/>
    <p:sldId id="385" r:id="rId36"/>
    <p:sldId id="407" r:id="rId37"/>
    <p:sldId id="386" r:id="rId38"/>
    <p:sldId id="408" r:id="rId39"/>
    <p:sldId id="387" r:id="rId40"/>
    <p:sldId id="314" r:id="rId41"/>
    <p:sldId id="409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3300"/>
    <a:srgbClr val="FF010D"/>
    <a:srgbClr val="FE95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17" autoAdjust="0"/>
    <p:restoredTop sz="94660" autoAdjust="0"/>
  </p:normalViewPr>
  <p:slideViewPr>
    <p:cSldViewPr>
      <p:cViewPr>
        <p:scale>
          <a:sx n="66" d="100"/>
          <a:sy n="66" d="100"/>
        </p:scale>
        <p:origin x="-1014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fld id="{AC31D03E-B9F8-4507-9D42-8C147A5365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47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51C39E89-24D7-4E26-9C84-462A1D3DC0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58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6CB573-D932-484B-BFD7-9F194BFB8B45}" type="slidenum">
              <a:rPr lang="en-US"/>
              <a:pPr/>
              <a:t>1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F8F2B2-53A8-4FED-8C05-EF8402F5275D}" type="slidenum">
              <a:rPr lang="en-US"/>
              <a:pPr/>
              <a:t>10</a:t>
            </a:fld>
            <a:endParaRPr lang="en-US"/>
          </a:p>
        </p:txBody>
      </p:sp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607506-C4C4-46E3-9330-4B08B7C38673}" type="slidenum">
              <a:rPr lang="en-US"/>
              <a:pPr/>
              <a:t>11</a:t>
            </a:fld>
            <a:endParaRPr lang="en-US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EA2676-586B-4B7D-9A98-6B45DCDE9CB0}" type="slidenum">
              <a:rPr lang="en-US"/>
              <a:pPr/>
              <a:t>12</a:t>
            </a:fld>
            <a:endParaRPr lang="en-US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97F305-403B-4037-A098-E4DC0480C9CC}" type="slidenum">
              <a:rPr lang="en-US"/>
              <a:pPr/>
              <a:t>13</a:t>
            </a:fld>
            <a:endParaRPr lang="en-US"/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F02E50-CDFF-4CE6-A618-A6A6DCD03C2A}" type="slidenum">
              <a:rPr lang="en-US"/>
              <a:pPr/>
              <a:t>18</a:t>
            </a:fld>
            <a:endParaRPr lang="en-US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7C70C5-8FAB-440E-A727-3A53BBC351AD}" type="slidenum">
              <a:rPr lang="en-US"/>
              <a:pPr/>
              <a:t>19</a:t>
            </a:fld>
            <a:endParaRPr lang="en-US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7E228F-4855-4764-BECE-3D96EA92E5E3}" type="slidenum">
              <a:rPr lang="en-US"/>
              <a:pPr/>
              <a:t>20</a:t>
            </a:fld>
            <a:endParaRPr lang="en-US"/>
          </a:p>
        </p:txBody>
      </p:sp>
      <p:sp>
        <p:nvSpPr>
          <p:cNvPr id="48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F957FB-781B-441B-9D3F-B7AA33A87D87}" type="slidenum">
              <a:rPr lang="en-US"/>
              <a:pPr/>
              <a:t>27</a:t>
            </a:fld>
            <a:endParaRPr lang="en-US"/>
          </a:p>
        </p:txBody>
      </p:sp>
      <p:sp>
        <p:nvSpPr>
          <p:cNvPr id="44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22FEBC-C5B5-42CA-92FD-F9884B152F58}" type="slidenum">
              <a:rPr lang="en-US"/>
              <a:pPr/>
              <a:t>28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FDD7D1-446F-4D39-85D1-D2B49F9AE150}" type="slidenum">
              <a:rPr lang="en-US"/>
              <a:pPr/>
              <a:t>29</a:t>
            </a:fld>
            <a:endParaRPr lang="en-US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651BDB-A9BB-46A9-8CB6-F5DA2880FC6A}" type="slidenum">
              <a:rPr lang="en-US"/>
              <a:pPr/>
              <a:t>2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9EBD86-3B11-4DA8-897A-DFB0619770DA}" type="slidenum">
              <a:rPr lang="en-US"/>
              <a:pPr/>
              <a:t>30</a:t>
            </a:fld>
            <a:endParaRPr lang="en-US"/>
          </a:p>
        </p:txBody>
      </p:sp>
      <p:sp>
        <p:nvSpPr>
          <p:cNvPr id="49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78C4E-6B77-4641-9283-8215383642C5}" type="slidenum">
              <a:rPr lang="en-US"/>
              <a:pPr/>
              <a:t>32</a:t>
            </a:fld>
            <a:endParaRPr lang="en-US"/>
          </a:p>
        </p:txBody>
      </p:sp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2DF1B3-936F-47D3-8A4C-FF1E29767A62}" type="slidenum">
              <a:rPr lang="en-US"/>
              <a:pPr/>
              <a:t>36</a:t>
            </a:fld>
            <a:endParaRPr lang="en-US"/>
          </a:p>
        </p:txBody>
      </p:sp>
      <p:sp>
        <p:nvSpPr>
          <p:cNvPr id="49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B9B3A8-C8D2-4640-95F4-65C033087954}" type="slidenum">
              <a:rPr lang="en-US"/>
              <a:pPr/>
              <a:t>38</a:t>
            </a:fld>
            <a:endParaRPr lang="en-US"/>
          </a:p>
        </p:txBody>
      </p:sp>
      <p:sp>
        <p:nvSpPr>
          <p:cNvPr id="498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D3860E-2D97-497D-B702-0BC4391D5330}" type="slidenum">
              <a:rPr lang="en-US"/>
              <a:pPr/>
              <a:t>39</a:t>
            </a:fld>
            <a:endParaRPr lang="en-US"/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8DDCD-7786-4910-A737-FA2F28D0BE8F}" type="slidenum">
              <a:rPr lang="en-US"/>
              <a:pPr/>
              <a:t>40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7F86B-9184-4F9B-9548-A56A3232C5EC}" type="slidenum">
              <a:rPr lang="en-US"/>
              <a:pPr/>
              <a:t>3</a:t>
            </a:fld>
            <a:endParaRPr lang="en-US"/>
          </a:p>
        </p:txBody>
      </p:sp>
      <p:sp>
        <p:nvSpPr>
          <p:cNvPr id="41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81924-6CCB-4904-9E93-E248A67CCA1B}" type="slidenum">
              <a:rPr lang="en-US"/>
              <a:pPr/>
              <a:t>4</a:t>
            </a:fld>
            <a:endParaRPr lang="en-US"/>
          </a:p>
        </p:txBody>
      </p:sp>
      <p:sp>
        <p:nvSpPr>
          <p:cNvPr id="50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B6008-3AE4-4D09-8F15-26C418AAADA2}" type="slidenum">
              <a:rPr lang="en-US"/>
              <a:pPr/>
              <a:t>5</a:t>
            </a:fld>
            <a:endParaRPr lang="en-US"/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0B5BF2-B335-40DF-A6C7-1F00CDB3DEA3}" type="slidenum">
              <a:rPr lang="en-US"/>
              <a:pPr/>
              <a:t>6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378242-5BDD-4EAE-B649-CD1DD027C652}" type="slidenum">
              <a:rPr lang="en-US"/>
              <a:pPr/>
              <a:t>7</a:t>
            </a:fld>
            <a:endParaRPr lang="en-US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69CAF8-5ED0-4B1B-9954-4CB2A8A12340}" type="slidenum">
              <a:rPr lang="en-US"/>
              <a:pPr/>
              <a:t>8</a:t>
            </a:fld>
            <a:endParaRPr lang="en-US"/>
          </a:p>
        </p:txBody>
      </p:sp>
      <p:sp>
        <p:nvSpPr>
          <p:cNvPr id="45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15C503-5AB5-42A8-BCFE-0B4E954A6EA0}" type="slidenum">
              <a:rPr lang="en-US"/>
              <a:pPr/>
              <a:t>9</a:t>
            </a:fld>
            <a:endParaRPr lang="en-US"/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A983-0237-4DF1-BC98-E770508AC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A1ACA-E84E-425F-96F5-BE417B72DF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6B6-B770-4EC1-B400-1ED4EB1DB7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0950-8A12-4FE6-AD88-67BC25A76D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4F96-455B-4A30-99EA-0F3550CD3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3D2A5-AB61-4A28-A506-099CF7D5A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DCFF-EDC7-4D5A-8AFC-7A0516FD04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BF7-CE52-4A03-AB68-986ED59A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7D10-84C2-435F-8B2E-66BFFC42C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2E3E9-E398-49CA-8231-DC1B9D867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49B3A4-0715-4C53-B110-430E541B69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49B8E4-ADC3-4928-A31B-5513D13F536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2895600"/>
            <a:ext cx="9140825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/>
            <a:r>
              <a:rPr lang="en-US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6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Treatment for </a:t>
            </a:r>
            <a:r>
              <a:rPr lang="en-US" sz="5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Psychological Disorders</a:t>
            </a:r>
            <a:endParaRPr lang="en-US" sz="54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cs typeface="Times New Roman" pitchFamily="18" charset="0"/>
              </a:rPr>
              <a:t>Aversive Conditioning for Alcoholism</a:t>
            </a:r>
          </a:p>
        </p:txBody>
      </p:sp>
      <p:pic>
        <p:nvPicPr>
          <p:cNvPr id="462851" name="Picture 3" descr="fig11-8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600200"/>
            <a:ext cx="8534400" cy="4495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2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2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153400" cy="1828800"/>
          </a:xfrm>
        </p:spPr>
        <p:txBody>
          <a:bodyPr>
            <a:normAutofit/>
          </a:bodyPr>
          <a:lstStyle/>
          <a:p>
            <a:r>
              <a:rPr lang="en-US" sz="3600" dirty="0"/>
              <a:t>Humanistic Therapies Focus on Feelings and Personal Growth</a:t>
            </a:r>
            <a:r>
              <a:rPr lang="en-US" dirty="0"/>
              <a:t>     </a:t>
            </a:r>
            <a:r>
              <a:rPr lang="en-US" sz="3600" dirty="0"/>
              <a:t> 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438400"/>
            <a:ext cx="8610600" cy="3886200"/>
          </a:xfrm>
        </p:spPr>
        <p:txBody>
          <a:bodyPr/>
          <a:lstStyle/>
          <a:p>
            <a:r>
              <a:rPr lang="en-US" dirty="0"/>
              <a:t>Goal: To help people get in touch with</a:t>
            </a:r>
          </a:p>
          <a:p>
            <a:pPr marL="838200" lvl="1" indent="-381000"/>
            <a:r>
              <a:rPr lang="en-US" dirty="0"/>
              <a:t> their feelings,</a:t>
            </a:r>
          </a:p>
          <a:p>
            <a:pPr marL="838200" lvl="1" indent="-381000"/>
            <a:r>
              <a:rPr lang="en-US" dirty="0"/>
              <a:t> their “true selves”</a:t>
            </a:r>
          </a:p>
          <a:p>
            <a:pPr marL="838200" lvl="1" indent="-381000"/>
            <a:r>
              <a:rPr lang="en-US" dirty="0"/>
              <a:t> their purpose in life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6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6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6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6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305800" cy="1828800"/>
          </a:xfrm>
        </p:spPr>
        <p:txBody>
          <a:bodyPr>
            <a:normAutofit/>
          </a:bodyPr>
          <a:lstStyle/>
          <a:p>
            <a:r>
              <a:rPr lang="en-US" sz="3600" dirty="0"/>
              <a:t>Humanistic Therapies Focus on Feelings and Personal Growth</a:t>
            </a:r>
            <a:r>
              <a:rPr lang="en-US" dirty="0"/>
              <a:t>     </a:t>
            </a:r>
            <a:r>
              <a:rPr lang="en-US" sz="3600" dirty="0"/>
              <a:t> 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362200"/>
            <a:ext cx="8610600" cy="3962400"/>
          </a:xfrm>
        </p:spPr>
        <p:txBody>
          <a:bodyPr>
            <a:normAutofit/>
          </a:bodyPr>
          <a:lstStyle/>
          <a:p>
            <a:r>
              <a:rPr lang="en-US" dirty="0"/>
              <a:t>Humanistic therapies: help people get in touch with their feelings, with their “true selves,” and with their purpose in life </a:t>
            </a:r>
          </a:p>
          <a:p>
            <a:pPr marL="838200" lvl="1" indent="-381000"/>
            <a:r>
              <a:rPr lang="en-US" dirty="0"/>
              <a:t>Client-centered therapy: Carl Rogers  </a:t>
            </a:r>
          </a:p>
          <a:p>
            <a:pPr marL="1257300" lvl="2" indent="-342900"/>
            <a:r>
              <a:rPr lang="en-US" dirty="0"/>
              <a:t>Therapists should be facilitators</a:t>
            </a:r>
            <a:r>
              <a:rPr lang="en-US" b="1" dirty="0"/>
              <a:t> </a:t>
            </a:r>
            <a:r>
              <a:rPr lang="en-US" dirty="0"/>
              <a:t>of personal growth providing supportive environment—clients discover their “true selves.” </a:t>
            </a:r>
          </a:p>
          <a:p>
            <a:pPr marL="838200" lvl="1" indent="-381000"/>
            <a:r>
              <a:rPr lang="en-US" dirty="0"/>
              <a:t>Gestalt therapy: Fritz </a:t>
            </a:r>
            <a:r>
              <a:rPr lang="en-US" dirty="0" err="1"/>
              <a:t>Perls</a:t>
            </a:r>
            <a:endParaRPr lang="en-US" dirty="0"/>
          </a:p>
          <a:p>
            <a:pPr marL="1257300" lvl="2" indent="-342900"/>
            <a:r>
              <a:rPr lang="en-US" dirty="0"/>
              <a:t>Therapists help people become aware of their true feelings or some other important aspect of the self.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8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68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6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6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6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458200" cy="1828800"/>
          </a:xfrm>
        </p:spPr>
        <p:txBody>
          <a:bodyPr>
            <a:normAutofit/>
          </a:bodyPr>
          <a:lstStyle/>
          <a:p>
            <a:r>
              <a:rPr lang="en-US" sz="3600" dirty="0"/>
              <a:t>Cognitive Therapies: Focus on Altering Dysfunctional Thought Patterns</a:t>
            </a:r>
            <a:r>
              <a:rPr lang="en-US" dirty="0"/>
              <a:t>  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590800"/>
            <a:ext cx="8534400" cy="3733800"/>
          </a:xfrm>
        </p:spPr>
        <p:txBody>
          <a:bodyPr>
            <a:normAutofit/>
          </a:bodyPr>
          <a:lstStyle/>
          <a:p>
            <a:r>
              <a:rPr lang="en-US" sz="2000" dirty="0"/>
              <a:t>Cognitive therapies seek to identify and then modify faulty cognitive processes. </a:t>
            </a:r>
          </a:p>
          <a:p>
            <a:r>
              <a:rPr lang="en-US" dirty="0"/>
              <a:t>Rational-emotive behavior therapy (REBT): Albert Ellis  </a:t>
            </a:r>
          </a:p>
          <a:p>
            <a:pPr marL="1257300" lvl="2" indent="-342900"/>
            <a:r>
              <a:rPr lang="en-US" dirty="0"/>
              <a:t>Mental distress is caused by the irrational thinking people have about those events. </a:t>
            </a:r>
          </a:p>
          <a:p>
            <a:pPr marL="838200" lvl="1" indent="-381000"/>
            <a:r>
              <a:rPr lang="en-US" dirty="0"/>
              <a:t>Cognitive-behavior therapy (CBT): Aaron Beck </a:t>
            </a:r>
          </a:p>
          <a:p>
            <a:pPr marL="1257300" lvl="2" indent="-342900"/>
            <a:r>
              <a:rPr lang="en-US" dirty="0"/>
              <a:t>Depressed people have negative views of themselves, the world, and their future, and they misinterpret everyday events to support these negative views.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7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7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77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7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277812"/>
            <a:ext cx="7396163" cy="1550987"/>
          </a:xfrm>
        </p:spPr>
        <p:txBody>
          <a:bodyPr/>
          <a:lstStyle/>
          <a:p>
            <a:r>
              <a:rPr lang="en-US" sz="5400" dirty="0">
                <a:solidFill>
                  <a:schemeClr val="tx1"/>
                </a:solidFill>
              </a:rPr>
              <a:t>Cognitive Therapy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209800"/>
            <a:ext cx="7772400" cy="4171950"/>
          </a:xfrm>
        </p:spPr>
        <p:txBody>
          <a:bodyPr/>
          <a:lstStyle/>
          <a:p>
            <a:r>
              <a:rPr lang="en-US" sz="3600"/>
              <a:t>Cognitive Therapy</a:t>
            </a:r>
            <a:r>
              <a:rPr lang="en-US" sz="4000"/>
              <a:t> </a:t>
            </a:r>
          </a:p>
          <a:p>
            <a:pPr lvl="1"/>
            <a:r>
              <a:rPr lang="en-US" sz="3200"/>
              <a:t>teaches people new, more adaptive ways of thinking and acting</a:t>
            </a:r>
          </a:p>
          <a:p>
            <a:pPr lvl="1"/>
            <a:r>
              <a:rPr lang="en-US" sz="3200"/>
              <a:t>based on the assumption that thoughts intervene between events and our emotional reactions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277813"/>
            <a:ext cx="7396163" cy="1143000"/>
          </a:xfrm>
        </p:spPr>
        <p:txBody>
          <a:bodyPr/>
          <a:lstStyle/>
          <a:p>
            <a:r>
              <a:rPr lang="en-US" sz="5400">
                <a:solidFill>
                  <a:srgbClr val="FE9508"/>
                </a:solidFill>
              </a:rPr>
              <a:t>Cognitive Therapy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idx="1"/>
          </p:nvPr>
        </p:nvSpPr>
        <p:spPr>
          <a:xfrm>
            <a:off x="6248400" y="2209800"/>
            <a:ext cx="2895600" cy="4171950"/>
          </a:xfrm>
        </p:spPr>
        <p:txBody>
          <a:bodyPr/>
          <a:lstStyle/>
          <a:p>
            <a:r>
              <a:rPr lang="en-US"/>
              <a:t>The Cognitive Revolution</a:t>
            </a:r>
            <a:endParaRPr lang="en-US" sz="3600"/>
          </a:p>
        </p:txBody>
      </p:sp>
      <p:pic>
        <p:nvPicPr>
          <p:cNvPr id="4372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6400800" cy="5181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277813"/>
            <a:ext cx="7396163" cy="1143000"/>
          </a:xfrm>
        </p:spPr>
        <p:txBody>
          <a:bodyPr/>
          <a:lstStyle/>
          <a:p>
            <a:r>
              <a:rPr lang="en-US" sz="5400">
                <a:solidFill>
                  <a:srgbClr val="FE9508"/>
                </a:solidFill>
              </a:rPr>
              <a:t>Cognitive Therapy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153400" cy="4171950"/>
          </a:xfrm>
        </p:spPr>
        <p:txBody>
          <a:bodyPr/>
          <a:lstStyle/>
          <a:p>
            <a:r>
              <a:rPr lang="en-US" sz="3600">
                <a:solidFill>
                  <a:srgbClr val="FE9508"/>
                </a:solidFill>
              </a:rPr>
              <a:t>Cognitive-Behavior Therapy</a:t>
            </a:r>
          </a:p>
          <a:p>
            <a:pPr lvl="1"/>
            <a:r>
              <a:rPr lang="en-US" sz="3200"/>
              <a:t>a popular integrated therapy that combines cognitive therapy (changing self-defeating thinking) with behavior therapy (changing behavior)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277813"/>
            <a:ext cx="7396163" cy="1143000"/>
          </a:xfrm>
        </p:spPr>
        <p:txBody>
          <a:bodyPr/>
          <a:lstStyle/>
          <a:p>
            <a:r>
              <a:rPr lang="en-US" sz="5400">
                <a:solidFill>
                  <a:schemeClr val="tx1"/>
                </a:solidFill>
              </a:rPr>
              <a:t>Cognitive Therapy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idx="1"/>
          </p:nvPr>
        </p:nvSpPr>
        <p:spPr>
          <a:xfrm>
            <a:off x="5943600" y="1828800"/>
            <a:ext cx="3352800" cy="4171950"/>
          </a:xfrm>
        </p:spPr>
        <p:txBody>
          <a:bodyPr/>
          <a:lstStyle/>
          <a:p>
            <a:pPr>
              <a:buClr>
                <a:schemeClr val="accent1"/>
              </a:buClr>
            </a:pPr>
            <a:r>
              <a:rPr lang="en-US"/>
              <a:t>A cognitive perspective on psychological disorders</a:t>
            </a:r>
          </a:p>
        </p:txBody>
      </p:sp>
      <p:grpSp>
        <p:nvGrpSpPr>
          <p:cNvPr id="439300" name="Group 4"/>
          <p:cNvGrpSpPr>
            <a:grpSpLocks/>
          </p:cNvGrpSpPr>
          <p:nvPr/>
        </p:nvGrpSpPr>
        <p:grpSpPr bwMode="auto">
          <a:xfrm>
            <a:off x="228600" y="1676400"/>
            <a:ext cx="7086600" cy="4648200"/>
            <a:chOff x="144" y="1056"/>
            <a:chExt cx="4464" cy="2928"/>
          </a:xfrm>
        </p:grpSpPr>
        <p:sp>
          <p:nvSpPr>
            <p:cNvPr id="439301" name="Rectangle 5"/>
            <p:cNvSpPr>
              <a:spLocks noChangeArrowheads="1"/>
            </p:cNvSpPr>
            <p:nvPr/>
          </p:nvSpPr>
          <p:spPr bwMode="auto">
            <a:xfrm>
              <a:off x="144" y="1056"/>
              <a:ext cx="1056" cy="480"/>
            </a:xfrm>
            <a:prstGeom prst="rect">
              <a:avLst/>
            </a:prstGeom>
            <a:solidFill>
              <a:srgbClr val="6699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 b="1">
                  <a:latin typeface="Arial" charset="0"/>
                </a:rPr>
                <a:t>Lost job</a:t>
              </a:r>
            </a:p>
          </p:txBody>
        </p:sp>
        <p:sp>
          <p:nvSpPr>
            <p:cNvPr id="439302" name="Rectangle 6"/>
            <p:cNvSpPr>
              <a:spLocks noChangeArrowheads="1"/>
            </p:cNvSpPr>
            <p:nvPr/>
          </p:nvSpPr>
          <p:spPr bwMode="auto">
            <a:xfrm>
              <a:off x="2736" y="2160"/>
              <a:ext cx="1056" cy="480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 b="1">
                  <a:latin typeface="Arial" charset="0"/>
                </a:rPr>
                <a:t>Depression</a:t>
              </a:r>
            </a:p>
          </p:txBody>
        </p:sp>
        <p:sp>
          <p:nvSpPr>
            <p:cNvPr id="439303" name="Line 7"/>
            <p:cNvSpPr>
              <a:spLocks noChangeShapeType="1"/>
            </p:cNvSpPr>
            <p:nvPr/>
          </p:nvSpPr>
          <p:spPr bwMode="auto">
            <a:xfrm>
              <a:off x="144" y="1056"/>
              <a:ext cx="105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9304" name="Group 8"/>
            <p:cNvGrpSpPr>
              <a:grpSpLocks/>
            </p:cNvGrpSpPr>
            <p:nvPr/>
          </p:nvGrpSpPr>
          <p:grpSpPr bwMode="auto">
            <a:xfrm>
              <a:off x="1296" y="1536"/>
              <a:ext cx="1344" cy="624"/>
              <a:chOff x="1440" y="1536"/>
              <a:chExt cx="1344" cy="624"/>
            </a:xfrm>
          </p:grpSpPr>
          <p:sp>
            <p:nvSpPr>
              <p:cNvPr id="439305" name="Rectangle 9"/>
              <p:cNvSpPr>
                <a:spLocks noChangeArrowheads="1"/>
              </p:cNvSpPr>
              <p:nvPr/>
            </p:nvSpPr>
            <p:spPr bwMode="auto">
              <a:xfrm>
                <a:off x="1440" y="1536"/>
                <a:ext cx="1344" cy="624"/>
              </a:xfrm>
              <a:prstGeom prst="rect">
                <a:avLst/>
              </a:prstGeom>
              <a:solidFill>
                <a:srgbClr val="99CC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latin typeface="Arial" charset="0"/>
                  </a:rPr>
                  <a:t>Internal beliefs:</a:t>
                </a:r>
              </a:p>
              <a:p>
                <a:r>
                  <a:rPr lang="en-US" sz="2000" b="1">
                    <a:latin typeface="Arial" charset="0"/>
                  </a:rPr>
                  <a:t>I’m worthless. </a:t>
                </a:r>
              </a:p>
              <a:p>
                <a:r>
                  <a:rPr lang="en-US" sz="2000" b="1">
                    <a:latin typeface="Arial" charset="0"/>
                  </a:rPr>
                  <a:t>It’s hopeless.</a:t>
                </a:r>
              </a:p>
            </p:txBody>
          </p:sp>
          <p:sp>
            <p:nvSpPr>
              <p:cNvPr id="439306" name="Line 10"/>
              <p:cNvSpPr>
                <a:spLocks noChangeShapeType="1"/>
              </p:cNvSpPr>
              <p:nvPr/>
            </p:nvSpPr>
            <p:spPr bwMode="auto">
              <a:xfrm>
                <a:off x="1440" y="1536"/>
                <a:ext cx="1344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9307" name="Group 11"/>
            <p:cNvGrpSpPr>
              <a:grpSpLocks/>
            </p:cNvGrpSpPr>
            <p:nvPr/>
          </p:nvGrpSpPr>
          <p:grpSpPr bwMode="auto">
            <a:xfrm>
              <a:off x="144" y="2448"/>
              <a:ext cx="1056" cy="480"/>
              <a:chOff x="144" y="2208"/>
              <a:chExt cx="1056" cy="480"/>
            </a:xfrm>
          </p:grpSpPr>
          <p:sp>
            <p:nvSpPr>
              <p:cNvPr id="439308" name="Rectangle 12"/>
              <p:cNvSpPr>
                <a:spLocks noChangeArrowheads="1"/>
              </p:cNvSpPr>
              <p:nvPr/>
            </p:nvSpPr>
            <p:spPr bwMode="auto">
              <a:xfrm>
                <a:off x="144" y="2208"/>
                <a:ext cx="1056" cy="480"/>
              </a:xfrm>
              <a:prstGeom prst="rect">
                <a:avLst/>
              </a:prstGeom>
              <a:solidFill>
                <a:srgbClr val="66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latin typeface="Arial" charset="0"/>
                  </a:rPr>
                  <a:t>Lost job</a:t>
                </a:r>
              </a:p>
            </p:txBody>
          </p:sp>
          <p:sp>
            <p:nvSpPr>
              <p:cNvPr id="439309" name="Line 13"/>
              <p:cNvSpPr>
                <a:spLocks noChangeShapeType="1"/>
              </p:cNvSpPr>
              <p:nvPr/>
            </p:nvSpPr>
            <p:spPr bwMode="auto">
              <a:xfrm>
                <a:off x="144" y="2208"/>
                <a:ext cx="1056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9310" name="Group 14"/>
            <p:cNvGrpSpPr>
              <a:grpSpLocks/>
            </p:cNvGrpSpPr>
            <p:nvPr/>
          </p:nvGrpSpPr>
          <p:grpSpPr bwMode="auto">
            <a:xfrm>
              <a:off x="1296" y="2928"/>
              <a:ext cx="2160" cy="576"/>
              <a:chOff x="144" y="3264"/>
              <a:chExt cx="2160" cy="576"/>
            </a:xfrm>
          </p:grpSpPr>
          <p:sp>
            <p:nvSpPr>
              <p:cNvPr id="439311" name="Rectangle 15"/>
              <p:cNvSpPr>
                <a:spLocks noChangeArrowheads="1"/>
              </p:cNvSpPr>
              <p:nvPr/>
            </p:nvSpPr>
            <p:spPr bwMode="auto">
              <a:xfrm>
                <a:off x="144" y="3264"/>
                <a:ext cx="2160" cy="576"/>
              </a:xfrm>
              <a:prstGeom prst="rect">
                <a:avLst/>
              </a:prstGeom>
              <a:solidFill>
                <a:srgbClr val="66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latin typeface="Arial" charset="0"/>
                  </a:rPr>
                  <a:t>Internal beliefs:</a:t>
                </a:r>
              </a:p>
              <a:p>
                <a:r>
                  <a:rPr lang="en-US" sz="2000" b="1">
                    <a:latin typeface="Arial" charset="0"/>
                  </a:rPr>
                  <a:t>My boss is a jerk.</a:t>
                </a:r>
              </a:p>
              <a:p>
                <a:r>
                  <a:rPr lang="en-US" sz="2000" b="1">
                    <a:latin typeface="Arial" charset="0"/>
                  </a:rPr>
                  <a:t>I deserve something better.</a:t>
                </a:r>
              </a:p>
            </p:txBody>
          </p:sp>
          <p:sp>
            <p:nvSpPr>
              <p:cNvPr id="439312" name="Line 16"/>
              <p:cNvSpPr>
                <a:spLocks noChangeShapeType="1"/>
              </p:cNvSpPr>
              <p:nvPr/>
            </p:nvSpPr>
            <p:spPr bwMode="auto">
              <a:xfrm>
                <a:off x="144" y="3264"/>
                <a:ext cx="2160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9313" name="Group 17"/>
            <p:cNvGrpSpPr>
              <a:grpSpLocks/>
            </p:cNvGrpSpPr>
            <p:nvPr/>
          </p:nvGrpSpPr>
          <p:grpSpPr bwMode="auto">
            <a:xfrm>
              <a:off x="3552" y="3504"/>
              <a:ext cx="1056" cy="480"/>
              <a:chOff x="2688" y="3696"/>
              <a:chExt cx="1056" cy="480"/>
            </a:xfrm>
          </p:grpSpPr>
          <p:sp>
            <p:nvSpPr>
              <p:cNvPr id="439314" name="Rectangle 18"/>
              <p:cNvSpPr>
                <a:spLocks noChangeArrowheads="1"/>
              </p:cNvSpPr>
              <p:nvPr/>
            </p:nvSpPr>
            <p:spPr bwMode="auto">
              <a:xfrm>
                <a:off x="2688" y="3696"/>
                <a:ext cx="1056" cy="480"/>
              </a:xfrm>
              <a:prstGeom prst="rect">
                <a:avLst/>
              </a:prstGeom>
              <a:solidFill>
                <a:srgbClr val="CC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latin typeface="Arial" charset="0"/>
                  </a:rPr>
                  <a:t>No</a:t>
                </a:r>
              </a:p>
              <a:p>
                <a:r>
                  <a:rPr lang="en-US" sz="2000" b="1">
                    <a:latin typeface="Arial" charset="0"/>
                  </a:rPr>
                  <a:t>depression</a:t>
                </a:r>
              </a:p>
            </p:txBody>
          </p:sp>
          <p:sp>
            <p:nvSpPr>
              <p:cNvPr id="439315" name="Line 19"/>
              <p:cNvSpPr>
                <a:spLocks noChangeShapeType="1"/>
              </p:cNvSpPr>
              <p:nvPr/>
            </p:nvSpPr>
            <p:spPr bwMode="auto">
              <a:xfrm>
                <a:off x="2688" y="3696"/>
                <a:ext cx="1056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9316" name="Line 20"/>
            <p:cNvSpPr>
              <a:spLocks noChangeShapeType="1"/>
            </p:cNvSpPr>
            <p:nvPr/>
          </p:nvSpPr>
          <p:spPr bwMode="auto">
            <a:xfrm>
              <a:off x="2736" y="2160"/>
              <a:ext cx="1056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17" name="AutoShape 21"/>
            <p:cNvSpPr>
              <a:spLocks noChangeArrowheads="1"/>
            </p:cNvSpPr>
            <p:nvPr/>
          </p:nvSpPr>
          <p:spPr bwMode="auto">
            <a:xfrm flipV="1">
              <a:off x="1344" y="1104"/>
              <a:ext cx="336" cy="336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18" name="AutoShape 22"/>
            <p:cNvSpPr>
              <a:spLocks noChangeArrowheads="1"/>
            </p:cNvSpPr>
            <p:nvPr/>
          </p:nvSpPr>
          <p:spPr bwMode="auto">
            <a:xfrm flipV="1">
              <a:off x="1344" y="2496"/>
              <a:ext cx="336" cy="336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19" name="AutoShape 23"/>
            <p:cNvSpPr>
              <a:spLocks noChangeArrowheads="1"/>
            </p:cNvSpPr>
            <p:nvPr/>
          </p:nvSpPr>
          <p:spPr bwMode="auto">
            <a:xfrm flipV="1">
              <a:off x="2784" y="1728"/>
              <a:ext cx="336" cy="336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20" name="AutoShape 24"/>
            <p:cNvSpPr>
              <a:spLocks noChangeArrowheads="1"/>
            </p:cNvSpPr>
            <p:nvPr/>
          </p:nvSpPr>
          <p:spPr bwMode="auto">
            <a:xfrm flipV="1">
              <a:off x="3600" y="3072"/>
              <a:ext cx="336" cy="336"/>
            </a:xfrm>
            <a:custGeom>
              <a:avLst/>
              <a:gdLst>
                <a:gd name="G0" fmla="+- 9257 0 0"/>
                <a:gd name="G1" fmla="+- 18514 0 0"/>
                <a:gd name="G2" fmla="+- 7200 0 0"/>
                <a:gd name="G3" fmla="*/ 9257 1 2"/>
                <a:gd name="G4" fmla="+- G3 10800 0"/>
                <a:gd name="G5" fmla="+- 21600 9257 18514"/>
                <a:gd name="G6" fmla="+- 18514 7200 0"/>
                <a:gd name="G7" fmla="*/ G6 1 2"/>
                <a:gd name="G8" fmla="*/ 18514 2 1"/>
                <a:gd name="G9" fmla="+- G8 0 21600"/>
                <a:gd name="G10" fmla="*/ 21600 G0 G1"/>
                <a:gd name="G11" fmla="*/ 21600 G4 G1"/>
                <a:gd name="G12" fmla="*/ 21600 G5 G1"/>
                <a:gd name="G13" fmla="*/ 21600 G7 G1"/>
                <a:gd name="G14" fmla="*/ 18514 1 2"/>
                <a:gd name="G15" fmla="+- G5 0 G4"/>
                <a:gd name="G16" fmla="+- G0 0 G4"/>
                <a:gd name="G17" fmla="*/ G2 G15 G16"/>
                <a:gd name="T0" fmla="*/ 15429 w 21600"/>
                <a:gd name="T1" fmla="*/ 0 h 21600"/>
                <a:gd name="T2" fmla="*/ 9257 w 21600"/>
                <a:gd name="T3" fmla="*/ 7200 h 21600"/>
                <a:gd name="T4" fmla="*/ 0 w 21600"/>
                <a:gd name="T5" fmla="*/ 18001 h 21600"/>
                <a:gd name="T6" fmla="*/ 9257 w 21600"/>
                <a:gd name="T7" fmla="*/ 21600 h 21600"/>
                <a:gd name="T8" fmla="*/ 18514 w 21600"/>
                <a:gd name="T9" fmla="*/ 15000 h 21600"/>
                <a:gd name="T10" fmla="*/ 21600 w 21600"/>
                <a:gd name="T11" fmla="*/ 720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G12 h 21600"/>
                <a:gd name="T20" fmla="*/ G1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</a:path>
              </a:pathLst>
            </a:cu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752600"/>
          </a:xfrm>
        </p:spPr>
        <p:txBody>
          <a:bodyPr>
            <a:normAutofit/>
          </a:bodyPr>
          <a:lstStyle/>
          <a:p>
            <a:r>
              <a:rPr lang="en-US" sz="3600" dirty="0"/>
              <a:t>Child, Group &amp; Family Therapy</a:t>
            </a:r>
            <a:r>
              <a:rPr lang="en-US" dirty="0"/>
              <a:t> 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09800"/>
            <a:ext cx="86868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Child therapies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Common approach used</a:t>
            </a:r>
            <a:r>
              <a:rPr lang="en-US" dirty="0">
                <a:latin typeface="Arial"/>
              </a:rPr>
              <a:t>—</a:t>
            </a:r>
            <a:r>
              <a:rPr lang="en-US" dirty="0"/>
              <a:t>play therapy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Therapist provides children with toys and drawing materials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Assumption is that whatever is troubling them will be expressed in play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80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80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609600"/>
          </a:xfrm>
        </p:spPr>
        <p:txBody>
          <a:bodyPr>
            <a:normAutofit fontScale="90000"/>
          </a:bodyPr>
          <a:lstStyle/>
          <a:p>
            <a:r>
              <a:rPr lang="en-US" sz="3600"/>
              <a:t>Child, Group &amp; Family Therapy</a:t>
            </a:r>
            <a:r>
              <a:rPr lang="en-US"/>
              <a:t> 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868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Group therapies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Simultaneous treatment of several clients under the guidance of a therapist 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Variation of group therapy is the self-help group</a:t>
            </a:r>
            <a:r>
              <a:rPr lang="en-US" sz="2400" b="1">
                <a:cs typeface="Times New Roman" pitchFamily="18" charset="0"/>
              </a:rPr>
              <a:t>:</a:t>
            </a:r>
            <a:r>
              <a:rPr lang="en-US" sz="2400">
                <a:cs typeface="Times New Roman" pitchFamily="18" charset="0"/>
              </a:rPr>
              <a:t> </a:t>
            </a:r>
          </a:p>
          <a:p>
            <a:pPr lvl="1">
              <a:lnSpc>
                <a:spcPct val="90000"/>
              </a:lnSpc>
            </a:pPr>
            <a:endParaRPr lang="en-US" sz="2400">
              <a:cs typeface="Times New Roman" pitchFamily="18" charset="0"/>
            </a:endParaRPr>
          </a:p>
          <a:p>
            <a:pPr lvl="2">
              <a:lnSpc>
                <a:spcPct val="90000"/>
              </a:lnSpc>
            </a:pPr>
            <a:r>
              <a:rPr lang="en-US" sz="2000">
                <a:cs typeface="Times New Roman" pitchFamily="18" charset="0"/>
              </a:rPr>
              <a:t>Several people regularly meeting and discussing their problems with one another without the guidance of a therapist</a:t>
            </a:r>
            <a:endParaRPr lang="en-US" sz="20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8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8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8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48600" cy="1905000"/>
          </a:xfrm>
        </p:spPr>
        <p:txBody>
          <a:bodyPr/>
          <a:lstStyle/>
          <a:p>
            <a:pPr algn="l"/>
            <a:r>
              <a:rPr lang="en-US" sz="3600" dirty="0"/>
              <a:t>What Are the Therapies for Psychological Disorders?</a:t>
            </a:r>
            <a:r>
              <a:rPr lang="en-US" dirty="0"/>
              <a:t>  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438400"/>
            <a:ext cx="8686800" cy="40386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dirty="0"/>
              <a:t>The two broad categories of therapy:</a:t>
            </a:r>
          </a:p>
          <a:p>
            <a:pPr marL="838200" lvl="1" indent="-381000">
              <a:lnSpc>
                <a:spcPct val="95000"/>
              </a:lnSpc>
            </a:pPr>
            <a:r>
              <a:rPr lang="en-US" sz="2400" dirty="0"/>
              <a:t>Psychotherapy: </a:t>
            </a:r>
            <a:r>
              <a:rPr lang="en-US" sz="2400" dirty="0">
                <a:cs typeface="Times New Roman" pitchFamily="18" charset="0"/>
              </a:rPr>
              <a:t>psychological methods that include a personal relationship between a trained therapist and a client</a:t>
            </a:r>
          </a:p>
          <a:p>
            <a:pPr marL="838200" lvl="1" indent="-381000">
              <a:lnSpc>
                <a:spcPct val="95000"/>
              </a:lnSpc>
            </a:pPr>
            <a:endParaRPr lang="en-US" sz="2400" dirty="0">
              <a:cs typeface="Times New Roman" pitchFamily="18" charset="0"/>
            </a:endParaRPr>
          </a:p>
          <a:p>
            <a:pPr marL="838200" lvl="1" indent="-381000">
              <a:lnSpc>
                <a:spcPct val="95000"/>
              </a:lnSpc>
            </a:pPr>
            <a:r>
              <a:rPr lang="en-US" sz="2400" dirty="0"/>
              <a:t>Biomedical therapies:</a:t>
            </a:r>
            <a:r>
              <a:rPr lang="en-US" sz="2400" b="1" dirty="0"/>
              <a:t> </a:t>
            </a:r>
            <a:r>
              <a:rPr lang="en-US" sz="2400" dirty="0">
                <a:cs typeface="Times New Roman" pitchFamily="18" charset="0"/>
              </a:rPr>
              <a:t>the treatment of psychological disorders by altering brain functioning with physical or chemical interventions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752600"/>
          </a:xfrm>
        </p:spPr>
        <p:txBody>
          <a:bodyPr>
            <a:normAutofit/>
          </a:bodyPr>
          <a:lstStyle/>
          <a:p>
            <a:r>
              <a:rPr lang="en-US" sz="3600" dirty="0"/>
              <a:t>Child, Group &amp; Family Therapy</a:t>
            </a:r>
            <a:r>
              <a:rPr lang="en-US" dirty="0"/>
              <a:t> 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686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Family and couples therapies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Family therapies</a:t>
            </a:r>
            <a:r>
              <a:rPr lang="en-US" sz="2400" dirty="0">
                <a:latin typeface="Arial"/>
              </a:rPr>
              <a:t>—</a:t>
            </a:r>
            <a:r>
              <a:rPr lang="en-US" sz="2400" dirty="0"/>
              <a:t>d</a:t>
            </a:r>
            <a:r>
              <a:rPr lang="en-US" sz="2400" dirty="0">
                <a:cs typeface="Times New Roman" pitchFamily="18" charset="0"/>
              </a:rPr>
              <a:t>esigned to constructively modify the dysfunctional relationships among family members</a:t>
            </a:r>
          </a:p>
          <a:p>
            <a:pPr lvl="1">
              <a:lnSpc>
                <a:spcPct val="90000"/>
              </a:lnSpc>
            </a:pPr>
            <a:endParaRPr lang="en-US" sz="2400" dirty="0"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/>
              <a:t>Couples therapy</a:t>
            </a:r>
            <a:r>
              <a:rPr lang="en-US" sz="2400" dirty="0">
                <a:latin typeface="Arial"/>
              </a:rPr>
              <a:t>—</a:t>
            </a:r>
            <a:r>
              <a:rPr lang="en-US" sz="2400" dirty="0"/>
              <a:t>d</a:t>
            </a:r>
            <a:r>
              <a:rPr lang="en-US" sz="2400" dirty="0">
                <a:cs typeface="Times New Roman" pitchFamily="18" charset="0"/>
              </a:rPr>
              <a:t>esigned to help couples improve the quality of their relationship</a:t>
            </a:r>
            <a:endParaRPr lang="en-US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277813"/>
            <a:ext cx="7396163" cy="1143000"/>
          </a:xfrm>
        </p:spPr>
        <p:txBody>
          <a:bodyPr/>
          <a:lstStyle/>
          <a:p>
            <a:r>
              <a:rPr lang="en-US" sz="5400">
                <a:solidFill>
                  <a:srgbClr val="FE9508"/>
                </a:solidFill>
              </a:rPr>
              <a:t>Who Does Therapy?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idx="1"/>
          </p:nvPr>
        </p:nvSpPr>
        <p:spPr>
          <a:xfrm>
            <a:off x="6096000" y="2286000"/>
            <a:ext cx="2971800" cy="4171950"/>
          </a:xfrm>
        </p:spPr>
        <p:txBody>
          <a:bodyPr/>
          <a:lstStyle/>
          <a:p>
            <a:r>
              <a:rPr lang="en-US"/>
              <a:t>Where do people turn for help?</a:t>
            </a:r>
          </a:p>
        </p:txBody>
      </p:sp>
      <p:pic>
        <p:nvPicPr>
          <p:cNvPr id="4403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6096000" cy="5181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277813"/>
            <a:ext cx="7396163" cy="1143000"/>
          </a:xfrm>
        </p:spPr>
        <p:txBody>
          <a:bodyPr/>
          <a:lstStyle/>
          <a:p>
            <a:r>
              <a:rPr lang="en-US" sz="5400">
                <a:solidFill>
                  <a:srgbClr val="FE9508"/>
                </a:solidFill>
              </a:rPr>
              <a:t>Who Does Therapy?</a:t>
            </a:r>
          </a:p>
        </p:txBody>
      </p:sp>
      <p:grpSp>
        <p:nvGrpSpPr>
          <p:cNvPr id="479235" name="Group 3"/>
          <p:cNvGrpSpPr>
            <a:grpSpLocks/>
          </p:cNvGrpSpPr>
          <p:nvPr/>
        </p:nvGrpSpPr>
        <p:grpSpPr bwMode="auto">
          <a:xfrm>
            <a:off x="0" y="1524000"/>
            <a:ext cx="9144000" cy="5165725"/>
            <a:chOff x="0" y="960"/>
            <a:chExt cx="5760" cy="3254"/>
          </a:xfrm>
        </p:grpSpPr>
        <p:sp>
          <p:nvSpPr>
            <p:cNvPr id="479236" name="Text Box 4"/>
            <p:cNvSpPr txBox="1">
              <a:spLocks noChangeArrowheads="1"/>
            </p:cNvSpPr>
            <p:nvPr/>
          </p:nvSpPr>
          <p:spPr bwMode="auto">
            <a:xfrm>
              <a:off x="180" y="960"/>
              <a:ext cx="23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Arial" charset="0"/>
                </a:rPr>
                <a:t>Therapists and Their Training</a:t>
              </a:r>
            </a:p>
          </p:txBody>
        </p:sp>
        <p:sp>
          <p:nvSpPr>
            <p:cNvPr id="479237" name="Line 5"/>
            <p:cNvSpPr>
              <a:spLocks noChangeShapeType="1"/>
            </p:cNvSpPr>
            <p:nvPr/>
          </p:nvSpPr>
          <p:spPr bwMode="auto">
            <a:xfrm>
              <a:off x="0" y="1200"/>
              <a:ext cx="5760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9238" name="Text Box 6"/>
            <p:cNvSpPr txBox="1">
              <a:spLocks noChangeArrowheads="1"/>
            </p:cNvSpPr>
            <p:nvPr/>
          </p:nvSpPr>
          <p:spPr bwMode="auto">
            <a:xfrm>
              <a:off x="192" y="1180"/>
              <a:ext cx="22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" charset="0"/>
                </a:rPr>
                <a:t>Type                                Description</a:t>
              </a:r>
            </a:p>
          </p:txBody>
        </p:sp>
        <p:sp>
          <p:nvSpPr>
            <p:cNvPr id="479239" name="Line 7"/>
            <p:cNvSpPr>
              <a:spLocks noChangeShapeType="1"/>
            </p:cNvSpPr>
            <p:nvPr/>
          </p:nvSpPr>
          <p:spPr bwMode="auto">
            <a:xfrm>
              <a:off x="0" y="1392"/>
              <a:ext cx="5760" cy="0"/>
            </a:xfrm>
            <a:prstGeom prst="line">
              <a:avLst/>
            </a:prstGeom>
            <a:noFill/>
            <a:ln w="38100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9240" name="Text Box 8"/>
            <p:cNvSpPr txBox="1">
              <a:spLocks noChangeArrowheads="1"/>
            </p:cNvSpPr>
            <p:nvPr/>
          </p:nvSpPr>
          <p:spPr bwMode="auto">
            <a:xfrm>
              <a:off x="144" y="3540"/>
              <a:ext cx="5616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>
                  <a:latin typeface="Arial" charset="0"/>
                </a:rPr>
                <a:t>Psychiatrist            Physicians (M.D.) who specialize in the treatment of psychological </a:t>
              </a:r>
            </a:p>
            <a:p>
              <a:r>
                <a:rPr lang="en-US" sz="1600" b="1">
                  <a:latin typeface="Arial" charset="0"/>
                </a:rPr>
                <a:t>		disorders.</a:t>
              </a:r>
            </a:p>
            <a:p>
              <a:r>
                <a:rPr lang="en-US" sz="1600" b="1">
                  <a:latin typeface="Arial" charset="0"/>
                </a:rPr>
                <a:t>		 Not all psychiatrists have had extensive training in psychotherapy 	  	 Can prescribe medications. </a:t>
              </a:r>
              <a:endParaRPr lang="en-US">
                <a:latin typeface="Arial" charset="0"/>
              </a:endParaRPr>
            </a:p>
          </p:txBody>
        </p:sp>
        <p:sp>
          <p:nvSpPr>
            <p:cNvPr id="479241" name="Line 9"/>
            <p:cNvSpPr>
              <a:spLocks noChangeShapeType="1"/>
            </p:cNvSpPr>
            <p:nvPr/>
          </p:nvSpPr>
          <p:spPr bwMode="auto">
            <a:xfrm>
              <a:off x="0" y="2064"/>
              <a:ext cx="5760" cy="0"/>
            </a:xfrm>
            <a:prstGeom prst="line">
              <a:avLst/>
            </a:prstGeom>
            <a:noFill/>
            <a:ln w="38100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9242" name="Text Box 10"/>
            <p:cNvSpPr txBox="1">
              <a:spLocks noChangeArrowheads="1"/>
            </p:cNvSpPr>
            <p:nvPr/>
          </p:nvSpPr>
          <p:spPr bwMode="auto">
            <a:xfrm>
              <a:off x="144" y="1392"/>
              <a:ext cx="56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>
                  <a:latin typeface="Arial" charset="0"/>
                </a:rPr>
                <a:t>Clinical                      Ph.D.  In psy6chology or Psy.D. </a:t>
              </a:r>
              <a:endParaRPr lang="en-US">
                <a:latin typeface="Arial" charset="0"/>
              </a:endParaRPr>
            </a:p>
          </p:txBody>
        </p:sp>
        <p:sp>
          <p:nvSpPr>
            <p:cNvPr id="479243" name="Line 11"/>
            <p:cNvSpPr>
              <a:spLocks noChangeShapeType="1"/>
            </p:cNvSpPr>
            <p:nvPr/>
          </p:nvSpPr>
          <p:spPr bwMode="auto">
            <a:xfrm>
              <a:off x="0" y="2880"/>
              <a:ext cx="5760" cy="0"/>
            </a:xfrm>
            <a:prstGeom prst="line">
              <a:avLst/>
            </a:prstGeom>
            <a:noFill/>
            <a:ln w="38100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9244" name="Text Box 12"/>
            <p:cNvSpPr txBox="1">
              <a:spLocks noChangeArrowheads="1"/>
            </p:cNvSpPr>
            <p:nvPr/>
          </p:nvSpPr>
          <p:spPr bwMode="auto">
            <a:xfrm>
              <a:off x="144" y="2064"/>
              <a:ext cx="5520" cy="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>
                  <a:latin typeface="Arial" charset="0"/>
                </a:rPr>
                <a:t>Clinical or                A two-year Master of Social Work plus </a:t>
              </a:r>
              <a:r>
                <a:rPr lang="en-US" b="1">
                  <a:latin typeface="Times New Roman" pitchFamily="18" charset="0"/>
                </a:rPr>
                <a:t>postgraduate supervision</a:t>
              </a:r>
              <a:endParaRPr lang="en-US" b="1">
                <a:latin typeface="Arial" charset="0"/>
              </a:endParaRPr>
            </a:p>
            <a:p>
              <a:r>
                <a:rPr lang="en-US" sz="1600" b="1">
                  <a:latin typeface="Arial" charset="0"/>
                </a:rPr>
                <a:t>psychiatric	 About half have earned the National Association of Social Workers’</a:t>
              </a:r>
            </a:p>
            <a:p>
              <a:r>
                <a:rPr lang="en-US" sz="1600" b="1">
                  <a:latin typeface="Arial" charset="0"/>
                </a:rPr>
                <a:t>Social worker	 designation of clinical social worker.</a:t>
              </a:r>
              <a:r>
                <a:rPr lang="en-US" sz="1400" b="1">
                  <a:latin typeface="Arial" charset="0"/>
                </a:rPr>
                <a:t> 	</a:t>
              </a:r>
            </a:p>
          </p:txBody>
        </p:sp>
        <p:sp>
          <p:nvSpPr>
            <p:cNvPr id="479245" name="Line 13"/>
            <p:cNvSpPr>
              <a:spLocks noChangeShapeType="1"/>
            </p:cNvSpPr>
            <p:nvPr/>
          </p:nvSpPr>
          <p:spPr bwMode="auto">
            <a:xfrm flipV="1">
              <a:off x="0" y="3552"/>
              <a:ext cx="5760" cy="0"/>
            </a:xfrm>
            <a:prstGeom prst="line">
              <a:avLst/>
            </a:prstGeom>
            <a:noFill/>
            <a:ln w="38100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9246" name="Text Box 14"/>
            <p:cNvSpPr txBox="1">
              <a:spLocks noChangeArrowheads="1"/>
            </p:cNvSpPr>
            <p:nvPr/>
          </p:nvSpPr>
          <p:spPr bwMode="auto">
            <a:xfrm>
              <a:off x="144" y="2878"/>
              <a:ext cx="5616" cy="8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b="1">
                  <a:latin typeface="Arial" charset="0"/>
                </a:rPr>
                <a:t>Counselors            LPC, </a:t>
              </a:r>
            </a:p>
            <a:p>
              <a:r>
                <a:rPr lang="en-US" sz="1600" b="1">
                  <a:latin typeface="Arial" charset="0"/>
                </a:rPr>
                <a:t>		Marriage &amp; Family (MFT)</a:t>
              </a:r>
            </a:p>
            <a:p>
              <a:r>
                <a:rPr lang="en-US" sz="1600" b="1">
                  <a:latin typeface="Arial" charset="0"/>
                </a:rPr>
                <a:t>		Pastoral</a:t>
              </a:r>
            </a:p>
            <a:p>
              <a:r>
                <a:rPr lang="en-US" sz="1600" b="1">
                  <a:latin typeface="Arial" charset="0"/>
                </a:rPr>
                <a:t>		Abuse</a:t>
              </a:r>
            </a:p>
            <a:p>
              <a:r>
                <a:rPr lang="en-US" sz="1600" b="1">
                  <a:latin typeface="Arial" charset="0"/>
                </a:rPr>
                <a:t>		</a:t>
              </a:r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Therapy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Client Perceptions</a:t>
            </a:r>
          </a:p>
          <a:p>
            <a:pPr lvl="1"/>
            <a:r>
              <a:rPr lang="en-US"/>
              <a:t>Consumer Reports Study</a:t>
            </a:r>
          </a:p>
          <a:p>
            <a:r>
              <a:rPr lang="en-US"/>
              <a:t>Clinician’s Perceptions</a:t>
            </a:r>
          </a:p>
          <a:p>
            <a:r>
              <a:rPr lang="en-US"/>
              <a:t>Outcome Research</a:t>
            </a:r>
          </a:p>
          <a:p>
            <a:r>
              <a:rPr lang="en-US"/>
              <a:t>Spontaneous Remission</a:t>
            </a:r>
          </a:p>
          <a:p>
            <a:r>
              <a:rPr lang="en-US"/>
              <a:t>Regression toward the mean</a:t>
            </a:r>
          </a:p>
          <a:p>
            <a:pPr lvl="1"/>
            <a:endParaRPr lang="en-US"/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277813"/>
            <a:ext cx="7396163" cy="1143000"/>
          </a:xfrm>
        </p:spPr>
        <p:txBody>
          <a:bodyPr/>
          <a:lstStyle/>
          <a:p>
            <a:r>
              <a:rPr lang="en-US" sz="4800">
                <a:solidFill>
                  <a:srgbClr val="FE9508"/>
                </a:solidFill>
              </a:rPr>
              <a:t>Does Therapy Work?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78800" cy="1447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E9508"/>
                </a:solidFill>
              </a:rPr>
              <a:t>Meta-analysis</a:t>
            </a:r>
          </a:p>
          <a:p>
            <a:pPr lvl="1"/>
            <a:r>
              <a:rPr lang="en-US"/>
              <a:t>procedure for statistically combining the results of many different research studies</a:t>
            </a:r>
          </a:p>
        </p:txBody>
      </p:sp>
      <p:grpSp>
        <p:nvGrpSpPr>
          <p:cNvPr id="500740" name="Group 4"/>
          <p:cNvGrpSpPr>
            <a:grpSpLocks/>
          </p:cNvGrpSpPr>
          <p:nvPr/>
        </p:nvGrpSpPr>
        <p:grpSpPr bwMode="auto">
          <a:xfrm>
            <a:off x="212725" y="3200400"/>
            <a:ext cx="8093075" cy="3613150"/>
            <a:chOff x="134" y="2016"/>
            <a:chExt cx="5098" cy="2276"/>
          </a:xfrm>
        </p:grpSpPr>
        <p:sp>
          <p:nvSpPr>
            <p:cNvPr id="500741" name="Freeform 5"/>
            <p:cNvSpPr>
              <a:spLocks/>
            </p:cNvSpPr>
            <p:nvPr/>
          </p:nvSpPr>
          <p:spPr bwMode="auto">
            <a:xfrm>
              <a:off x="3216" y="2496"/>
              <a:ext cx="1872" cy="1080"/>
            </a:xfrm>
            <a:custGeom>
              <a:avLst/>
              <a:gdLst/>
              <a:ahLst/>
              <a:cxnLst>
                <a:cxn ang="0">
                  <a:pos x="1872" y="1056"/>
                </a:cxn>
                <a:cxn ang="0">
                  <a:pos x="1728" y="1056"/>
                </a:cxn>
                <a:cxn ang="0">
                  <a:pos x="1392" y="912"/>
                </a:cxn>
                <a:cxn ang="0">
                  <a:pos x="1056" y="528"/>
                </a:cxn>
                <a:cxn ang="0">
                  <a:pos x="720" y="144"/>
                </a:cxn>
                <a:cxn ang="0">
                  <a:pos x="336" y="0"/>
                </a:cxn>
                <a:cxn ang="0">
                  <a:pos x="0" y="144"/>
                </a:cxn>
              </a:cxnLst>
              <a:rect l="0" t="0" r="r" b="b"/>
              <a:pathLst>
                <a:path w="1872" h="1080">
                  <a:moveTo>
                    <a:pt x="1872" y="1056"/>
                  </a:moveTo>
                  <a:cubicBezTo>
                    <a:pt x="1840" y="1068"/>
                    <a:pt x="1808" y="1080"/>
                    <a:pt x="1728" y="1056"/>
                  </a:cubicBezTo>
                  <a:cubicBezTo>
                    <a:pt x="1648" y="1032"/>
                    <a:pt x="1504" y="1000"/>
                    <a:pt x="1392" y="912"/>
                  </a:cubicBezTo>
                  <a:cubicBezTo>
                    <a:pt x="1280" y="824"/>
                    <a:pt x="1168" y="656"/>
                    <a:pt x="1056" y="528"/>
                  </a:cubicBezTo>
                  <a:cubicBezTo>
                    <a:pt x="944" y="400"/>
                    <a:pt x="840" y="232"/>
                    <a:pt x="720" y="144"/>
                  </a:cubicBezTo>
                  <a:cubicBezTo>
                    <a:pt x="600" y="56"/>
                    <a:pt x="456" y="0"/>
                    <a:pt x="336" y="0"/>
                  </a:cubicBezTo>
                  <a:cubicBezTo>
                    <a:pt x="216" y="0"/>
                    <a:pt x="56" y="120"/>
                    <a:pt x="0" y="144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742" name="Line 6"/>
            <p:cNvSpPr>
              <a:spLocks noChangeShapeType="1"/>
            </p:cNvSpPr>
            <p:nvPr/>
          </p:nvSpPr>
          <p:spPr bwMode="auto">
            <a:xfrm>
              <a:off x="1392" y="2016"/>
              <a:ext cx="37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743" name="AutoShape 7"/>
            <p:cNvSpPr>
              <a:spLocks/>
            </p:cNvSpPr>
            <p:nvPr/>
          </p:nvSpPr>
          <p:spPr bwMode="auto">
            <a:xfrm rot="5400000">
              <a:off x="2328" y="2760"/>
              <a:ext cx="240" cy="2208"/>
            </a:xfrm>
            <a:prstGeom prst="rightBrace">
              <a:avLst>
                <a:gd name="adj1" fmla="val 27430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744" name="Line 8"/>
            <p:cNvSpPr>
              <a:spLocks noChangeShapeType="1"/>
            </p:cNvSpPr>
            <p:nvPr/>
          </p:nvSpPr>
          <p:spPr bwMode="auto">
            <a:xfrm flipV="1">
              <a:off x="3552" y="36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745" name="Freeform 9"/>
            <p:cNvSpPr>
              <a:spLocks/>
            </p:cNvSpPr>
            <p:nvPr/>
          </p:nvSpPr>
          <p:spPr bwMode="auto">
            <a:xfrm>
              <a:off x="1488" y="2480"/>
              <a:ext cx="2088" cy="1120"/>
            </a:xfrm>
            <a:custGeom>
              <a:avLst/>
              <a:gdLst/>
              <a:ahLst/>
              <a:cxnLst>
                <a:cxn ang="0">
                  <a:pos x="0" y="1120"/>
                </a:cxn>
                <a:cxn ang="0">
                  <a:pos x="192" y="1024"/>
                </a:cxn>
                <a:cxn ang="0">
                  <a:pos x="384" y="928"/>
                </a:cxn>
                <a:cxn ang="0">
                  <a:pos x="672" y="592"/>
                </a:cxn>
                <a:cxn ang="0">
                  <a:pos x="864" y="352"/>
                </a:cxn>
                <a:cxn ang="0">
                  <a:pos x="1056" y="112"/>
                </a:cxn>
                <a:cxn ang="0">
                  <a:pos x="1296" y="16"/>
                </a:cxn>
                <a:cxn ang="0">
                  <a:pos x="1440" y="16"/>
                </a:cxn>
                <a:cxn ang="0">
                  <a:pos x="1680" y="112"/>
                </a:cxn>
                <a:cxn ang="0">
                  <a:pos x="1920" y="352"/>
                </a:cxn>
                <a:cxn ang="0">
                  <a:pos x="2064" y="496"/>
                </a:cxn>
                <a:cxn ang="0">
                  <a:pos x="2064" y="1120"/>
                </a:cxn>
              </a:cxnLst>
              <a:rect l="0" t="0" r="r" b="b"/>
              <a:pathLst>
                <a:path w="2088" h="1120">
                  <a:moveTo>
                    <a:pt x="0" y="1120"/>
                  </a:moveTo>
                  <a:cubicBezTo>
                    <a:pt x="64" y="1088"/>
                    <a:pt x="128" y="1056"/>
                    <a:pt x="192" y="1024"/>
                  </a:cubicBezTo>
                  <a:cubicBezTo>
                    <a:pt x="256" y="992"/>
                    <a:pt x="304" y="1000"/>
                    <a:pt x="384" y="928"/>
                  </a:cubicBezTo>
                  <a:cubicBezTo>
                    <a:pt x="464" y="856"/>
                    <a:pt x="592" y="688"/>
                    <a:pt x="672" y="592"/>
                  </a:cubicBezTo>
                  <a:cubicBezTo>
                    <a:pt x="752" y="496"/>
                    <a:pt x="800" y="432"/>
                    <a:pt x="864" y="352"/>
                  </a:cubicBezTo>
                  <a:cubicBezTo>
                    <a:pt x="928" y="272"/>
                    <a:pt x="984" y="168"/>
                    <a:pt x="1056" y="112"/>
                  </a:cubicBezTo>
                  <a:cubicBezTo>
                    <a:pt x="1128" y="56"/>
                    <a:pt x="1232" y="32"/>
                    <a:pt x="1296" y="16"/>
                  </a:cubicBezTo>
                  <a:cubicBezTo>
                    <a:pt x="1360" y="0"/>
                    <a:pt x="1376" y="0"/>
                    <a:pt x="1440" y="16"/>
                  </a:cubicBezTo>
                  <a:cubicBezTo>
                    <a:pt x="1504" y="32"/>
                    <a:pt x="1600" y="56"/>
                    <a:pt x="1680" y="112"/>
                  </a:cubicBezTo>
                  <a:cubicBezTo>
                    <a:pt x="1760" y="168"/>
                    <a:pt x="1856" y="288"/>
                    <a:pt x="1920" y="352"/>
                  </a:cubicBezTo>
                  <a:cubicBezTo>
                    <a:pt x="1984" y="416"/>
                    <a:pt x="2040" y="368"/>
                    <a:pt x="2064" y="496"/>
                  </a:cubicBezTo>
                  <a:cubicBezTo>
                    <a:pt x="2088" y="624"/>
                    <a:pt x="2064" y="1016"/>
                    <a:pt x="2064" y="1120"/>
                  </a:cubicBezTo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746" name="Freeform 10"/>
            <p:cNvSpPr>
              <a:spLocks/>
            </p:cNvSpPr>
            <p:nvPr/>
          </p:nvSpPr>
          <p:spPr bwMode="auto">
            <a:xfrm>
              <a:off x="1344" y="2480"/>
              <a:ext cx="3024" cy="1120"/>
            </a:xfrm>
            <a:custGeom>
              <a:avLst/>
              <a:gdLst/>
              <a:ahLst/>
              <a:cxnLst>
                <a:cxn ang="0">
                  <a:pos x="0" y="1072"/>
                </a:cxn>
                <a:cxn ang="0">
                  <a:pos x="192" y="1072"/>
                </a:cxn>
                <a:cxn ang="0">
                  <a:pos x="576" y="880"/>
                </a:cxn>
                <a:cxn ang="0">
                  <a:pos x="1104" y="208"/>
                </a:cxn>
                <a:cxn ang="0">
                  <a:pos x="1488" y="16"/>
                </a:cxn>
                <a:cxn ang="0">
                  <a:pos x="1824" y="112"/>
                </a:cxn>
                <a:cxn ang="0">
                  <a:pos x="2208" y="496"/>
                </a:cxn>
                <a:cxn ang="0">
                  <a:pos x="2592" y="928"/>
                </a:cxn>
                <a:cxn ang="0">
                  <a:pos x="3024" y="1120"/>
                </a:cxn>
              </a:cxnLst>
              <a:rect l="0" t="0" r="r" b="b"/>
              <a:pathLst>
                <a:path w="3024" h="1120">
                  <a:moveTo>
                    <a:pt x="0" y="1072"/>
                  </a:moveTo>
                  <a:cubicBezTo>
                    <a:pt x="48" y="1088"/>
                    <a:pt x="96" y="1104"/>
                    <a:pt x="192" y="1072"/>
                  </a:cubicBezTo>
                  <a:cubicBezTo>
                    <a:pt x="288" y="1040"/>
                    <a:pt x="424" y="1024"/>
                    <a:pt x="576" y="880"/>
                  </a:cubicBezTo>
                  <a:cubicBezTo>
                    <a:pt x="728" y="736"/>
                    <a:pt x="952" y="352"/>
                    <a:pt x="1104" y="208"/>
                  </a:cubicBezTo>
                  <a:cubicBezTo>
                    <a:pt x="1256" y="64"/>
                    <a:pt x="1368" y="32"/>
                    <a:pt x="1488" y="16"/>
                  </a:cubicBezTo>
                  <a:cubicBezTo>
                    <a:pt x="1608" y="0"/>
                    <a:pt x="1704" y="32"/>
                    <a:pt x="1824" y="112"/>
                  </a:cubicBezTo>
                  <a:cubicBezTo>
                    <a:pt x="1944" y="192"/>
                    <a:pt x="2080" y="360"/>
                    <a:pt x="2208" y="496"/>
                  </a:cubicBezTo>
                  <a:cubicBezTo>
                    <a:pt x="2336" y="632"/>
                    <a:pt x="2456" y="824"/>
                    <a:pt x="2592" y="928"/>
                  </a:cubicBezTo>
                  <a:cubicBezTo>
                    <a:pt x="2728" y="1032"/>
                    <a:pt x="2952" y="1088"/>
                    <a:pt x="3024" y="1120"/>
                  </a:cubicBezTo>
                </a:path>
              </a:pathLst>
            </a:cu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747" name="Line 11"/>
            <p:cNvSpPr>
              <a:spLocks noChangeShapeType="1"/>
            </p:cNvSpPr>
            <p:nvPr/>
          </p:nvSpPr>
          <p:spPr bwMode="auto">
            <a:xfrm flipV="1">
              <a:off x="3552" y="2496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748" name="Line 12"/>
            <p:cNvSpPr>
              <a:spLocks noChangeShapeType="1"/>
            </p:cNvSpPr>
            <p:nvPr/>
          </p:nvSpPr>
          <p:spPr bwMode="auto">
            <a:xfrm>
              <a:off x="1344" y="3600"/>
              <a:ext cx="37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749" name="Text Box 13"/>
            <p:cNvSpPr txBox="1">
              <a:spLocks noChangeArrowheads="1"/>
            </p:cNvSpPr>
            <p:nvPr/>
          </p:nvSpPr>
          <p:spPr bwMode="auto">
            <a:xfrm>
              <a:off x="1286" y="3590"/>
              <a:ext cx="9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" charset="0"/>
                </a:rPr>
                <a:t>Poor outcome</a:t>
              </a:r>
            </a:p>
          </p:txBody>
        </p:sp>
        <p:sp>
          <p:nvSpPr>
            <p:cNvPr id="500750" name="Text Box 14"/>
            <p:cNvSpPr txBox="1">
              <a:spLocks noChangeArrowheads="1"/>
            </p:cNvSpPr>
            <p:nvPr/>
          </p:nvSpPr>
          <p:spPr bwMode="auto">
            <a:xfrm>
              <a:off x="4213" y="3600"/>
              <a:ext cx="101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" charset="0"/>
                </a:rPr>
                <a:t>Good outcome</a:t>
              </a:r>
            </a:p>
          </p:txBody>
        </p:sp>
        <p:sp>
          <p:nvSpPr>
            <p:cNvPr id="500751" name="Line 15"/>
            <p:cNvSpPr>
              <a:spLocks noChangeShapeType="1"/>
            </p:cNvSpPr>
            <p:nvPr/>
          </p:nvSpPr>
          <p:spPr bwMode="auto">
            <a:xfrm flipV="1">
              <a:off x="1200" y="2352"/>
              <a:ext cx="0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752" name="Text Box 16"/>
            <p:cNvSpPr txBox="1">
              <a:spLocks noChangeArrowheads="1"/>
            </p:cNvSpPr>
            <p:nvPr/>
          </p:nvSpPr>
          <p:spPr bwMode="auto">
            <a:xfrm>
              <a:off x="1574" y="2087"/>
              <a:ext cx="77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Arial" charset="0"/>
                </a:rPr>
                <a:t>Average</a:t>
              </a:r>
            </a:p>
            <a:p>
              <a:pPr algn="ctr"/>
              <a:r>
                <a:rPr lang="en-US" b="1">
                  <a:latin typeface="Arial" charset="0"/>
                </a:rPr>
                <a:t>untreated</a:t>
              </a:r>
            </a:p>
            <a:p>
              <a:pPr algn="ctr"/>
              <a:r>
                <a:rPr lang="en-US" b="1">
                  <a:latin typeface="Arial" charset="0"/>
                </a:rPr>
                <a:t>person</a:t>
              </a:r>
            </a:p>
          </p:txBody>
        </p:sp>
        <p:sp>
          <p:nvSpPr>
            <p:cNvPr id="500753" name="Text Box 17"/>
            <p:cNvSpPr txBox="1">
              <a:spLocks noChangeArrowheads="1"/>
            </p:cNvSpPr>
            <p:nvPr/>
          </p:nvSpPr>
          <p:spPr bwMode="auto">
            <a:xfrm>
              <a:off x="4040" y="2112"/>
              <a:ext cx="114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Arial" charset="0"/>
                </a:rPr>
                <a:t>Average</a:t>
              </a:r>
            </a:p>
            <a:p>
              <a:pPr algn="ctr"/>
              <a:r>
                <a:rPr lang="en-US" b="1">
                  <a:latin typeface="Arial" charset="0"/>
                </a:rPr>
                <a:t>psychotherapy</a:t>
              </a:r>
            </a:p>
            <a:p>
              <a:pPr algn="ctr"/>
              <a:r>
                <a:rPr lang="en-US" b="1">
                  <a:latin typeface="Arial" charset="0"/>
                </a:rPr>
                <a:t>client</a:t>
              </a:r>
            </a:p>
          </p:txBody>
        </p:sp>
        <p:sp>
          <p:nvSpPr>
            <p:cNvPr id="500754" name="Line 18"/>
            <p:cNvSpPr>
              <a:spLocks noChangeShapeType="1"/>
            </p:cNvSpPr>
            <p:nvPr/>
          </p:nvSpPr>
          <p:spPr bwMode="auto">
            <a:xfrm>
              <a:off x="2304" y="2352"/>
              <a:ext cx="576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755" name="Line 19"/>
            <p:cNvSpPr>
              <a:spLocks noChangeShapeType="1"/>
            </p:cNvSpPr>
            <p:nvPr/>
          </p:nvSpPr>
          <p:spPr bwMode="auto">
            <a:xfrm flipV="1">
              <a:off x="3600" y="2400"/>
              <a:ext cx="48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756" name="Text Box 20"/>
            <p:cNvSpPr txBox="1">
              <a:spLocks noChangeArrowheads="1"/>
            </p:cNvSpPr>
            <p:nvPr/>
          </p:nvSpPr>
          <p:spPr bwMode="auto">
            <a:xfrm>
              <a:off x="134" y="2039"/>
              <a:ext cx="8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b="1">
                  <a:latin typeface="Arial" charset="0"/>
                </a:rPr>
                <a:t>Number of</a:t>
              </a:r>
            </a:p>
            <a:p>
              <a:pPr algn="r"/>
              <a:r>
                <a:rPr lang="en-US" b="1">
                  <a:latin typeface="Arial" charset="0"/>
                </a:rPr>
                <a:t>persons</a:t>
              </a:r>
            </a:p>
          </p:txBody>
        </p:sp>
        <p:sp>
          <p:nvSpPr>
            <p:cNvPr id="500757" name="Text Box 21"/>
            <p:cNvSpPr txBox="1">
              <a:spLocks noChangeArrowheads="1"/>
            </p:cNvSpPr>
            <p:nvPr/>
          </p:nvSpPr>
          <p:spPr bwMode="auto">
            <a:xfrm>
              <a:off x="1226" y="3926"/>
              <a:ext cx="247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>
                  <a:latin typeface="Arial" charset="0"/>
                </a:rPr>
                <a:t>80% of untreated people have poorer</a:t>
              </a:r>
            </a:p>
            <a:p>
              <a:pPr algn="ctr"/>
              <a:r>
                <a:rPr lang="en-US" sz="1600" b="1">
                  <a:latin typeface="Arial" charset="0"/>
                </a:rPr>
                <a:t>outcomes than average treated person</a:t>
              </a:r>
            </a:p>
          </p:txBody>
        </p:sp>
      </p:grp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Alternative Therapies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Disconnect between Research and Therapy</a:t>
            </a:r>
          </a:p>
          <a:p>
            <a:r>
              <a:rPr lang="en-US"/>
              <a:t>Alternative Therapies</a:t>
            </a:r>
          </a:p>
          <a:p>
            <a:pPr lvl="1"/>
            <a:r>
              <a:rPr lang="en-US"/>
              <a:t>Therapeutic touch</a:t>
            </a:r>
          </a:p>
          <a:p>
            <a:pPr lvl="1"/>
            <a:r>
              <a:rPr lang="en-US"/>
              <a:t>Eye movement desensitization</a:t>
            </a:r>
          </a:p>
          <a:p>
            <a:pPr lvl="1"/>
            <a:r>
              <a:rPr lang="en-US"/>
              <a:t>Light exposure therapy</a:t>
            </a:r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Commonalities among Therapies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new perspective</a:t>
            </a:r>
          </a:p>
          <a:p>
            <a:endParaRPr lang="en-US"/>
          </a:p>
          <a:p>
            <a:r>
              <a:rPr lang="en-US"/>
              <a:t>Trusting, caring relationship</a:t>
            </a:r>
          </a:p>
          <a:p>
            <a:endParaRPr lang="en-US"/>
          </a:p>
          <a:p>
            <a:r>
              <a:rPr lang="en-US"/>
              <a:t>Culture and values (therapist-client match)</a:t>
            </a:r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277813"/>
            <a:ext cx="7396163" cy="1143000"/>
          </a:xfrm>
        </p:spPr>
        <p:txBody>
          <a:bodyPr/>
          <a:lstStyle/>
          <a:p>
            <a:r>
              <a:rPr lang="en-US" sz="4800">
                <a:solidFill>
                  <a:srgbClr val="FE9508"/>
                </a:solidFill>
              </a:rPr>
              <a:t>Biomedical Therapies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178800" cy="4171950"/>
          </a:xfrm>
        </p:spPr>
        <p:txBody>
          <a:bodyPr/>
          <a:lstStyle/>
          <a:p>
            <a:r>
              <a:rPr lang="en-US">
                <a:solidFill>
                  <a:srgbClr val="FE9508"/>
                </a:solidFill>
              </a:rPr>
              <a:t>Psychopharmacology</a:t>
            </a:r>
          </a:p>
          <a:p>
            <a:pPr lvl="1"/>
            <a:r>
              <a:rPr lang="en-US"/>
              <a:t>study of the effects of drugs on mind and behavior</a:t>
            </a:r>
          </a:p>
          <a:p>
            <a:r>
              <a:rPr lang="en-US">
                <a:solidFill>
                  <a:srgbClr val="FE9508"/>
                </a:solidFill>
              </a:rPr>
              <a:t>Lithium</a:t>
            </a:r>
          </a:p>
          <a:p>
            <a:pPr lvl="1"/>
            <a:r>
              <a:rPr lang="en-US"/>
              <a:t>chemical that provides an effective drug therapy for the mood swings of bipolar (manic-depressive) disorders</a:t>
            </a: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277813"/>
            <a:ext cx="7396163" cy="1143000"/>
          </a:xfrm>
        </p:spPr>
        <p:txBody>
          <a:bodyPr/>
          <a:lstStyle/>
          <a:p>
            <a:r>
              <a:rPr lang="en-US" sz="4800">
                <a:solidFill>
                  <a:srgbClr val="FE9508"/>
                </a:solidFill>
              </a:rPr>
              <a:t>Biomedical Therapies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78800" cy="609600"/>
          </a:xfrm>
        </p:spPr>
        <p:txBody>
          <a:bodyPr/>
          <a:lstStyle/>
          <a:p>
            <a:r>
              <a:rPr lang="en-US"/>
              <a:t>The emptying of U.S. mental hospitals</a:t>
            </a:r>
          </a:p>
        </p:txBody>
      </p:sp>
      <p:grpSp>
        <p:nvGrpSpPr>
          <p:cNvPr id="448516" name="Group 4"/>
          <p:cNvGrpSpPr>
            <a:grpSpLocks/>
          </p:cNvGrpSpPr>
          <p:nvPr/>
        </p:nvGrpSpPr>
        <p:grpSpPr bwMode="auto">
          <a:xfrm>
            <a:off x="107950" y="2362200"/>
            <a:ext cx="8655050" cy="4441825"/>
            <a:chOff x="68" y="1488"/>
            <a:chExt cx="5452" cy="2798"/>
          </a:xfrm>
        </p:grpSpPr>
        <p:sp>
          <p:nvSpPr>
            <p:cNvPr id="448517" name="Line 5"/>
            <p:cNvSpPr>
              <a:spLocks noChangeShapeType="1"/>
            </p:cNvSpPr>
            <p:nvPr/>
          </p:nvSpPr>
          <p:spPr bwMode="auto">
            <a:xfrm>
              <a:off x="1632" y="1488"/>
              <a:ext cx="38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18" name="Line 6"/>
            <p:cNvSpPr>
              <a:spLocks noChangeShapeType="1"/>
            </p:cNvSpPr>
            <p:nvPr/>
          </p:nvSpPr>
          <p:spPr bwMode="auto">
            <a:xfrm>
              <a:off x="1632" y="2928"/>
              <a:ext cx="3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19" name="Line 7"/>
            <p:cNvSpPr>
              <a:spLocks noChangeShapeType="1"/>
            </p:cNvSpPr>
            <p:nvPr/>
          </p:nvSpPr>
          <p:spPr bwMode="auto">
            <a:xfrm>
              <a:off x="1632" y="3216"/>
              <a:ext cx="3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0" name="Line 8"/>
            <p:cNvSpPr>
              <a:spLocks noChangeShapeType="1"/>
            </p:cNvSpPr>
            <p:nvPr/>
          </p:nvSpPr>
          <p:spPr bwMode="auto">
            <a:xfrm>
              <a:off x="1632" y="3504"/>
              <a:ext cx="3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1" name="Line 9"/>
            <p:cNvSpPr>
              <a:spLocks noChangeShapeType="1"/>
            </p:cNvSpPr>
            <p:nvPr/>
          </p:nvSpPr>
          <p:spPr bwMode="auto">
            <a:xfrm>
              <a:off x="1632" y="3792"/>
              <a:ext cx="38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2" name="Line 10"/>
            <p:cNvSpPr>
              <a:spLocks noChangeShapeType="1"/>
            </p:cNvSpPr>
            <p:nvPr/>
          </p:nvSpPr>
          <p:spPr bwMode="auto">
            <a:xfrm>
              <a:off x="1632" y="2064"/>
              <a:ext cx="3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3" name="Line 11"/>
            <p:cNvSpPr>
              <a:spLocks noChangeShapeType="1"/>
            </p:cNvSpPr>
            <p:nvPr/>
          </p:nvSpPr>
          <p:spPr bwMode="auto">
            <a:xfrm>
              <a:off x="1632" y="2352"/>
              <a:ext cx="3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4" name="Line 12"/>
            <p:cNvSpPr>
              <a:spLocks noChangeShapeType="1"/>
            </p:cNvSpPr>
            <p:nvPr/>
          </p:nvSpPr>
          <p:spPr bwMode="auto">
            <a:xfrm>
              <a:off x="1632" y="2640"/>
              <a:ext cx="3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5" name="Line 13"/>
            <p:cNvSpPr>
              <a:spLocks noChangeShapeType="1"/>
            </p:cNvSpPr>
            <p:nvPr/>
          </p:nvSpPr>
          <p:spPr bwMode="auto">
            <a:xfrm>
              <a:off x="1632" y="1776"/>
              <a:ext cx="3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6" name="Line 14"/>
            <p:cNvSpPr>
              <a:spLocks noChangeShapeType="1"/>
            </p:cNvSpPr>
            <p:nvPr/>
          </p:nvSpPr>
          <p:spPr bwMode="auto">
            <a:xfrm>
              <a:off x="1632" y="1488"/>
              <a:ext cx="0" cy="2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7" name="Line 15"/>
            <p:cNvSpPr>
              <a:spLocks noChangeShapeType="1"/>
            </p:cNvSpPr>
            <p:nvPr/>
          </p:nvSpPr>
          <p:spPr bwMode="auto">
            <a:xfrm>
              <a:off x="3936" y="1488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8" name="Line 16"/>
            <p:cNvSpPr>
              <a:spLocks noChangeShapeType="1"/>
            </p:cNvSpPr>
            <p:nvPr/>
          </p:nvSpPr>
          <p:spPr bwMode="auto">
            <a:xfrm>
              <a:off x="4320" y="1488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9" name="Line 17"/>
            <p:cNvSpPr>
              <a:spLocks noChangeShapeType="1"/>
            </p:cNvSpPr>
            <p:nvPr/>
          </p:nvSpPr>
          <p:spPr bwMode="auto">
            <a:xfrm>
              <a:off x="4704" y="1488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30" name="Line 18"/>
            <p:cNvSpPr>
              <a:spLocks noChangeShapeType="1"/>
            </p:cNvSpPr>
            <p:nvPr/>
          </p:nvSpPr>
          <p:spPr bwMode="auto">
            <a:xfrm>
              <a:off x="5088" y="1488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31" name="Line 19"/>
            <p:cNvSpPr>
              <a:spLocks noChangeShapeType="1"/>
            </p:cNvSpPr>
            <p:nvPr/>
          </p:nvSpPr>
          <p:spPr bwMode="auto">
            <a:xfrm>
              <a:off x="2400" y="1488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32" name="Line 20"/>
            <p:cNvSpPr>
              <a:spLocks noChangeShapeType="1"/>
            </p:cNvSpPr>
            <p:nvPr/>
          </p:nvSpPr>
          <p:spPr bwMode="auto">
            <a:xfrm>
              <a:off x="2784" y="1488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33" name="Line 21"/>
            <p:cNvSpPr>
              <a:spLocks noChangeShapeType="1"/>
            </p:cNvSpPr>
            <p:nvPr/>
          </p:nvSpPr>
          <p:spPr bwMode="auto">
            <a:xfrm>
              <a:off x="3168" y="1488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34" name="Line 22"/>
            <p:cNvSpPr>
              <a:spLocks noChangeShapeType="1"/>
            </p:cNvSpPr>
            <p:nvPr/>
          </p:nvSpPr>
          <p:spPr bwMode="auto">
            <a:xfrm>
              <a:off x="3552" y="1488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35" name="Line 23"/>
            <p:cNvSpPr>
              <a:spLocks noChangeShapeType="1"/>
            </p:cNvSpPr>
            <p:nvPr/>
          </p:nvSpPr>
          <p:spPr bwMode="auto">
            <a:xfrm>
              <a:off x="2016" y="1488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36" name="Line 24"/>
            <p:cNvSpPr>
              <a:spLocks noChangeShapeType="1"/>
            </p:cNvSpPr>
            <p:nvPr/>
          </p:nvSpPr>
          <p:spPr bwMode="auto">
            <a:xfrm flipV="1">
              <a:off x="1776" y="2880"/>
              <a:ext cx="1008" cy="52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37" name="Line 25"/>
            <p:cNvSpPr>
              <a:spLocks noChangeShapeType="1"/>
            </p:cNvSpPr>
            <p:nvPr/>
          </p:nvSpPr>
          <p:spPr bwMode="auto">
            <a:xfrm flipV="1">
              <a:off x="2784" y="2832"/>
              <a:ext cx="144" cy="4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38" name="Line 26"/>
            <p:cNvSpPr>
              <a:spLocks noChangeShapeType="1"/>
            </p:cNvSpPr>
            <p:nvPr/>
          </p:nvSpPr>
          <p:spPr bwMode="auto">
            <a:xfrm flipV="1">
              <a:off x="2928" y="2544"/>
              <a:ext cx="240" cy="2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39" name="Line 27"/>
            <p:cNvSpPr>
              <a:spLocks noChangeShapeType="1"/>
            </p:cNvSpPr>
            <p:nvPr/>
          </p:nvSpPr>
          <p:spPr bwMode="auto">
            <a:xfrm flipV="1">
              <a:off x="3168" y="2304"/>
              <a:ext cx="384" cy="24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40" name="Line 28"/>
            <p:cNvSpPr>
              <a:spLocks noChangeShapeType="1"/>
            </p:cNvSpPr>
            <p:nvPr/>
          </p:nvSpPr>
          <p:spPr bwMode="auto">
            <a:xfrm>
              <a:off x="3984" y="2208"/>
              <a:ext cx="720" cy="1152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41" name="Line 29"/>
            <p:cNvSpPr>
              <a:spLocks noChangeShapeType="1"/>
            </p:cNvSpPr>
            <p:nvPr/>
          </p:nvSpPr>
          <p:spPr bwMode="auto">
            <a:xfrm>
              <a:off x="4704" y="3360"/>
              <a:ext cx="336" cy="192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42" name="Line 30"/>
            <p:cNvSpPr>
              <a:spLocks noChangeShapeType="1"/>
            </p:cNvSpPr>
            <p:nvPr/>
          </p:nvSpPr>
          <p:spPr bwMode="auto">
            <a:xfrm>
              <a:off x="5040" y="3552"/>
              <a:ext cx="240" cy="96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43" name="Line 31"/>
            <p:cNvSpPr>
              <a:spLocks noChangeShapeType="1"/>
            </p:cNvSpPr>
            <p:nvPr/>
          </p:nvSpPr>
          <p:spPr bwMode="auto">
            <a:xfrm>
              <a:off x="3792" y="2256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44" name="Text Box 32"/>
            <p:cNvSpPr txBox="1">
              <a:spLocks noChangeArrowheads="1"/>
            </p:cNvSpPr>
            <p:nvPr/>
          </p:nvSpPr>
          <p:spPr bwMode="auto">
            <a:xfrm>
              <a:off x="2256" y="1680"/>
              <a:ext cx="2540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Introduction of antipsychotic drugs</a:t>
              </a:r>
            </a:p>
          </p:txBody>
        </p:sp>
        <p:sp>
          <p:nvSpPr>
            <p:cNvPr id="448545" name="Line 33"/>
            <p:cNvSpPr>
              <a:spLocks noChangeShapeType="1"/>
            </p:cNvSpPr>
            <p:nvPr/>
          </p:nvSpPr>
          <p:spPr bwMode="auto">
            <a:xfrm>
              <a:off x="3696" y="1920"/>
              <a:ext cx="9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46" name="Line 34"/>
            <p:cNvSpPr>
              <a:spLocks noChangeShapeType="1"/>
            </p:cNvSpPr>
            <p:nvPr/>
          </p:nvSpPr>
          <p:spPr bwMode="auto">
            <a:xfrm flipV="1">
              <a:off x="3552" y="2208"/>
              <a:ext cx="432" cy="96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47" name="Text Box 35"/>
            <p:cNvSpPr txBox="1">
              <a:spLocks noChangeArrowheads="1"/>
            </p:cNvSpPr>
            <p:nvPr/>
          </p:nvSpPr>
          <p:spPr bwMode="auto">
            <a:xfrm>
              <a:off x="4464" y="2016"/>
              <a:ext cx="1052" cy="7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b="1">
                  <a:latin typeface="Arial" charset="0"/>
                </a:rPr>
                <a:t>Rapid decline</a:t>
              </a:r>
            </a:p>
            <a:p>
              <a:pPr algn="r"/>
              <a:r>
                <a:rPr lang="en-US" b="1">
                  <a:latin typeface="Arial" charset="0"/>
                </a:rPr>
                <a:t>in the mental</a:t>
              </a:r>
            </a:p>
            <a:p>
              <a:pPr algn="r"/>
              <a:r>
                <a:rPr lang="en-US" b="1">
                  <a:latin typeface="Arial" charset="0"/>
                </a:rPr>
                <a:t>hospital</a:t>
              </a:r>
            </a:p>
            <a:p>
              <a:pPr algn="r"/>
              <a:r>
                <a:rPr lang="en-US" b="1">
                  <a:latin typeface="Arial" charset="0"/>
                </a:rPr>
                <a:t>population</a:t>
              </a:r>
            </a:p>
          </p:txBody>
        </p:sp>
        <p:sp>
          <p:nvSpPr>
            <p:cNvPr id="448548" name="Text Box 36"/>
            <p:cNvSpPr txBox="1">
              <a:spLocks noChangeArrowheads="1"/>
            </p:cNvSpPr>
            <p:nvPr/>
          </p:nvSpPr>
          <p:spPr bwMode="auto">
            <a:xfrm>
              <a:off x="1382" y="3863"/>
              <a:ext cx="4036" cy="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Arial" charset="0"/>
                </a:rPr>
                <a:t>1900  1910  1920  1930  1940  1950  1960  1970  1980  1990</a:t>
              </a:r>
            </a:p>
            <a:p>
              <a:pPr algn="ctr"/>
              <a:r>
                <a:rPr lang="en-US" sz="2000" b="1">
                  <a:latin typeface="Arial" charset="0"/>
                </a:rPr>
                <a:t>Year</a:t>
              </a:r>
              <a:endParaRPr lang="en-US" b="1">
                <a:latin typeface="Arial" charset="0"/>
              </a:endParaRPr>
            </a:p>
          </p:txBody>
        </p:sp>
        <p:sp>
          <p:nvSpPr>
            <p:cNvPr id="448549" name="Text Box 37"/>
            <p:cNvSpPr txBox="1">
              <a:spLocks noChangeArrowheads="1"/>
            </p:cNvSpPr>
            <p:nvPr/>
          </p:nvSpPr>
          <p:spPr bwMode="auto">
            <a:xfrm>
              <a:off x="1276" y="1565"/>
              <a:ext cx="356" cy="2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lnSpc>
                  <a:spcPct val="165000"/>
                </a:lnSpc>
              </a:pPr>
              <a:r>
                <a:rPr lang="en-US" b="1">
                  <a:latin typeface="Arial" charset="0"/>
                </a:rPr>
                <a:t>700</a:t>
              </a:r>
            </a:p>
            <a:p>
              <a:pPr algn="r">
                <a:lnSpc>
                  <a:spcPct val="165000"/>
                </a:lnSpc>
              </a:pPr>
              <a:r>
                <a:rPr lang="en-US" b="1">
                  <a:latin typeface="Arial" charset="0"/>
                </a:rPr>
                <a:t>600</a:t>
              </a:r>
            </a:p>
            <a:p>
              <a:pPr algn="r">
                <a:lnSpc>
                  <a:spcPct val="165000"/>
                </a:lnSpc>
              </a:pPr>
              <a:r>
                <a:rPr lang="en-US" b="1">
                  <a:latin typeface="Arial" charset="0"/>
                </a:rPr>
                <a:t>500</a:t>
              </a:r>
            </a:p>
            <a:p>
              <a:pPr algn="r">
                <a:lnSpc>
                  <a:spcPct val="165000"/>
                </a:lnSpc>
              </a:pPr>
              <a:r>
                <a:rPr lang="en-US" b="1">
                  <a:latin typeface="Arial" charset="0"/>
                </a:rPr>
                <a:t>400</a:t>
              </a:r>
            </a:p>
            <a:p>
              <a:pPr algn="r">
                <a:lnSpc>
                  <a:spcPct val="165000"/>
                </a:lnSpc>
              </a:pPr>
              <a:r>
                <a:rPr lang="en-US" b="1">
                  <a:latin typeface="Arial" charset="0"/>
                </a:rPr>
                <a:t>300</a:t>
              </a:r>
            </a:p>
            <a:p>
              <a:pPr algn="r">
                <a:lnSpc>
                  <a:spcPct val="165000"/>
                </a:lnSpc>
              </a:pPr>
              <a:r>
                <a:rPr lang="en-US" b="1">
                  <a:latin typeface="Arial" charset="0"/>
                </a:rPr>
                <a:t>200</a:t>
              </a:r>
            </a:p>
            <a:p>
              <a:pPr algn="r">
                <a:lnSpc>
                  <a:spcPct val="165000"/>
                </a:lnSpc>
              </a:pPr>
              <a:r>
                <a:rPr lang="en-US" b="1">
                  <a:latin typeface="Arial" charset="0"/>
                </a:rPr>
                <a:t>100</a:t>
              </a:r>
            </a:p>
            <a:p>
              <a:pPr algn="r">
                <a:lnSpc>
                  <a:spcPct val="165000"/>
                </a:lnSpc>
              </a:pPr>
              <a:r>
                <a:rPr lang="en-US" b="1">
                  <a:latin typeface="Arial" charset="0"/>
                </a:rPr>
                <a:t>0</a:t>
              </a:r>
            </a:p>
          </p:txBody>
        </p:sp>
        <p:sp>
          <p:nvSpPr>
            <p:cNvPr id="448550" name="Text Box 38"/>
            <p:cNvSpPr txBox="1">
              <a:spLocks noChangeArrowheads="1"/>
            </p:cNvSpPr>
            <p:nvPr/>
          </p:nvSpPr>
          <p:spPr bwMode="auto">
            <a:xfrm>
              <a:off x="68" y="1511"/>
              <a:ext cx="1276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b="1">
                  <a:latin typeface="Arial" charset="0"/>
                </a:rPr>
                <a:t>State and county</a:t>
              </a:r>
            </a:p>
            <a:p>
              <a:pPr algn="r"/>
              <a:r>
                <a:rPr lang="en-US" b="1">
                  <a:latin typeface="Arial" charset="0"/>
                </a:rPr>
                <a:t>mental hospital</a:t>
              </a:r>
            </a:p>
            <a:p>
              <a:pPr algn="r"/>
              <a:r>
                <a:rPr lang="en-US" b="1">
                  <a:latin typeface="Arial" charset="0"/>
                </a:rPr>
                <a:t>residents, in</a:t>
              </a:r>
            </a:p>
            <a:p>
              <a:pPr algn="r"/>
              <a:r>
                <a:rPr lang="en-US" b="1">
                  <a:latin typeface="Arial" charset="0"/>
                </a:rPr>
                <a:t>thousands</a:t>
              </a:r>
            </a:p>
          </p:txBody>
        </p:sp>
        <p:sp>
          <p:nvSpPr>
            <p:cNvPr id="448551" name="Line 39"/>
            <p:cNvSpPr>
              <a:spLocks noChangeShapeType="1"/>
            </p:cNvSpPr>
            <p:nvPr/>
          </p:nvSpPr>
          <p:spPr bwMode="auto">
            <a:xfrm>
              <a:off x="4128" y="2160"/>
              <a:ext cx="912" cy="12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48600" cy="1219200"/>
          </a:xfrm>
        </p:spPr>
        <p:txBody>
          <a:bodyPr/>
          <a:lstStyle/>
          <a:p>
            <a:r>
              <a:rPr lang="en-US"/>
              <a:t>Biomedical Therapies  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848600" cy="4724400"/>
          </a:xfrm>
        </p:spPr>
        <p:txBody>
          <a:bodyPr/>
          <a:lstStyle/>
          <a:p>
            <a:r>
              <a:rPr lang="en-US"/>
              <a:t>Today in the United States, less than one-third the number of people are full-time residents in psychiatric hospitals. </a:t>
            </a:r>
          </a:p>
          <a:p>
            <a:pPr lvl="1"/>
            <a:r>
              <a:rPr lang="en-US"/>
              <a:t>Reason for this sharp decrease—the widespread use of drug therapies in treating psychological disorders </a:t>
            </a:r>
          </a:p>
          <a:p>
            <a:pPr lvl="2"/>
            <a:r>
              <a:rPr lang="en-US"/>
              <a:t>This form of therapy is often less expensive than psychological therapies.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charRg st="120" end="2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88451">
                                            <p:txEl>
                                              <p:charRg st="120" end="2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charRg st="236" end="3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88451">
                                            <p:txEl>
                                              <p:charRg st="236" end="3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charRg st="301" end="3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88451">
                                            <p:txEl>
                                              <p:charRg st="301" end="3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charRg st="301" end="3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88451">
                                            <p:txEl>
                                              <p:charRg st="301" end="3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charRg st="301" end="3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88451">
                                            <p:txEl>
                                              <p:charRg st="301" end="3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72400" cy="1905000"/>
          </a:xfrm>
        </p:spPr>
        <p:txBody>
          <a:bodyPr/>
          <a:lstStyle/>
          <a:p>
            <a:pPr algn="l"/>
            <a:r>
              <a:rPr lang="en-US" sz="3600" dirty="0"/>
              <a:t>What Are the Therapies for Psychological Disorders?</a:t>
            </a:r>
            <a:r>
              <a:rPr lang="en-US" dirty="0"/>
              <a:t>  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514600"/>
            <a:ext cx="8534400" cy="39624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dirty="0"/>
              <a:t>The two broad categories of therapy:</a:t>
            </a:r>
          </a:p>
          <a:p>
            <a:pPr>
              <a:lnSpc>
                <a:spcPct val="95000"/>
              </a:lnSpc>
            </a:pPr>
            <a:endParaRPr lang="en-US" dirty="0"/>
          </a:p>
          <a:p>
            <a:pPr marL="838200" lvl="1" indent="-381000">
              <a:lnSpc>
                <a:spcPct val="95000"/>
              </a:lnSpc>
            </a:pPr>
            <a:r>
              <a:rPr lang="en-US" dirty="0"/>
              <a:t>Psychotherapy: psychological methods including </a:t>
            </a:r>
            <a:r>
              <a:rPr lang="en-US" dirty="0">
                <a:cs typeface="Times New Roman" pitchFamily="18" charset="0"/>
              </a:rPr>
              <a:t>a personal relationship between a trained therapist and a client</a:t>
            </a:r>
          </a:p>
          <a:p>
            <a:pPr marL="838200" lvl="1" indent="-381000">
              <a:lnSpc>
                <a:spcPct val="95000"/>
              </a:lnSpc>
            </a:pPr>
            <a:endParaRPr lang="en-US" dirty="0">
              <a:cs typeface="Times New Roman" pitchFamily="18" charset="0"/>
            </a:endParaRPr>
          </a:p>
          <a:p>
            <a:pPr marL="838200" lvl="1" indent="-381000">
              <a:lnSpc>
                <a:spcPct val="95000"/>
              </a:lnSpc>
            </a:pPr>
            <a:r>
              <a:rPr lang="en-US" dirty="0"/>
              <a:t>Biomedical therapies:</a:t>
            </a:r>
            <a:r>
              <a:rPr lang="en-US" b="1" dirty="0"/>
              <a:t> </a:t>
            </a:r>
            <a:r>
              <a:rPr lang="en-US" dirty="0">
                <a:cs typeface="Times New Roman" pitchFamily="18" charset="0"/>
              </a:rPr>
              <a:t>altering brain functioning with physical or chemical interventions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cs typeface="Times New Roman" pitchFamily="18" charset="0"/>
              </a:rPr>
              <a:t>Use of Drugs in Treating Psychological Disorders</a:t>
            </a:r>
            <a:endParaRPr lang="en-US" sz="3600"/>
          </a:p>
        </p:txBody>
      </p:sp>
      <p:pic>
        <p:nvPicPr>
          <p:cNvPr id="490499" name="Picture 3" descr="fig11-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828800"/>
            <a:ext cx="8001000" cy="4800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277813"/>
            <a:ext cx="7396163" cy="1143000"/>
          </a:xfrm>
        </p:spPr>
        <p:txBody>
          <a:bodyPr/>
          <a:lstStyle/>
          <a:p>
            <a:r>
              <a:rPr lang="en-US" sz="4800">
                <a:solidFill>
                  <a:srgbClr val="FE9508"/>
                </a:solidFill>
              </a:rPr>
              <a:t>Biomedical Therapies</a:t>
            </a:r>
          </a:p>
        </p:txBody>
      </p:sp>
      <p:grpSp>
        <p:nvGrpSpPr>
          <p:cNvPr id="450563" name="Group 3"/>
          <p:cNvGrpSpPr>
            <a:grpSpLocks/>
          </p:cNvGrpSpPr>
          <p:nvPr/>
        </p:nvGrpSpPr>
        <p:grpSpPr bwMode="auto">
          <a:xfrm>
            <a:off x="0" y="1676400"/>
            <a:ext cx="9144000" cy="4953000"/>
            <a:chOff x="0" y="1056"/>
            <a:chExt cx="5760" cy="3120"/>
          </a:xfrm>
        </p:grpSpPr>
        <p:pic>
          <p:nvPicPr>
            <p:cNvPr id="450564" name="Picture 4" descr="16-9"/>
            <p:cNvPicPr>
              <a:picLocks noChangeAspect="1" noChangeArrowheads="1"/>
            </p:cNvPicPr>
            <p:nvPr/>
          </p:nvPicPr>
          <p:blipFill>
            <a:blip r:embed="rId2">
              <a:lum bright="-36000" contrast="60000"/>
            </a:blip>
            <a:srcRect/>
            <a:stretch>
              <a:fillRect/>
            </a:stretch>
          </p:blipFill>
          <p:spPr bwMode="auto">
            <a:xfrm>
              <a:off x="298" y="1480"/>
              <a:ext cx="5200" cy="2696"/>
            </a:xfrm>
            <a:prstGeom prst="rect">
              <a:avLst/>
            </a:prstGeom>
            <a:solidFill>
              <a:schemeClr val="bg1"/>
            </a:solidFill>
            <a:ln w="9525">
              <a:miter lim="800000"/>
              <a:headEnd/>
              <a:tailEnd/>
            </a:ln>
          </p:spPr>
        </p:pic>
        <p:sp>
          <p:nvSpPr>
            <p:cNvPr id="450565" name="Rectangle 5"/>
            <p:cNvSpPr>
              <a:spLocks noChangeArrowheads="1"/>
            </p:cNvSpPr>
            <p:nvPr/>
          </p:nvSpPr>
          <p:spPr bwMode="auto">
            <a:xfrm>
              <a:off x="3729" y="1056"/>
              <a:ext cx="1438" cy="83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latin typeface="Arial" charset="0"/>
                </a:rPr>
                <a:t>Prozac blocks normal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b="1">
                  <a:latin typeface="Arial" charset="0"/>
                </a:rPr>
                <a:t>reuptake of the neuro-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b="1">
                  <a:latin typeface="Arial" charset="0"/>
                </a:rPr>
                <a:t>transmitter serotonin;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b="1">
                  <a:latin typeface="Arial" charset="0"/>
                </a:rPr>
                <a:t>excess serotonin in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b="1">
                  <a:latin typeface="Arial" charset="0"/>
                </a:rPr>
                <a:t>dynapse enhances its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b="1">
                  <a:latin typeface="Arial" charset="0"/>
                </a:rPr>
                <a:t>mood-lifting effect. 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450566" name="Line 6"/>
            <p:cNvSpPr>
              <a:spLocks noChangeShapeType="1"/>
            </p:cNvSpPr>
            <p:nvPr/>
          </p:nvSpPr>
          <p:spPr bwMode="auto">
            <a:xfrm flipV="1">
              <a:off x="716" y="3392"/>
              <a:ext cx="23" cy="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7" name="Line 7"/>
            <p:cNvSpPr>
              <a:spLocks noChangeShapeType="1"/>
            </p:cNvSpPr>
            <p:nvPr/>
          </p:nvSpPr>
          <p:spPr bwMode="auto">
            <a:xfrm flipV="1">
              <a:off x="715" y="3453"/>
              <a:ext cx="239" cy="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8" name="Line 8"/>
            <p:cNvSpPr>
              <a:spLocks noChangeShapeType="1"/>
            </p:cNvSpPr>
            <p:nvPr/>
          </p:nvSpPr>
          <p:spPr bwMode="auto">
            <a:xfrm>
              <a:off x="3246" y="3286"/>
              <a:ext cx="15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9" name="AutoShape 9"/>
            <p:cNvSpPr>
              <a:spLocks noChangeArrowheads="1"/>
            </p:cNvSpPr>
            <p:nvPr/>
          </p:nvSpPr>
          <p:spPr bwMode="auto">
            <a:xfrm flipH="1">
              <a:off x="41" y="1736"/>
              <a:ext cx="858" cy="959"/>
            </a:xfrm>
            <a:prstGeom prst="moon">
              <a:avLst>
                <a:gd name="adj" fmla="val 87500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r>
                <a:rPr lang="en-US" sz="1400" b="1">
                  <a:latin typeface="Arial" charset="0"/>
                </a:rPr>
                <a:t>Vesicles</a:t>
              </a:r>
            </a:p>
            <a:p>
              <a:pPr>
                <a:lnSpc>
                  <a:spcPct val="90000"/>
                </a:lnSpc>
              </a:pPr>
              <a:r>
                <a:rPr lang="en-US" sz="1400" b="1">
                  <a:latin typeface="Arial" charset="0"/>
                </a:rPr>
                <a:t>containing</a:t>
              </a:r>
            </a:p>
            <a:p>
              <a:pPr>
                <a:lnSpc>
                  <a:spcPct val="90000"/>
                </a:lnSpc>
              </a:pPr>
              <a:r>
                <a:rPr lang="en-US" sz="1400" b="1">
                  <a:latin typeface="Arial" charset="0"/>
                </a:rPr>
                <a:t>neurotrans-</a:t>
              </a:r>
            </a:p>
            <a:p>
              <a:pPr>
                <a:lnSpc>
                  <a:spcPct val="90000"/>
                </a:lnSpc>
              </a:pPr>
              <a:r>
                <a:rPr lang="en-US" sz="1400" b="1">
                  <a:latin typeface="Arial" charset="0"/>
                </a:rPr>
                <a:t>mitters</a:t>
              </a:r>
            </a:p>
          </p:txBody>
        </p:sp>
        <p:sp>
          <p:nvSpPr>
            <p:cNvPr id="450570" name="Line 10"/>
            <p:cNvSpPr>
              <a:spLocks noChangeShapeType="1"/>
            </p:cNvSpPr>
            <p:nvPr/>
          </p:nvSpPr>
          <p:spPr bwMode="auto">
            <a:xfrm flipV="1">
              <a:off x="887" y="2017"/>
              <a:ext cx="257" cy="1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71" name="Line 11"/>
            <p:cNvSpPr>
              <a:spLocks noChangeShapeType="1"/>
            </p:cNvSpPr>
            <p:nvPr/>
          </p:nvSpPr>
          <p:spPr bwMode="auto">
            <a:xfrm>
              <a:off x="888" y="2180"/>
              <a:ext cx="178" cy="1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72" name="Rectangle 12"/>
            <p:cNvSpPr>
              <a:spLocks noChangeArrowheads="1"/>
            </p:cNvSpPr>
            <p:nvPr/>
          </p:nvSpPr>
          <p:spPr bwMode="auto">
            <a:xfrm>
              <a:off x="1477" y="1680"/>
              <a:ext cx="590" cy="4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Sending</a:t>
              </a:r>
            </a:p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neuron</a:t>
              </a:r>
            </a:p>
          </p:txBody>
        </p:sp>
        <p:sp>
          <p:nvSpPr>
            <p:cNvPr id="450573" name="Line 13"/>
            <p:cNvSpPr>
              <a:spLocks noChangeShapeType="1"/>
            </p:cNvSpPr>
            <p:nvPr/>
          </p:nvSpPr>
          <p:spPr bwMode="auto">
            <a:xfrm>
              <a:off x="1419" y="1837"/>
              <a:ext cx="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74" name="Rectangle 14"/>
            <p:cNvSpPr>
              <a:spLocks noChangeArrowheads="1"/>
            </p:cNvSpPr>
            <p:nvPr/>
          </p:nvSpPr>
          <p:spPr bwMode="auto">
            <a:xfrm>
              <a:off x="1585" y="2084"/>
              <a:ext cx="536" cy="4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Action</a:t>
              </a:r>
            </a:p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potential</a:t>
              </a:r>
            </a:p>
          </p:txBody>
        </p:sp>
        <p:sp>
          <p:nvSpPr>
            <p:cNvPr id="450575" name="Line 15"/>
            <p:cNvSpPr>
              <a:spLocks noChangeShapeType="1"/>
            </p:cNvSpPr>
            <p:nvPr/>
          </p:nvSpPr>
          <p:spPr bwMode="auto">
            <a:xfrm>
              <a:off x="1241" y="2262"/>
              <a:ext cx="3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76" name="Rectangle 16"/>
            <p:cNvSpPr>
              <a:spLocks noChangeArrowheads="1"/>
            </p:cNvSpPr>
            <p:nvPr/>
          </p:nvSpPr>
          <p:spPr bwMode="auto">
            <a:xfrm>
              <a:off x="1692" y="3145"/>
              <a:ext cx="589" cy="10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Neurotransmitter</a:t>
              </a:r>
            </a:p>
          </p:txBody>
        </p:sp>
        <p:sp>
          <p:nvSpPr>
            <p:cNvPr id="450577" name="Rectangle 17"/>
            <p:cNvSpPr>
              <a:spLocks noChangeArrowheads="1"/>
            </p:cNvSpPr>
            <p:nvPr/>
          </p:nvSpPr>
          <p:spPr bwMode="auto">
            <a:xfrm>
              <a:off x="1649" y="3262"/>
              <a:ext cx="590" cy="10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molecule</a:t>
              </a:r>
            </a:p>
          </p:txBody>
        </p:sp>
        <p:sp>
          <p:nvSpPr>
            <p:cNvPr id="450578" name="Line 18"/>
            <p:cNvSpPr>
              <a:spLocks noChangeShapeType="1"/>
            </p:cNvSpPr>
            <p:nvPr/>
          </p:nvSpPr>
          <p:spPr bwMode="auto">
            <a:xfrm flipV="1">
              <a:off x="1479" y="3194"/>
              <a:ext cx="249" cy="1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79" name="Rectangle 19"/>
            <p:cNvSpPr>
              <a:spLocks noChangeArrowheads="1"/>
            </p:cNvSpPr>
            <p:nvPr/>
          </p:nvSpPr>
          <p:spPr bwMode="auto">
            <a:xfrm>
              <a:off x="95" y="2825"/>
              <a:ext cx="559" cy="16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Synaptic</a:t>
              </a:r>
            </a:p>
          </p:txBody>
        </p:sp>
        <p:sp>
          <p:nvSpPr>
            <p:cNvPr id="450580" name="Rectangle 20"/>
            <p:cNvSpPr>
              <a:spLocks noChangeArrowheads="1"/>
            </p:cNvSpPr>
            <p:nvPr/>
          </p:nvSpPr>
          <p:spPr bwMode="auto">
            <a:xfrm>
              <a:off x="245" y="2993"/>
              <a:ext cx="268" cy="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gap</a:t>
              </a:r>
            </a:p>
          </p:txBody>
        </p:sp>
        <p:sp>
          <p:nvSpPr>
            <p:cNvPr id="450581" name="Line 21"/>
            <p:cNvSpPr>
              <a:spLocks noChangeShapeType="1"/>
            </p:cNvSpPr>
            <p:nvPr/>
          </p:nvSpPr>
          <p:spPr bwMode="auto">
            <a:xfrm>
              <a:off x="542" y="2988"/>
              <a:ext cx="274" cy="3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82" name="Rectangle 22"/>
            <p:cNvSpPr>
              <a:spLocks noChangeArrowheads="1"/>
            </p:cNvSpPr>
            <p:nvPr/>
          </p:nvSpPr>
          <p:spPr bwMode="auto">
            <a:xfrm>
              <a:off x="0" y="3403"/>
              <a:ext cx="697" cy="15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Receptors</a:t>
              </a:r>
            </a:p>
          </p:txBody>
        </p:sp>
        <p:sp>
          <p:nvSpPr>
            <p:cNvPr id="450583" name="Rectangle 23"/>
            <p:cNvSpPr>
              <a:spLocks noChangeArrowheads="1"/>
            </p:cNvSpPr>
            <p:nvPr/>
          </p:nvSpPr>
          <p:spPr bwMode="auto">
            <a:xfrm>
              <a:off x="1477" y="3483"/>
              <a:ext cx="703" cy="29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Receiving </a:t>
              </a:r>
            </a:p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neuron</a:t>
              </a:r>
            </a:p>
          </p:txBody>
        </p:sp>
        <p:sp>
          <p:nvSpPr>
            <p:cNvPr id="450584" name="Rectangle 24"/>
            <p:cNvSpPr>
              <a:spLocks noChangeArrowheads="1"/>
            </p:cNvSpPr>
            <p:nvPr/>
          </p:nvSpPr>
          <p:spPr bwMode="auto">
            <a:xfrm>
              <a:off x="3246" y="3415"/>
              <a:ext cx="673" cy="13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Reuptake</a:t>
              </a:r>
            </a:p>
          </p:txBody>
        </p:sp>
        <p:sp>
          <p:nvSpPr>
            <p:cNvPr id="450585" name="Line 25"/>
            <p:cNvSpPr>
              <a:spLocks noChangeShapeType="1"/>
            </p:cNvSpPr>
            <p:nvPr/>
          </p:nvSpPr>
          <p:spPr bwMode="auto">
            <a:xfrm flipV="1">
              <a:off x="3859" y="3599"/>
              <a:ext cx="168" cy="12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86" name="Rectangle 26"/>
            <p:cNvSpPr>
              <a:spLocks noChangeArrowheads="1"/>
            </p:cNvSpPr>
            <p:nvPr/>
          </p:nvSpPr>
          <p:spPr bwMode="auto">
            <a:xfrm>
              <a:off x="5224" y="3420"/>
              <a:ext cx="536" cy="11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Prozac</a:t>
              </a:r>
            </a:p>
          </p:txBody>
        </p:sp>
        <p:sp>
          <p:nvSpPr>
            <p:cNvPr id="450587" name="Line 27"/>
            <p:cNvSpPr>
              <a:spLocks noChangeShapeType="1"/>
            </p:cNvSpPr>
            <p:nvPr/>
          </p:nvSpPr>
          <p:spPr bwMode="auto">
            <a:xfrm>
              <a:off x="4979" y="3426"/>
              <a:ext cx="281" cy="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88" name="Rectangle 28"/>
            <p:cNvSpPr>
              <a:spLocks noChangeArrowheads="1"/>
            </p:cNvSpPr>
            <p:nvPr/>
          </p:nvSpPr>
          <p:spPr bwMode="auto">
            <a:xfrm>
              <a:off x="513" y="1310"/>
              <a:ext cx="1340" cy="3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0000"/>
                </a:lnSpc>
              </a:pPr>
              <a:r>
                <a:rPr lang="en-US" sz="1400" b="1">
                  <a:latin typeface="Arial" charset="0"/>
                </a:rPr>
                <a:t>Message is sent 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b="1">
                  <a:latin typeface="Arial" charset="0"/>
                </a:rPr>
                <a:t>across synaptic gap. 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450589" name="Rectangle 29"/>
            <p:cNvSpPr>
              <a:spLocks noChangeArrowheads="1"/>
            </p:cNvSpPr>
            <p:nvPr/>
          </p:nvSpPr>
          <p:spPr bwMode="auto">
            <a:xfrm>
              <a:off x="2031" y="1124"/>
              <a:ext cx="1608" cy="6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rial" charset="0"/>
                </a:rPr>
                <a:t>Message is received; </a:t>
              </a:r>
            </a:p>
            <a:p>
              <a:pPr algn="ctr"/>
              <a:r>
                <a:rPr lang="en-US" sz="1400" b="1">
                  <a:latin typeface="Arial" charset="0"/>
                </a:rPr>
                <a:t>excess neurotransmitter </a:t>
              </a:r>
            </a:p>
            <a:p>
              <a:pPr algn="ctr"/>
              <a:r>
                <a:rPr lang="en-US" sz="1400" b="1">
                  <a:latin typeface="Arial" charset="0"/>
                </a:rPr>
                <a:t>molecules are reabsorbed</a:t>
              </a:r>
            </a:p>
            <a:p>
              <a:pPr algn="ctr"/>
              <a:r>
                <a:rPr lang="en-US" sz="1400" b="1">
                  <a:latin typeface="Arial" charset="0"/>
                </a:rPr>
                <a:t>by sending neuron. </a:t>
              </a:r>
              <a:endParaRPr lang="en-US" sz="1400">
                <a:latin typeface="Arial" charset="0"/>
              </a:endParaRPr>
            </a:p>
          </p:txBody>
        </p:sp>
        <p:sp>
          <p:nvSpPr>
            <p:cNvPr id="450590" name="Rectangle 30"/>
            <p:cNvSpPr>
              <a:spLocks noChangeArrowheads="1"/>
            </p:cNvSpPr>
            <p:nvPr/>
          </p:nvSpPr>
          <p:spPr bwMode="auto">
            <a:xfrm>
              <a:off x="3407" y="3700"/>
              <a:ext cx="697" cy="14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r>
                <a:rPr lang="en-US" sz="1400" b="1">
                  <a:latin typeface="Arial" charset="0"/>
                </a:rPr>
                <a:t>Serotonin</a:t>
              </a:r>
            </a:p>
          </p:txBody>
        </p:sp>
      </p:grp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1524000"/>
          </a:xfrm>
        </p:spPr>
        <p:txBody>
          <a:bodyPr>
            <a:normAutofit/>
          </a:bodyPr>
          <a:lstStyle/>
          <a:p>
            <a:r>
              <a:rPr lang="en-US" sz="2800" b="1" dirty="0"/>
              <a:t>Antipsychotic Drugs Reduce Dopamine Activity</a:t>
            </a:r>
            <a:r>
              <a:rPr lang="en-US" dirty="0"/>
              <a:t>  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209800"/>
            <a:ext cx="8610600" cy="4114800"/>
          </a:xfrm>
        </p:spPr>
        <p:txBody>
          <a:bodyPr/>
          <a:lstStyle/>
          <a:p>
            <a:r>
              <a:rPr lang="en-US" dirty="0">
                <a:cs typeface="Times New Roman" pitchFamily="18" charset="0"/>
              </a:rPr>
              <a:t>Antipsychotic drugs: </a:t>
            </a:r>
          </a:p>
          <a:p>
            <a:pPr lvl="1"/>
            <a:r>
              <a:rPr lang="en-US" dirty="0">
                <a:cs typeface="Times New Roman" pitchFamily="18" charset="0"/>
              </a:rPr>
              <a:t>a group of medications that are effective in treating the delusions, hallucinations, and loose associations of schizophrenia by blocking dopamine receptors &amp; thereby reducing dopamine activity</a:t>
            </a:r>
          </a:p>
          <a:p>
            <a:endParaRPr lang="en-US" dirty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Do not actually </a:t>
            </a:r>
            <a:r>
              <a:rPr lang="en-US" dirty="0">
                <a:latin typeface="Arial"/>
                <a:cs typeface="Times New Roman" pitchFamily="18" charset="0"/>
              </a:rPr>
              <a:t>“</a:t>
            </a:r>
            <a:r>
              <a:rPr lang="en-US" dirty="0">
                <a:cs typeface="Times New Roman" pitchFamily="18" charset="0"/>
              </a:rPr>
              <a:t>cure</a:t>
            </a:r>
            <a:r>
              <a:rPr lang="en-US" dirty="0">
                <a:latin typeface="Arial"/>
                <a:cs typeface="Times New Roman" pitchFamily="18" charset="0"/>
              </a:rPr>
              <a:t>”</a:t>
            </a:r>
            <a:r>
              <a:rPr lang="en-US" dirty="0">
                <a:cs typeface="Times New Roman" pitchFamily="18" charset="0"/>
              </a:rPr>
              <a:t> schizophrenia.  They merely help control its severe symptoms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. 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charRg st="0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2547">
                                            <p:txEl>
                                              <p:charRg st="0" end="1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charRg st="109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92547">
                                            <p:txEl>
                                              <p:charRg st="109" end="2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charRg st="217" end="2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92547">
                                            <p:txEl>
                                              <p:charRg st="217" end="2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charRg st="298" end="2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92547">
                                            <p:txEl>
                                              <p:charRg st="298" end="2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Classes of Psychoactive Drugs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Antipsychotics</a:t>
            </a:r>
          </a:p>
          <a:p>
            <a:pPr lvl="1"/>
            <a:r>
              <a:rPr lang="en-US"/>
              <a:t>Thorazine</a:t>
            </a:r>
          </a:p>
          <a:p>
            <a:pPr lvl="1"/>
            <a:r>
              <a:rPr lang="en-US"/>
              <a:t>Clozapine</a:t>
            </a:r>
          </a:p>
          <a:p>
            <a:pPr lvl="1"/>
            <a:r>
              <a:rPr lang="en-US"/>
              <a:t>Olanzapine, etc.</a:t>
            </a:r>
          </a:p>
          <a:p>
            <a:r>
              <a:rPr lang="en-US"/>
              <a:t>Block dopamine receptor sites</a:t>
            </a:r>
          </a:p>
          <a:p>
            <a:r>
              <a:rPr lang="en-US"/>
              <a:t>Treat Schizophrenia &amp; other psychoses</a:t>
            </a:r>
          </a:p>
          <a:p>
            <a:r>
              <a:rPr lang="en-US"/>
              <a:t>May cause sluggishness &amp; muscle tremors</a:t>
            </a:r>
          </a:p>
          <a:p>
            <a:pPr lvl="2"/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Classes of Psychoactive Drugs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Antianxiety</a:t>
            </a:r>
          </a:p>
          <a:p>
            <a:pPr lvl="1"/>
            <a:r>
              <a:rPr lang="en-US"/>
              <a:t>Valium, Librium, Xanax, etc.</a:t>
            </a:r>
          </a:p>
          <a:p>
            <a:pPr lvl="1"/>
            <a:r>
              <a:rPr lang="en-US"/>
              <a:t>Tend to be addictive</a:t>
            </a:r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Classes of Psychoactive Drugs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Antidepressants</a:t>
            </a:r>
          </a:p>
          <a:p>
            <a:pPr lvl="1"/>
            <a:r>
              <a:rPr lang="en-US"/>
              <a:t>Increase availability of epinephrine or serotonin</a:t>
            </a:r>
          </a:p>
          <a:p>
            <a:pPr lvl="1"/>
            <a:r>
              <a:rPr lang="en-US"/>
              <a:t>Prozac, Zoloft, Paxil, etc. world’s most widely prescribed drugs </a:t>
            </a:r>
          </a:p>
          <a:p>
            <a:pPr lvl="1"/>
            <a:r>
              <a:rPr lang="en-US"/>
              <a:t>Require about a month for full effectiveness</a:t>
            </a:r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1524000"/>
          </a:xfrm>
        </p:spPr>
        <p:txBody>
          <a:bodyPr/>
          <a:lstStyle/>
          <a:p>
            <a:r>
              <a:rPr lang="en-US" sz="3600" dirty="0"/>
              <a:t>Antidepressant Drugs: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Increase </a:t>
            </a:r>
            <a:r>
              <a:rPr lang="en-US" sz="3600" dirty="0"/>
              <a:t>Serotonin and </a:t>
            </a:r>
            <a:r>
              <a:rPr lang="en-US" sz="3600" dirty="0" err="1"/>
              <a:t>Norepinephrine</a:t>
            </a:r>
            <a:endParaRPr lang="en-US" sz="3600" dirty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8610600" cy="42672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MAO inhibitors (MAOI) </a:t>
            </a:r>
            <a:r>
              <a:rPr lang="en-US" sz="2800" dirty="0">
                <a:cs typeface="Times New Roman" pitchFamily="18" charset="0"/>
              </a:rPr>
              <a:t>inhibit the enzyme involved in breaking down </a:t>
            </a:r>
            <a:r>
              <a:rPr lang="en-US" sz="2800" dirty="0" err="1">
                <a:cs typeface="Times New Roman" pitchFamily="18" charset="0"/>
              </a:rPr>
              <a:t>norepinephrine</a:t>
            </a:r>
            <a:r>
              <a:rPr lang="en-US" sz="2800" dirty="0">
                <a:cs typeface="Times New Roman" pitchFamily="18" charset="0"/>
              </a:rPr>
              <a:t> and serotonin</a:t>
            </a:r>
            <a:r>
              <a:rPr lang="en-US" sz="2800" dirty="0"/>
              <a:t> are </a:t>
            </a:r>
            <a:r>
              <a:rPr lang="en-US" sz="2800" dirty="0">
                <a:cs typeface="Times New Roman" pitchFamily="18" charset="0"/>
              </a:rPr>
              <a:t>called the monoamine </a:t>
            </a:r>
            <a:r>
              <a:rPr lang="en-US" sz="2800" dirty="0" err="1">
                <a:cs typeface="Times New Roman" pitchFamily="18" charset="0"/>
              </a:rPr>
              <a:t>oxidase</a:t>
            </a:r>
            <a:r>
              <a:rPr lang="en-US" sz="2800" dirty="0">
                <a:cs typeface="Times New Roman" pitchFamily="18" charset="0"/>
              </a:rPr>
              <a:t> inhibitors</a:t>
            </a:r>
            <a:r>
              <a:rPr lang="en-US" sz="2800" i="1" dirty="0">
                <a:cs typeface="Times New Roman" pitchFamily="18" charset="0"/>
              </a:rPr>
              <a:t> (MAOI)</a:t>
            </a:r>
            <a:r>
              <a:rPr lang="en-US" sz="2800" dirty="0"/>
              <a:t>. </a:t>
            </a:r>
          </a:p>
          <a:p>
            <a:endParaRPr lang="en-US" sz="2800" dirty="0"/>
          </a:p>
          <a:p>
            <a:r>
              <a:rPr lang="en-US" sz="2800" dirty="0" err="1"/>
              <a:t>Tricyclics</a:t>
            </a:r>
            <a:r>
              <a:rPr lang="en-US" sz="2800" dirty="0"/>
              <a:t> are antidepressant drugs that have milder side effects than MAOI inhibitors</a:t>
            </a:r>
          </a:p>
          <a:p>
            <a:endParaRPr lang="en-US" sz="2800" dirty="0"/>
          </a:p>
          <a:p>
            <a:r>
              <a:rPr lang="en-US" sz="2800" dirty="0"/>
              <a:t>Antidepressants that affect only serotonin are selective serotonin reuptake inhibitors (SSRIs).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277813"/>
            <a:ext cx="7396163" cy="1143000"/>
          </a:xfrm>
        </p:spPr>
        <p:txBody>
          <a:bodyPr/>
          <a:lstStyle/>
          <a:p>
            <a:r>
              <a:rPr lang="en-US" sz="4800" dirty="0">
                <a:solidFill>
                  <a:schemeClr val="tx1"/>
                </a:solidFill>
              </a:rPr>
              <a:t>Biomedical Therapies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7467600" cy="4400550"/>
          </a:xfrm>
        </p:spPr>
        <p:txBody>
          <a:bodyPr/>
          <a:lstStyle/>
          <a:p>
            <a:r>
              <a:rPr lang="en-US" dirty="0">
                <a:solidFill>
                  <a:srgbClr val="FE9508"/>
                </a:solidFill>
              </a:rPr>
              <a:t>Electroconvulsive Therapy (ECT)</a:t>
            </a:r>
          </a:p>
          <a:p>
            <a:pPr lvl="1"/>
            <a:r>
              <a:rPr lang="en-US" dirty="0"/>
              <a:t>therapy for severely depressed patients in which a brief electric current is sent through the brain of an anesthetized patient</a:t>
            </a:r>
          </a:p>
          <a:p>
            <a:r>
              <a:rPr lang="en-US" dirty="0">
                <a:solidFill>
                  <a:srgbClr val="FE9508"/>
                </a:solidFill>
              </a:rPr>
              <a:t>Psychosurgery</a:t>
            </a:r>
          </a:p>
          <a:p>
            <a:pPr lvl="1"/>
            <a:r>
              <a:rPr lang="en-US" dirty="0"/>
              <a:t>surgery that removes or destroys brain tissue in an effort to change behavior</a:t>
            </a:r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914400"/>
          </a:xfrm>
        </p:spPr>
        <p:txBody>
          <a:bodyPr/>
          <a:lstStyle/>
          <a:p>
            <a:r>
              <a:rPr lang="en-US" sz="4000"/>
              <a:t>Electroconvulsive Therapy (ECT)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4876800"/>
          </a:xfrm>
        </p:spPr>
        <p:txBody>
          <a:bodyPr/>
          <a:lstStyle/>
          <a:p>
            <a:r>
              <a:rPr lang="en-US" sz="2800">
                <a:cs typeface="Times New Roman" pitchFamily="18" charset="0"/>
              </a:rPr>
              <a:t>A physiological treatment for severe depression in which a brief electric shock is administered to the brain of an anesthetized patient</a:t>
            </a:r>
          </a:p>
          <a:p>
            <a:endParaRPr lang="en-US" sz="2800">
              <a:cs typeface="Times New Roman" pitchFamily="18" charset="0"/>
            </a:endParaRPr>
          </a:p>
          <a:p>
            <a:r>
              <a:rPr lang="en-US" sz="2800">
                <a:cs typeface="Times New Roman" pitchFamily="18" charset="0"/>
              </a:rPr>
              <a:t>Although ECT is effective in treating severe depression, no one knows for sure why it works.</a:t>
            </a:r>
          </a:p>
          <a:p>
            <a:endParaRPr lang="en-US" sz="2800">
              <a:cs typeface="Times New Roman" pitchFamily="18" charset="0"/>
            </a:endParaRPr>
          </a:p>
          <a:p>
            <a:r>
              <a:rPr lang="en-US" sz="2800">
                <a:cs typeface="Times New Roman" pitchFamily="18" charset="0"/>
              </a:rPr>
              <a:t>Several temporary negative side effects, including confusion, loss of memory, and impaired motor coordination</a:t>
            </a:r>
            <a:endParaRPr lang="en-US" sz="28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97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97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0"/>
            <a:ext cx="7396163" cy="914399"/>
          </a:xfrm>
        </p:spPr>
        <p:txBody>
          <a:bodyPr>
            <a:normAutofit/>
          </a:bodyPr>
          <a:lstStyle/>
          <a:p>
            <a:r>
              <a:rPr lang="en-US" sz="4000" dirty="0"/>
              <a:t>Electroconvulsive Therapy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idx="1"/>
          </p:nvPr>
        </p:nvSpPr>
        <p:spPr>
          <a:xfrm>
            <a:off x="8458200" y="1219200"/>
            <a:ext cx="177800" cy="7620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None/>
            </a:pPr>
            <a:endParaRPr lang="en-US"/>
          </a:p>
        </p:txBody>
      </p:sp>
      <p:pic>
        <p:nvPicPr>
          <p:cNvPr id="4556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838200"/>
            <a:ext cx="5638800" cy="6019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7620000" cy="1981200"/>
          </a:xfrm>
        </p:spPr>
        <p:txBody>
          <a:bodyPr/>
          <a:lstStyle/>
          <a:p>
            <a:pPr algn="l"/>
            <a:r>
              <a:rPr lang="en-US" sz="3600" dirty="0"/>
              <a:t>What Are the Therapies for Psychological Disorders?</a:t>
            </a:r>
            <a:r>
              <a:rPr lang="en-US" dirty="0"/>
              <a:t>  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458200" cy="4267200"/>
          </a:xfrm>
        </p:spPr>
        <p:txBody>
          <a:bodyPr/>
          <a:lstStyle/>
          <a:p>
            <a:pPr marL="838200" lvl="1" indent="-381000"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Three mental health professions:</a:t>
            </a:r>
          </a:p>
          <a:p>
            <a:pPr marL="1257300" lvl="2" indent="-342900">
              <a:lnSpc>
                <a:spcPct val="95000"/>
              </a:lnSpc>
            </a:pPr>
            <a:r>
              <a:rPr lang="en-US" dirty="0"/>
              <a:t>Psychiatry</a:t>
            </a:r>
          </a:p>
          <a:p>
            <a:pPr marL="1257300" lvl="2" indent="-342900">
              <a:lnSpc>
                <a:spcPct val="95000"/>
              </a:lnSpc>
            </a:pPr>
            <a:r>
              <a:rPr lang="en-US" dirty="0"/>
              <a:t>Social work</a:t>
            </a:r>
          </a:p>
          <a:p>
            <a:pPr marL="1257300" lvl="2" indent="-342900">
              <a:lnSpc>
                <a:spcPct val="95000"/>
              </a:lnSpc>
            </a:pPr>
            <a:r>
              <a:rPr lang="en-US" dirty="0"/>
              <a:t>Psychology</a:t>
            </a:r>
          </a:p>
          <a:p>
            <a:pPr marL="1257300" lvl="2" indent="-342900">
              <a:lnSpc>
                <a:spcPct val="95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Two specialty areas in psychology:</a:t>
            </a:r>
          </a:p>
          <a:p>
            <a:pPr marL="1257300" lvl="2" indent="-342900">
              <a:lnSpc>
                <a:spcPct val="95000"/>
              </a:lnSpc>
            </a:pPr>
            <a:r>
              <a:rPr lang="en-US" dirty="0"/>
              <a:t>Clinical psychology </a:t>
            </a:r>
          </a:p>
          <a:p>
            <a:pPr marL="1257300" lvl="2" indent="-342900">
              <a:lnSpc>
                <a:spcPct val="95000"/>
              </a:lnSpc>
            </a:pPr>
            <a:r>
              <a:rPr lang="en-US" dirty="0"/>
              <a:t>Counseling psychology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01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1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01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305800" cy="18288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Psychosurgery:  Destroys Portions of the </a:t>
            </a:r>
            <a:br>
              <a:rPr lang="en-US" sz="3600" dirty="0"/>
            </a:br>
            <a:r>
              <a:rPr lang="en-US" sz="3600" dirty="0"/>
              <a:t>				 Brain</a:t>
            </a:r>
            <a:r>
              <a:rPr lang="en-US" dirty="0"/>
              <a:t> 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209800"/>
            <a:ext cx="8686800" cy="4114800"/>
          </a:xfrm>
        </p:spPr>
        <p:txBody>
          <a:bodyPr>
            <a:normAutofit/>
          </a:bodyPr>
          <a:lstStyle/>
          <a:p>
            <a:r>
              <a:rPr lang="en-US" dirty="0"/>
              <a:t>Most radical &amp; controversial treatment </a:t>
            </a:r>
          </a:p>
          <a:p>
            <a:endParaRPr lang="en-US" dirty="0"/>
          </a:p>
          <a:p>
            <a:r>
              <a:rPr lang="en-US" dirty="0">
                <a:cs typeface="Times New Roman" pitchFamily="18" charset="0"/>
              </a:rPr>
              <a:t>A seldom-used surgical procedure in which brain tissue thought to cause the disorder is destroyed.</a:t>
            </a:r>
          </a:p>
          <a:p>
            <a:endParaRPr lang="en-US" dirty="0">
              <a:cs typeface="Times New Roman" pitchFamily="18" charset="0"/>
            </a:endParaRPr>
          </a:p>
          <a:p>
            <a:r>
              <a:rPr lang="en-US" dirty="0"/>
              <a:t>Today, MRI-guided precision psychosurgery is performed only in extreme cases and it focuses on much smaller brain areas than those involved in lobotomies.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77813"/>
            <a:ext cx="5621338" cy="1246187"/>
          </a:xfrm>
        </p:spPr>
        <p:txBody>
          <a:bodyPr>
            <a:normAutofit/>
          </a:bodyPr>
          <a:lstStyle/>
          <a:p>
            <a:r>
              <a:rPr lang="en-US" sz="3600" dirty="0"/>
              <a:t>Lobotomy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71650"/>
            <a:ext cx="8178800" cy="4400550"/>
          </a:xfrm>
        </p:spPr>
        <p:txBody>
          <a:bodyPr/>
          <a:lstStyle/>
          <a:p>
            <a:pPr lvl="1"/>
            <a:r>
              <a:rPr lang="en-US" sz="3200"/>
              <a:t>now-rare psychosurgical procedure once used to calm uncontrollably emotional or violent patients</a:t>
            </a:r>
            <a:r>
              <a:rPr lang="en-US"/>
              <a:t> </a:t>
            </a:r>
          </a:p>
          <a:p>
            <a:pPr lvl="1"/>
            <a:endParaRPr lang="en-US"/>
          </a:p>
          <a:p>
            <a:pPr lvl="1"/>
            <a:r>
              <a:rPr lang="en-US" sz="3200"/>
              <a:t>cut the nerves that connect the frontal lobes to the emotion-controlling centers of the brain 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82000" cy="13716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Psychodynamic Therapies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52600"/>
            <a:ext cx="8686800" cy="5105400"/>
          </a:xfrm>
        </p:spPr>
        <p:txBody>
          <a:bodyPr>
            <a:normAutofit/>
          </a:bodyPr>
          <a:lstStyle/>
          <a:p>
            <a:r>
              <a:rPr lang="en-US" sz="2400" dirty="0">
                <a:cs typeface="Times New Roman" pitchFamily="18" charset="0"/>
              </a:rPr>
              <a:t>A group of psychotherapies based on the work of Sigmund Freud that say that psychological disorders stem from unconscious forces</a:t>
            </a:r>
          </a:p>
          <a:p>
            <a:r>
              <a:rPr lang="en-US" sz="2900" dirty="0">
                <a:cs typeface="Times New Roman" pitchFamily="18" charset="0"/>
              </a:rPr>
              <a:t>Important psychodynamic terms:</a:t>
            </a:r>
          </a:p>
          <a:p>
            <a:pPr marL="838200" lvl="1" indent="-381000"/>
            <a:r>
              <a:rPr lang="en-US" sz="2400" dirty="0">
                <a:cs typeface="Times New Roman" pitchFamily="18" charset="0"/>
              </a:rPr>
              <a:t>Free association: therapy technique in which clients say whatever comes to mind</a:t>
            </a:r>
          </a:p>
          <a:p>
            <a:pPr marL="838200" lvl="1" indent="-381000"/>
            <a:endParaRPr lang="en-US" sz="2400" dirty="0">
              <a:cs typeface="Times New Roman" pitchFamily="18" charset="0"/>
            </a:endParaRPr>
          </a:p>
          <a:p>
            <a:pPr marL="838200" lvl="1" indent="-381000"/>
            <a:r>
              <a:rPr lang="en-US" sz="2400" dirty="0">
                <a:cs typeface="Times New Roman" pitchFamily="18" charset="0"/>
              </a:rPr>
              <a:t>Resistance: anything client does to interfere with free chain of thought or therapeutic progress</a:t>
            </a:r>
          </a:p>
          <a:p>
            <a:pPr marL="838200" lvl="1" indent="-381000">
              <a:buFont typeface="Wingdings" pitchFamily="2" charset="2"/>
              <a:buNone/>
            </a:pPr>
            <a:endParaRPr lang="en-US" sz="2400" dirty="0">
              <a:cs typeface="Times New Roman" pitchFamily="18" charset="0"/>
            </a:endParaRPr>
          </a:p>
          <a:p>
            <a:pPr marL="838200" lvl="1" indent="-381000"/>
            <a:r>
              <a:rPr lang="en-US" sz="2400" dirty="0">
                <a:cs typeface="Times New Roman" pitchFamily="18" charset="0"/>
              </a:rPr>
              <a:t>Transference: client transfers feelings for significant others early in life to therapist (</a:t>
            </a:r>
            <a:r>
              <a:rPr lang="en-US" sz="2400" dirty="0" err="1">
                <a:cs typeface="Times New Roman" pitchFamily="18" charset="0"/>
              </a:rPr>
              <a:t>countertransference</a:t>
            </a:r>
            <a:r>
              <a:rPr lang="en-US" sz="2400" dirty="0"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3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1828800"/>
          </a:xfrm>
        </p:spPr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Behavior Therapies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514600"/>
            <a:ext cx="8534400" cy="39624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2800" dirty="0">
                <a:cs typeface="Times New Roman" pitchFamily="18" charset="0"/>
              </a:rPr>
              <a:t>Psychotherapies that apply learning principles to the elimination of unwanted behaviors.</a:t>
            </a:r>
          </a:p>
          <a:p>
            <a:pPr>
              <a:lnSpc>
                <a:spcPct val="95000"/>
              </a:lnSpc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5000"/>
              </a:lnSpc>
            </a:pPr>
            <a:r>
              <a:rPr lang="en-US" sz="2800" dirty="0" err="1">
                <a:cs typeface="Times New Roman" pitchFamily="18" charset="0"/>
              </a:rPr>
              <a:t>Counterconditioning</a:t>
            </a:r>
            <a:r>
              <a:rPr lang="en-US" sz="2800" dirty="0">
                <a:cs typeface="Times New Roman" pitchFamily="18" charset="0"/>
              </a:rPr>
              <a:t> is based on classical conditioning.</a:t>
            </a:r>
          </a:p>
          <a:p>
            <a:pPr>
              <a:lnSpc>
                <a:spcPct val="95000"/>
              </a:lnSpc>
            </a:pPr>
            <a:endParaRPr lang="en-US" sz="2800" dirty="0">
              <a:cs typeface="Times New Roman" pitchFamily="18" charset="0"/>
            </a:endParaRPr>
          </a:p>
          <a:p>
            <a:pPr>
              <a:lnSpc>
                <a:spcPct val="95000"/>
              </a:lnSpc>
            </a:pPr>
            <a:r>
              <a:rPr lang="en-US" sz="2600" dirty="0" err="1">
                <a:cs typeface="Times New Roman" pitchFamily="18" charset="0"/>
              </a:rPr>
              <a:t>Counterconditioning</a:t>
            </a:r>
            <a:r>
              <a:rPr lang="en-US" sz="2600" dirty="0">
                <a:cs typeface="Times New Roman" pitchFamily="18" charset="0"/>
              </a:rPr>
              <a:t>: involves conditioning new responses to stimuli that trigger unwanted behaviors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533400"/>
          </a:xfrm>
        </p:spPr>
        <p:txBody>
          <a:bodyPr>
            <a:normAutofit fontScale="90000"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 sz="3600"/>
              <a:t>Counterconditioning:  Three Techniques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534400" cy="54102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2600">
                <a:cs typeface="Times New Roman" pitchFamily="18" charset="0"/>
              </a:rPr>
              <a:t>Systematic desensitization</a:t>
            </a:r>
            <a:r>
              <a:rPr lang="en-US" sz="2600" b="1">
                <a:cs typeface="Times New Roman" pitchFamily="18" charset="0"/>
              </a:rPr>
              <a:t>:</a:t>
            </a:r>
          </a:p>
          <a:p>
            <a:pPr marL="838200" lvl="1" indent="-381000">
              <a:lnSpc>
                <a:spcPct val="95000"/>
              </a:lnSpc>
            </a:pPr>
            <a:r>
              <a:rPr lang="en-US" sz="2400">
                <a:cs typeface="Times New Roman" pitchFamily="18" charset="0"/>
              </a:rPr>
              <a:t> used to treat phobias in which client is gradually exposed to feared object, while remaining relaxed</a:t>
            </a:r>
          </a:p>
          <a:p>
            <a:pPr marL="838200" lvl="1" indent="-381000">
              <a:lnSpc>
                <a:spcPct val="95000"/>
              </a:lnSpc>
            </a:pPr>
            <a:endParaRPr lang="en-US" sz="2400">
              <a:cs typeface="Times New Roman" pitchFamily="18" charset="0"/>
            </a:endParaRPr>
          </a:p>
          <a:p>
            <a:pPr>
              <a:lnSpc>
                <a:spcPct val="95000"/>
              </a:lnSpc>
            </a:pPr>
            <a:r>
              <a:rPr lang="en-US" sz="2600">
                <a:cs typeface="Times New Roman" pitchFamily="18" charset="0"/>
              </a:rPr>
              <a:t>Response prevention:</a:t>
            </a:r>
          </a:p>
          <a:p>
            <a:pPr marL="838200" lvl="1" indent="-381000">
              <a:lnSpc>
                <a:spcPct val="95000"/>
              </a:lnSpc>
            </a:pPr>
            <a:r>
              <a:rPr lang="en-US" sz="2400">
                <a:cs typeface="Times New Roman" pitchFamily="18" charset="0"/>
              </a:rPr>
              <a:t> used to treat obsessive-compulsive disorder; client is exposed to situation that triggers the compulsive behavior but is not permitted to engage in the ritual</a:t>
            </a:r>
          </a:p>
          <a:p>
            <a:pPr marL="838200" lvl="1" indent="-381000">
              <a:lnSpc>
                <a:spcPct val="95000"/>
              </a:lnSpc>
            </a:pPr>
            <a:endParaRPr lang="en-US" sz="2400">
              <a:cs typeface="Times New Roman" pitchFamily="18" charset="0"/>
            </a:endParaRPr>
          </a:p>
          <a:p>
            <a:pPr>
              <a:lnSpc>
                <a:spcPct val="95000"/>
              </a:lnSpc>
            </a:pPr>
            <a:r>
              <a:rPr lang="en-US" sz="2600">
                <a:cs typeface="Times New Roman" pitchFamily="18" charset="0"/>
              </a:rPr>
              <a:t>Aversive conditioning:</a:t>
            </a:r>
          </a:p>
          <a:p>
            <a:pPr marL="838200" lvl="1" indent="-381000">
              <a:lnSpc>
                <a:spcPct val="95000"/>
              </a:lnSpc>
            </a:pPr>
            <a:r>
              <a:rPr lang="en-US" sz="2400">
                <a:cs typeface="Times New Roman" pitchFamily="18" charset="0"/>
              </a:rPr>
              <a:t> a classically conditioned aversive response is conditioned to occur in response to a stimulus that has previously been associated with an undesired behavior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8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86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6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86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cs typeface="Times New Roman" pitchFamily="18" charset="0"/>
              </a:rPr>
              <a:t>Aversive Conditioning for Alcoholism</a:t>
            </a:r>
            <a:endParaRPr lang="en-US" sz="3600" dirty="0"/>
          </a:p>
        </p:txBody>
      </p:sp>
      <p:pic>
        <p:nvPicPr>
          <p:cNvPr id="458755" name="Picture 3" descr="fig11-8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295400"/>
            <a:ext cx="8001000" cy="4724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8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sz="3600">
                <a:cs typeface="Times New Roman" pitchFamily="18" charset="0"/>
              </a:rPr>
              <a:t>Aversive Conditioning for Alcoholism</a:t>
            </a:r>
          </a:p>
        </p:txBody>
      </p:sp>
      <p:pic>
        <p:nvPicPr>
          <p:cNvPr id="460803" name="Picture 3" descr="fig11-8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76400"/>
            <a:ext cx="8305800" cy="4800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4418</TotalTime>
  <Words>1420</Words>
  <Application>Microsoft Office PowerPoint</Application>
  <PresentationFormat>On-screen Show (4:3)</PresentationFormat>
  <Paragraphs>295</Paragraphs>
  <Slides>41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Flow</vt:lpstr>
      <vt:lpstr>PowerPoint Presentation</vt:lpstr>
      <vt:lpstr>What Are the Therapies for Psychological Disorders?  </vt:lpstr>
      <vt:lpstr>What Are the Therapies for Psychological Disorders?  </vt:lpstr>
      <vt:lpstr>What Are the Therapies for Psychological Disorders?  </vt:lpstr>
      <vt:lpstr> Psychodynamic Therapies</vt:lpstr>
      <vt:lpstr> Behavior Therapies</vt:lpstr>
      <vt:lpstr> Counterconditioning:  Three Techniques</vt:lpstr>
      <vt:lpstr>Aversive Conditioning for Alcoholism</vt:lpstr>
      <vt:lpstr>Aversive Conditioning for Alcoholism</vt:lpstr>
      <vt:lpstr>Aversive Conditioning for Alcoholism</vt:lpstr>
      <vt:lpstr>Humanistic Therapies Focus on Feelings and Personal Growth      </vt:lpstr>
      <vt:lpstr>Humanistic Therapies Focus on Feelings and Personal Growth      </vt:lpstr>
      <vt:lpstr>Cognitive Therapies: Focus on Altering Dysfunctional Thought Patterns  </vt:lpstr>
      <vt:lpstr>Cognitive Therapy</vt:lpstr>
      <vt:lpstr>Cognitive Therapy</vt:lpstr>
      <vt:lpstr>Cognitive Therapy</vt:lpstr>
      <vt:lpstr>Cognitive Therapy</vt:lpstr>
      <vt:lpstr>Child, Group &amp; Family Therapy </vt:lpstr>
      <vt:lpstr>Child, Group &amp; Family Therapy </vt:lpstr>
      <vt:lpstr>Child, Group &amp; Family Therapy </vt:lpstr>
      <vt:lpstr>Who Does Therapy?</vt:lpstr>
      <vt:lpstr>Who Does Therapy?</vt:lpstr>
      <vt:lpstr>Evaluating Therapy</vt:lpstr>
      <vt:lpstr>Does Therapy Work?</vt:lpstr>
      <vt:lpstr>Alternative Therapies</vt:lpstr>
      <vt:lpstr>Commonalities among Therapies</vt:lpstr>
      <vt:lpstr>Biomedical Therapies</vt:lpstr>
      <vt:lpstr>Biomedical Therapies</vt:lpstr>
      <vt:lpstr>Biomedical Therapies  </vt:lpstr>
      <vt:lpstr>Use of Drugs in Treating Psychological Disorders</vt:lpstr>
      <vt:lpstr>Biomedical Therapies</vt:lpstr>
      <vt:lpstr>Antipsychotic Drugs Reduce Dopamine Activity  </vt:lpstr>
      <vt:lpstr>Classes of Psychoactive Drugs</vt:lpstr>
      <vt:lpstr>Classes of Psychoactive Drugs</vt:lpstr>
      <vt:lpstr>Classes of Psychoactive Drugs</vt:lpstr>
      <vt:lpstr>Antidepressant Drugs:  Increase Serotonin and Norepinephrine</vt:lpstr>
      <vt:lpstr>Biomedical Therapies</vt:lpstr>
      <vt:lpstr>Electroconvulsive Therapy (ECT)</vt:lpstr>
      <vt:lpstr>Electroconvulsive Therapy</vt:lpstr>
      <vt:lpstr>Psychosurgery:  Destroys Portions of the       Brain </vt:lpstr>
      <vt:lpstr>Lobotomy</vt:lpstr>
    </vt:vector>
  </TitlesOfParts>
  <Company>Atomic Dog Publishers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Disorders and Their Treatment </dc:title>
  <dc:subject>Essentials of Psychology</dc:subject>
  <dc:creator>Franzoi</dc:creator>
  <cp:lastModifiedBy>Terry, Pam</cp:lastModifiedBy>
  <cp:revision>555</cp:revision>
  <dcterms:created xsi:type="dcterms:W3CDTF">2004-11-30T08:10:41Z</dcterms:created>
  <dcterms:modified xsi:type="dcterms:W3CDTF">2015-11-05T19:32:21Z</dcterms:modified>
</cp:coreProperties>
</file>