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31"/>
  </p:notesMasterIdLst>
  <p:handoutMasterIdLst>
    <p:handoutMasterId r:id="rId32"/>
  </p:handoutMasterIdLst>
  <p:sldIdLst>
    <p:sldId id="258" r:id="rId2"/>
    <p:sldId id="267" r:id="rId3"/>
    <p:sldId id="268" r:id="rId4"/>
    <p:sldId id="328" r:id="rId5"/>
    <p:sldId id="269" r:id="rId6"/>
    <p:sldId id="329" r:id="rId7"/>
    <p:sldId id="270" r:id="rId8"/>
    <p:sldId id="311" r:id="rId9"/>
    <p:sldId id="304" r:id="rId10"/>
    <p:sldId id="293" r:id="rId11"/>
    <p:sldId id="330" r:id="rId12"/>
    <p:sldId id="331" r:id="rId13"/>
    <p:sldId id="297" r:id="rId14"/>
    <p:sldId id="314" r:id="rId15"/>
    <p:sldId id="332" r:id="rId16"/>
    <p:sldId id="298" r:id="rId17"/>
    <p:sldId id="333" r:id="rId18"/>
    <p:sldId id="305" r:id="rId19"/>
    <p:sldId id="321" r:id="rId20"/>
    <p:sldId id="316" r:id="rId21"/>
    <p:sldId id="299" r:id="rId22"/>
    <p:sldId id="280" r:id="rId23"/>
    <p:sldId id="322" r:id="rId24"/>
    <p:sldId id="306" r:id="rId25"/>
    <p:sldId id="323" r:id="rId26"/>
    <p:sldId id="318" r:id="rId27"/>
    <p:sldId id="319" r:id="rId28"/>
    <p:sldId id="281" r:id="rId29"/>
    <p:sldId id="301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3300"/>
    <a:srgbClr val="FF010D"/>
    <a:srgbClr val="FE95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9499" autoAdjust="0"/>
    <p:restoredTop sz="94718" autoAdjust="0"/>
  </p:normalViewPr>
  <p:slideViewPr>
    <p:cSldViewPr>
      <p:cViewPr>
        <p:scale>
          <a:sx n="66" d="100"/>
          <a:sy n="66" d="100"/>
        </p:scale>
        <p:origin x="-72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6683BCE-ED27-4C1B-A764-7586C440A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0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787693B-DA0B-4BF5-9CA1-57A031B62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15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B3FA31-BB7D-43B1-8975-0B7F8870C03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88BAC4-5AB1-45C5-8B18-218F0FF807A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B03FD-AEC6-41FF-8C9A-668661B9B3C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4D948-0BAF-49AA-8AA5-7CC1760A13D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02E076-C552-4573-83F3-8434AE08A4F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D3E9C4-A8BE-4557-92A1-281BD452FC6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834DBB-4C63-4ECF-A8B9-1D21ED8F4BB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748ECE-A6D7-4191-BF01-BFA00093B7D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670407-39D7-4BFE-8223-CEFF7CA98A2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5ADC9B-3699-441D-9849-C6957FB83B7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2C1DE7-80CF-4B2D-B58F-F8992CDF25E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A42BAC-C73E-4983-ACD0-0A070F42A8E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AEB7B-F18C-476C-A78E-21338E182F04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0EE8F8-3336-4720-9BA6-6CA67E2A54E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C834A1-80C7-4EDD-AC69-99F607DCD04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793743-CB4F-465F-B9A3-49B23A94967F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28FC7A-515A-435F-B16A-B22C60ACB86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03284B-8109-4348-A4C0-C15584CE82C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BC24A5-CC7A-4F63-9664-2C7986FBDAD7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083102-1C23-48E5-A954-D97289A103A5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2A28D-B230-458F-948A-59A2A306ED1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AC645-DB97-410D-9BEB-FA4E9AC0BEA4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68275A-4A84-476A-971F-2E93240328B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97F005-D35C-4F08-BBE8-E7D8CC5FE18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F684B0-7362-4404-992F-D4663BBB1CB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296DE8-8C20-41B5-8A73-06563FC90B8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3705AE-0365-4B73-BE35-277EB16F775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352C99-1E02-4B5B-888E-6C35C2028FD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164B02-594C-4363-8071-CF0EA74E303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D4F87-D7E7-4567-AD51-E79B50A5F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4A8F1-1D39-4F52-8BE5-2DE467AF2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D2E98-06D4-4DA1-87DC-7ADAF0124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F7DB8-CA9B-41CB-BB43-DDD841920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E48A-FBDD-4C41-A3C2-C279F6436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3920E-9F19-4E05-B1A1-6D9E9BC0E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AE4AB-7F16-4251-8D3F-8F0B4E8C1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F11F6-4753-41EB-A371-BB1AC9895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AB805-7DC6-43B2-A05B-7160F3B53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3CCBC-4BD6-4FCD-8428-808121B42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0CE88-E631-4007-AC59-E42450C8A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D942726-FC4F-4DB5-A374-7502B99E6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3" r:id="rId2"/>
    <p:sldLayoutId id="2147483852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53" r:id="rId9"/>
    <p:sldLayoutId id="2147483849" r:id="rId10"/>
    <p:sldLayoutId id="2147483850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2362200" y="838200"/>
            <a:ext cx="67786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4800" b="1">
                <a:solidFill>
                  <a:schemeClr val="tx2"/>
                </a:solidFill>
                <a:latin typeface="Times New Roman" pitchFamily="18" charset="0"/>
              </a:rPr>
              <a:t>Chapter 8</a:t>
            </a:r>
            <a:br>
              <a:rPr lang="en-US" sz="4800" b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4800" b="1">
                <a:solidFill>
                  <a:schemeClr val="tx2"/>
                </a:solidFill>
                <a:latin typeface="Times New Roman" pitchFamily="18" charset="0"/>
              </a:rPr>
              <a:t>Intelligence</a:t>
            </a:r>
            <a:r>
              <a:rPr lang="en-US" sz="480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447800"/>
          </a:xfrm>
        </p:spPr>
        <p:txBody>
          <a:bodyPr/>
          <a:lstStyle/>
          <a:p>
            <a:r>
              <a:rPr lang="en-US" sz="2800" smtClean="0"/>
              <a:t>What is Intelligence?  One or Several Distinct Abilities?</a:t>
            </a:r>
            <a:r>
              <a:rPr lang="en-US" smtClean="0"/>
              <a:t>    </a:t>
            </a:r>
            <a:r>
              <a:rPr lang="en-US" sz="2800" smtClean="0"/>
              <a:t> 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057400"/>
            <a:ext cx="78486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One of the primary questions about the nature of intelligence is whether it is best conceptualized as: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A general, unifying capacity  or 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Many separate and relatively independent abilities.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511425" y="3246438"/>
            <a:ext cx="1841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1447800"/>
          </a:xfrm>
        </p:spPr>
        <p:txBody>
          <a:bodyPr/>
          <a:lstStyle/>
          <a:p>
            <a:r>
              <a:rPr lang="en-US" sz="2800" smtClean="0"/>
              <a:t>What is Intelligence?  One or Several Distinct Abilities?</a:t>
            </a:r>
            <a:r>
              <a:rPr lang="en-US" smtClean="0"/>
              <a:t>    </a:t>
            </a:r>
            <a:r>
              <a:rPr lang="en-US" sz="2800" smtClean="0"/>
              <a:t> 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57400"/>
            <a:ext cx="8763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British psychologist Charles Spearman</a:t>
            </a:r>
            <a:r>
              <a:rPr lang="en-US" smtClean="0"/>
              <a:t>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concluded there was a general intelligence, or g, factor underlying all mental abilities.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Louis Thurstone argued there were seven primary mental abilities: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Reasoning, verbal fluency, verbal comprehension, perceptual speed, spatial skills, numerical computation, and memory</a:t>
            </a:r>
            <a:endParaRPr lang="en-US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511425" y="3246438"/>
            <a:ext cx="1841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8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1219200"/>
          </a:xfrm>
        </p:spPr>
        <p:txBody>
          <a:bodyPr/>
          <a:lstStyle/>
          <a:p>
            <a:r>
              <a:rPr lang="en-US" sz="2800" smtClean="0"/>
              <a:t>What is Intelligence?  One or Several Distinct Abilities?</a:t>
            </a:r>
            <a:r>
              <a:rPr lang="en-US" smtClean="0"/>
              <a:t>    </a:t>
            </a:r>
            <a:r>
              <a:rPr lang="en-US" sz="2800" smtClean="0"/>
              <a:t> 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57400"/>
            <a:ext cx="8763000" cy="4267200"/>
          </a:xfrm>
        </p:spPr>
        <p:txBody>
          <a:bodyPr/>
          <a:lstStyle/>
          <a:p>
            <a:pPr marL="838200" lvl="1" indent="-381000">
              <a:lnSpc>
                <a:spcPct val="90000"/>
              </a:lnSpc>
            </a:pPr>
            <a:r>
              <a:rPr lang="en-US" b="1" smtClean="0">
                <a:solidFill>
                  <a:srgbClr val="000000"/>
                </a:solidFill>
              </a:rPr>
              <a:t>Howard Gardner’s theory of multiple intelligences contends that intelligence consists of at least eight independent intelligences:</a:t>
            </a:r>
          </a:p>
          <a:p>
            <a:pPr marL="838200" lvl="1" indent="-381000">
              <a:lnSpc>
                <a:spcPct val="90000"/>
              </a:lnSpc>
            </a:pPr>
            <a:endParaRPr lang="en-US" b="1" smtClean="0">
              <a:solidFill>
                <a:srgbClr val="000000"/>
              </a:solidFill>
            </a:endParaRPr>
          </a:p>
          <a:p>
            <a:pPr marL="1257300" lvl="2" indent="-342900">
              <a:lnSpc>
                <a:spcPct val="90000"/>
              </a:lnSpc>
            </a:pPr>
            <a:r>
              <a:rPr lang="en-US" b="1" smtClean="0">
                <a:solidFill>
                  <a:srgbClr val="000000"/>
                </a:solidFill>
              </a:rPr>
              <a:t>Linguistic, logical-mathematical, spatial, musical, bodily-kinesthetic, naturalist, interpersonal, and intrapersonal</a:t>
            </a:r>
            <a:r>
              <a:rPr lang="en-US" b="1" smtClean="0"/>
              <a:t> 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511425" y="3246438"/>
            <a:ext cx="1841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34975"/>
            <a:ext cx="8610600" cy="936625"/>
          </a:xfrm>
        </p:spPr>
        <p:txBody>
          <a:bodyPr/>
          <a:lstStyle/>
          <a:p>
            <a:r>
              <a:rPr lang="en-US" sz="2800" smtClean="0"/>
              <a:t>What is Intelligence?  One or Several Distinct Abilities?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610600" cy="4495800"/>
          </a:xfrm>
        </p:spPr>
        <p:txBody>
          <a:bodyPr/>
          <a:lstStyle/>
          <a:p>
            <a:r>
              <a:rPr lang="en-US" sz="3100" smtClean="0">
                <a:solidFill>
                  <a:srgbClr val="000000"/>
                </a:solidFill>
                <a:cs typeface="Times New Roman" pitchFamily="18" charset="0"/>
              </a:rPr>
              <a:t>Robert Sternberg’s triarchic theory of intelligence proposes that intelligence consists of analytical, creative, and practical abilities. </a:t>
            </a:r>
          </a:p>
          <a:p>
            <a:pPr>
              <a:buFontTx/>
              <a:buNone/>
            </a:pPr>
            <a:endParaRPr lang="en-US" sz="3100" smtClean="0">
              <a:solidFill>
                <a:srgbClr val="000000"/>
              </a:solidFill>
            </a:endParaRPr>
          </a:p>
          <a:p>
            <a:r>
              <a:rPr lang="en-US" sz="3100" smtClean="0">
                <a:solidFill>
                  <a:srgbClr val="000000"/>
                </a:solidFill>
              </a:rPr>
              <a:t>Research still supports both perspectives:</a:t>
            </a:r>
          </a:p>
          <a:p>
            <a:pPr marL="838200" lvl="1" indent="-381000"/>
            <a:r>
              <a:rPr lang="en-US" sz="2500" smtClean="0">
                <a:solidFill>
                  <a:srgbClr val="000000"/>
                </a:solidFill>
              </a:rPr>
              <a:t>There is evidence that we have distinct mental abilities and a general intelligence factor.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24900" cy="129539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cs typeface="Times New Roman" pitchFamily="18" charset="0"/>
              </a:rPr>
              <a:t>Sternberg’s </a:t>
            </a:r>
            <a:r>
              <a:rPr lang="en-US" sz="3600" dirty="0" err="1" smtClean="0">
                <a:cs typeface="Times New Roman" pitchFamily="18" charset="0"/>
              </a:rPr>
              <a:t>Triarchic</a:t>
            </a:r>
            <a:r>
              <a:rPr lang="en-US" sz="3600" dirty="0" smtClean="0">
                <a:cs typeface="Times New Roman" pitchFamily="18" charset="0"/>
              </a:rPr>
              <a:t> Theory of Intelligence</a:t>
            </a:r>
            <a:endParaRPr lang="en-US" sz="3600" dirty="0" smtClean="0"/>
          </a:p>
        </p:txBody>
      </p:sp>
      <p:pic>
        <p:nvPicPr>
          <p:cNvPr id="267268" name="Picture 4" descr="fig8-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524000"/>
            <a:ext cx="7194550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69913"/>
            <a:ext cx="8686800" cy="954087"/>
          </a:xfrm>
        </p:spPr>
        <p:txBody>
          <a:bodyPr/>
          <a:lstStyle/>
          <a:p>
            <a:r>
              <a:rPr lang="en-US" sz="2800" smtClean="0"/>
              <a:t>People Differ in Their Neural Complexity &amp; Quickness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610600" cy="4648200"/>
          </a:xfrm>
        </p:spPr>
        <p:txBody>
          <a:bodyPr/>
          <a:lstStyle/>
          <a:p>
            <a:pPr lvl="1">
              <a:lnSpc>
                <a:spcPct val="95000"/>
              </a:lnSpc>
              <a:buFontTx/>
              <a:buNone/>
            </a:pPr>
            <a:endParaRPr lang="en-US" smtClean="0"/>
          </a:p>
          <a:p>
            <a:pPr lvl="1">
              <a:lnSpc>
                <a:spcPct val="95000"/>
              </a:lnSpc>
            </a:pPr>
            <a:r>
              <a:rPr lang="en-US" b="1" smtClean="0">
                <a:solidFill>
                  <a:srgbClr val="000000"/>
                </a:solidFill>
              </a:rPr>
              <a:t>Intelligence is partly based on neural complexity, quickness, and efficiency.</a:t>
            </a:r>
          </a:p>
          <a:p>
            <a:pPr lvl="1">
              <a:lnSpc>
                <a:spcPct val="95000"/>
              </a:lnSpc>
            </a:pPr>
            <a:endParaRPr lang="en-US" b="1" smtClean="0">
              <a:solidFill>
                <a:srgbClr val="000000"/>
              </a:solidFill>
            </a:endParaRPr>
          </a:p>
          <a:p>
            <a:pPr lvl="1">
              <a:lnSpc>
                <a:spcPct val="95000"/>
              </a:lnSpc>
            </a:pPr>
            <a:r>
              <a:rPr lang="en-US" b="1" smtClean="0">
                <a:solidFill>
                  <a:srgbClr val="000000"/>
                </a:solidFill>
              </a:rPr>
              <a:t>Additional studies suggest that smarter brains </a:t>
            </a:r>
            <a:r>
              <a:rPr lang="en-US" b="1" smtClean="0">
                <a:solidFill>
                  <a:srgbClr val="000000"/>
                </a:solidFill>
                <a:cs typeface="Times New Roman" pitchFamily="18" charset="0"/>
              </a:rPr>
              <a:t>become more efficient with practice</a:t>
            </a:r>
            <a:r>
              <a:rPr lang="en-US" b="1" smtClean="0">
                <a:solidFill>
                  <a:srgbClr val="000000"/>
                </a:solidFill>
              </a:rPr>
              <a:t>. </a:t>
            </a:r>
          </a:p>
          <a:p>
            <a:pPr lvl="1">
              <a:lnSpc>
                <a:spcPct val="95000"/>
              </a:lnSpc>
            </a:pPr>
            <a:endParaRPr lang="en-US" b="1" smtClean="0">
              <a:solidFill>
                <a:srgbClr val="000000"/>
              </a:solidFill>
            </a:endParaRPr>
          </a:p>
          <a:p>
            <a:pPr lvl="1">
              <a:lnSpc>
                <a:spcPct val="95000"/>
              </a:lnSpc>
            </a:pPr>
            <a:r>
              <a:rPr lang="en-US" b="1" smtClean="0">
                <a:solidFill>
                  <a:srgbClr val="000000"/>
                </a:solidFill>
                <a:cs typeface="Times New Roman" pitchFamily="18" charset="0"/>
              </a:rPr>
              <a:t>These findings suggest that intelligence is a product of both our biology </a:t>
            </a:r>
            <a:r>
              <a:rPr lang="en-US" b="1" i="1" smtClean="0">
                <a:solidFill>
                  <a:srgbClr val="000000"/>
                </a:solidFill>
                <a:cs typeface="Times New Roman" pitchFamily="18" charset="0"/>
              </a:rPr>
              <a:t>(nature)</a:t>
            </a:r>
            <a:r>
              <a:rPr lang="en-US" b="1" smtClean="0">
                <a:solidFill>
                  <a:srgbClr val="000000"/>
                </a:solidFill>
                <a:cs typeface="Times New Roman" pitchFamily="18" charset="0"/>
              </a:rPr>
              <a:t> and our experience </a:t>
            </a:r>
            <a:r>
              <a:rPr lang="en-US" b="1" i="1" smtClean="0">
                <a:solidFill>
                  <a:srgbClr val="000000"/>
                </a:solidFill>
                <a:cs typeface="Times New Roman" pitchFamily="18" charset="0"/>
              </a:rPr>
              <a:t>(nurture).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990600"/>
          </a:xfrm>
        </p:spPr>
        <p:txBody>
          <a:bodyPr/>
          <a:lstStyle/>
          <a:p>
            <a:r>
              <a:rPr lang="en-US" sz="2800" smtClean="0"/>
              <a:t>People Differ in Their Neural Complexity &amp; Quickness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534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100" b="1" smtClean="0"/>
              <a:t>Extremes of intelligence</a:t>
            </a:r>
          </a:p>
          <a:p>
            <a:pPr lvl="1">
              <a:lnSpc>
                <a:spcPct val="90000"/>
              </a:lnSpc>
            </a:pPr>
            <a:r>
              <a:rPr lang="en-US" sz="2500" b="1" smtClean="0">
                <a:solidFill>
                  <a:srgbClr val="000000"/>
                </a:solidFill>
                <a:cs typeface="Times New Roman" pitchFamily="18" charset="0"/>
              </a:rPr>
              <a:t>Diagnosis of mental retardation given to people who: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500" b="1" smtClean="0">
              <a:solidFill>
                <a:srgbClr val="000000"/>
              </a:solidFill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2000" b="1" smtClean="0">
                <a:solidFill>
                  <a:srgbClr val="000000"/>
                </a:solidFill>
                <a:cs typeface="Times New Roman" pitchFamily="18" charset="0"/>
              </a:rPr>
              <a:t>Have an IQ score below 70 and also have difficulty adapting to the routine demands of independent living. </a:t>
            </a:r>
          </a:p>
          <a:p>
            <a:pPr lvl="2">
              <a:lnSpc>
                <a:spcPct val="90000"/>
              </a:lnSpc>
            </a:pPr>
            <a:endParaRPr lang="en-US" sz="2000" b="1" smtClean="0">
              <a:solidFill>
                <a:srgbClr val="000000"/>
              </a:solidFill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2000" b="1" smtClean="0">
                <a:solidFill>
                  <a:srgbClr val="000000"/>
                </a:solidFill>
                <a:cs typeface="Times New Roman" pitchFamily="18" charset="0"/>
              </a:rPr>
              <a:t>Only 1-2 percent of the population meets both criteria.</a:t>
            </a:r>
          </a:p>
          <a:p>
            <a:pPr lvl="2">
              <a:lnSpc>
                <a:spcPct val="90000"/>
              </a:lnSpc>
            </a:pPr>
            <a:endParaRPr lang="en-US" sz="2000" b="1" smtClean="0">
              <a:solidFill>
                <a:srgbClr val="000000"/>
              </a:solidFill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2000" b="1" smtClean="0">
                <a:solidFill>
                  <a:srgbClr val="000000"/>
                </a:solidFill>
                <a:cs typeface="Times New Roman" pitchFamily="18" charset="0"/>
              </a:rPr>
              <a:t>Males outnumber females by 50 percent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01000" cy="1066800"/>
          </a:xfrm>
        </p:spPr>
        <p:txBody>
          <a:bodyPr/>
          <a:lstStyle/>
          <a:p>
            <a:r>
              <a:rPr lang="en-US" sz="2800" smtClean="0"/>
              <a:t>People Differ in Their Neural Complexity &amp; Quickness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534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100" b="1" smtClean="0"/>
              <a:t>Extremes of intelligence</a:t>
            </a:r>
          </a:p>
          <a:p>
            <a:pPr lvl="1">
              <a:lnSpc>
                <a:spcPct val="90000"/>
              </a:lnSpc>
            </a:pPr>
            <a:r>
              <a:rPr lang="en-US" sz="2500" b="1" smtClean="0">
                <a:solidFill>
                  <a:srgbClr val="000000"/>
                </a:solidFill>
                <a:cs typeface="Times New Roman" pitchFamily="18" charset="0"/>
              </a:rPr>
              <a:t>About 75 percent of mental retardation cases thought to result from unfavorable social conditions or subtle and difficult-to-detect physiological effects </a:t>
            </a:r>
          </a:p>
          <a:p>
            <a:pPr lvl="1">
              <a:lnSpc>
                <a:spcPct val="90000"/>
              </a:lnSpc>
            </a:pPr>
            <a:endParaRPr lang="en-US" sz="2500" b="1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500" b="1" smtClean="0">
                <a:solidFill>
                  <a:srgbClr val="000000"/>
                </a:solidFill>
                <a:cs typeface="Times New Roman" pitchFamily="18" charset="0"/>
              </a:rPr>
              <a:t>Remaining 25 percent of cases considered to have a specific organic cause, such as fetus or infant exposed to harmful substances</a:t>
            </a:r>
            <a:r>
              <a:rPr lang="en-US" b="1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endParaRPr lang="en-US" b="1" smtClean="0">
              <a:solidFill>
                <a:srgbClr val="000000"/>
              </a:solidFill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2000" b="1" smtClean="0">
                <a:solidFill>
                  <a:srgbClr val="000000"/>
                </a:solidFill>
                <a:cs typeface="Times New Roman" pitchFamily="18" charset="0"/>
              </a:rPr>
              <a:t>Down syndrome caused by an extra chromosome coming from either the mother’s egg (the primary source) or the father’s sperm.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4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382000" cy="1295400"/>
          </a:xfrm>
        </p:spPr>
        <p:txBody>
          <a:bodyPr/>
          <a:lstStyle/>
          <a:p>
            <a:r>
              <a:rPr lang="en-US" sz="2800" smtClean="0"/>
              <a:t>People Differ in Their Neural Complexity &amp; Quickness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610600" cy="4495800"/>
          </a:xfrm>
        </p:spPr>
        <p:txBody>
          <a:bodyPr/>
          <a:lstStyle/>
          <a:p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The gifted category used for IQs above 130 or 135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endParaRPr lang="en-US" sz="240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U.S. federal law designates that giftedness should be based on superior potential in any of six areas:</a:t>
            </a:r>
          </a:p>
          <a:p>
            <a:pPr lvl="2"/>
            <a:r>
              <a:rPr lang="en-US" sz="2000" smtClean="0">
                <a:solidFill>
                  <a:srgbClr val="000000"/>
                </a:solidFill>
                <a:cs typeface="Times New Roman" pitchFamily="18" charset="0"/>
              </a:rPr>
              <a:t>General intelligence, specific aptitudes (for example, math and writing), performing arts, athletics, creativity, and leadership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06375"/>
            <a:ext cx="8534400" cy="1165225"/>
          </a:xfrm>
        </p:spPr>
        <p:txBody>
          <a:bodyPr/>
          <a:lstStyle/>
          <a:p>
            <a:r>
              <a:rPr lang="en-US" sz="4000" smtClean="0"/>
              <a:t>Twin &amp; Adoption Studies of Intelligence  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534400" cy="4648200"/>
          </a:xfrm>
        </p:spPr>
        <p:txBody>
          <a:bodyPr/>
          <a:lstStyle/>
          <a:p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Twin studies indicate that the average correlation of identical twins’ IQ scores is .86, while fraternal twins’ correlation is .60.</a:t>
            </a:r>
            <a:r>
              <a:rPr lang="en-US" sz="18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endParaRPr lang="en-US" sz="1800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/>
            <a:r>
              <a:rPr lang="en-US" sz="2200" smtClean="0">
                <a:solidFill>
                  <a:srgbClr val="000000"/>
                </a:solidFill>
                <a:cs typeface="Times New Roman" pitchFamily="18" charset="0"/>
              </a:rPr>
              <a:t>Fraternal twins—who are genetically no more similar than regular siblings, but who are exposed to more similar experiences due to their identical ages—have more similar IQ scores than other siblings. </a:t>
            </a:r>
          </a:p>
          <a:p>
            <a:pPr lvl="1"/>
            <a:endParaRPr lang="en-US" sz="2200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/>
            <a:r>
              <a:rPr lang="en-US" sz="2200" smtClean="0">
                <a:solidFill>
                  <a:srgbClr val="000000"/>
                </a:solidFill>
                <a:cs typeface="Times New Roman" pitchFamily="18" charset="0"/>
              </a:rPr>
              <a:t>In addition, nontwin siblings raised together have more similar IQs (</a:t>
            </a:r>
            <a:r>
              <a:rPr lang="en-US" sz="2200" i="1" smtClean="0">
                <a:solidFill>
                  <a:srgbClr val="000000"/>
                </a:solidFill>
                <a:cs typeface="Times New Roman" pitchFamily="18" charset="0"/>
              </a:rPr>
              <a:t>r</a:t>
            </a:r>
            <a:r>
              <a:rPr lang="en-US" sz="2200" smtClean="0">
                <a:solidFill>
                  <a:srgbClr val="000000"/>
                </a:solidFill>
                <a:cs typeface="Times New Roman" pitchFamily="18" charset="0"/>
              </a:rPr>
              <a:t> = .47) than siblings raised apart (</a:t>
            </a:r>
            <a:r>
              <a:rPr lang="en-US" sz="2200" i="1" smtClean="0">
                <a:solidFill>
                  <a:srgbClr val="000000"/>
                </a:solidFill>
                <a:cs typeface="Times New Roman" pitchFamily="18" charset="0"/>
              </a:rPr>
              <a:t>r</a:t>
            </a:r>
            <a:r>
              <a:rPr lang="en-US" sz="2200" smtClean="0">
                <a:solidFill>
                  <a:srgbClr val="000000"/>
                </a:solidFill>
                <a:cs typeface="Times New Roman" pitchFamily="18" charset="0"/>
              </a:rPr>
              <a:t> = .24).</a:t>
            </a:r>
            <a:r>
              <a:rPr lang="en-US" sz="18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4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0"/>
            <a:ext cx="5829300" cy="14112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Intelligence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05000"/>
            <a:ext cx="7848600" cy="4419600"/>
          </a:xfrm>
        </p:spPr>
        <p:txBody>
          <a:bodyPr/>
          <a:lstStyle/>
          <a:p>
            <a:r>
              <a:rPr lang="en-US" smtClean="0"/>
              <a:t>Intelligence consists of the mental abilities necessary to adapt to and shape the environment. </a:t>
            </a:r>
          </a:p>
          <a:p>
            <a:pPr marL="838200" lvl="1" indent="-381000"/>
            <a:r>
              <a:rPr lang="en-US" smtClean="0"/>
              <a:t>Intelligence involves not only reacting to one’s surroundings but also actively forming</a:t>
            </a:r>
            <a:r>
              <a:rPr lang="en-US" i="1" smtClean="0"/>
              <a:t> </a:t>
            </a:r>
            <a:r>
              <a:rPr lang="en-US" smtClean="0"/>
              <a:t>them.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2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343900" cy="10652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The Nature-Nurture Debate</a:t>
            </a:r>
            <a:endParaRPr lang="en-US" dirty="0" smtClean="0"/>
          </a:p>
        </p:txBody>
      </p:sp>
      <p:pic>
        <p:nvPicPr>
          <p:cNvPr id="269316" name="Picture 4" descr="fig8-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81200"/>
            <a:ext cx="800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763000" cy="1219200"/>
          </a:xfrm>
        </p:spPr>
        <p:txBody>
          <a:bodyPr/>
          <a:lstStyle/>
          <a:p>
            <a:r>
              <a:rPr lang="en-US" sz="4000" smtClean="0"/>
              <a:t>Twin &amp; Adoption Studies of Intelligence   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458200" cy="4495800"/>
          </a:xfrm>
        </p:spPr>
        <p:txBody>
          <a:bodyPr/>
          <a:lstStyle/>
          <a:p>
            <a:pPr lvl="1"/>
            <a:r>
              <a:rPr lang="en-US" smtClean="0"/>
              <a:t>Adoption studies</a:t>
            </a:r>
          </a:p>
          <a:p>
            <a:pPr lvl="2"/>
            <a:r>
              <a:rPr lang="en-US" smtClean="0"/>
              <a:t>Children who were adopted within 2 weeks to 1 year of birth have higher IQ correlations with biological parents than with adoptive parents. </a:t>
            </a:r>
          </a:p>
          <a:p>
            <a:pPr lvl="1"/>
            <a:r>
              <a:rPr lang="en-US" smtClean="0"/>
              <a:t>Based on twin and adoption studies:</a:t>
            </a:r>
          </a:p>
          <a:p>
            <a:pPr lvl="2"/>
            <a:r>
              <a:rPr lang="en-US" smtClean="0"/>
              <a:t>Heredity accounts for a little over 50 percent of the variation in intelligence, and</a:t>
            </a:r>
          </a:p>
          <a:p>
            <a:pPr lvl="2"/>
            <a:r>
              <a:rPr lang="en-US" smtClean="0"/>
              <a:t>Environmental factors account for a little less than 50 percent.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67700" cy="1141413"/>
          </a:xfrm>
        </p:spPr>
        <p:txBody>
          <a:bodyPr/>
          <a:lstStyle/>
          <a:p>
            <a:r>
              <a:rPr lang="en-US" smtClean="0"/>
              <a:t>Gender Differences in IQ Scores 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05000"/>
            <a:ext cx="7848600" cy="4419600"/>
          </a:xfrm>
        </p:spPr>
        <p:txBody>
          <a:bodyPr/>
          <a:lstStyle/>
          <a:p>
            <a:r>
              <a:rPr lang="en-US" sz="3100" smtClean="0"/>
              <a:t>Gender differences: male and female IQ scores are virtually identical—few differences in certain aptitudes </a:t>
            </a:r>
          </a:p>
          <a:p>
            <a:pPr lvl="1"/>
            <a:r>
              <a:rPr lang="en-US" sz="2500" smtClean="0"/>
              <a:t>Females tend to do better on verbal aptitude tests, while males tend to do better on visual-spatial tests. </a:t>
            </a:r>
          </a:p>
          <a:p>
            <a:pPr lvl="1"/>
            <a:r>
              <a:rPr lang="en-US" sz="2500" smtClean="0"/>
              <a:t>Gender differences have also been found in mathematical ability.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67700" cy="1141413"/>
          </a:xfrm>
        </p:spPr>
        <p:txBody>
          <a:bodyPr/>
          <a:lstStyle/>
          <a:p>
            <a:r>
              <a:rPr lang="en-US" smtClean="0"/>
              <a:t>Gender Differences in IQ Scores 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848600" cy="4724400"/>
          </a:xfrm>
        </p:spPr>
        <p:txBody>
          <a:bodyPr/>
          <a:lstStyle/>
          <a:p>
            <a:pPr lvl="1"/>
            <a:endParaRPr lang="en-US" sz="2500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/>
            <a:r>
              <a:rPr lang="en-US" sz="2500" smtClean="0">
                <a:solidFill>
                  <a:srgbClr val="000000"/>
                </a:solidFill>
                <a:cs typeface="Times New Roman" pitchFamily="18" charset="0"/>
              </a:rPr>
              <a:t>Some studies suggest female-male differences in verbal and spatial abilities might be linked to  differences in the organization of brain areas controlling verbal and spatial abilities and to hormonal fluctuations </a:t>
            </a:r>
          </a:p>
          <a:p>
            <a:pPr lvl="1"/>
            <a:endParaRPr lang="en-US" sz="2500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/>
            <a:r>
              <a:rPr lang="en-US" sz="2500" smtClean="0">
                <a:solidFill>
                  <a:srgbClr val="000000"/>
                </a:solidFill>
                <a:cs typeface="Times New Roman" pitchFamily="18" charset="0"/>
              </a:rPr>
              <a:t>Other studies suggest that these differences are a product of gender socialization and the different skills taught to girls and boys. </a:t>
            </a:r>
            <a:endParaRPr lang="en-US" sz="25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6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05800" cy="1066800"/>
          </a:xfrm>
        </p:spPr>
        <p:txBody>
          <a:bodyPr/>
          <a:lstStyle/>
          <a:p>
            <a:r>
              <a:rPr lang="en-US" smtClean="0"/>
              <a:t>Group Differences in IQ Scores 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848600" cy="4953000"/>
          </a:xfrm>
        </p:spPr>
        <p:txBody>
          <a:bodyPr/>
          <a:lstStyle/>
          <a:p>
            <a:pPr>
              <a:lnSpc>
                <a:spcPct val="95000"/>
              </a:lnSpc>
            </a:pPr>
            <a:endParaRPr lang="en-US" sz="2800" smtClean="0"/>
          </a:p>
          <a:p>
            <a:pPr>
              <a:lnSpc>
                <a:spcPct val="95000"/>
              </a:lnSpc>
            </a:pPr>
            <a:r>
              <a:rPr lang="en-US" sz="2800" smtClean="0"/>
              <a:t>African Americans score between 10 and 15 points lower than </a:t>
            </a:r>
            <a:r>
              <a:rPr lang="en-US" sz="2800" smtClean="0">
                <a:cs typeface="Times New Roman" pitchFamily="18" charset="0"/>
              </a:rPr>
              <a:t>White Americans and Asian Americans</a:t>
            </a:r>
            <a:r>
              <a:rPr lang="en-US" sz="2800" smtClean="0"/>
              <a:t>. </a:t>
            </a:r>
          </a:p>
          <a:p>
            <a:pPr>
              <a:lnSpc>
                <a:spcPct val="95000"/>
              </a:lnSpc>
            </a:pPr>
            <a:r>
              <a:rPr lang="en-US" sz="2800" smtClean="0">
                <a:cs typeface="Times New Roman" pitchFamily="18" charset="0"/>
              </a:rPr>
              <a:t>Hispanic Americans achieve IQ scores somewhere in between those of Blacks and Whites.</a:t>
            </a:r>
          </a:p>
          <a:p>
            <a:pPr>
              <a:lnSpc>
                <a:spcPct val="95000"/>
              </a:lnSpc>
            </a:pPr>
            <a:r>
              <a:rPr lang="en-US" sz="2800" smtClean="0">
                <a:cs typeface="Times New Roman" pitchFamily="18" charset="0"/>
              </a:rPr>
              <a:t>Asian Americans score about 5 points higher than White Americans.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82000" cy="1066800"/>
          </a:xfrm>
        </p:spPr>
        <p:txBody>
          <a:bodyPr/>
          <a:lstStyle/>
          <a:p>
            <a:r>
              <a:rPr lang="en-US" smtClean="0"/>
              <a:t>Group Differences in IQ Scores 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57400"/>
            <a:ext cx="8610600" cy="4495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These IQ test differences also occur on nonverbal test items that do not appear to be culturally biased against ethnic minorities.</a:t>
            </a:r>
          </a:p>
          <a:p>
            <a:pPr>
              <a:lnSpc>
                <a:spcPct val="95000"/>
              </a:lnSpc>
            </a:pPr>
            <a:endParaRPr lang="en-US" sz="280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Numerous studies suggest that it is “highly unlikely” that genetic differences between the races cause these group IQ differences.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8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09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388" name="Picture 4" descr="fig8-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00200"/>
            <a:ext cx="7467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2389" name="Rectangle 5"/>
          <p:cNvSpPr>
            <a:spLocks noChangeArrowheads="1"/>
          </p:cNvSpPr>
          <p:nvPr/>
        </p:nvSpPr>
        <p:spPr bwMode="auto">
          <a:xfrm>
            <a:off x="1219200" y="5715000"/>
            <a:ext cx="7315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i="1">
                <a:solidFill>
                  <a:srgbClr val="000000"/>
                </a:solidFill>
                <a:cs typeface="Times New Roman" pitchFamily="18" charset="0"/>
              </a:rPr>
              <a:t>Sources</a:t>
            </a:r>
            <a:r>
              <a:rPr lang="en-US" sz="1400">
                <a:solidFill>
                  <a:srgbClr val="000000"/>
                </a:solidFill>
                <a:cs typeface="Times New Roman" pitchFamily="18" charset="0"/>
              </a:rPr>
              <a:t>: Data from N. J. Mackintosh. (1998). </a:t>
            </a:r>
            <a:r>
              <a:rPr lang="en-US" sz="1400" i="1">
                <a:solidFill>
                  <a:srgbClr val="000000"/>
                </a:solidFill>
                <a:cs typeface="Times New Roman" pitchFamily="18" charset="0"/>
              </a:rPr>
              <a:t>IQ and human intelligence.</a:t>
            </a:r>
            <a:r>
              <a:rPr lang="en-US" sz="1400">
                <a:solidFill>
                  <a:srgbClr val="000000"/>
                </a:solidFill>
                <a:cs typeface="Times New Roman" pitchFamily="18" charset="0"/>
              </a:rPr>
              <a:t> Oxford: Oxford University Press. Neisser, U. (1998). </a:t>
            </a:r>
            <a:r>
              <a:rPr lang="en-US" sz="1400" i="1">
                <a:solidFill>
                  <a:srgbClr val="000000"/>
                </a:solidFill>
                <a:cs typeface="Times New Roman" pitchFamily="18" charset="0"/>
              </a:rPr>
              <a:t>The rising curve: Long-term gains in IQ and related measures.</a:t>
            </a:r>
            <a:r>
              <a:rPr lang="en-US" sz="1400">
                <a:solidFill>
                  <a:srgbClr val="000000"/>
                </a:solidFill>
                <a:cs typeface="Times New Roman" pitchFamily="18" charset="0"/>
              </a:rPr>
              <a:t> Washington, DC: American Psychological Association. </a:t>
            </a:r>
            <a:endParaRPr lang="en-US" sz="140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Racial Differences in IQ Scores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2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561975"/>
            <a:ext cx="5684838" cy="7191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cs typeface="Times New Roman" pitchFamily="18" charset="0"/>
              </a:rPr>
              <a:t>Plant-Pot Analogy</a:t>
            </a:r>
            <a:endParaRPr lang="en-US" smtClean="0"/>
          </a:p>
        </p:txBody>
      </p:sp>
      <p:pic>
        <p:nvPicPr>
          <p:cNvPr id="273412" name="Picture 4" descr="fig8-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00200"/>
            <a:ext cx="8077200" cy="48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1295400"/>
          </a:xfrm>
        </p:spPr>
        <p:txBody>
          <a:bodyPr/>
          <a:lstStyle/>
          <a:p>
            <a:r>
              <a:rPr lang="en-US" sz="2800" smtClean="0"/>
              <a:t>Cultural Factors May Explain Group IQ Differences</a:t>
            </a:r>
            <a:r>
              <a:rPr lang="en-US" smtClean="0"/>
              <a:t> 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10600" cy="4724400"/>
          </a:xfrm>
        </p:spPr>
        <p:txBody>
          <a:bodyPr/>
          <a:lstStyle/>
          <a:p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Studies in various countries indicate that involuntary minorities achieve lower IQ scores than voluntary minorities.</a:t>
            </a:r>
          </a:p>
          <a:p>
            <a:endParaRPr lang="en-US" sz="240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Many social scientists believe that the primary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causes 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are:</a:t>
            </a:r>
          </a:p>
          <a:p>
            <a:pPr lvl="1"/>
            <a:r>
              <a:rPr lang="en-US" sz="2200" smtClean="0">
                <a:solidFill>
                  <a:srgbClr val="000000"/>
                </a:solidFill>
                <a:cs typeface="Times New Roman" pitchFamily="18" charset="0"/>
              </a:rPr>
              <a:t>Persisting negative cultural stereotypes within the dominant culture concerning involuntary minorities’ intellectual abilities (self-fulfilling prophecies), and </a:t>
            </a:r>
          </a:p>
          <a:p>
            <a:pPr lvl="1"/>
            <a:endParaRPr lang="en-US" sz="2200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/>
            <a:r>
              <a:rPr lang="en-US" sz="2200" smtClean="0">
                <a:solidFill>
                  <a:srgbClr val="000000"/>
                </a:solidFill>
                <a:cs typeface="Times New Roman" pitchFamily="18" charset="0"/>
              </a:rPr>
              <a:t>The self-protective defensive reaction many involuntary minority members subsequently develop against the rejecting mainstream culture (o</a:t>
            </a:r>
            <a:r>
              <a:rPr lang="en-US" sz="2200" smtClean="0"/>
              <a:t>ppositional identities).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sz="2800" smtClean="0"/>
              <a:t>Cultural Factors May Explain Group IQ Differences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86000"/>
            <a:ext cx="8686800" cy="40386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Intellectual growth is nurtured when parents and the larger culture stress the: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Value of education and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Importance of working hard to achieve intellectual mastery.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Intellectual growth is stunted when cultural beliefs impress upon the child that their academic success is either: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Unlikely (due to negative cultural stereotypes) or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Not highly valued (due to it being incompatible with other cultural values).</a:t>
            </a: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304800"/>
            <a:ext cx="5867400" cy="1295400"/>
          </a:xfrm>
        </p:spPr>
        <p:txBody>
          <a:bodyPr/>
          <a:lstStyle/>
          <a:p>
            <a:r>
              <a:rPr lang="en-US" sz="2800" smtClean="0">
                <a:solidFill>
                  <a:schemeClr val="accent1"/>
                </a:solidFill>
              </a:rPr>
              <a:t>Early IQ Testing Shaped by Racial/Cultural Stereotypes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86800" cy="4876800"/>
          </a:xfrm>
        </p:spPr>
        <p:txBody>
          <a:bodyPr/>
          <a:lstStyle/>
          <a:p>
            <a:pPr>
              <a:lnSpc>
                <a:spcPct val="95000"/>
              </a:lnSpc>
              <a:buFontTx/>
              <a:buNone/>
            </a:pPr>
            <a:r>
              <a:rPr lang="en-US" sz="2800" smtClean="0"/>
              <a:t> 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British Sir Francis Galton founded the eugenics movement to improve the hereditary characteristics of society. </a:t>
            </a:r>
          </a:p>
          <a:p>
            <a:pPr>
              <a:lnSpc>
                <a:spcPct val="95000"/>
              </a:lnSpc>
              <a:buFontTx/>
              <a:buNone/>
            </a:pPr>
            <a:endParaRPr lang="en-US" sz="280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Eugenics proposed that:</a:t>
            </a:r>
          </a:p>
          <a:p>
            <a:pPr marL="838200" lvl="1" indent="-381000">
              <a:lnSpc>
                <a:spcPct val="95000"/>
              </a:lnSpc>
            </a:pPr>
            <a:r>
              <a:rPr lang="en-US" sz="2000" smtClean="0">
                <a:solidFill>
                  <a:srgbClr val="000000"/>
                </a:solidFill>
                <a:cs typeface="Times New Roman" pitchFamily="18" charset="0"/>
              </a:rPr>
              <a:t>White and upper-middle-class individuals—who were assumed to have high mental ability—should marry and have children.</a:t>
            </a:r>
          </a:p>
          <a:p>
            <a:pPr marL="838200" lvl="1" indent="-381000">
              <a:lnSpc>
                <a:spcPct val="95000"/>
              </a:lnSpc>
            </a:pPr>
            <a:endParaRPr lang="en-US" sz="200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838200" lvl="1" indent="-381000">
              <a:lnSpc>
                <a:spcPct val="95000"/>
              </a:lnSpc>
            </a:pPr>
            <a:r>
              <a:rPr lang="en-US" sz="2000" smtClean="0">
                <a:solidFill>
                  <a:srgbClr val="000000"/>
                </a:solidFill>
                <a:cs typeface="Times New Roman" pitchFamily="18" charset="0"/>
              </a:rPr>
              <a:t>Lower-class Whites and members of other races —who were assumed to have low mental ability—should not reproduce.</a:t>
            </a:r>
            <a:endParaRPr lang="en-US" sz="2000" smtClean="0"/>
          </a:p>
          <a:p>
            <a:pPr marL="838200" lvl="1" indent="-381000">
              <a:lnSpc>
                <a:spcPct val="95000"/>
              </a:lnSpc>
            </a:pPr>
            <a:endParaRPr lang="en-US" sz="220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304800"/>
            <a:ext cx="5867400" cy="1295400"/>
          </a:xfrm>
        </p:spPr>
        <p:txBody>
          <a:bodyPr/>
          <a:lstStyle/>
          <a:p>
            <a:r>
              <a:rPr lang="en-US" sz="2800" smtClean="0">
                <a:solidFill>
                  <a:schemeClr val="accent1"/>
                </a:solidFill>
              </a:rPr>
              <a:t>Early IQ Testing Shaped by Racial/Cultural Stereotypes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133600"/>
            <a:ext cx="8686800" cy="44196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smtClean="0"/>
              <a:t>Unlike Galton,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French psychologist Alfred Binet:</a:t>
            </a:r>
          </a:p>
          <a:p>
            <a:pPr marL="838200" lvl="1" indent="-381000">
              <a:lnSpc>
                <a:spcPct val="95000"/>
              </a:lnSpc>
            </a:pPr>
            <a:r>
              <a:rPr lang="en-US" sz="2000" smtClean="0">
                <a:solidFill>
                  <a:srgbClr val="000000"/>
                </a:solidFill>
                <a:cs typeface="Times New Roman" pitchFamily="18" charset="0"/>
              </a:rPr>
              <a:t>Made no assumptions about why intelligence differences exist.</a:t>
            </a:r>
          </a:p>
          <a:p>
            <a:pPr marL="838200" lvl="1" indent="-381000">
              <a:lnSpc>
                <a:spcPct val="95000"/>
              </a:lnSpc>
              <a:buFontTx/>
              <a:buNone/>
            </a:pPr>
            <a:r>
              <a:rPr lang="en-US" sz="2000" smtClean="0">
                <a:solidFill>
                  <a:srgbClr val="000000"/>
                </a:solidFill>
                <a:cs typeface="Times New Roman" pitchFamily="18" charset="0"/>
              </a:rPr>
              <a:t>		Believed intellectual ability could be increased through education.</a:t>
            </a:r>
          </a:p>
          <a:p>
            <a:pPr marL="1257300" lvl="2" indent="-342900">
              <a:lnSpc>
                <a:spcPct val="95000"/>
              </a:lnSpc>
            </a:pPr>
            <a:endParaRPr lang="en-US" sz="180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1257300" lvl="2" indent="-342900">
              <a:lnSpc>
                <a:spcPct val="95000"/>
              </a:lnSpc>
            </a:pPr>
            <a:endParaRPr lang="en-US" sz="1800" smtClean="0"/>
          </a:p>
          <a:p>
            <a:pPr>
              <a:lnSpc>
                <a:spcPct val="95000"/>
              </a:lnSpc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Over Binet’s objections, American Henry Goddard used Binet’s intelligence test to identify the feebleminded so they could be segregated and prevented from having children.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2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8153400" cy="914400"/>
          </a:xfrm>
        </p:spPr>
        <p:txBody>
          <a:bodyPr/>
          <a:lstStyle/>
          <a:p>
            <a:r>
              <a:rPr lang="en-US" smtClean="0"/>
              <a:t>Aptitude &amp; Achievement Tests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828800"/>
            <a:ext cx="7848600" cy="4495800"/>
          </a:xfrm>
        </p:spPr>
        <p:txBody>
          <a:bodyPr/>
          <a:lstStyle/>
          <a:p>
            <a:r>
              <a:rPr lang="en-US" sz="2800" b="1" smtClean="0">
                <a:solidFill>
                  <a:srgbClr val="000000"/>
                </a:solidFill>
              </a:rPr>
              <a:t>Two categories of mental abilities measures:</a:t>
            </a:r>
            <a:endParaRPr lang="en-US" sz="2400" b="1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400" b="1" smtClean="0">
              <a:solidFill>
                <a:srgbClr val="000000"/>
              </a:solidFill>
            </a:endParaRPr>
          </a:p>
          <a:p>
            <a:pPr marL="838200" lvl="1" indent="-381000"/>
            <a:r>
              <a:rPr lang="en-US" sz="2200" b="1" smtClean="0">
                <a:solidFill>
                  <a:srgbClr val="000000"/>
                </a:solidFill>
              </a:rPr>
              <a:t>Aptitude tests: measure capacity to learn new skill </a:t>
            </a:r>
          </a:p>
          <a:p>
            <a:pPr marL="1257300" lvl="2" indent="-342900"/>
            <a:endParaRPr lang="en-US" sz="1800" b="1" smtClean="0">
              <a:solidFill>
                <a:srgbClr val="000000"/>
              </a:solidFill>
            </a:endParaRPr>
          </a:p>
          <a:p>
            <a:pPr marL="838200" lvl="1" indent="-381000"/>
            <a:r>
              <a:rPr lang="en-US" sz="2000" b="1" smtClean="0">
                <a:solidFill>
                  <a:srgbClr val="000000"/>
                </a:solidFill>
              </a:rPr>
              <a:t>Achievement tests: measure what is already learned</a:t>
            </a:r>
          </a:p>
          <a:p>
            <a:pPr marL="1257300" lvl="2" indent="-342900"/>
            <a:r>
              <a:rPr lang="en-US" sz="1800" b="1" smtClean="0">
                <a:solidFill>
                  <a:srgbClr val="000000"/>
                </a:solidFill>
                <a:cs typeface="Times New Roman" pitchFamily="18" charset="0"/>
              </a:rPr>
              <a:t>Scholastic Assessment Test (SAT): measures learned verbal and mathematical skills</a:t>
            </a:r>
          </a:p>
          <a:p>
            <a:pPr marL="1714500" lvl="3" indent="-342900"/>
            <a:r>
              <a:rPr lang="en-US" sz="1600" b="1" smtClean="0">
                <a:solidFill>
                  <a:srgbClr val="000000"/>
                </a:solidFill>
                <a:cs typeface="Times New Roman" pitchFamily="18" charset="0"/>
              </a:rPr>
              <a:t>SAT scores influenced by quality of test takers’ schools </a:t>
            </a:r>
          </a:p>
          <a:p>
            <a:pPr marL="1714500" lvl="3" indent="-342900"/>
            <a:endParaRPr lang="en-US" sz="1600" b="1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sz="2400" b="1" smtClean="0">
                <a:solidFill>
                  <a:srgbClr val="000000"/>
                </a:solidFill>
                <a:cs typeface="Times New Roman" pitchFamily="18" charset="0"/>
              </a:rPr>
              <a:t>Difference in intent/use of the test</a:t>
            </a:r>
            <a:endParaRPr lang="en-US" sz="24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229600" cy="914400"/>
          </a:xfrm>
        </p:spPr>
        <p:txBody>
          <a:bodyPr/>
          <a:lstStyle/>
          <a:p>
            <a:r>
              <a:rPr lang="en-US" smtClean="0"/>
              <a:t>Aptitude &amp; Achievement Tests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524000"/>
            <a:ext cx="7848600" cy="48006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smtClean="0"/>
          </a:p>
          <a:p>
            <a:pPr marL="838200" lvl="1" indent="-3810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b="1" smtClean="0">
                <a:cs typeface="Times New Roman" pitchFamily="18" charset="0"/>
              </a:rPr>
              <a:t>Stanford-Binet Intelligence Test: the widely used American revision of the original French intelligence test. </a:t>
            </a:r>
          </a:p>
          <a:p>
            <a:pPr marL="838200" lvl="1" indent="-381000" fontAlgn="auto">
              <a:spcAft>
                <a:spcPts val="0"/>
              </a:spcAft>
              <a:buFontTx/>
              <a:buNone/>
              <a:defRPr/>
            </a:pPr>
            <a:endParaRPr lang="en-US" sz="2000" b="1" smtClean="0">
              <a:cs typeface="Times New Roman" pitchFamily="18" charset="0"/>
            </a:endParaRPr>
          </a:p>
          <a:p>
            <a:pPr marL="1257300" lvl="2" indent="-3429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smtClean="0">
                <a:cs typeface="Times New Roman" pitchFamily="18" charset="0"/>
              </a:rPr>
              <a:t>Intelligence quotient (IQ): originally, the ratio of mental age to chronological age multiplied by 100 (MA/CA </a:t>
            </a:r>
            <a:r>
              <a:rPr lang="en-US" sz="1800" b="1" smtClean="0"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1800" b="1" smtClean="0">
                <a:cs typeface="Times New Roman" pitchFamily="18" charset="0"/>
              </a:rPr>
              <a:t> 100). </a:t>
            </a:r>
          </a:p>
          <a:p>
            <a:pPr marL="1714500" lvl="3" indent="-34290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1600" b="1" smtClean="0">
              <a:cs typeface="Times New Roman" pitchFamily="18" charset="0"/>
            </a:endParaRPr>
          </a:p>
          <a:p>
            <a:pPr marL="1257300" lvl="2" indent="-3429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smtClean="0">
                <a:cs typeface="Times New Roman" pitchFamily="18" charset="0"/>
              </a:rPr>
              <a:t>Today, IQ is calculated by comparing how a person’s performance deviates from the average score of her or his same-age peers, which is 100.</a:t>
            </a:r>
          </a:p>
          <a:p>
            <a:pPr marL="1714500" lvl="3" indent="-34290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1600" b="1" smtClean="0">
              <a:cs typeface="Times New Roman" pitchFamily="18" charset="0"/>
            </a:endParaRPr>
          </a:p>
          <a:p>
            <a:pPr marL="838200" lvl="1" indent="-3810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b="1" smtClean="0">
                <a:cs typeface="Times New Roman" pitchFamily="18" charset="0"/>
              </a:rPr>
              <a:t>Wechsler Intelligence Scales: the most widely used set of intelligence tests, containing both verbal and performance (nonverbal) subscales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4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4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4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8001000" cy="1981200"/>
          </a:xfrm>
        </p:spPr>
        <p:txBody>
          <a:bodyPr/>
          <a:lstStyle/>
          <a:p>
            <a:r>
              <a:rPr lang="en-US" smtClean="0"/>
              <a:t>Test Standardization</a:t>
            </a:r>
            <a:br>
              <a:rPr lang="en-US" smtClean="0"/>
            </a:br>
            <a:r>
              <a:rPr lang="en-US" smtClean="0"/>
              <a:t>   </a:t>
            </a:r>
            <a:r>
              <a:rPr lang="en-US" sz="2800" smtClean="0"/>
              <a:t> 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380413" cy="4572000"/>
          </a:xfrm>
        </p:spPr>
        <p:txBody>
          <a:bodyPr/>
          <a:lstStyle/>
          <a:p>
            <a:r>
              <a:rPr lang="en-US" smtClean="0"/>
              <a:t>Process of establishing uniform procedures for administering a test and interpreting its scores</a:t>
            </a:r>
          </a:p>
          <a:p>
            <a:pPr>
              <a:buFontTx/>
              <a:buNone/>
            </a:pPr>
            <a:endParaRPr lang="en-US" smtClean="0"/>
          </a:p>
          <a:p>
            <a:pPr marL="838200" lvl="1" indent="-381000"/>
            <a:r>
              <a:rPr lang="en-US" sz="2200" smtClean="0"/>
              <a:t>Reliability: the degree to which it yields consistent results</a:t>
            </a:r>
          </a:p>
          <a:p>
            <a:pPr marL="838200" lvl="1" indent="-381000"/>
            <a:endParaRPr lang="en-US" sz="2200" smtClean="0"/>
          </a:p>
          <a:p>
            <a:pPr marL="838200" lvl="1" indent="-381000"/>
            <a:r>
              <a:rPr lang="en-US" sz="2200" smtClean="0"/>
              <a:t>Validity: the degree to which a test measures what it is designed to measure </a:t>
            </a:r>
          </a:p>
          <a:p>
            <a:pPr marL="838200" lvl="1" indent="-381000">
              <a:buFontTx/>
              <a:buNone/>
            </a:pPr>
            <a:r>
              <a:rPr lang="en-US" sz="2000" smtClean="0">
                <a:solidFill>
                  <a:srgbClr val="000000"/>
                </a:solidFill>
                <a:cs typeface="Times New Roman" pitchFamily="18" charset="0"/>
              </a:rPr>
              <a:t>		Content validity</a:t>
            </a:r>
          </a:p>
          <a:p>
            <a:pPr marL="1257300" lvl="2" indent="-342900">
              <a:buFontTx/>
              <a:buNone/>
            </a:pPr>
            <a:r>
              <a:rPr lang="en-US" sz="2000" smtClean="0">
                <a:solidFill>
                  <a:srgbClr val="000000"/>
                </a:solidFill>
                <a:cs typeface="Times New Roman" pitchFamily="18" charset="0"/>
              </a:rPr>
              <a:t>Predictive validity: degree to which test results predict other  behaviors or measures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61975"/>
            <a:ext cx="8275638" cy="7191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The Normal Distribution</a:t>
            </a:r>
            <a:endParaRPr lang="en-US" dirty="0" smtClean="0"/>
          </a:p>
        </p:txBody>
      </p:sp>
      <p:pic>
        <p:nvPicPr>
          <p:cNvPr id="264196" name="Picture 4" descr="fig8-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496300" cy="1295400"/>
          </a:xfrm>
        </p:spPr>
        <p:txBody>
          <a:bodyPr/>
          <a:lstStyle/>
          <a:p>
            <a:r>
              <a:rPr lang="en-US" sz="4000" smtClean="0">
                <a:cs typeface="Times New Roman" pitchFamily="18" charset="0"/>
              </a:rPr>
              <a:t>Are intelligence tests culturally biased?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610600" cy="4494213"/>
          </a:xfrm>
        </p:spPr>
        <p:txBody>
          <a:bodyPr/>
          <a:lstStyle/>
          <a:p>
            <a:pPr lvl="1"/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Critics claim that Whites and higher SES individuals have had greater exposure than ethnic minority and lower-class individuals to topics on most commonly used IQ tests. </a:t>
            </a:r>
          </a:p>
          <a:p>
            <a:pPr lvl="1"/>
            <a:endParaRPr lang="en-US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/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Supporters of IQ tests respond that although IQ tests do not provide an unbiased measure of cognitive abilities, they do provide a fairly accurate measure of academic and occupational success.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7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3529</TotalTime>
  <Words>1409</Words>
  <Application>Microsoft Office PowerPoint</Application>
  <PresentationFormat>On-screen Show (4:3)</PresentationFormat>
  <Paragraphs>175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Flow</vt:lpstr>
      <vt:lpstr>PowerPoint Presentation</vt:lpstr>
      <vt:lpstr> Intelligence</vt:lpstr>
      <vt:lpstr>Early IQ Testing Shaped by Racial/Cultural Stereotypes</vt:lpstr>
      <vt:lpstr>Early IQ Testing Shaped by Racial/Cultural Stereotypes</vt:lpstr>
      <vt:lpstr>Aptitude &amp; Achievement Tests</vt:lpstr>
      <vt:lpstr>Aptitude &amp; Achievement Tests</vt:lpstr>
      <vt:lpstr>Test Standardization     </vt:lpstr>
      <vt:lpstr>The Normal Distribution</vt:lpstr>
      <vt:lpstr>Are intelligence tests culturally biased?</vt:lpstr>
      <vt:lpstr>What is Intelligence?  One or Several Distinct Abilities?     </vt:lpstr>
      <vt:lpstr>What is Intelligence?  One or Several Distinct Abilities?     </vt:lpstr>
      <vt:lpstr>What is Intelligence?  One or Several Distinct Abilities?     </vt:lpstr>
      <vt:lpstr>What is Intelligence?  One or Several Distinct Abilities?</vt:lpstr>
      <vt:lpstr>Sternberg’s Triarchic Theory of Intelligence</vt:lpstr>
      <vt:lpstr>People Differ in Their Neural Complexity &amp; Quickness</vt:lpstr>
      <vt:lpstr>People Differ in Their Neural Complexity &amp; Quickness</vt:lpstr>
      <vt:lpstr>People Differ in Their Neural Complexity &amp; Quickness</vt:lpstr>
      <vt:lpstr>People Differ in Their Neural Complexity &amp; Quickness</vt:lpstr>
      <vt:lpstr>Twin &amp; Adoption Studies of Intelligence  </vt:lpstr>
      <vt:lpstr>The Nature-Nurture Debate</vt:lpstr>
      <vt:lpstr>Twin &amp; Adoption Studies of Intelligence   </vt:lpstr>
      <vt:lpstr>Gender Differences in IQ Scores </vt:lpstr>
      <vt:lpstr>Gender Differences in IQ Scores </vt:lpstr>
      <vt:lpstr>Group Differences in IQ Scores </vt:lpstr>
      <vt:lpstr>Group Differences in IQ Scores </vt:lpstr>
      <vt:lpstr>Racial Differences in IQ Scores</vt:lpstr>
      <vt:lpstr>Plant-Pot Analogy</vt:lpstr>
      <vt:lpstr>Cultural Factors May Explain Group IQ Differences </vt:lpstr>
      <vt:lpstr>Cultural Factors May Explain Group IQ Differences</vt:lpstr>
    </vt:vector>
  </TitlesOfParts>
  <Company>Atomic Dog Publishers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Language, Thinking, and Intelligence </dc:title>
  <dc:subject>Essentials of Psychology</dc:subject>
  <dc:creator>Franzoi</dc:creator>
  <cp:lastModifiedBy>Terry, Pamela</cp:lastModifiedBy>
  <cp:revision>360</cp:revision>
  <dcterms:created xsi:type="dcterms:W3CDTF">2004-11-30T08:10:41Z</dcterms:created>
  <dcterms:modified xsi:type="dcterms:W3CDTF">2012-03-02T22:47:15Z</dcterms:modified>
</cp:coreProperties>
</file>