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1"/>
    <p:sldMasterId id="2147484059" r:id="rId2"/>
  </p:sldMasterIdLst>
  <p:handoutMasterIdLst>
    <p:handoutMasterId r:id="rId48"/>
  </p:handoutMasterIdLst>
  <p:sldIdLst>
    <p:sldId id="256" r:id="rId3"/>
    <p:sldId id="257" r:id="rId4"/>
    <p:sldId id="341" r:id="rId5"/>
    <p:sldId id="324" r:id="rId6"/>
    <p:sldId id="325" r:id="rId7"/>
    <p:sldId id="334" r:id="rId8"/>
    <p:sldId id="339" r:id="rId9"/>
    <p:sldId id="335" r:id="rId10"/>
    <p:sldId id="336" r:id="rId11"/>
    <p:sldId id="337" r:id="rId12"/>
    <p:sldId id="338" r:id="rId13"/>
    <p:sldId id="259" r:id="rId14"/>
    <p:sldId id="278" r:id="rId15"/>
    <p:sldId id="260" r:id="rId16"/>
    <p:sldId id="261" r:id="rId17"/>
    <p:sldId id="262" r:id="rId18"/>
    <p:sldId id="279" r:id="rId19"/>
    <p:sldId id="263" r:id="rId20"/>
    <p:sldId id="340" r:id="rId21"/>
    <p:sldId id="281" r:id="rId22"/>
    <p:sldId id="323" r:id="rId23"/>
    <p:sldId id="282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48" autoAdjust="0"/>
  </p:normalViewPr>
  <p:slideViewPr>
    <p:cSldViewPr>
      <p:cViewPr varScale="1">
        <p:scale>
          <a:sx n="79" d="100"/>
          <a:sy n="79" d="100"/>
        </p:scale>
        <p:origin x="26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2F5DD3-3819-479A-96C3-6D09B4B74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7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CAB09-2ABB-4A00-8790-ACFB3C85A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E5991-DB4E-4D78-9CF4-4ADC7B41F0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3748B-42BF-4FCA-9A62-F7C1E8D05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46CAB09-2ABB-4A00-8790-ACFB3C85A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EB11BF-CB76-4E82-806B-9DE6BADB4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81BB71E-4C48-435C-9085-7FF69E50FF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237A2606-1517-4C3C-A8EF-3B08AF5651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54808F70-642A-4418-AA58-730F61856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A5CBE2-9172-4E55-9544-0E521EC44A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910DB2-D283-4420-A493-320ADE36BC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A33D6B4-4C0F-4CE0-A4EA-C0E78868E0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B11BF-CB76-4E82-806B-9DE6BADB4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0EB6677-6325-498A-91D3-6E679A5936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AE5991-DB4E-4D78-9CF4-4ADC7B41F0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83748B-42BF-4FCA-9A62-F7C1E8D05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BB71E-4C48-435C-9085-7FF69E50FF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A2606-1517-4C3C-A8EF-3B08AF5651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08F70-642A-4418-AA58-730F61856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5CBE2-9172-4E55-9544-0E521EC44A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10DB2-D283-4420-A493-320ADE36BC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3D6B4-4C0F-4CE0-A4EA-C0E78868E0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B6677-6325-498A-91D3-6E679A5936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3D9825-B474-4A81-A155-404A4A3BD3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43D9825-B474-4A81-A155-404A4A3BD3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Feldman Module 11-1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555875"/>
            <a:ext cx="6781800" cy="841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600" dirty="0" smtClean="0">
                <a:solidFill>
                  <a:srgbClr val="FFFF00"/>
                </a:solidFill>
              </a:rPr>
              <a:t>Moral Development</a:t>
            </a:r>
            <a:r>
              <a:rPr lang="en-US" sz="56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Moral Emotion - Guilt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752600"/>
            <a:ext cx="84582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Sigmund Freud</a:t>
            </a:r>
          </a:p>
          <a:p>
            <a:pPr lvl="1" eaLnBrk="1" hangingPunct="1"/>
            <a:r>
              <a:rPr lang="en-US" sz="2400" dirty="0" smtClean="0"/>
              <a:t>The desire to avoid feeling guilty is the foundation of moral behavior.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Superego consists of:</a:t>
            </a:r>
          </a:p>
          <a:p>
            <a:pPr lvl="2" eaLnBrk="1" hangingPunct="1"/>
            <a:r>
              <a:rPr lang="en-US" sz="2400" dirty="0" smtClean="0"/>
              <a:t>Ego ideal – rewards by conveying a sense of pride and personal value</a:t>
            </a:r>
          </a:p>
          <a:p>
            <a:pPr lvl="2" eaLnBrk="1" hangingPunct="1"/>
            <a:r>
              <a:rPr lang="en-US" sz="2400" dirty="0" smtClean="0"/>
              <a:t>Conscience – punishes disapproved behaviors by making the child feel guilty &amp; worthless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Moral Emotion - Empathy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447800"/>
            <a:ext cx="84582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Responding to another’s feelings with a similar emotional response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Examples of development of empathy</a:t>
            </a:r>
          </a:p>
          <a:p>
            <a:pPr lvl="1" eaLnBrk="1" hangingPunct="1"/>
            <a:r>
              <a:rPr lang="en-US" sz="2400" dirty="0" smtClean="0"/>
              <a:t>Some infants show global empathy</a:t>
            </a:r>
          </a:p>
          <a:p>
            <a:pPr lvl="1" eaLnBrk="1" hangingPunct="1"/>
            <a:r>
              <a:rPr lang="en-US" sz="2400" dirty="0" smtClean="0"/>
              <a:t>1-2 years, may feel discomfort but cannot translate into action</a:t>
            </a:r>
          </a:p>
          <a:p>
            <a:pPr lvl="1" eaLnBrk="1" hangingPunct="1"/>
            <a:r>
              <a:rPr lang="en-US" sz="2400" dirty="0" smtClean="0"/>
              <a:t>Early childhood – add perspective-taking</a:t>
            </a:r>
          </a:p>
          <a:p>
            <a:pPr lvl="1" eaLnBrk="1" hangingPunct="1"/>
            <a:r>
              <a:rPr lang="en-US" sz="2400" dirty="0" smtClean="0"/>
              <a:t>10-12 may feel social or humanitarian empathy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Kohlberg’s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320800" y="2278063"/>
            <a:ext cx="7366000" cy="34607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Heinz dilemma – </a:t>
            </a:r>
          </a:p>
          <a:p>
            <a:pPr lvl="1" eaLnBrk="1" hangingPunct="1"/>
            <a:r>
              <a:rPr lang="en-US" dirty="0" smtClean="0"/>
              <a:t>Wife near death</a:t>
            </a:r>
          </a:p>
          <a:p>
            <a:pPr lvl="1" eaLnBrk="1" hangingPunct="1"/>
            <a:r>
              <a:rPr lang="en-US" dirty="0" smtClean="0"/>
              <a:t>One drug might save her</a:t>
            </a:r>
          </a:p>
          <a:p>
            <a:pPr lvl="1" eaLnBrk="1" hangingPunct="1"/>
            <a:r>
              <a:rPr lang="en-US" dirty="0" smtClean="0"/>
              <a:t>Cost $200 to make; charged $2000</a:t>
            </a:r>
          </a:p>
          <a:p>
            <a:pPr lvl="1" eaLnBrk="1" hangingPunct="1"/>
            <a:r>
              <a:rPr lang="en-US" dirty="0" smtClean="0"/>
              <a:t>Heinz raised $1000, offered to pay later</a:t>
            </a:r>
          </a:p>
          <a:p>
            <a:pPr lvl="1" eaLnBrk="1" hangingPunct="1"/>
            <a:r>
              <a:rPr lang="en-US" dirty="0" smtClean="0"/>
              <a:t>Druggist said no</a:t>
            </a:r>
          </a:p>
          <a:p>
            <a:pPr lvl="1" eaLnBrk="1" hangingPunct="1"/>
            <a:r>
              <a:rPr lang="en-US" dirty="0" smtClean="0"/>
              <a:t>Heinz stole the drug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Kohlberg’s Theory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2087563"/>
            <a:ext cx="7296150" cy="3651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Level 1:  Preconventional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External rewards &amp; punishments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Level 2: Conventional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Abide by internal standards of others (law or parents)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Level 3:  </a:t>
            </a:r>
            <a:r>
              <a:rPr lang="en-US" sz="2700" dirty="0" err="1" smtClean="0"/>
              <a:t>Postconventional</a:t>
            </a:r>
            <a:endParaRPr lang="en-US" sz="27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Recognizes alternative codes, explores options, chooses one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Kohlberg - Preconventional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63613" y="1905000"/>
            <a:ext cx="7723187" cy="3833813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Stage 1 – heteronomous</a:t>
            </a:r>
          </a:p>
          <a:p>
            <a:pPr lvl="1" eaLnBrk="1" hangingPunct="1"/>
            <a:r>
              <a:rPr lang="en-US" smtClean="0"/>
              <a:t>Moral thinking is tied to punishment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Stage 2 – individualism, instrumental purpose &amp; exchange</a:t>
            </a:r>
          </a:p>
          <a:p>
            <a:pPr lvl="1" eaLnBrk="1" hangingPunct="1"/>
            <a:r>
              <a:rPr lang="en-US" smtClean="0"/>
              <a:t>“live &amp; let live”</a:t>
            </a:r>
          </a:p>
          <a:p>
            <a:pPr lvl="1" eaLnBrk="1" hangingPunct="1"/>
            <a:r>
              <a:rPr lang="en-US" smtClean="0"/>
              <a:t>Equity of exchange:  “I do you a favor; you do me one.”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Kohlberg - Conventional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35050" y="2278063"/>
            <a:ext cx="7651750" cy="34607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Stage 3:  Mutual interpersonal expectations, relationships &amp; interpersonal conformity</a:t>
            </a:r>
          </a:p>
          <a:p>
            <a:pPr lvl="1" eaLnBrk="1" hangingPunct="1"/>
            <a:r>
              <a:rPr lang="en-US" smtClean="0"/>
              <a:t>Value trust, caring &amp; loyalty to others; children like “good girl; good boy”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Stage 4: Social systems morality</a:t>
            </a:r>
          </a:p>
          <a:p>
            <a:pPr lvl="1" eaLnBrk="1" hangingPunct="1"/>
            <a:r>
              <a:rPr lang="en-US" smtClean="0"/>
              <a:t>Understanding the social order, law, justice and duty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3588"/>
            <a:ext cx="838200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Kohlberg – Post conventional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905000"/>
            <a:ext cx="7867650" cy="38338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Stage 5:  Social contract or utility and individual rights</a:t>
            </a:r>
          </a:p>
          <a:p>
            <a:pPr lvl="1" eaLnBrk="1" hangingPunct="1"/>
            <a:r>
              <a:rPr lang="en-US" dirty="0" smtClean="0"/>
              <a:t>Values, rights &amp; principles undergird the law; laws are evaluated by how well they protect human rights &amp; values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Stage 6:  Universal ethical principles</a:t>
            </a:r>
          </a:p>
          <a:p>
            <a:pPr lvl="1" eaLnBrk="1" hangingPunct="1"/>
            <a:r>
              <a:rPr lang="en-US" dirty="0" smtClean="0"/>
              <a:t>Moral standard based on universal human rights; will follow conscience rather than law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Kohlberg Stage 7</a:t>
            </a:r>
            <a:r>
              <a:rPr lang="en-US" dirty="0" smtClean="0"/>
              <a:t>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76338" y="2554288"/>
            <a:ext cx="7510462" cy="3184525"/>
          </a:xfrm>
        </p:spPr>
        <p:txBody>
          <a:bodyPr/>
          <a:lstStyle/>
          <a:p>
            <a:pPr eaLnBrk="1" hangingPunct="1"/>
            <a:r>
              <a:rPr lang="en-US" smtClean="0"/>
              <a:t>Cosmic perspective</a:t>
            </a:r>
          </a:p>
          <a:p>
            <a:pPr eaLnBrk="1" hangingPunct="1"/>
            <a:r>
              <a:rPr lang="en-US" smtClean="0"/>
              <a:t>See one’s self as one with the universe</a:t>
            </a:r>
          </a:p>
          <a:p>
            <a:pPr eaLnBrk="1" hangingPunct="1"/>
            <a:r>
              <a:rPr lang="en-US" smtClean="0"/>
              <a:t>Already a religious position  - </a:t>
            </a:r>
          </a:p>
          <a:p>
            <a:pPr lvl="1" eaLnBrk="1" hangingPunct="1"/>
            <a:r>
              <a:rPr lang="en-US" smtClean="0"/>
              <a:t>Hindu, New Age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746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Kohlberg’s Critics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848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Link between moral thought &amp; moral behavior?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Albert Bandura – people do not usually engage in harmful conduct until they have justified the morality of their actions to themselves</a:t>
            </a:r>
          </a:p>
          <a:p>
            <a:pPr lvl="1" eaLnBrk="1" hangingPunct="1"/>
            <a:r>
              <a:rPr lang="en-US" dirty="0" smtClean="0"/>
              <a:t>Socially worthy cause</a:t>
            </a:r>
          </a:p>
          <a:p>
            <a:pPr lvl="1" eaLnBrk="1" hangingPunct="1"/>
            <a:r>
              <a:rPr lang="en-US" dirty="0" smtClean="0"/>
              <a:t>God’s will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52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Can Morality be Examined Apart from Religion?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981200"/>
            <a:ext cx="8382000" cy="472440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Religion provides the assumptions which underpin moral reasoning and decisions.</a:t>
            </a:r>
          </a:p>
          <a:p>
            <a:pPr eaLnBrk="1" hangingPunct="1"/>
            <a:endParaRPr lang="en-US" sz="2700" dirty="0" smtClean="0"/>
          </a:p>
          <a:p>
            <a:pPr eaLnBrk="1" hangingPunct="1"/>
            <a:r>
              <a:rPr lang="en-US" sz="2700" dirty="0" smtClean="0"/>
              <a:t>Religion takes morality from individual to collective and universal.</a:t>
            </a:r>
          </a:p>
          <a:p>
            <a:pPr eaLnBrk="1" hangingPunct="1"/>
            <a:endParaRPr lang="en-US" sz="2700" dirty="0" smtClean="0"/>
          </a:p>
          <a:p>
            <a:pPr eaLnBrk="1" hangingPunct="1"/>
            <a:r>
              <a:rPr lang="en-US" sz="2700" dirty="0" smtClean="0"/>
              <a:t>Religion provides the authority for moral prescriptions.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82000" cy="593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What is moral development?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35050" y="1447800"/>
            <a:ext cx="7651750" cy="42910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Changes in thoughts, feelings and behaviors regarding standards of right and wrong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Intrapersonal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Interpersonal – regulates social interaction &amp; arbitrates conflict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6699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Kohlberg’s Critics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Rest – </a:t>
            </a:r>
          </a:p>
          <a:p>
            <a:pPr lvl="1" eaLnBrk="1" hangingPunct="1"/>
            <a:r>
              <a:rPr lang="en-US" sz="2800" dirty="0" smtClean="0"/>
              <a:t>Assessment techniques</a:t>
            </a:r>
          </a:p>
          <a:p>
            <a:pPr lvl="1" eaLnBrk="1" hangingPunct="1"/>
            <a:r>
              <a:rPr lang="en-US" sz="2800" dirty="0" smtClean="0"/>
              <a:t>What are the moral issues?</a:t>
            </a:r>
          </a:p>
          <a:p>
            <a:pPr lvl="1"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Stages 5 &amp; 6 do not stand up across cultures</a:t>
            </a:r>
          </a:p>
          <a:p>
            <a:pPr lvl="1" eaLnBrk="1" hangingPunct="1"/>
            <a:r>
              <a:rPr lang="en-US" sz="2800" dirty="0" smtClean="0"/>
              <a:t>Example – Buddhist monks &amp; emphasis on compassion</a:t>
            </a:r>
          </a:p>
          <a:p>
            <a:pPr lvl="1" eaLnBrk="1" hangingPunct="1"/>
            <a:r>
              <a:rPr lang="en-US" sz="2800" dirty="0" smtClean="0"/>
              <a:t>India – social rules are inevitable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Kohlberg’s Critics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143000"/>
            <a:ext cx="8153400" cy="5410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 smtClean="0"/>
              <a:t>Haidt</a:t>
            </a:r>
            <a:r>
              <a:rPr lang="en-US" sz="2800" dirty="0" smtClean="0"/>
              <a:t> (2008) </a:t>
            </a:r>
          </a:p>
          <a:p>
            <a:pPr lvl="1" eaLnBrk="1" hangingPunct="1"/>
            <a:r>
              <a:rPr lang="en-US" sz="2800" dirty="0" smtClean="0"/>
              <a:t>Traditionalist [collectivist] societies expect individuals to limit their desires and play their roles within the group</a:t>
            </a:r>
          </a:p>
          <a:p>
            <a:pPr lvl="1"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“Western conservatives also seem to be morally challenged.”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Conclusion:  </a:t>
            </a:r>
            <a:r>
              <a:rPr lang="en-US" sz="2800" dirty="0" err="1" smtClean="0"/>
              <a:t>Kolhberg</a:t>
            </a:r>
            <a:r>
              <a:rPr lang="en-US" sz="2800" dirty="0" smtClean="0"/>
              <a:t> has an individualist, liberal, progress bias.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517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Kohlberg’s Critics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76275" y="1295400"/>
            <a:ext cx="8010525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Carol Gilligan – gender bias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Justice perspective – male norm that puts principles above people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Care perspective – moral perspective that views people in terms of connectedness and emphasizes relationships &amp; caring for others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/>
              <a:t>Personal Values, Religion &amp; Spiritual Experiences</a:t>
            </a:r>
            <a:endParaRPr lang="en-US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676401"/>
            <a:ext cx="6781800" cy="121919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Existential/Spiritual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22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725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What are Values?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828800"/>
            <a:ext cx="8534400" cy="464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smtClean="0"/>
              <a:t>Beliefs &amp; attitudes about the way things should be, &amp; what is important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1061935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763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Do your values affect your life?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524000"/>
            <a:ext cx="81788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Values and life satisfaction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9700" y="1739900"/>
            <a:ext cx="8394700" cy="4911725"/>
            <a:chOff x="88" y="1096"/>
            <a:chExt cx="5288" cy="3094"/>
          </a:xfrm>
        </p:grpSpPr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1488" y="1392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1488" y="3696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1" name="Line 7"/>
            <p:cNvSpPr>
              <a:spLocks noChangeShapeType="1"/>
            </p:cNvSpPr>
            <p:nvPr/>
          </p:nvSpPr>
          <p:spPr bwMode="auto">
            <a:xfrm>
              <a:off x="1488" y="3264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2" name="Line 8"/>
            <p:cNvSpPr>
              <a:spLocks noChangeShapeType="1"/>
            </p:cNvSpPr>
            <p:nvPr/>
          </p:nvSpPr>
          <p:spPr bwMode="auto">
            <a:xfrm>
              <a:off x="1488" y="2784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3" name="Line 9"/>
            <p:cNvSpPr>
              <a:spLocks noChangeShapeType="1"/>
            </p:cNvSpPr>
            <p:nvPr/>
          </p:nvSpPr>
          <p:spPr bwMode="auto">
            <a:xfrm>
              <a:off x="1488" y="2304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4" name="Line 10"/>
            <p:cNvSpPr>
              <a:spLocks noChangeShapeType="1"/>
            </p:cNvSpPr>
            <p:nvPr/>
          </p:nvSpPr>
          <p:spPr bwMode="auto">
            <a:xfrm>
              <a:off x="1488" y="1824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>
              <a:off x="1488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6" name="Line 12"/>
            <p:cNvSpPr>
              <a:spLocks noChangeShapeType="1"/>
            </p:cNvSpPr>
            <p:nvPr/>
          </p:nvSpPr>
          <p:spPr bwMode="auto">
            <a:xfrm>
              <a:off x="5088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7" name="Line 13"/>
            <p:cNvSpPr>
              <a:spLocks noChangeShapeType="1"/>
            </p:cNvSpPr>
            <p:nvPr/>
          </p:nvSpPr>
          <p:spPr bwMode="auto">
            <a:xfrm>
              <a:off x="4512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8" name="Line 14"/>
            <p:cNvSpPr>
              <a:spLocks noChangeShapeType="1"/>
            </p:cNvSpPr>
            <p:nvPr/>
          </p:nvSpPr>
          <p:spPr bwMode="auto">
            <a:xfrm>
              <a:off x="3936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79" name="Line 15"/>
            <p:cNvSpPr>
              <a:spLocks noChangeShapeType="1"/>
            </p:cNvSpPr>
            <p:nvPr/>
          </p:nvSpPr>
          <p:spPr bwMode="auto">
            <a:xfrm>
              <a:off x="3360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0" name="Line 16"/>
            <p:cNvSpPr>
              <a:spLocks noChangeShapeType="1"/>
            </p:cNvSpPr>
            <p:nvPr/>
          </p:nvSpPr>
          <p:spPr bwMode="auto">
            <a:xfrm>
              <a:off x="2784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1" name="Line 17"/>
            <p:cNvSpPr>
              <a:spLocks noChangeShapeType="1"/>
            </p:cNvSpPr>
            <p:nvPr/>
          </p:nvSpPr>
          <p:spPr bwMode="auto">
            <a:xfrm>
              <a:off x="2256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2" name="Line 18"/>
            <p:cNvSpPr>
              <a:spLocks noChangeShapeType="1"/>
            </p:cNvSpPr>
            <p:nvPr/>
          </p:nvSpPr>
          <p:spPr bwMode="auto">
            <a:xfrm>
              <a:off x="1680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3" name="Line 19"/>
            <p:cNvSpPr>
              <a:spLocks noChangeShapeType="1"/>
            </p:cNvSpPr>
            <p:nvPr/>
          </p:nvSpPr>
          <p:spPr bwMode="auto">
            <a:xfrm>
              <a:off x="1680" y="3168"/>
              <a:ext cx="576" cy="96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4" name="Line 20"/>
            <p:cNvSpPr>
              <a:spLocks noChangeShapeType="1"/>
            </p:cNvSpPr>
            <p:nvPr/>
          </p:nvSpPr>
          <p:spPr bwMode="auto">
            <a:xfrm flipV="1">
              <a:off x="2256" y="3120"/>
              <a:ext cx="528" cy="144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5" name="Line 21"/>
            <p:cNvSpPr>
              <a:spLocks noChangeShapeType="1"/>
            </p:cNvSpPr>
            <p:nvPr/>
          </p:nvSpPr>
          <p:spPr bwMode="auto">
            <a:xfrm flipV="1">
              <a:off x="2784" y="2976"/>
              <a:ext cx="576" cy="144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6" name="Line 22"/>
            <p:cNvSpPr>
              <a:spLocks noChangeShapeType="1"/>
            </p:cNvSpPr>
            <p:nvPr/>
          </p:nvSpPr>
          <p:spPr bwMode="auto">
            <a:xfrm flipV="1">
              <a:off x="3360" y="2544"/>
              <a:ext cx="576" cy="432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 flipV="1">
              <a:off x="3936" y="2256"/>
              <a:ext cx="576" cy="288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8" name="Line 24"/>
            <p:cNvSpPr>
              <a:spLocks noChangeShapeType="1"/>
            </p:cNvSpPr>
            <p:nvPr/>
          </p:nvSpPr>
          <p:spPr bwMode="auto">
            <a:xfrm flipV="1">
              <a:off x="4512" y="1824"/>
              <a:ext cx="576" cy="432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89" name="Line 25"/>
            <p:cNvSpPr>
              <a:spLocks noChangeShapeType="1"/>
            </p:cNvSpPr>
            <p:nvPr/>
          </p:nvSpPr>
          <p:spPr bwMode="auto">
            <a:xfrm>
              <a:off x="1680" y="1824"/>
              <a:ext cx="1104" cy="57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90" name="Line 26"/>
            <p:cNvSpPr>
              <a:spLocks noChangeShapeType="1"/>
            </p:cNvSpPr>
            <p:nvPr/>
          </p:nvSpPr>
          <p:spPr bwMode="auto">
            <a:xfrm>
              <a:off x="2784" y="2400"/>
              <a:ext cx="576" cy="384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91" name="Line 27"/>
            <p:cNvSpPr>
              <a:spLocks noChangeShapeType="1"/>
            </p:cNvSpPr>
            <p:nvPr/>
          </p:nvSpPr>
          <p:spPr bwMode="auto">
            <a:xfrm>
              <a:off x="3360" y="2784"/>
              <a:ext cx="576" cy="24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92" name="Line 28"/>
            <p:cNvSpPr>
              <a:spLocks noChangeShapeType="1"/>
            </p:cNvSpPr>
            <p:nvPr/>
          </p:nvSpPr>
          <p:spPr bwMode="auto">
            <a:xfrm>
              <a:off x="3936" y="3024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>
              <a:off x="4512" y="3120"/>
              <a:ext cx="576" cy="33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494" name="Text Box 30"/>
            <p:cNvSpPr txBox="1">
              <a:spLocks noChangeArrowheads="1"/>
            </p:cNvSpPr>
            <p:nvPr/>
          </p:nvSpPr>
          <p:spPr bwMode="auto">
            <a:xfrm>
              <a:off x="2256" y="1824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charset="0"/>
                </a:rPr>
                <a:t>Money</a:t>
              </a:r>
            </a:p>
          </p:txBody>
        </p:sp>
        <p:sp>
          <p:nvSpPr>
            <p:cNvPr id="62495" name="Text Box 31"/>
            <p:cNvSpPr txBox="1">
              <a:spLocks noChangeArrowheads="1"/>
            </p:cNvSpPr>
            <p:nvPr/>
          </p:nvSpPr>
          <p:spPr bwMode="auto">
            <a:xfrm>
              <a:off x="3974" y="1991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charset="0"/>
                </a:rPr>
                <a:t>Love</a:t>
              </a:r>
            </a:p>
          </p:txBody>
        </p:sp>
        <p:sp>
          <p:nvSpPr>
            <p:cNvPr id="62496" name="Text Box 32"/>
            <p:cNvSpPr txBox="1">
              <a:spLocks noChangeArrowheads="1"/>
            </p:cNvSpPr>
            <p:nvPr/>
          </p:nvSpPr>
          <p:spPr bwMode="auto">
            <a:xfrm>
              <a:off x="1478" y="3767"/>
              <a:ext cx="379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1.00        2.00      3.00       4.00       5.00        6.00       7.00</a:t>
              </a:r>
            </a:p>
            <a:p>
              <a:pPr algn="ctr"/>
              <a:r>
                <a:rPr lang="en-US" sz="2000" b="1" dirty="0">
                  <a:latin typeface="Arial" charset="0"/>
                </a:rPr>
                <a:t>Life satisfaction</a:t>
              </a:r>
              <a:endParaRPr lang="en-US" b="1" dirty="0">
                <a:latin typeface="Arial" charset="0"/>
              </a:endParaRPr>
            </a:p>
          </p:txBody>
        </p:sp>
        <p:sp>
          <p:nvSpPr>
            <p:cNvPr id="62497" name="Text Box 33"/>
            <p:cNvSpPr txBox="1">
              <a:spLocks noChangeArrowheads="1"/>
            </p:cNvSpPr>
            <p:nvPr/>
          </p:nvSpPr>
          <p:spPr bwMode="auto">
            <a:xfrm>
              <a:off x="1124" y="1096"/>
              <a:ext cx="364" cy="2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260000"/>
                </a:lnSpc>
              </a:pPr>
              <a:r>
                <a:rPr lang="en-US" b="1" dirty="0">
                  <a:latin typeface="Arial" charset="0"/>
                </a:rPr>
                <a:t> 0.6</a:t>
              </a:r>
            </a:p>
            <a:p>
              <a:pPr>
                <a:lnSpc>
                  <a:spcPct val="260000"/>
                </a:lnSpc>
              </a:pPr>
              <a:r>
                <a:rPr lang="en-US" b="1" dirty="0">
                  <a:latin typeface="Arial" charset="0"/>
                </a:rPr>
                <a:t> 0.4</a:t>
              </a:r>
            </a:p>
            <a:p>
              <a:pPr>
                <a:lnSpc>
                  <a:spcPct val="260000"/>
                </a:lnSpc>
              </a:pPr>
              <a:r>
                <a:rPr lang="en-US" b="1" dirty="0">
                  <a:latin typeface="Arial" charset="0"/>
                </a:rPr>
                <a:t> 0.2</a:t>
              </a:r>
            </a:p>
            <a:p>
              <a:pPr>
                <a:lnSpc>
                  <a:spcPct val="260000"/>
                </a:lnSpc>
              </a:pPr>
              <a:r>
                <a:rPr lang="en-US" b="1" dirty="0">
                  <a:latin typeface="Arial" charset="0"/>
                </a:rPr>
                <a:t> 0.0</a:t>
              </a:r>
            </a:p>
            <a:p>
              <a:pPr>
                <a:lnSpc>
                  <a:spcPct val="260000"/>
                </a:lnSpc>
              </a:pPr>
              <a:r>
                <a:rPr lang="en-US" b="1" dirty="0">
                  <a:latin typeface="Arial" charset="0"/>
                </a:rPr>
                <a:t>-0.2</a:t>
              </a:r>
            </a:p>
            <a:p>
              <a:pPr>
                <a:lnSpc>
                  <a:spcPct val="260000"/>
                </a:lnSpc>
              </a:pPr>
              <a:r>
                <a:rPr lang="en-US" b="1" dirty="0">
                  <a:latin typeface="Arial" charset="0"/>
                </a:rPr>
                <a:t>-0.4</a:t>
              </a:r>
            </a:p>
          </p:txBody>
        </p:sp>
        <p:sp>
          <p:nvSpPr>
            <p:cNvPr id="62498" name="Text Box 34"/>
            <p:cNvSpPr txBox="1">
              <a:spLocks noChangeArrowheads="1"/>
            </p:cNvSpPr>
            <p:nvPr/>
          </p:nvSpPr>
          <p:spPr bwMode="auto">
            <a:xfrm>
              <a:off x="88" y="1687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 b="1" dirty="0">
                  <a:latin typeface="Arial" charset="0"/>
                </a:rPr>
                <a:t>Importance</a:t>
              </a:r>
            </a:p>
            <a:p>
              <a:pPr algn="r"/>
              <a:r>
                <a:rPr lang="en-US" sz="2000" b="1" dirty="0">
                  <a:latin typeface="Arial" charset="0"/>
                </a:rPr>
                <a:t>scores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5769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725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Can Cultural Values Change?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447800"/>
            <a:ext cx="85344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Changes in U.S. (college student) values in the last 50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Less importance on a meaningful philosophy of life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Greater importance on being well off financially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Greater concern for personal well-being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Less concern for the well-being of others.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More interested in self-fulfillment &amp; self-expression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More interest in physical health &amp; well-being </a:t>
            </a:r>
          </a:p>
        </p:txBody>
      </p:sp>
    </p:spTree>
    <p:extLst>
      <p:ext uri="{BB962C8B-B14F-4D97-AF65-F5344CB8AC3E}">
        <p14:creationId xmlns:p14="http://schemas.microsoft.com/office/powerpoint/2010/main" val="1939695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88262" cy="11096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Arial" charset="0"/>
              </a:rPr>
              <a:t>Values Taught in the U.S. – last 50 years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600200"/>
            <a:ext cx="80772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Emphasized personal rights in education.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De-emphasized social responsibility.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Produced a “me first” mentality</a:t>
            </a:r>
          </a:p>
          <a:p>
            <a:pPr lvl="1" eaLnBrk="1" hangingPunct="1"/>
            <a:r>
              <a:rPr lang="en-US" sz="2400" dirty="0" smtClean="0"/>
              <a:t>Undermines trust in others</a:t>
            </a:r>
          </a:p>
          <a:p>
            <a:pPr lvl="1" eaLnBrk="1" hangingPunct="1"/>
            <a:r>
              <a:rPr lang="en-US" sz="2400" dirty="0" smtClean="0"/>
              <a:t>Undermines commitment</a:t>
            </a:r>
          </a:p>
          <a:p>
            <a:pPr lvl="1" eaLnBrk="1" hangingPunct="1"/>
            <a:r>
              <a:rPr lang="en-US" sz="2400" dirty="0" smtClean="0"/>
              <a:t>Undermines altruism</a:t>
            </a:r>
          </a:p>
        </p:txBody>
      </p:sp>
    </p:spTree>
    <p:extLst>
      <p:ext uri="{BB962C8B-B14F-4D97-AF65-F5344CB8AC3E}">
        <p14:creationId xmlns:p14="http://schemas.microsoft.com/office/powerpoint/2010/main" val="568404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Results?  Increasing Antisocial Behavior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295400"/>
            <a:ext cx="81534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Conduct disorder – age-inappropriate actions &amp; attitudes that violate family expectations, society’s norms, and the personal or property rights of others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Impulsive, overactive, aggressive, under-controlled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Temperament, parenting, violent neighborhood</a:t>
            </a:r>
          </a:p>
        </p:txBody>
      </p:sp>
    </p:spTree>
    <p:extLst>
      <p:ext uri="{BB962C8B-B14F-4D97-AF65-F5344CB8AC3E}">
        <p14:creationId xmlns:p14="http://schemas.microsoft.com/office/powerpoint/2010/main" val="2374004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31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Is there a Spiritual Void?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Gabarino (1999) interviewed youth.  Found spiritual, emotional emptiness.  Seeking meaning on the dark side.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Does out-of-control behavior come from a lack of meaning, or a lack of order and authority?  Are the two related?</a:t>
            </a:r>
          </a:p>
        </p:txBody>
      </p:sp>
    </p:spTree>
    <p:extLst>
      <p:ext uri="{BB962C8B-B14F-4D97-AF65-F5344CB8AC3E}">
        <p14:creationId xmlns:p14="http://schemas.microsoft.com/office/powerpoint/2010/main" val="76893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8600"/>
            <a:ext cx="818388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Is there Universal Morality?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920" y="1676400"/>
            <a:ext cx="8183880" cy="449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Yes, similar moral prescriptions are found in all major religions.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Civilizations will not </a:t>
            </a:r>
            <a:r>
              <a:rPr lang="en-US" sz="3200" b="1" dirty="0" smtClean="0"/>
              <a:t>succeed </a:t>
            </a:r>
            <a:r>
              <a:rPr lang="en-US" sz="3200" b="1" dirty="0" smtClean="0"/>
              <a:t>where there are no laws against murder, theft, and lies and no regulation of sexual behavior.</a:t>
            </a:r>
            <a:endParaRPr lang="en-US" sz="32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4175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Meaning in Life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219200"/>
            <a:ext cx="86868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Victor </a:t>
            </a:r>
            <a:r>
              <a:rPr lang="en-US" sz="2400" dirty="0" err="1" smtClean="0"/>
              <a:t>Frankl</a:t>
            </a:r>
            <a:r>
              <a:rPr lang="en-US" sz="2400" dirty="0" smtClean="0"/>
              <a:t> (1984)</a:t>
            </a:r>
          </a:p>
          <a:p>
            <a:pPr lvl="1" eaLnBrk="1" hangingPunct="1"/>
            <a:r>
              <a:rPr lang="en-US" sz="2400" dirty="0" smtClean="0"/>
              <a:t>Life is meaningful because it is unique &amp; finite; three most distinct human qualities are spirituality, freedom &amp; responsibility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Baumeister</a:t>
            </a:r>
            <a:r>
              <a:rPr lang="en-US" sz="2400" dirty="0" smtClean="0"/>
              <a:t> (1992)  Needs for meaning</a:t>
            </a:r>
          </a:p>
          <a:p>
            <a:pPr lvl="1" eaLnBrk="1" hangingPunct="1"/>
            <a:r>
              <a:rPr lang="en-US" sz="2400" dirty="0" smtClean="0"/>
              <a:t>Purpose:  goals &amp; fulfillment</a:t>
            </a:r>
          </a:p>
          <a:p>
            <a:pPr lvl="1" eaLnBrk="1" hangingPunct="1"/>
            <a:r>
              <a:rPr lang="en-US" sz="2400" dirty="0" smtClean="0"/>
              <a:t>Values:</a:t>
            </a:r>
          </a:p>
          <a:p>
            <a:pPr lvl="1" eaLnBrk="1" hangingPunct="1"/>
            <a:r>
              <a:rPr lang="en-US" sz="2400" dirty="0" smtClean="0"/>
              <a:t>Sense of efficacy: one can make a difference</a:t>
            </a:r>
          </a:p>
          <a:p>
            <a:pPr lvl="1" eaLnBrk="1" hangingPunct="1"/>
            <a:r>
              <a:rPr lang="en-US" sz="2400" dirty="0" smtClean="0"/>
              <a:t>Self-worth: from doing &amp; belonging</a:t>
            </a:r>
          </a:p>
        </p:txBody>
      </p:sp>
    </p:spTree>
    <p:extLst>
      <p:ext uri="{BB962C8B-B14F-4D97-AF65-F5344CB8AC3E}">
        <p14:creationId xmlns:p14="http://schemas.microsoft.com/office/powerpoint/2010/main" val="3504438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What does being religious do for a person?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524000"/>
            <a:ext cx="87630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Teenagers (13-18 year olds)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95% believe in God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75% pray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50% went to church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Among college students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79% believe in God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69% pray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69% searching for meaning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50% not secure about religious beliefs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 smtClean="0">
                <a:latin typeface="Arial" charset="0"/>
              </a:rPr>
              <a:t>Lifespan Religious/Spiritual Beliefs - U.S.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7379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14413"/>
            <a:ext cx="8686800" cy="4333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Religion &amp; Spirituality – U.S. Adolescents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676400"/>
            <a:ext cx="8763000" cy="4800600"/>
          </a:xfrm>
        </p:spPr>
        <p:txBody>
          <a:bodyPr>
            <a:normAutofit/>
          </a:bodyPr>
          <a:lstStyle/>
          <a:p>
            <a:pPr marL="3200400" lvl="7" indent="0">
              <a:buNone/>
            </a:pPr>
            <a:r>
              <a:rPr lang="en-US" sz="2800" dirty="0" smtClean="0"/>
              <a:t>Positive effects</a:t>
            </a:r>
          </a:p>
          <a:p>
            <a:pPr marL="3200400" lvl="7" indent="0">
              <a:buNone/>
            </a:pPr>
            <a:r>
              <a:rPr lang="en-US" sz="2800" dirty="0" smtClean="0"/>
              <a:t>Less </a:t>
            </a:r>
            <a:r>
              <a:rPr lang="en-US" sz="2800" dirty="0" smtClean="0"/>
              <a:t>likely to use drugs</a:t>
            </a:r>
          </a:p>
          <a:p>
            <a:pPr lvl="8"/>
            <a:r>
              <a:rPr lang="en-US" sz="2800" dirty="0" smtClean="0"/>
              <a:t>Health</a:t>
            </a:r>
          </a:p>
          <a:p>
            <a:pPr lvl="8"/>
            <a:r>
              <a:rPr lang="en-US" sz="2800" dirty="0" smtClean="0"/>
              <a:t>Lower levels of problem behavior/delinquency</a:t>
            </a:r>
          </a:p>
          <a:p>
            <a:pPr lvl="8"/>
            <a:r>
              <a:rPr lang="en-US" sz="2800" dirty="0" smtClean="0"/>
              <a:t>More likely to do community service</a:t>
            </a:r>
          </a:p>
          <a:p>
            <a:pPr lvl="8"/>
            <a:r>
              <a:rPr lang="en-US" sz="2800" dirty="0" smtClean="0"/>
              <a:t>Religious behaviors were linked to sexual activity</a:t>
            </a:r>
          </a:p>
          <a:p>
            <a:pPr lvl="8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3935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12800"/>
            <a:ext cx="8534400" cy="482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Arial" charset="0"/>
              </a:rPr>
              <a:t>U.S. Religious/Spiritual Beliefs - Adulthood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524000"/>
            <a:ext cx="87630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MacArthur Study of Midlife Development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70% religious, spirituality a part of their lives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75% pray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Half attend services only rarely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Declining faith 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Mainstream institutions (denominations)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Religious leaders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Spiritual &amp; moral stature of the nation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0658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12800"/>
            <a:ext cx="8382000" cy="482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Arial" charset="0"/>
              </a:rPr>
              <a:t>Benefits of Faith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752600"/>
            <a:ext cx="8915400" cy="472440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Meaningful faith related to happiness </a:t>
            </a:r>
          </a:p>
          <a:p>
            <a:pPr eaLnBrk="1" hangingPunct="1"/>
            <a:r>
              <a:rPr lang="en-US" sz="2700" dirty="0" smtClean="0"/>
              <a:t>Religious women had higher self-rated health throughout life (ages 20-94); no association for men</a:t>
            </a:r>
          </a:p>
          <a:p>
            <a:pPr eaLnBrk="1" hangingPunct="1"/>
            <a:r>
              <a:rPr lang="en-US" sz="2700" dirty="0" smtClean="0"/>
              <a:t>Studies have found that religious commitment moderates blood pressure</a:t>
            </a:r>
          </a:p>
          <a:p>
            <a:pPr eaLnBrk="1" hangingPunct="1"/>
            <a:r>
              <a:rPr lang="en-US" sz="2700" dirty="0" smtClean="0"/>
              <a:t>Religious participation related to longer life (42 studies) – </a:t>
            </a:r>
            <a:r>
              <a:rPr lang="en-US" sz="2700" i="1" dirty="0" smtClean="0"/>
              <a:t>Health Psychology</a:t>
            </a:r>
          </a:p>
          <a:p>
            <a:pPr eaLnBrk="1" hangingPunct="1"/>
            <a:r>
              <a:rPr lang="en-US" sz="2700" dirty="0" smtClean="0"/>
              <a:t>Prayer is associated with positive, health-related changes</a:t>
            </a:r>
          </a:p>
        </p:txBody>
      </p:sp>
    </p:spTree>
    <p:extLst>
      <p:ext uri="{BB962C8B-B14F-4D97-AF65-F5344CB8AC3E}">
        <p14:creationId xmlns:p14="http://schemas.microsoft.com/office/powerpoint/2010/main" val="1545835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Benefits of Faith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Mind Health Report, Dr. Andrew Newberg, neurotheology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7091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Becoming more forgiving.  Forgiveness is associated with better overall health and life satisfaction – </a:t>
            </a:r>
            <a:r>
              <a:rPr lang="en-US" sz="2400" i="1" dirty="0" smtClean="0"/>
              <a:t>Psychological Science</a:t>
            </a:r>
          </a:p>
          <a:p>
            <a:endParaRPr lang="en-US" sz="2400" i="1" dirty="0"/>
          </a:p>
          <a:p>
            <a:r>
              <a:rPr lang="en-US" sz="2400" dirty="0" smtClean="0"/>
              <a:t>Achieving Goals more effectively (better self-control)</a:t>
            </a:r>
            <a:r>
              <a:rPr lang="en-US" sz="2400" i="1" dirty="0" smtClean="0"/>
              <a:t>– Psychological Bulletin</a:t>
            </a:r>
          </a:p>
          <a:p>
            <a:endParaRPr lang="en-US" sz="2400" i="1" dirty="0"/>
          </a:p>
          <a:p>
            <a:r>
              <a:rPr lang="en-US" sz="2400" dirty="0" smtClean="0"/>
              <a:t>Teens only half as likely to use drugs </a:t>
            </a:r>
            <a:r>
              <a:rPr lang="en-US" sz="2400" i="1" dirty="0" smtClean="0"/>
              <a:t>– Psychology of Addictive Behaviors</a:t>
            </a:r>
          </a:p>
          <a:p>
            <a:endParaRPr lang="en-US" sz="2400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79623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Benefits of Faith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0"/>
            <a:ext cx="8534400" cy="4785360"/>
          </a:xfrm>
        </p:spPr>
        <p:txBody>
          <a:bodyPr/>
          <a:lstStyle/>
          <a:p>
            <a:r>
              <a:rPr lang="en-US" dirty="0" smtClean="0"/>
              <a:t>Medical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Coping better with breast cancer – </a:t>
            </a:r>
            <a:r>
              <a:rPr lang="en-US" sz="2000" i="1" dirty="0" smtClean="0"/>
              <a:t>PsychoOncology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Improving recovery from heart surgery – </a:t>
            </a:r>
            <a:r>
              <a:rPr lang="en-US" sz="2000" i="1" dirty="0" smtClean="0"/>
              <a:t>The Gerontologist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Enhancing Recovery from brain injury – </a:t>
            </a:r>
            <a:r>
              <a:rPr lang="en-US" sz="2000" i="1" dirty="0" smtClean="0"/>
              <a:t>Rehabilitation Psychology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Reducing the impact of chronic pain – </a:t>
            </a:r>
            <a:r>
              <a:rPr lang="en-US" sz="2000" i="1" dirty="0" smtClean="0"/>
              <a:t>Journal of Behavioral Medicine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Reducing risk for diabetes complications </a:t>
            </a:r>
            <a:r>
              <a:rPr lang="en-US" sz="2000" i="1" dirty="0" smtClean="0"/>
              <a:t>– Diabetes Care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Lowering kids’ anxiety before surgery </a:t>
            </a:r>
            <a:r>
              <a:rPr lang="en-US" sz="2000" i="1" dirty="0" smtClean="0"/>
              <a:t>– Anesthesia &amp; Intensive Care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92085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Benefits of Faith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219200"/>
            <a:ext cx="8534400" cy="509016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2600" dirty="0" smtClean="0"/>
              <a:t>Mental Health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Recovering from abusive relationships – </a:t>
            </a:r>
            <a:r>
              <a:rPr lang="en-US" sz="2000" i="1" dirty="0" smtClean="0"/>
              <a:t>Social Psychology Quarterly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Reducing risk for depression – </a:t>
            </a:r>
            <a:r>
              <a:rPr lang="en-US" sz="2000" i="1" dirty="0" smtClean="0"/>
              <a:t>American Journal of Psychiatry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Protecting against stress – </a:t>
            </a:r>
            <a:r>
              <a:rPr lang="en-US" sz="2000" i="1" dirty="0" smtClean="0"/>
              <a:t>Annals of Behavioral Medici</a:t>
            </a:r>
            <a:r>
              <a:rPr lang="en-US" sz="2000" dirty="0" smtClean="0"/>
              <a:t>ne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Protecting against Age-related Mental Decline – </a:t>
            </a:r>
            <a:r>
              <a:rPr lang="en-US" sz="2000" i="1" dirty="0" smtClean="0"/>
              <a:t>The Journals of Gerontology:  Series B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Improving mood &amp; outlook – </a:t>
            </a:r>
            <a:r>
              <a:rPr lang="en-US" sz="2000" i="1" dirty="0" smtClean="0"/>
              <a:t>Journal of Nervous &amp; Mental Disease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Calming Anger – </a:t>
            </a:r>
            <a:r>
              <a:rPr lang="en-US" sz="2000" i="1" dirty="0" smtClean="0"/>
              <a:t>Personality &amp; Social Psychology Bulletin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Controlling Fear of Terrorist attacks – </a:t>
            </a:r>
            <a:r>
              <a:rPr lang="en-US" sz="2000" i="1" dirty="0" smtClean="0"/>
              <a:t>Journal of Personality &amp; Social Psychology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Alleviating Panic Disorder – </a:t>
            </a:r>
            <a:r>
              <a:rPr lang="en-US" sz="2000" i="1" dirty="0" smtClean="0"/>
              <a:t>Depression &amp; Anxiety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122672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Negative Views of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229600" cy="5242560"/>
          </a:xfrm>
        </p:spPr>
        <p:txBody>
          <a:bodyPr>
            <a:normAutofit/>
          </a:bodyPr>
          <a:lstStyle/>
          <a:p>
            <a:r>
              <a:rPr lang="en-US" dirty="0" smtClean="0"/>
              <a:t>Holding God responsible for harm</a:t>
            </a:r>
          </a:p>
          <a:p>
            <a:r>
              <a:rPr lang="en-US" dirty="0" smtClean="0"/>
              <a:t>Feeling abandoned by God</a:t>
            </a:r>
          </a:p>
          <a:p>
            <a:r>
              <a:rPr lang="en-US" dirty="0" smtClean="0"/>
              <a:t>Attributing cruelty to God</a:t>
            </a:r>
          </a:p>
          <a:p>
            <a:r>
              <a:rPr lang="en-US" dirty="0" smtClean="0"/>
              <a:t>Anger at God</a:t>
            </a:r>
          </a:p>
          <a:p>
            <a:r>
              <a:rPr lang="en-US" dirty="0" smtClean="0"/>
              <a:t>Seeing self as a victim</a:t>
            </a:r>
          </a:p>
          <a:p>
            <a:endParaRPr lang="en-US" dirty="0" smtClean="0"/>
          </a:p>
          <a:p>
            <a:pPr marL="45720" indent="0">
              <a:buNone/>
            </a:pPr>
            <a:r>
              <a:rPr lang="en-US" sz="3600" dirty="0" smtClean="0"/>
              <a:t>Have negative consequences</a:t>
            </a:r>
          </a:p>
          <a:p>
            <a:r>
              <a:rPr lang="en-US" dirty="0" smtClean="0"/>
              <a:t>Increased risk of death – </a:t>
            </a:r>
            <a:r>
              <a:rPr lang="en-US" i="1" dirty="0" smtClean="0"/>
              <a:t>Archives of internal Medicine </a:t>
            </a:r>
            <a:r>
              <a:rPr lang="en-US" dirty="0" smtClean="0"/>
              <a:t>(600 hospital patients)</a:t>
            </a:r>
          </a:p>
          <a:p>
            <a:r>
              <a:rPr lang="en-US" dirty="0" smtClean="0"/>
              <a:t>Mental well-being decreased among breast-cancer patients – </a:t>
            </a:r>
            <a:r>
              <a:rPr lang="en-US" i="1" dirty="0" smtClean="0"/>
              <a:t>Journal of Palliative Medicine</a:t>
            </a:r>
          </a:p>
          <a:p>
            <a:r>
              <a:rPr lang="en-US" dirty="0" smtClean="0"/>
              <a:t>Problems recovering from the death of a loved one – </a:t>
            </a:r>
            <a:r>
              <a:rPr lang="en-US" i="1" dirty="0" smtClean="0"/>
              <a:t>Journal of Personality &amp; Social Psychology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949622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Religious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Activity &amp; the Brain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Generally, prayer activates the more “human” (anterior cingulate) and rational (frontal lobe) parts of the brain and deactivates the more primitive emotional systems (limbic)</a:t>
            </a:r>
          </a:p>
          <a:p>
            <a:endParaRPr lang="en-US" sz="2400" dirty="0"/>
          </a:p>
          <a:p>
            <a:r>
              <a:rPr lang="en-US" sz="2400" dirty="0" smtClean="0"/>
              <a:t>Speaking in Tongues (also known as praying in the Spirit) decreases frontal lobe ac</a:t>
            </a:r>
            <a:r>
              <a:rPr lang="en-US" dirty="0" smtClean="0"/>
              <a:t>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3058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Does moral development require parental discipline?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676400"/>
            <a:ext cx="89154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Humanist Psychology says No -  Hoffman (1970) 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Cautions against Love withdrawal  (anxiety)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Don’t like you; going to leave you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Cautions against Power assertion (hostility)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Spanking, threatening, removing privileges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Makes parents appear to have poor self-control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Recommends Induction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Reasoning, consequences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Works best with older children, middle SES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8381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Spirituality &amp; Neuroscience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76401"/>
            <a:ext cx="7315200" cy="46329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What does a PET scan of prayer and meditation look like?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Parietal lobes become quiet (sense of timelessness)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Temporal lobes become active (associated with hallucinations, OBE’s)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Conclusion:  It appears the brain is wired for mystical experience.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98911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106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Religious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Activity &amp;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229600" cy="4632960"/>
          </a:xfrm>
        </p:spPr>
        <p:txBody>
          <a:bodyPr>
            <a:normAutofit/>
          </a:bodyPr>
          <a:lstStyle/>
          <a:p>
            <a:r>
              <a:rPr lang="en-US" dirty="0" smtClean="0"/>
              <a:t>12 minutes of prayer per day may decrease frontal lobe shrinkage that occurs with age</a:t>
            </a:r>
          </a:p>
          <a:p>
            <a:endParaRPr lang="en-US" dirty="0" smtClean="0"/>
          </a:p>
          <a:p>
            <a:r>
              <a:rPr lang="en-US" dirty="0" smtClean="0"/>
              <a:t>Increased activity in the anterior cingulate area leads to feelings of compassion</a:t>
            </a:r>
          </a:p>
          <a:p>
            <a:endParaRPr lang="en-US" dirty="0" smtClean="0"/>
          </a:p>
          <a:p>
            <a:r>
              <a:rPr lang="en-US" dirty="0" smtClean="0"/>
              <a:t>As parietal lobe activity drops, we begin to feel more at one with God, others and the universe</a:t>
            </a:r>
          </a:p>
          <a:p>
            <a:endParaRPr lang="en-US" dirty="0" smtClean="0"/>
          </a:p>
          <a:p>
            <a:r>
              <a:rPr lang="en-US" dirty="0" smtClean="0"/>
              <a:t>Prayer can prevent activation of negative emotions in the limbic system (fear/anger)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044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1"/>
            <a:ext cx="8001000" cy="83819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Religious </a:t>
            </a:r>
            <a:r>
              <a:rPr lang="en-US" sz="3600" dirty="0" smtClean="0">
                <a:solidFill>
                  <a:schemeClr val="tx1"/>
                </a:solidFill>
              </a:rPr>
              <a:t>Activity </a:t>
            </a:r>
            <a:r>
              <a:rPr lang="en-US" sz="3600" dirty="0">
                <a:solidFill>
                  <a:schemeClr val="tx1"/>
                </a:solidFill>
              </a:rPr>
              <a:t>&amp; the Brain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7772400" cy="470916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frontal lobe is engaged in activities such as:</a:t>
            </a:r>
          </a:p>
          <a:p>
            <a:pPr lvl="1"/>
            <a:r>
              <a:rPr lang="en-US" sz="2400" dirty="0" smtClean="0"/>
              <a:t>Meditation</a:t>
            </a:r>
          </a:p>
          <a:p>
            <a:pPr lvl="1"/>
            <a:r>
              <a:rPr lang="en-US" sz="2400" dirty="0" smtClean="0"/>
              <a:t>Chanting</a:t>
            </a:r>
          </a:p>
          <a:p>
            <a:pPr lvl="1"/>
            <a:r>
              <a:rPr lang="en-US" sz="2400" dirty="0" smtClean="0"/>
              <a:t>Repetitive prayers</a:t>
            </a:r>
          </a:p>
          <a:p>
            <a:pPr lvl="1"/>
            <a:r>
              <a:rPr lang="en-US" sz="2400" dirty="0" smtClean="0"/>
              <a:t>Contemplative prayers	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For optimum brain function, it may be good  to reduce limbic activity as much as possible</a:t>
            </a:r>
          </a:p>
          <a:p>
            <a:endParaRPr lang="en-US" sz="2400" dirty="0"/>
          </a:p>
          <a:p>
            <a:r>
              <a:rPr lang="en-US" sz="2400" dirty="0" smtClean="0"/>
              <a:t>This should help the body by reducing stress.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8293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How about people who had NDE’s (Near Death Experiences)?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925" y="1295400"/>
            <a:ext cx="89916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More self-awareness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More social awareness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Vivid memories of the NDE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Increased belief in an afterlife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Lessening of the fear of death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More empathy</a:t>
            </a:r>
          </a:p>
          <a:p>
            <a:pPr lvl="2"/>
            <a:r>
              <a:rPr lang="en-US" dirty="0" smtClean="0"/>
              <a:t>Effects persisted and even increased after 8 years.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 control group of people who nearly died, but had no NDE, did not have these effects, but more PTSD-like (Post-traumatic Stress Disorder) symptoms</a:t>
            </a:r>
          </a:p>
          <a:p>
            <a:pPr lvl="1"/>
            <a:endParaRPr lang="en-US" dirty="0" smtClean="0"/>
          </a:p>
          <a:p>
            <a:pPr lvl="6"/>
            <a:r>
              <a:rPr lang="en-US" dirty="0" smtClean="0"/>
              <a:t>Van Lommel (Cited in Discover, July 2005)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87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304800"/>
            <a:ext cx="798512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Religion in Older Adults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066800"/>
            <a:ext cx="88392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Increase in spirituality at the beginning of older adulthood;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Associated with earlier spirituality in the 30’s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Early involvement predisposes to further development</a:t>
            </a:r>
          </a:p>
          <a:p>
            <a:pPr lvl="1" eaLnBrk="1" hangingPunct="1">
              <a:lnSpc>
                <a:spcPct val="150000"/>
              </a:lnSpc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Older adults more likely to say that: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Faith is the most significant influence in their lives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Try to put faith into practice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Attend services</a:t>
            </a:r>
          </a:p>
          <a:p>
            <a:pPr lvl="1" eaLnBrk="1" hangingPunct="1">
              <a:lnSpc>
                <a:spcPct val="150000"/>
              </a:lnSpc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872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304800"/>
            <a:ext cx="8061325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Religion in Older Adults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295400"/>
            <a:ext cx="8839200" cy="518160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Affects self-esteem, life satisfaction, &amp; optimism if it is meaningful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Helps one to face death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Helps one to find meaning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Helps one to accept the losses of old age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Religious friends give social support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Religious services and activities allow people to assume leadership, teaching roles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Prayer &amp; meditation lower stress and are associated with longevity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907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Other Psychologists Have Different Advice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09600" y="1752600"/>
            <a:ext cx="8534400" cy="4724400"/>
          </a:xfrm>
        </p:spPr>
        <p:txBody>
          <a:bodyPr/>
          <a:lstStyle/>
          <a:p>
            <a:r>
              <a:rPr lang="en-US" sz="2400" dirty="0" smtClean="0"/>
              <a:t>Some strategies work better- Thompson</a:t>
            </a:r>
          </a:p>
          <a:p>
            <a:r>
              <a:rPr lang="en-US" sz="2700" dirty="0" smtClean="0"/>
              <a:t>Warm-responsive parent-child relationships</a:t>
            </a:r>
          </a:p>
          <a:p>
            <a:pPr lvl="2" eaLnBrk="1" hangingPunct="1"/>
            <a:r>
              <a:rPr lang="en-US" dirty="0" smtClean="0"/>
              <a:t>Secure attachment linked to conscience development</a:t>
            </a:r>
          </a:p>
          <a:p>
            <a:pPr eaLnBrk="1" hangingPunct="1"/>
            <a:r>
              <a:rPr lang="en-US" sz="2700" dirty="0" smtClean="0"/>
              <a:t>Proactive strategies</a:t>
            </a:r>
          </a:p>
          <a:p>
            <a:pPr eaLnBrk="1" hangingPunct="1"/>
            <a:r>
              <a:rPr lang="en-US" sz="2700" dirty="0" smtClean="0"/>
              <a:t>Conversational dialogue</a:t>
            </a:r>
          </a:p>
          <a:p>
            <a:pPr eaLnBrk="1" hangingPunct="1"/>
            <a:r>
              <a:rPr lang="en-US" sz="2700" dirty="0" smtClean="0"/>
              <a:t>Other strategies – </a:t>
            </a:r>
          </a:p>
          <a:p>
            <a:pPr lvl="1" eaLnBrk="1" hangingPunct="1"/>
            <a:r>
              <a:rPr lang="en-US" dirty="0" smtClean="0"/>
              <a:t>Be a good role model</a:t>
            </a:r>
          </a:p>
          <a:p>
            <a:pPr lvl="1" eaLnBrk="1" hangingPunct="1"/>
            <a:r>
              <a:rPr lang="en-US" dirty="0" smtClean="0"/>
              <a:t>Foster an internal sense of morality</a:t>
            </a:r>
          </a:p>
          <a:p>
            <a:pPr lvl="1" eaLnBrk="1" hangingPunct="1"/>
            <a:r>
              <a:rPr lang="en-US" dirty="0" smtClean="0"/>
              <a:t>Tell them about expected behaviors</a:t>
            </a:r>
          </a:p>
          <a:p>
            <a:pPr lvl="1" eaLnBrk="1" hangingPunct="1"/>
            <a:r>
              <a:rPr lang="en-US" dirty="0" smtClean="0"/>
              <a:t>Use reason with punishment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Reasoning About Rules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09600" y="1981200"/>
            <a:ext cx="8077200" cy="37576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Social Conventional Reasoning</a:t>
            </a:r>
          </a:p>
          <a:p>
            <a:pPr eaLnBrk="1" hangingPunct="1"/>
            <a:r>
              <a:rPr lang="en-US" sz="2400" dirty="0" smtClean="0"/>
              <a:t>Social rules &amp; conventions are arbitrary &amp; created by people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Moral Reasoning</a:t>
            </a:r>
          </a:p>
          <a:p>
            <a:pPr eaLnBrk="1" hangingPunct="1"/>
            <a:r>
              <a:rPr lang="en-US" sz="2400" dirty="0" smtClean="0"/>
              <a:t>Moral rules are obligatory, widely-accepted, and somewhat impersonal</a:t>
            </a:r>
          </a:p>
          <a:p>
            <a:pPr lvl="1" eaLnBrk="1" hangingPunct="1"/>
            <a:r>
              <a:rPr lang="en-US" sz="2400" dirty="0" smtClean="0"/>
              <a:t>Ethics exist apart from social convention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10509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Morality - Children &amp; Rules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828800"/>
            <a:ext cx="8153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Turiel</a:t>
            </a:r>
            <a:r>
              <a:rPr lang="en-US" sz="2400" dirty="0" smtClean="0"/>
              <a:t> – 1978, 1983</a:t>
            </a:r>
          </a:p>
          <a:p>
            <a:pPr eaLnBrk="1" hangingPunct="1"/>
            <a:r>
              <a:rPr lang="en-US" sz="2400" dirty="0" smtClean="0"/>
              <a:t>5-year-old children conceptualize the social world in three separate domains</a:t>
            </a:r>
          </a:p>
          <a:p>
            <a:pPr lvl="1" eaLnBrk="1" hangingPunct="1"/>
            <a:r>
              <a:rPr lang="en-US" sz="2400" dirty="0" smtClean="0"/>
              <a:t>Moral</a:t>
            </a:r>
          </a:p>
          <a:p>
            <a:pPr lvl="1" eaLnBrk="1" hangingPunct="1"/>
            <a:r>
              <a:rPr lang="en-US" sz="2400" dirty="0" smtClean="0"/>
              <a:t>Social-conventional</a:t>
            </a:r>
          </a:p>
          <a:p>
            <a:pPr lvl="1" eaLnBrk="1" hangingPunct="1"/>
            <a:r>
              <a:rPr lang="en-US" sz="2400" dirty="0" smtClean="0"/>
              <a:t>Psychological (personal)</a:t>
            </a:r>
          </a:p>
          <a:p>
            <a:pPr eaLnBrk="1" hangingPunct="1"/>
            <a:r>
              <a:rPr lang="en-US" sz="2400" dirty="0" smtClean="0"/>
              <a:t>They realize that the rules for each of these have different levels of changeability.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58099" y="300121"/>
            <a:ext cx="9144000" cy="11476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Moral Behavior among </a:t>
            </a:r>
            <a:r>
              <a:rPr lang="en-US" dirty="0" smtClean="0">
                <a:solidFill>
                  <a:schemeClr val="tx1"/>
                </a:solidFill>
              </a:rPr>
              <a:t>Children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(</a:t>
            </a:r>
            <a:r>
              <a:rPr lang="en-US" dirty="0"/>
              <a:t>Behaviorist view)</a:t>
            </a:r>
            <a:br>
              <a:rPr lang="en-US" dirty="0"/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09600" y="1295400"/>
            <a:ext cx="85344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Factors </a:t>
            </a:r>
            <a:r>
              <a:rPr lang="en-US" sz="2400" dirty="0" smtClean="0"/>
              <a:t>Reinforcement </a:t>
            </a:r>
            <a:r>
              <a:rPr lang="en-US" sz="2400" dirty="0" smtClean="0"/>
              <a:t>&amp; punishment</a:t>
            </a:r>
          </a:p>
          <a:p>
            <a:pPr lvl="2" eaLnBrk="1" hangingPunct="1"/>
            <a:r>
              <a:rPr lang="en-US" sz="2400" dirty="0" smtClean="0"/>
              <a:t>Depends upon consistency &amp; timing</a:t>
            </a:r>
          </a:p>
          <a:p>
            <a:pPr lvl="1" eaLnBrk="1" hangingPunct="1"/>
            <a:r>
              <a:rPr lang="en-US" sz="2400" dirty="0" smtClean="0"/>
              <a:t>Models</a:t>
            </a:r>
          </a:p>
          <a:p>
            <a:pPr lvl="2" eaLnBrk="1" hangingPunct="1"/>
            <a:r>
              <a:rPr lang="en-US" sz="2400" dirty="0" smtClean="0"/>
              <a:t>Depends upon characteristics such as warmth &amp; attractiveness</a:t>
            </a:r>
          </a:p>
          <a:p>
            <a:pPr lvl="1" eaLnBrk="1" hangingPunct="1"/>
            <a:r>
              <a:rPr lang="en-US" sz="2400" dirty="0" smtClean="0"/>
              <a:t>Situations</a:t>
            </a:r>
          </a:p>
          <a:p>
            <a:pPr lvl="2" eaLnBrk="1" hangingPunct="1"/>
            <a:r>
              <a:rPr lang="en-US" sz="2400" dirty="0" smtClean="0"/>
              <a:t>Children behave inconsistently depending upon peer pressure, likelihood of being caught, personal characteristics</a:t>
            </a:r>
          </a:p>
          <a:p>
            <a:pPr lvl="1" eaLnBrk="1" hangingPunct="1"/>
            <a:r>
              <a:rPr lang="en-US" sz="2400" dirty="0" smtClean="0"/>
              <a:t>Self-control</a:t>
            </a:r>
          </a:p>
          <a:p>
            <a:pPr lvl="2" eaLnBrk="1" hangingPunct="1"/>
            <a:r>
              <a:rPr lang="en-US" sz="2400" dirty="0" smtClean="0"/>
              <a:t>Convinced by reasoning, punishment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963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Social-cognitive Theory of Morality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63613" y="2057400"/>
            <a:ext cx="7723187" cy="368141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700" dirty="0" smtClean="0"/>
              <a:t>Albert Bandura</a:t>
            </a:r>
          </a:p>
          <a:p>
            <a:pPr eaLnBrk="1" hangingPunct="1"/>
            <a:endParaRPr lang="en-US" sz="2700" dirty="0" smtClean="0"/>
          </a:p>
          <a:p>
            <a:pPr eaLnBrk="1" hangingPunct="1"/>
            <a:r>
              <a:rPr lang="en-US" sz="2700" dirty="0" smtClean="0"/>
              <a:t>Moral competence – knowledge, capabilities, skills, awareness of rules</a:t>
            </a:r>
          </a:p>
          <a:p>
            <a:pPr eaLnBrk="1" hangingPunct="1"/>
            <a:endParaRPr lang="en-US" sz="2700" dirty="0" smtClean="0"/>
          </a:p>
          <a:p>
            <a:pPr eaLnBrk="1" hangingPunct="1"/>
            <a:r>
              <a:rPr lang="en-US" sz="2700" dirty="0" smtClean="0"/>
              <a:t>Moral performance – motivation, rewards, incentives</a:t>
            </a:r>
          </a:p>
          <a:p>
            <a:pPr eaLnBrk="1" hangingPunct="1"/>
            <a:endParaRPr lang="en-US" sz="2700" dirty="0" smtClean="0"/>
          </a:p>
          <a:p>
            <a:pPr eaLnBrk="1" hangingPunct="1"/>
            <a:r>
              <a:rPr lang="en-US" sz="2700" dirty="0" smtClean="0"/>
              <a:t>Self-regulation – avoiding self-condemnation and fostering self-satisfaction &amp; self-worth</a:t>
            </a:r>
          </a:p>
          <a:p>
            <a:pPr eaLnBrk="1" hangingPunct="1"/>
            <a:endParaRPr lang="en-US" sz="2700" dirty="0" smtClean="0"/>
          </a:p>
        </p:txBody>
      </p:sp>
    </p:spTree>
  </p:cSld>
  <p:clrMapOvr>
    <a:masterClrMapping/>
  </p:clrMapOvr>
  <p:transition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Horizo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730</TotalTime>
  <Words>1992</Words>
  <Application>Microsoft Office PowerPoint</Application>
  <PresentationFormat>On-screen Show (4:3)</PresentationFormat>
  <Paragraphs>340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Arial Narrow</vt:lpstr>
      <vt:lpstr>Rockwell</vt:lpstr>
      <vt:lpstr>Wingdings</vt:lpstr>
      <vt:lpstr>Wingdings 2</vt:lpstr>
      <vt:lpstr>Horizon</vt:lpstr>
      <vt:lpstr>Foundry</vt:lpstr>
      <vt:lpstr>Moral Development </vt:lpstr>
      <vt:lpstr>What is moral development?</vt:lpstr>
      <vt:lpstr>Is there Universal Morality?</vt:lpstr>
      <vt:lpstr>Does moral development require parental discipline? </vt:lpstr>
      <vt:lpstr>Other Psychologists Have Different Advice</vt:lpstr>
      <vt:lpstr>Reasoning About Rules</vt:lpstr>
      <vt:lpstr>Morality - Children &amp; Rules</vt:lpstr>
      <vt:lpstr>Moral Behavior among Children (Behaviorist view) </vt:lpstr>
      <vt:lpstr>Social-cognitive Theory of Morality</vt:lpstr>
      <vt:lpstr>Moral Emotion - Guilt</vt:lpstr>
      <vt:lpstr>Moral Emotion - Empathy</vt:lpstr>
      <vt:lpstr>Kohlberg’s Theory</vt:lpstr>
      <vt:lpstr>Kohlberg’s Theory</vt:lpstr>
      <vt:lpstr>Kohlberg - Preconventional</vt:lpstr>
      <vt:lpstr>Kohlberg - Conventional</vt:lpstr>
      <vt:lpstr>Kohlberg – Post conventional</vt:lpstr>
      <vt:lpstr>Kohlberg Stage 7?</vt:lpstr>
      <vt:lpstr>Kohlberg’s Critics</vt:lpstr>
      <vt:lpstr>Can Morality be Examined Apart from Religion?</vt:lpstr>
      <vt:lpstr>Kohlberg’s Critics</vt:lpstr>
      <vt:lpstr>Kohlberg’s Critics</vt:lpstr>
      <vt:lpstr>Kohlberg’s Critics</vt:lpstr>
      <vt:lpstr>Existential/Spiritual Development</vt:lpstr>
      <vt:lpstr>What are Values?</vt:lpstr>
      <vt:lpstr>Do your values affect your life?</vt:lpstr>
      <vt:lpstr>Can Cultural Values Change?</vt:lpstr>
      <vt:lpstr>Values Taught in the U.S. – last 50 years</vt:lpstr>
      <vt:lpstr>Results?  Increasing Antisocial Behavior</vt:lpstr>
      <vt:lpstr>Is there a Spiritual Void?</vt:lpstr>
      <vt:lpstr>Meaning in Life</vt:lpstr>
      <vt:lpstr>What does being religious do for a person? </vt:lpstr>
      <vt:lpstr>Religion &amp; Spirituality – U.S. Adolescents</vt:lpstr>
      <vt:lpstr>U.S. Religious/Spiritual Beliefs - Adulthood</vt:lpstr>
      <vt:lpstr>Benefits of Faith</vt:lpstr>
      <vt:lpstr>Benefits of Faith Mind Health Report, Dr. Andrew Newberg, neurotheology</vt:lpstr>
      <vt:lpstr>Benefits of Faith</vt:lpstr>
      <vt:lpstr>Benefits of Faith</vt:lpstr>
      <vt:lpstr>Negative Views of God</vt:lpstr>
      <vt:lpstr>Religious  Activity &amp; the Brain</vt:lpstr>
      <vt:lpstr>Spirituality &amp; Neuroscience</vt:lpstr>
      <vt:lpstr>Religious  Activity &amp; the Brain</vt:lpstr>
      <vt:lpstr>Religious Activity &amp; the Brain</vt:lpstr>
      <vt:lpstr>How about people who had NDE’s (Near Death Experiences)?</vt:lpstr>
      <vt:lpstr>Religion in Older Adults</vt:lpstr>
      <vt:lpstr>Religion in Older Adults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Development, Values &amp; Religion</dc:title>
  <dc:creator>p_terry</dc:creator>
  <cp:lastModifiedBy>Terry, Pam</cp:lastModifiedBy>
  <cp:revision>56</cp:revision>
  <cp:lastPrinted>2017-11-14T21:00:10Z</cp:lastPrinted>
  <dcterms:created xsi:type="dcterms:W3CDTF">2006-06-16T17:10:20Z</dcterms:created>
  <dcterms:modified xsi:type="dcterms:W3CDTF">2018-10-30T17:26:51Z</dcterms:modified>
</cp:coreProperties>
</file>