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855009-50B9-45BD-BC71-76F2881C66B0}">
  <a:tblStyle styleId="{A7855009-50B9-45BD-BC71-76F2881C66B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63578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61" name="Shape 3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301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4" name="Shape 4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568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2" name="Shape 4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390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404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624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602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17445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1" name="Shape 4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37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2646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6341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2601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806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1" name="Shape 5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8241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08341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6" name="Shape 5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8587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5" name="Shape 5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23</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74855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76971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1" name="Shape 5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67436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8" name="Shape 5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35152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6" name="Shape 5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67615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42136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1" name="Shape 5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5814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0408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9" name="Shape 5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098279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6" name="Shape 5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741645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3" name="Shape 6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887836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33</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714123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9" name="Shape 6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263868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7" name="Shape 6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44029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4" name="Shape 6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8777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1" name="Shape 6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2" name="Shape 6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37</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5950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9" name="Shape 6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54905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7" name="Shape 6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32701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5655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4" name="Shape 6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70269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41</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370859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0" name="Shape 6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0542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8" name="Shape 6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43</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707492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5" name="Shape 6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882194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2" name="Shape 7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03" name="Shape 7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25080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76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297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674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400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791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062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t>‹#›</a:t>
            </a:fld>
            <a:endParaRPr lang="en-US" sz="900">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Title + Learning Objectives and Conten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9" name="Shape 32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30" name="Shape 33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1" name="Shape 3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Learning Objectives">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4" name="Shape 3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Two Conten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Only">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54">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55">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56">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5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64" name="Shape 364"/>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65" name="Shape 365"/>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366" name="Shape 366"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367" name="Shape 367"/>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Different Strokes for Different Folks: Psychological Needs </a:t>
            </a:r>
            <a:r>
              <a:rPr lang="en-US" sz="2000" b="1" i="0" u="none" strike="noStrike" cap="none">
                <a:solidFill>
                  <a:srgbClr val="007FA3"/>
                </a:solidFill>
                <a:latin typeface="Arial"/>
                <a:ea typeface="Arial"/>
                <a:cs typeface="Arial"/>
                <a:sym typeface="Arial"/>
              </a:rPr>
              <a:t>1 of 2</a:t>
            </a:r>
          </a:p>
        </p:txBody>
      </p:sp>
      <p:sp>
        <p:nvSpPr>
          <p:cNvPr id="437" name="Shape 437"/>
          <p:cNvSpPr txBox="1">
            <a:spLocks noGrp="1"/>
          </p:cNvSpPr>
          <p:nvPr>
            <p:ph type="body" idx="1"/>
          </p:nvPr>
        </p:nvSpPr>
        <p:spPr>
          <a:xfrm>
            <a:off x="457200" y="1371600"/>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9.3 Explain the characteristics of the three types of needs.</a:t>
            </a:r>
          </a:p>
        </p:txBody>
      </p:sp>
      <p:sp>
        <p:nvSpPr>
          <p:cNvPr id="438" name="Shape 438"/>
          <p:cNvSpPr txBox="1">
            <a:spLocks noGrp="1"/>
          </p:cNvSpPr>
          <p:nvPr>
            <p:ph type="body" idx="2"/>
          </p:nvPr>
        </p:nvSpPr>
        <p:spPr>
          <a:xfrm>
            <a:off x="457200" y="1828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McClelland’s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affiliation (nAff): the need for friendly social interactions and relationships with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power (nPow): the need to have control or influence over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achievement (nAch): involves a strong desire to succeed in attaining goals—not only realistic ones, but also challenging 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Different Strokes for Different Folks: Psychological Needs </a:t>
            </a:r>
            <a:r>
              <a:rPr lang="en-US" sz="2000" b="1" i="0" u="none" strike="noStrike" cap="none">
                <a:solidFill>
                  <a:srgbClr val="007FA3"/>
                </a:solidFill>
                <a:latin typeface="Arial"/>
                <a:ea typeface="Arial"/>
                <a:cs typeface="Arial"/>
                <a:sym typeface="Arial"/>
              </a:rPr>
              <a:t>2 of 2</a:t>
            </a:r>
          </a:p>
        </p:txBody>
      </p:sp>
      <p:sp>
        <p:nvSpPr>
          <p:cNvPr id="445" name="Shape 4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Personality and nAch: Carol Dweck’s Self-theory of Motivation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achievement closely linked to personality factors, including view of 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Locus of control: </a:t>
            </a:r>
            <a:r>
              <a:rPr lang="en-US" sz="2400" b="0" i="1" u="none" strike="noStrike" cap="none">
                <a:solidFill>
                  <a:schemeClr val="dk1"/>
                </a:solidFill>
                <a:latin typeface="Arial"/>
                <a:ea typeface="Arial"/>
                <a:cs typeface="Arial"/>
                <a:sym typeface="Arial"/>
              </a:rPr>
              <a:t>internal or external?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1 of 4</a:t>
            </a:r>
          </a:p>
        </p:txBody>
      </p:sp>
      <p:sp>
        <p:nvSpPr>
          <p:cNvPr id="452" name="Shape 45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9.4 Identify the key elements of the arousal and incentive approaches to motivation.</a:t>
            </a:r>
          </a:p>
        </p:txBody>
      </p:sp>
      <p:sp>
        <p:nvSpPr>
          <p:cNvPr id="453" name="Shape 4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motive: a motive that appears to be unlearned but causes an increase in stimulation, such as curiosity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Arousal theory: theory of motivation in which people are said to have an optimal (best or ideal) level of tension that they seek to maintain by increasing or decreasing stimulation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2 of 4</a:t>
            </a:r>
          </a:p>
        </p:txBody>
      </p:sp>
      <p:sp>
        <p:nvSpPr>
          <p:cNvPr id="460" name="Shape 4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Yerkes-Dodson law: law stating performance is related to arousal; moderate levels of arousal lead to better performance than do levels of arousal that are too low or too high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Effect varies with the difficulty of the task</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Easy tasks require a high-moderate level</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More difficult tasks require a low-moderate level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9.2 Arousal and Performance</a:t>
            </a:r>
          </a:p>
        </p:txBody>
      </p:sp>
      <p:sp>
        <p:nvSpPr>
          <p:cNvPr id="467" name="Shape 467"/>
          <p:cNvSpPr txBox="1">
            <a:spLocks noGrp="1"/>
          </p:cNvSpPr>
          <p:nvPr>
            <p:ph type="body" idx="1"/>
          </p:nvPr>
        </p:nvSpPr>
        <p:spPr>
          <a:xfrm>
            <a:off x="457200" y="1295400"/>
            <a:ext cx="2666999" cy="514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The optimal level of arousal for task performance depends on the difficulty of the task. We generally perform easy tasks well if we are at a high–moderate level of arousal (green) and accomplish difficult tasks well if we are at a low–moderate level (red).</a:t>
            </a:r>
          </a:p>
        </p:txBody>
      </p:sp>
      <p:pic>
        <p:nvPicPr>
          <p:cNvPr id="468" name="Shape 468" descr="A graph shows the relationship between levels of arousal and performance. The arousal effect appears to be modified by the difficulty level of the task. Graphs in the shape of an inverted “U” show the arousal level at which performance peaks for difficult and easy task."/>
          <p:cNvPicPr preferRelativeResize="0"/>
          <p:nvPr/>
        </p:nvPicPr>
        <p:blipFill rotWithShape="1">
          <a:blip r:embed="rId3">
            <a:alphaModFix/>
          </a:blip>
          <a:srcRect/>
          <a:stretch/>
        </p:blipFill>
        <p:spPr>
          <a:xfrm>
            <a:off x="3382107" y="1295400"/>
            <a:ext cx="5410200" cy="4522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3 of 4</a:t>
            </a:r>
          </a:p>
        </p:txBody>
      </p:sp>
      <p:sp>
        <p:nvSpPr>
          <p:cNvPr id="475" name="Shape 475"/>
          <p:cNvSpPr txBox="1">
            <a:spLocks noGrp="1"/>
          </p:cNvSpPr>
          <p:nvPr>
            <p:ph type="body" idx="1"/>
          </p:nvPr>
        </p:nvSpPr>
        <p:spPr>
          <a:xfrm>
            <a:off x="457200" y="1600200"/>
            <a:ext cx="4495800" cy="4419599"/>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Sensation seeker: one who needs more arousal than the average person</a:t>
            </a:r>
          </a:p>
        </p:txBody>
      </p:sp>
      <p:sp>
        <p:nvSpPr>
          <p:cNvPr id="476" name="Shape 476"/>
          <p:cNvSpPr txBox="1"/>
          <p:nvPr/>
        </p:nvSpPr>
        <p:spPr>
          <a:xfrm>
            <a:off x="2672861" y="4958862"/>
            <a:ext cx="2514599"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Arial"/>
                <a:ea typeface="Arial"/>
                <a:cs typeface="Arial"/>
                <a:sym typeface="Arial"/>
              </a:rPr>
              <a:t>Does this look fun? If so, you may score relatively higher in sensation seeking.</a:t>
            </a:r>
          </a:p>
        </p:txBody>
      </p:sp>
      <p:pic>
        <p:nvPicPr>
          <p:cNvPr id="477" name="Shape 477" descr="A photo shows a young man in mid-air as he bungee-jumps."/>
          <p:cNvPicPr preferRelativeResize="0">
            <a:picLocks noGrp="1"/>
          </p:cNvPicPr>
          <p:nvPr>
            <p:ph type="body" idx="2"/>
          </p:nvPr>
        </p:nvPicPr>
        <p:blipFill rotWithShape="1">
          <a:blip r:embed="rId3">
            <a:alphaModFix/>
          </a:blip>
          <a:srcRect/>
          <a:stretch/>
        </p:blipFill>
        <p:spPr>
          <a:xfrm>
            <a:off x="5257800" y="1570703"/>
            <a:ext cx="3157763" cy="47366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9.1 Sample Items From the Zuckerman-Kuhlman Personality Questionnaire</a:t>
            </a:r>
          </a:p>
        </p:txBody>
      </p:sp>
      <p:graphicFrame>
        <p:nvGraphicFramePr>
          <p:cNvPr id="484" name="Shape 484"/>
          <p:cNvGraphicFramePr/>
          <p:nvPr/>
        </p:nvGraphicFramePr>
        <p:xfrm>
          <a:off x="723900" y="1676400"/>
          <a:ext cx="3000000" cy="3000000"/>
        </p:xfrm>
        <a:graphic>
          <a:graphicData uri="http://schemas.openxmlformats.org/drawingml/2006/table">
            <a:tbl>
              <a:tblPr firstRow="1" bandRow="1">
                <a:noFill/>
                <a:tableStyleId>{A7855009-50B9-45BD-BC71-76F2881C66B0}</a:tableStyleId>
              </a:tblPr>
              <a:tblGrid>
                <a:gridCol w="4381500"/>
                <a:gridCol w="2514600"/>
              </a:tblGrid>
              <a:tr h="370850">
                <a:tc>
                  <a:txBody>
                    <a:bodyPr/>
                    <a:lstStyle/>
                    <a:p>
                      <a:pPr marL="0" marR="0" lvl="0" indent="0" algn="l" rtl="0">
                        <a:spcBef>
                          <a:spcPts val="0"/>
                        </a:spcBef>
                        <a:buSzPct val="25000"/>
                        <a:buNone/>
                      </a:pPr>
                      <a:r>
                        <a:rPr lang="en-US" sz="1800" u="none" strike="noStrike" cap="none"/>
                        <a:t>Scale Item</a:t>
                      </a:r>
                    </a:p>
                  </a:txBody>
                  <a:tcPr marL="91450" marR="91450" marT="45725" marB="45725"/>
                </a:tc>
                <a:tc>
                  <a:txBody>
                    <a:bodyPr/>
                    <a:lstStyle/>
                    <a:p>
                      <a:pPr marL="0" marR="0" lvl="0" indent="0" algn="l" rtl="0">
                        <a:spcBef>
                          <a:spcPts val="0"/>
                        </a:spcBef>
                        <a:buSzPct val="25000"/>
                        <a:buNone/>
                      </a:pPr>
                      <a:r>
                        <a:rPr lang="en-US" sz="1800"/>
                        <a:t>Sensation Seeking</a:t>
                      </a:r>
                    </a:p>
                  </a:txBody>
                  <a:tcPr marL="91450" marR="91450" marT="45725" marB="45725"/>
                </a:tc>
              </a:tr>
              <a:tr h="370850">
                <a:tc>
                  <a:txBody>
                    <a:bodyPr/>
                    <a:lstStyle/>
                    <a:p>
                      <a:pPr marL="0" marR="0" lvl="0" indent="0" algn="l" rtl="0">
                        <a:spcBef>
                          <a:spcPts val="0"/>
                        </a:spcBef>
                        <a:buSzPct val="25000"/>
                        <a:buNone/>
                      </a:pPr>
                      <a:r>
                        <a:rPr lang="en-US" sz="1800"/>
                        <a:t>I sometimes do “crazy” things just for fun.</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I prefer friends who are exciting and unpredictable.</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I am an impulsive person.</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Before I begin a complicated job, I make careful plans.</a:t>
                      </a:r>
                    </a:p>
                  </a:txBody>
                  <a:tcPr marL="91450" marR="91450" marT="45725" marB="45725"/>
                </a:tc>
                <a:tc>
                  <a:txBody>
                    <a:bodyPr/>
                    <a:lstStyle/>
                    <a:p>
                      <a:pPr marL="0" marR="0" lvl="0" indent="0" algn="l" rtl="0">
                        <a:spcBef>
                          <a:spcPts val="0"/>
                        </a:spcBef>
                        <a:buSzPct val="25000"/>
                        <a:buNone/>
                      </a:pPr>
                      <a:r>
                        <a:rPr lang="en-US" sz="1800"/>
                        <a:t>Low</a:t>
                      </a:r>
                    </a:p>
                  </a:txBody>
                  <a:tcPr marL="91450" marR="91450" marT="45725" marB="45725"/>
                </a:tc>
              </a:tr>
              <a:tr h="370850">
                <a:tc>
                  <a:txBody>
                    <a:bodyPr/>
                    <a:lstStyle/>
                    <a:p>
                      <a:pPr marL="0" marR="0" lvl="0" indent="0" algn="l" rtl="0">
                        <a:spcBef>
                          <a:spcPts val="0"/>
                        </a:spcBef>
                        <a:buSzPct val="25000"/>
                        <a:buNone/>
                      </a:pPr>
                      <a:r>
                        <a:rPr lang="en-US" sz="1800"/>
                        <a:t>I usually think about what I am going to do before doing it.</a:t>
                      </a:r>
                    </a:p>
                  </a:txBody>
                  <a:tcPr marL="91450" marR="91450" marT="45725" marB="45725"/>
                </a:tc>
                <a:tc>
                  <a:txBody>
                    <a:bodyPr/>
                    <a:lstStyle/>
                    <a:p>
                      <a:pPr marL="0" marR="0" lvl="0" indent="0" algn="l" rtl="0">
                        <a:spcBef>
                          <a:spcPts val="0"/>
                        </a:spcBef>
                        <a:buSzPct val="25000"/>
                        <a:buNone/>
                      </a:pPr>
                      <a:r>
                        <a:rPr lang="en-US" sz="1800"/>
                        <a:t>Low</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a:t>Source: Adapted from Zuckerman, M. (2002).</a:t>
                      </a:r>
                    </a:p>
                  </a:txBody>
                  <a:tcPr marL="91450" marR="91450" marT="45725" marB="45725"/>
                </a:tc>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4 of 4</a:t>
            </a:r>
          </a:p>
        </p:txBody>
      </p:sp>
      <p:sp>
        <p:nvSpPr>
          <p:cNvPr id="491" name="Shape 4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Incentive approaches: theories of motivation in which behavior is explained as a response to the external stimulus and its rewarding properties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Incentives: things that attract or lure people into action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Humanistic Approaches </a:t>
            </a:r>
            <a:r>
              <a:rPr lang="en-US" sz="2000" b="1" i="0" u="none" strike="noStrike" cap="none">
                <a:solidFill>
                  <a:srgbClr val="007FA3"/>
                </a:solidFill>
                <a:latin typeface="Arial"/>
                <a:ea typeface="Arial"/>
                <a:cs typeface="Arial"/>
                <a:sym typeface="Arial"/>
              </a:rPr>
              <a:t>1 of 2</a:t>
            </a:r>
          </a:p>
        </p:txBody>
      </p:sp>
      <p:sp>
        <p:nvSpPr>
          <p:cNvPr id="498" name="Shape 498"/>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9.5 Describe how Maslow’s hierarchy of needs and self-determination theories explain motivation.</a:t>
            </a:r>
          </a:p>
        </p:txBody>
      </p:sp>
      <p:sp>
        <p:nvSpPr>
          <p:cNvPr id="499" name="Shape 4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Maslow’s Hierarchy of Needs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Several levels of need a person must strive for before reaching self-actualization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Self-actualization: point at which people have sufficiently satisfied the lower needs and achieved their full human potential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Peak experiences: times in a person’s life during which self-actualization is temporarily achieved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9.3 Maslow’s Hierarchy of Needs</a:t>
            </a:r>
          </a:p>
        </p:txBody>
      </p:sp>
      <p:sp>
        <p:nvSpPr>
          <p:cNvPr id="506" name="Shape 506"/>
          <p:cNvSpPr txBox="1">
            <a:spLocks noGrp="1"/>
          </p:cNvSpPr>
          <p:nvPr>
            <p:ph type="body" idx="1"/>
          </p:nvPr>
        </p:nvSpPr>
        <p:spPr>
          <a:xfrm>
            <a:off x="457200" y="1295400"/>
            <a:ext cx="7239000" cy="3637807"/>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Maslow proposed that human beings must fulfill the more basic needs, such as physical and security needs, before being able to fulfill the higher needs of self-actualization and transcendence.</a:t>
            </a:r>
          </a:p>
        </p:txBody>
      </p:sp>
      <p:pic>
        <p:nvPicPr>
          <p:cNvPr id="507" name="Shape 507" descr="A pyramid diagram lists Maslow’s Hierarchy of Needs as follows, from bottom to top:  Physiological needs: to satisfy hunger, thirst, fatigue, etc. Safety needs: to feel secure and safe, out of danger. Belongingness and love needs: to be with others, be accepted, and belong. Esteem needs: to achieve, be competent, gain approval and recognition. Cognitive needs: to know, understand, and explore. Aesthetic needs: to appreciate beauty, order, and symmetry. Self-actualization needs: to find self-fulfillment and realize one’s potential.  "/>
          <p:cNvPicPr preferRelativeResize="0"/>
          <p:nvPr/>
        </p:nvPicPr>
        <p:blipFill rotWithShape="1">
          <a:blip r:embed="rId3">
            <a:alphaModFix/>
          </a:blip>
          <a:srcRect t="2064" r="1916"/>
          <a:stretch/>
        </p:blipFill>
        <p:spPr>
          <a:xfrm>
            <a:off x="1941317" y="2590800"/>
            <a:ext cx="6993254" cy="41481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74" name="Shape 374"/>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375" name="Shape 375"/>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9</a:t>
            </a:r>
          </a:p>
        </p:txBody>
      </p:sp>
      <p:sp>
        <p:nvSpPr>
          <p:cNvPr id="376" name="Shape 376"/>
          <p:cNvSpPr/>
          <p:nvPr/>
        </p:nvSpPr>
        <p:spPr>
          <a:xfrm>
            <a:off x="6477000" y="2667000"/>
            <a:ext cx="609599" cy="57233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9</a:t>
            </a:r>
          </a:p>
        </p:txBody>
      </p:sp>
      <p:sp>
        <p:nvSpPr>
          <p:cNvPr id="377" name="Shape 377"/>
          <p:cNvSpPr txBox="1">
            <a:spLocks noGrp="1"/>
          </p:cNvSpPr>
          <p:nvPr>
            <p:ph type="body" idx="3"/>
          </p:nvPr>
        </p:nvSpPr>
        <p:spPr>
          <a:xfrm>
            <a:off x="5029200" y="3352798"/>
            <a:ext cx="3809999"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Motivation and Emotion</a:t>
            </a:r>
          </a:p>
        </p:txBody>
      </p:sp>
      <p:pic>
        <p:nvPicPr>
          <p:cNvPr id="378" name="Shape 378"/>
          <p:cNvPicPr preferRelativeResize="0"/>
          <p:nvPr/>
        </p:nvPicPr>
        <p:blipFill rotWithShape="1">
          <a:blip r:embed="rId3">
            <a:alphaModFix/>
          </a:blip>
          <a:srcRect t="2093"/>
          <a:stretch/>
        </p:blipFill>
        <p:spPr>
          <a:xfrm>
            <a:off x="963408" y="1143000"/>
            <a:ext cx="3913390" cy="5714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Humanistic Approaches </a:t>
            </a:r>
            <a:r>
              <a:rPr lang="en-US" sz="2000" b="1" i="0" u="none" strike="noStrike" cap="none">
                <a:solidFill>
                  <a:srgbClr val="007FA3"/>
                </a:solidFill>
                <a:latin typeface="Arial"/>
                <a:ea typeface="Arial"/>
                <a:cs typeface="Arial"/>
                <a:sym typeface="Arial"/>
              </a:rPr>
              <a:t>2 of 2</a:t>
            </a:r>
          </a:p>
        </p:txBody>
      </p:sp>
      <p:sp>
        <p:nvSpPr>
          <p:cNvPr id="514" name="Shape 5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Self-determination theory (SDT): the social context of an action has an effect on the type of motivation existing for the action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Autonomy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Competence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Relatedness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1 of 4</a:t>
            </a:r>
          </a:p>
        </p:txBody>
      </p:sp>
      <p:sp>
        <p:nvSpPr>
          <p:cNvPr id="521" name="Shape 521"/>
          <p:cNvSpPr txBox="1">
            <a:spLocks noGrp="1"/>
          </p:cNvSpPr>
          <p:nvPr>
            <p:ph type="body" idx="1"/>
          </p:nvPr>
        </p:nvSpPr>
        <p:spPr>
          <a:xfrm>
            <a:off x="457200" y="1371600"/>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9.6 Identify the physical and social factors that influence hunger.</a:t>
            </a:r>
          </a:p>
        </p:txBody>
      </p:sp>
      <p:sp>
        <p:nvSpPr>
          <p:cNvPr id="522" name="Shape 522"/>
          <p:cNvSpPr txBox="1">
            <a:spLocks noGrp="1"/>
          </p:cNvSpPr>
          <p:nvPr>
            <p:ph type="body" idx="2"/>
          </p:nvPr>
        </p:nvSpPr>
        <p:spPr>
          <a:xfrm>
            <a:off x="457200" y="2057400"/>
            <a:ext cx="8381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Hormonal Influences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Insulin and glucagon: hormones secreted by the pancreas to control levels of fats, proteins, and carbohydrates in the bloodstream</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Insulin reduces level of glucose in bloodstream</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Glucagon increases level of glucose in bloodstream</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Leptin: hormone that signals the hypothalamus that the body has had enough food and reduces the appetite while increasing the feeling of being full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2 of 4</a:t>
            </a:r>
          </a:p>
        </p:txBody>
      </p:sp>
      <p:sp>
        <p:nvSpPr>
          <p:cNvPr id="529" name="Shape 529"/>
          <p:cNvSpPr txBox="1">
            <a:spLocks noGrp="1"/>
          </p:cNvSpPr>
          <p:nvPr>
            <p:ph type="body" idx="1"/>
          </p:nvPr>
        </p:nvSpPr>
        <p:spPr>
          <a:xfrm>
            <a:off x="457200" y="1600200"/>
            <a:ext cx="8229600" cy="21637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Role of the Hypothalamus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Responds to levels of glucose and insulin in the body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Leptin: hormone that signals hypothalamus that body has had enough food, and reduces appetite while increasing feeling of being full</a:t>
            </a:r>
          </a:p>
        </p:txBody>
      </p:sp>
      <p:sp>
        <p:nvSpPr>
          <p:cNvPr id="530" name="Shape 530"/>
          <p:cNvSpPr txBox="1">
            <a:spLocks noGrp="1"/>
          </p:cNvSpPr>
          <p:nvPr>
            <p:ph type="body" idx="2"/>
          </p:nvPr>
        </p:nvSpPr>
        <p:spPr>
          <a:xfrm>
            <a:off x="2286000" y="4705655"/>
            <a:ext cx="3657600" cy="1981199"/>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Figure 9.4 </a:t>
            </a:r>
          </a:p>
          <a:p>
            <a:pPr marL="0" marR="0" lvl="0" indent="0" algn="r"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rat on the left has reached a high level of obesity because its ventromedial hypothalamus has been deliberately damaged in the laboratory. The result is a rat that no longer receives signals of being satiated, and so the rat continues to eat and eat and eat.</a:t>
            </a:r>
          </a:p>
        </p:txBody>
      </p:sp>
      <p:pic>
        <p:nvPicPr>
          <p:cNvPr id="531" name="Shape 531" descr="A photo of two lab rats shows the obese one almost twice the size of the normal one."/>
          <p:cNvPicPr preferRelativeResize="0"/>
          <p:nvPr/>
        </p:nvPicPr>
        <p:blipFill rotWithShape="1">
          <a:blip r:embed="rId3">
            <a:alphaModFix/>
          </a:blip>
          <a:srcRect t="4235"/>
          <a:stretch/>
        </p:blipFill>
        <p:spPr>
          <a:xfrm>
            <a:off x="6096000" y="3297580"/>
            <a:ext cx="2362200" cy="3389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3 of 4</a:t>
            </a:r>
          </a:p>
        </p:txBody>
      </p:sp>
      <p:sp>
        <p:nvSpPr>
          <p:cNvPr id="538" name="Shape 5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Weight set point: the particular level of weight that the body tries to maintain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Basal metabolic rate (BMR): the rate at which the body burns energy when the organism is resting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9.5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Average BMR for a Female and Male</a:t>
            </a:r>
          </a:p>
        </p:txBody>
      </p:sp>
      <p:sp>
        <p:nvSpPr>
          <p:cNvPr id="545" name="Shape 545"/>
          <p:cNvSpPr txBox="1">
            <a:spLocks noGrp="1"/>
          </p:cNvSpPr>
          <p:nvPr>
            <p:ph type="body" idx="1"/>
          </p:nvPr>
        </p:nvSpPr>
        <p:spPr>
          <a:xfrm>
            <a:off x="457200" y="5562600"/>
            <a:ext cx="8229600" cy="5754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*Numbers in the table represent the number of calories a person needs to consume each day to maintain body weight (without exercise)</a:t>
            </a:r>
          </a:p>
        </p:txBody>
      </p:sp>
      <p:pic>
        <p:nvPicPr>
          <p:cNvPr id="546" name="Shape 546" descr="In this figure, the female is 5 and one half feet and the male is six feet."/>
          <p:cNvPicPr preferRelativeResize="0"/>
          <p:nvPr/>
        </p:nvPicPr>
        <p:blipFill rotWithShape="1">
          <a:blip r:embed="rId3">
            <a:alphaModFix/>
          </a:blip>
          <a:srcRect/>
          <a:stretch/>
        </p:blipFill>
        <p:spPr>
          <a:xfrm>
            <a:off x="228600" y="4598612"/>
            <a:ext cx="2132509" cy="840800"/>
          </a:xfrm>
          <a:prstGeom prst="rect">
            <a:avLst/>
          </a:prstGeom>
          <a:noFill/>
          <a:ln>
            <a:noFill/>
          </a:ln>
        </p:spPr>
      </p:pic>
      <p:pic>
        <p:nvPicPr>
          <p:cNvPr id="547" name="Shape 547" descr="The number of calories a female (5 ½ feet) and a male (6 feet) need to consume each day to maintain body weight (without exercise) for four age ranges are as follows: Female age 10 to 18: 1,770 Male age 10 to 18: 2,140 Female age 19 to 30: 1,720 Male age 19 to 30:  2,071 "/>
          <p:cNvPicPr preferRelativeResize="0"/>
          <p:nvPr/>
        </p:nvPicPr>
        <p:blipFill rotWithShape="1">
          <a:blip r:embed="rId4">
            <a:alphaModFix/>
          </a:blip>
          <a:srcRect/>
          <a:stretch/>
        </p:blipFill>
        <p:spPr>
          <a:xfrm>
            <a:off x="3163528" y="1620379"/>
            <a:ext cx="5486399" cy="38190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4 of 4</a:t>
            </a:r>
          </a:p>
        </p:txBody>
      </p:sp>
      <p:sp>
        <p:nvSpPr>
          <p:cNvPr id="554" name="Shape 5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Components of Hunger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cues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Food preferences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Comfort device or escape from unpleasantness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Some people may respond to anticipation of eating by producing an insulin response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Obesity</a:t>
            </a:r>
          </a:p>
        </p:txBody>
      </p:sp>
      <p:sp>
        <p:nvSpPr>
          <p:cNvPr id="561" name="Shape 56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9.7 Recognize some of the factors that contribute to obesity.</a:t>
            </a:r>
          </a:p>
        </p:txBody>
      </p:sp>
      <p:sp>
        <p:nvSpPr>
          <p:cNvPr id="562" name="Shape 56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Obesity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Body weight is 20 percent or more over the ideal body weight for that person’s height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Biological causes include heredity, hormones, and slowing metabolism with age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Overeating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Stress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1 of 4</a:t>
            </a:r>
          </a:p>
        </p:txBody>
      </p:sp>
      <p:sp>
        <p:nvSpPr>
          <p:cNvPr id="569" name="Shape 56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9.8 Describe the three elements of emotion.</a:t>
            </a:r>
          </a:p>
        </p:txBody>
      </p:sp>
      <p:sp>
        <p:nvSpPr>
          <p:cNvPr id="570" name="Shape 570"/>
          <p:cNvSpPr txBox="1">
            <a:spLocks noGrp="1"/>
          </p:cNvSpPr>
          <p:nvPr>
            <p:ph type="body" idx="2"/>
          </p:nvPr>
        </p:nvSpPr>
        <p:spPr>
          <a:xfrm>
            <a:off x="457200" y="1600200"/>
            <a:ext cx="80771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 the “feeling” aspect of consciousness characterized by: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Certain physical arousal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Certain behavior that reveals emotion to outside world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Inner awareness of feelings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2 of 4</a:t>
            </a:r>
          </a:p>
        </p:txBody>
      </p:sp>
      <p:sp>
        <p:nvSpPr>
          <p:cNvPr id="577" name="Shape 57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Which parts of the brain are involved in various aspects of emotion?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Amygdala</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 complex structure with many different nuclei and subdivisions, whose roles have been investigated primarily through studies of fear conditioning</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Emotional stimuli travel to the amygdala by both a fast, crude “low road” (subcortical) and a slower but more involved cortical “high road”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9.6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The “Low Road” and “High Road”</a:t>
            </a:r>
          </a:p>
        </p:txBody>
      </p:sp>
      <p:sp>
        <p:nvSpPr>
          <p:cNvPr id="584" name="Shape 584"/>
          <p:cNvSpPr txBox="1">
            <a:spLocks noGrp="1"/>
          </p:cNvSpPr>
          <p:nvPr>
            <p:ph type="body" idx="1"/>
          </p:nvPr>
        </p:nvSpPr>
        <p:spPr>
          <a:xfrm>
            <a:off x="381000" y="4953000"/>
            <a:ext cx="8610599" cy="146289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When we are exposed to an emotion-provoking stimulus (such as a shark), the neural signals travel by two pathways to the amygdala. The “low road” is the pathway underneath the cortex and is a faster, simpler path, allowing for quick responses to the stimulus, sometimes before we are consciously aware of the nature of the stimulus. The “high road” uses cortical pathways and is slower and more complex, but it allows us to recognize the threat and, when needed, take more conscious control of our emotional responses. In this particular example, the low road shouts, “Danger!” and we react before the high road says, “It’s a shark!”</a:t>
            </a:r>
          </a:p>
        </p:txBody>
      </p:sp>
      <p:pic>
        <p:nvPicPr>
          <p:cNvPr id="585" name="Shape 585" descr="An illustration using a shark and a cross-section of a person’s head shows the low road and high road stimulus path.  The illustration shows the shark image entering through the person’s eyes and traveling to the thalamus. The low road goes to the amygdala; the high road goes through the cerebral cortex and then to the amygdala. From the amygdala both the low and high road lead to endocrine response in the form of hormonal secretions, as well as to autonomic arousal."/>
          <p:cNvPicPr preferRelativeResize="0"/>
          <p:nvPr/>
        </p:nvPicPr>
        <p:blipFill rotWithShape="1">
          <a:blip r:embed="rId3">
            <a:alphaModFix/>
          </a:blip>
          <a:srcRect/>
          <a:stretch/>
        </p:blipFill>
        <p:spPr>
          <a:xfrm>
            <a:off x="2104291" y="1371600"/>
            <a:ext cx="4997853" cy="3581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85" name="Shape 385"/>
          <p:cNvSpPr txBox="1">
            <a:spLocks noGrp="1"/>
          </p:cNvSpPr>
          <p:nvPr>
            <p:ph type="body" idx="1"/>
          </p:nvPr>
        </p:nvSpPr>
        <p:spPr>
          <a:xfrm>
            <a:off x="457200" y="1219200"/>
            <a:ext cx="8229600" cy="4373563"/>
          </a:xfrm>
          <a:prstGeom prst="rect">
            <a:avLst/>
          </a:prstGeom>
          <a:noFill/>
          <a:ln>
            <a:noFill/>
          </a:ln>
        </p:spPr>
        <p:txBody>
          <a:bodyPr lIns="0" tIns="0" rIns="0" bIns="0" anchor="t" anchorCtr="0">
            <a:noAutofit/>
          </a:bodyPr>
          <a:lstStyle/>
          <a:p>
            <a:pPr marL="633413" marR="0" lvl="0" indent="-633413"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9.1 	Distinguish between intrinsic motivation and extrinsic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9.2 	Identify the key elements of the early instinct and drive-reduction approaches to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9.3 	Explain the characteristics of the three types of needs.</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9.4 	Identify the key elements of the arousal and incentive approaches to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9.5 	Describe how Maslow’s hierarchy of needs and self-determination theories explain motivation.</a:t>
            </a:r>
          </a:p>
          <a:p>
            <a:pPr marL="633413" marR="0" lvl="0" indent="-633413"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9.6 	Identify the physical and social factors that influence hunger.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3 of 4</a:t>
            </a:r>
          </a:p>
        </p:txBody>
      </p:sp>
      <p:sp>
        <p:nvSpPr>
          <p:cNvPr id="592" name="Shape 59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Which parts of the brain are involved in various aspects of emotion?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Other subcortical and cortical areas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Hemisphere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Frontal lobes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Anterior cingulate cortex</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Lateral orbitofrontal cortex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4 of 4</a:t>
            </a:r>
          </a:p>
        </p:txBody>
      </p:sp>
      <p:sp>
        <p:nvSpPr>
          <p:cNvPr id="599" name="Shape 5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Emotional Expression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Facial expressions vary across different cultures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Display rules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Differ by gender</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Differ by culture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Labeling Emotion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Interpreting subjective feelings by giving it a label</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Cognitive element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228600" y="226087"/>
            <a:ext cx="86868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9.7 Facial Expressions of Emotion</a:t>
            </a:r>
          </a:p>
        </p:txBody>
      </p:sp>
      <p:sp>
        <p:nvSpPr>
          <p:cNvPr id="606" name="Shape 606"/>
          <p:cNvSpPr txBox="1">
            <a:spLocks noGrp="1"/>
          </p:cNvSpPr>
          <p:nvPr>
            <p:ph type="body" idx="1"/>
          </p:nvPr>
        </p:nvSpPr>
        <p:spPr>
          <a:xfrm>
            <a:off x="457200" y="5105400"/>
            <a:ext cx="8458200" cy="12612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Facial expressions appear to be universal. For example, these faces are consistently interpreted as showing (a) anger, (b) fear, (c) disgust, (d) happiness, (e) surprise, and (f) sadness by people of various cultures from all over the world. Although the situations that cause these emotions may differ from culture to culture, the expression of particular emotions remains strikingly the same.</a:t>
            </a:r>
          </a:p>
        </p:txBody>
      </p:sp>
      <p:pic>
        <p:nvPicPr>
          <p:cNvPr id="607" name="Shape 607" descr="Photos show six facial expressions of people from various cultures across the world."/>
          <p:cNvPicPr preferRelativeResize="0"/>
          <p:nvPr/>
        </p:nvPicPr>
        <p:blipFill rotWithShape="1">
          <a:blip r:embed="rId3">
            <a:alphaModFix/>
          </a:blip>
          <a:srcRect/>
          <a:stretch/>
        </p:blipFill>
        <p:spPr>
          <a:xfrm>
            <a:off x="685800" y="856941"/>
            <a:ext cx="7234236" cy="42752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1 of 4</a:t>
            </a:r>
          </a:p>
        </p:txBody>
      </p:sp>
      <p:sp>
        <p:nvSpPr>
          <p:cNvPr id="614" name="Shape 614"/>
          <p:cNvSpPr txBox="1">
            <a:spLocks noGrp="1"/>
          </p:cNvSpPr>
          <p:nvPr>
            <p:ph type="body" idx="1"/>
          </p:nvPr>
        </p:nvSpPr>
        <p:spPr>
          <a:xfrm>
            <a:off x="457200" y="816429"/>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9.9 Distinguish among the common-sense, James-Lange, Cannon-Bard, and facial feedback theories of emotion.</a:t>
            </a:r>
          </a:p>
        </p:txBody>
      </p:sp>
      <p:sp>
        <p:nvSpPr>
          <p:cNvPr id="615" name="Shape 6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Common sense theory of emotion: a stimulus leads to an emotion, which then leads to bodily arousal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9.8</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Common Sense Theory of Emotion</a:t>
            </a:r>
          </a:p>
        </p:txBody>
      </p:sp>
      <p:sp>
        <p:nvSpPr>
          <p:cNvPr id="622" name="Shape 622"/>
          <p:cNvSpPr txBox="1">
            <a:spLocks noGrp="1"/>
          </p:cNvSpPr>
          <p:nvPr>
            <p:ph type="body" idx="1"/>
          </p:nvPr>
        </p:nvSpPr>
        <p:spPr>
          <a:xfrm>
            <a:off x="381000" y="411480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common-sense theory of emotion, a stimulus (snarling dog) leads to an emotion of fear, which then leads to bodily arousal (in this case, indicated by shaking) through the autonomic nervous system (ANS).</a:t>
            </a:r>
          </a:p>
        </p:txBody>
      </p:sp>
      <p:pic>
        <p:nvPicPr>
          <p:cNvPr id="623" name="Shape 623" descr="A diagram illustrates the theory using the quote, “I’m shaking because I’m afraid.” The illustration shows a snarling dog as the stimulus, leading to conscious fear as the first response, which then causes ANS arousal as the second response, showing a boy shaking with fear."/>
          <p:cNvPicPr preferRelativeResize="0"/>
          <p:nvPr/>
        </p:nvPicPr>
        <p:blipFill rotWithShape="1">
          <a:blip r:embed="rId3">
            <a:alphaModFix/>
          </a:blip>
          <a:srcRect/>
          <a:stretch/>
        </p:blipFill>
        <p:spPr>
          <a:xfrm>
            <a:off x="156368" y="1600200"/>
            <a:ext cx="8831261" cy="23844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2 of 4</a:t>
            </a:r>
          </a:p>
        </p:txBody>
      </p:sp>
      <p:sp>
        <p:nvSpPr>
          <p:cNvPr id="630" name="Shape 6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James-Lange theory of emotion: a physiological reaction leads to the labeling of an emotion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9.9</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James-Lange Theory of Emotion</a:t>
            </a:r>
          </a:p>
        </p:txBody>
      </p:sp>
      <p:sp>
        <p:nvSpPr>
          <p:cNvPr id="637" name="Shape 637"/>
          <p:cNvSpPr txBox="1">
            <a:spLocks noGrp="1"/>
          </p:cNvSpPr>
          <p:nvPr>
            <p:ph type="body" idx="1"/>
          </p:nvPr>
        </p:nvSpPr>
        <p:spPr>
          <a:xfrm>
            <a:off x="381000" y="3973512"/>
            <a:ext cx="8229600" cy="5754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James-Lange theory of emotion, a stimulus leads to bodily arousal first, which is then interpreted as an emotion.</a:t>
            </a:r>
          </a:p>
        </p:txBody>
      </p:sp>
      <p:pic>
        <p:nvPicPr>
          <p:cNvPr id="638" name="Shape 638" descr="A diagram illustrates the James-Lange theory using the quote,  “I’m afraid because I’m shaking.”  The same set of images as the previous figure is presented in a different order: the snarling dog as the stimulus, the boy shaking with fear as the first response, and conscious fear as the second response."/>
          <p:cNvPicPr preferRelativeResize="0"/>
          <p:nvPr/>
        </p:nvPicPr>
        <p:blipFill rotWithShape="1">
          <a:blip r:embed="rId3">
            <a:alphaModFix/>
          </a:blip>
          <a:srcRect/>
          <a:stretch/>
        </p:blipFill>
        <p:spPr>
          <a:xfrm>
            <a:off x="181708" y="1507932"/>
            <a:ext cx="8610599" cy="23131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3 of 4</a:t>
            </a:r>
          </a:p>
        </p:txBody>
      </p:sp>
      <p:sp>
        <p:nvSpPr>
          <p:cNvPr id="645" name="Shape 6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Cannon-Bard theory of emotion: the physiological reaction and the emotion are assumed to occur at the same time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9.10</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Cannon-Bard Theory of Emotion</a:t>
            </a:r>
          </a:p>
        </p:txBody>
      </p:sp>
      <p:sp>
        <p:nvSpPr>
          <p:cNvPr id="652" name="Shape 652"/>
          <p:cNvSpPr txBox="1">
            <a:spLocks noGrp="1"/>
          </p:cNvSpPr>
          <p:nvPr>
            <p:ph type="body" idx="1"/>
          </p:nvPr>
        </p:nvSpPr>
        <p:spPr>
          <a:xfrm>
            <a:off x="328244" y="4419600"/>
            <a:ext cx="8610747" cy="685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Cannon-Bard theory of emotion, a stimulus leads to activity in the brain, which then sends signals to arouse the body and interpret the emotion at the same time.</a:t>
            </a:r>
          </a:p>
        </p:txBody>
      </p:sp>
      <p:pic>
        <p:nvPicPr>
          <p:cNvPr id="653" name="Shape 653" descr="A diagram illustrates the Cannon-Bard theory of emotion, using the quote, “I’m shaking and feeling afraid at the same time.” Image of a snarling dog represents the stimulus; an image of the brain illustrating subcortical brain activity represents the first response; which then branches off into two responses: the boy reacting in fear represents ANS arousal, and Conscious Fear. Both represent second response."/>
          <p:cNvPicPr preferRelativeResize="0"/>
          <p:nvPr/>
        </p:nvPicPr>
        <p:blipFill rotWithShape="1">
          <a:blip r:embed="rId3">
            <a:alphaModFix/>
          </a:blip>
          <a:srcRect/>
          <a:stretch/>
        </p:blipFill>
        <p:spPr>
          <a:xfrm>
            <a:off x="328244" y="1600200"/>
            <a:ext cx="8458346" cy="283464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4 of 4</a:t>
            </a:r>
          </a:p>
        </p:txBody>
      </p:sp>
      <p:sp>
        <p:nvSpPr>
          <p:cNvPr id="660" name="Shape 6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Facial feedback hypothesis: facial expressions provide feedback to the brain concerning the emotion being expressed, which in turn causes and intensifies the emotion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392" name="Shape 392"/>
          <p:cNvSpPr txBox="1">
            <a:spLocks noGrp="1"/>
          </p:cNvSpPr>
          <p:nvPr>
            <p:ph type="body" idx="1"/>
          </p:nvPr>
        </p:nvSpPr>
        <p:spPr>
          <a:xfrm>
            <a:off x="450500" y="1295400"/>
            <a:ext cx="8229600" cy="4297363"/>
          </a:xfrm>
          <a:prstGeom prst="rect">
            <a:avLst/>
          </a:prstGeom>
          <a:noFill/>
          <a:ln>
            <a:noFill/>
          </a:ln>
        </p:spPr>
        <p:txBody>
          <a:bodyPr lIns="0" tIns="0" rIns="0" bIns="0" anchor="t" anchorCtr="0">
            <a:noAutofit/>
          </a:bodyPr>
          <a:lstStyle/>
          <a:p>
            <a:pPr marL="692150" marR="0" lvl="0" indent="-641350"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9.7 	Recognize some of the factors that contribute to obesity.</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9.8 	Describe the three elements of emotion.</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9.9 	Distinguish among the common-sense, James-Lange, Cannon-Bard, and facial feedback theories of emotion.</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9.10	Identify the key elements in the cognitive arousal and cognitive-mediational theories of emotion.</a:t>
            </a:r>
          </a:p>
          <a:p>
            <a:pPr marL="692150" marR="0" lvl="0" indent="-641350"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9.11 Summarize the five steps of the GTD method.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9.11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Facial Feedback Theory of Emotion</a:t>
            </a:r>
          </a:p>
        </p:txBody>
      </p:sp>
      <p:sp>
        <p:nvSpPr>
          <p:cNvPr id="667" name="Shape 667"/>
          <p:cNvSpPr txBox="1">
            <a:spLocks noGrp="1"/>
          </p:cNvSpPr>
          <p:nvPr>
            <p:ph type="body" idx="1"/>
          </p:nvPr>
        </p:nvSpPr>
        <p:spPr>
          <a:xfrm>
            <a:off x="349790" y="3751385"/>
            <a:ext cx="8458200" cy="116561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facial feedback theory of emotion, a stimulus such as this snarling dog causes arousal and a facial expression. The facial expression then provides feedback to the brain about the emotion. The brain then interprets the emotion and may also intensify it.</a:t>
            </a:r>
          </a:p>
        </p:txBody>
      </p:sp>
      <p:pic>
        <p:nvPicPr>
          <p:cNvPr id="668" name="Shape 668" descr="A diagram illustrates the Cannon-Bard Theory of Emotion using the quote, “I’m shaking and feeling afraid at the same time.” The stimulus is shown as a snarling dog. The first response is subcortical brain activity. The second response is shown as a boy shaking in ANS arousal and changes in body, along with at the same time conscious fear."/>
          <p:cNvPicPr preferRelativeResize="0"/>
          <p:nvPr/>
        </p:nvPicPr>
        <p:blipFill rotWithShape="1">
          <a:blip r:embed="rId3">
            <a:alphaModFix/>
          </a:blip>
          <a:srcRect l="598" r="1376" b="4963"/>
          <a:stretch/>
        </p:blipFill>
        <p:spPr>
          <a:xfrm>
            <a:off x="152400" y="1371537"/>
            <a:ext cx="8852982" cy="23798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Theories of Emotion </a:t>
            </a:r>
            <a:r>
              <a:rPr lang="en-US" sz="2000" b="1" i="0" u="none" strike="noStrike" cap="none">
                <a:solidFill>
                  <a:srgbClr val="007FA3"/>
                </a:solidFill>
                <a:latin typeface="Arial"/>
                <a:ea typeface="Arial"/>
                <a:cs typeface="Arial"/>
                <a:sym typeface="Arial"/>
              </a:rPr>
              <a:t>1 of 2</a:t>
            </a:r>
          </a:p>
        </p:txBody>
      </p:sp>
      <p:sp>
        <p:nvSpPr>
          <p:cNvPr id="675" name="Shape 675"/>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9.10 Identify the key elements in the cognitive arousal and cognitive-mediational theories of emotion.</a:t>
            </a:r>
          </a:p>
        </p:txBody>
      </p:sp>
      <p:sp>
        <p:nvSpPr>
          <p:cNvPr id="676" name="Shape 67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arousal theory: both the physical arousal and labeling of that arousal based on cues from the environment must occur before the emotion is experienced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9.12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Schachter-Singer Cognitive Arousal Theory of Emotion</a:t>
            </a:r>
          </a:p>
        </p:txBody>
      </p:sp>
      <p:sp>
        <p:nvSpPr>
          <p:cNvPr id="683" name="Shape 683"/>
          <p:cNvSpPr txBox="1">
            <a:spLocks noGrp="1"/>
          </p:cNvSpPr>
          <p:nvPr>
            <p:ph type="body" idx="1"/>
          </p:nvPr>
        </p:nvSpPr>
        <p:spPr>
          <a:xfrm>
            <a:off x="533400" y="4724400"/>
            <a:ext cx="8229600" cy="12558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Schachter and Singer’s cognitive arousal theory is similar to the James-Lange theory but adds the element of cognitive labeling of the arousal. In this theory, a stimulus leads to both bodily arousal and the labeling of that arousal (based on the surrounding context), which leads to the experience and labeling of the emotional reaction.</a:t>
            </a:r>
          </a:p>
        </p:txBody>
      </p:sp>
      <p:pic>
        <p:nvPicPr>
          <p:cNvPr id="684" name="Shape 684" descr="A diagram illustrates the Schachter-Singer cognitive arousal theory using the quote: “This snarling dog is dangerous and that makes me feel afraid.” Stimulus in the form of a snarling dog leads to both ANS arousal/changes in body, and cognitive appraisal as the first response, which leads to conscious fear as the second response."/>
          <p:cNvPicPr preferRelativeResize="0"/>
          <p:nvPr/>
        </p:nvPicPr>
        <p:blipFill rotWithShape="1">
          <a:blip r:embed="rId3">
            <a:alphaModFix/>
          </a:blip>
          <a:srcRect/>
          <a:stretch/>
        </p:blipFill>
        <p:spPr>
          <a:xfrm>
            <a:off x="521677" y="1828800"/>
            <a:ext cx="7832440" cy="28346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Theories of Emotion </a:t>
            </a:r>
            <a:r>
              <a:rPr lang="en-US" sz="2000" b="1" i="0" u="none" strike="noStrike" cap="none">
                <a:solidFill>
                  <a:srgbClr val="007FA3"/>
                </a:solidFill>
                <a:latin typeface="Arial"/>
                <a:ea typeface="Arial"/>
                <a:cs typeface="Arial"/>
                <a:sym typeface="Arial"/>
              </a:rPr>
              <a:t>2 of 2</a:t>
            </a:r>
          </a:p>
        </p:txBody>
      </p:sp>
      <p:sp>
        <p:nvSpPr>
          <p:cNvPr id="691" name="Shape 6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Cognitive-mediational theory: a stimulus must be interpreted (appraised) by a person in order to result in a physical response and an emotional reaction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9.13</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Lazarus’s Cognitive-Mediational Theory of Emotion</a:t>
            </a:r>
          </a:p>
        </p:txBody>
      </p:sp>
      <p:sp>
        <p:nvSpPr>
          <p:cNvPr id="698" name="Shape 698"/>
          <p:cNvSpPr txBox="1">
            <a:spLocks noGrp="1"/>
          </p:cNvSpPr>
          <p:nvPr>
            <p:ph type="body" idx="1"/>
          </p:nvPr>
        </p:nvSpPr>
        <p:spPr>
          <a:xfrm>
            <a:off x="538956" y="3886200"/>
            <a:ext cx="82296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Lazarus’s cognitive-mediational theory of emotion, a stimulus causes an immediate appraisal (e.g., “The dog is snarling and not behind a fence, so this is dangerous”). The cognitive appraisal results in an emotional response, which is then followed by the appropriate bodily response.</a:t>
            </a:r>
          </a:p>
        </p:txBody>
      </p:sp>
      <p:pic>
        <p:nvPicPr>
          <p:cNvPr id="699" name="Shape 699" descr="A diagram illustrates Lazarus’s Cognitive-Mediational Theory. An image of a snarling dog, the stimulus, is followed by a flowchart with the following series of phrases:  First response: • Appraisal of threat • FEAR  Second response: • Bodily response "/>
          <p:cNvPicPr preferRelativeResize="0"/>
          <p:nvPr/>
        </p:nvPicPr>
        <p:blipFill rotWithShape="1">
          <a:blip r:embed="rId3">
            <a:alphaModFix/>
          </a:blip>
          <a:srcRect/>
          <a:stretch/>
        </p:blipFill>
        <p:spPr>
          <a:xfrm>
            <a:off x="381000" y="2053394"/>
            <a:ext cx="8545512" cy="17181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9.14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Comparison of Theories of Emotion</a:t>
            </a:r>
          </a:p>
        </p:txBody>
      </p:sp>
      <p:sp>
        <p:nvSpPr>
          <p:cNvPr id="706" name="Shape 706"/>
          <p:cNvSpPr txBox="1">
            <a:spLocks noGrp="1"/>
          </p:cNvSpPr>
          <p:nvPr>
            <p:ph type="body" idx="1"/>
          </p:nvPr>
        </p:nvSpPr>
        <p:spPr>
          <a:xfrm>
            <a:off x="486506" y="5260967"/>
            <a:ext cx="8229600" cy="381000"/>
          </a:xfrm>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These figures represent the six different theories of emotion as discussed.</a:t>
            </a:r>
          </a:p>
        </p:txBody>
      </p:sp>
      <p:pic>
        <p:nvPicPr>
          <p:cNvPr id="707" name="Shape 707" descr="One of two illustrations representing the six different theories of emotion previously presented as diagrams. This figure includes the common sense theory, the James-Lange theory and the Cannon-Bard theory."/>
          <p:cNvPicPr preferRelativeResize="0"/>
          <p:nvPr/>
        </p:nvPicPr>
        <p:blipFill rotWithShape="1">
          <a:blip r:embed="rId3">
            <a:alphaModFix/>
          </a:blip>
          <a:srcRect/>
          <a:stretch/>
        </p:blipFill>
        <p:spPr>
          <a:xfrm>
            <a:off x="256343" y="1523999"/>
            <a:ext cx="4344962" cy="3736969"/>
          </a:xfrm>
          <a:prstGeom prst="rect">
            <a:avLst/>
          </a:prstGeom>
          <a:noFill/>
          <a:ln>
            <a:noFill/>
          </a:ln>
        </p:spPr>
      </p:pic>
      <p:pic>
        <p:nvPicPr>
          <p:cNvPr id="708" name="Shape 708" descr="The second of two illustrations representing the theories of emotion. This figure includes the Schachter-Singer cognitive arousal theory, the facial feedback theory and Lazarus's cognitive-mediational theory."/>
          <p:cNvPicPr preferRelativeResize="0"/>
          <p:nvPr/>
        </p:nvPicPr>
        <p:blipFill rotWithShape="1">
          <a:blip r:embed="rId4">
            <a:alphaModFix/>
          </a:blip>
          <a:srcRect/>
          <a:stretch/>
        </p:blipFill>
        <p:spPr>
          <a:xfrm>
            <a:off x="4652235" y="1523999"/>
            <a:ext cx="4292408" cy="334963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When Motivation Is Not Enough</a:t>
            </a:r>
          </a:p>
        </p:txBody>
      </p:sp>
      <p:sp>
        <p:nvSpPr>
          <p:cNvPr id="714" name="Shape 71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9.11 Summarize the five steps of the GTD method.</a:t>
            </a:r>
          </a:p>
        </p:txBody>
      </p:sp>
      <p:sp>
        <p:nvSpPr>
          <p:cNvPr id="715" name="Shape 7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Getting Things Done methodology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Capture anything that has your attention in one place.</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Process and define what you can take action on and identify the next steps.</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Organize information and reminders into categories based on how and when you need them.</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Complete weekly reviews of your projects, next actions, and new items.</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Do your next actions in the appropriate context or time frame for doing 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Defining Motivation</a:t>
            </a:r>
          </a:p>
        </p:txBody>
      </p:sp>
      <p:sp>
        <p:nvSpPr>
          <p:cNvPr id="399" name="Shape 399"/>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 Distinguish between intrinsic motivation and extrinsic motivation.</a:t>
            </a:r>
          </a:p>
        </p:txBody>
      </p:sp>
      <p:sp>
        <p:nvSpPr>
          <p:cNvPr id="400" name="Shape 40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Motivation: the process by which activities are started, directed, and continued so that physical or psychological needs or wants are met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Extrinsic motivation: a person performs an action because it leads to an outcome that is separate from or external to the person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Intrinsic motivation: a person performs an action because the act is fun, challenging, or satisfying in an internal manner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15371"/>
            <a:ext cx="8229600" cy="9276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1 of 3</a:t>
            </a:r>
          </a:p>
        </p:txBody>
      </p:sp>
      <p:sp>
        <p:nvSpPr>
          <p:cNvPr id="407" name="Shape 407"/>
          <p:cNvSpPr txBox="1">
            <a:spLocks noGrp="1"/>
          </p:cNvSpPr>
          <p:nvPr>
            <p:ph type="body" idx="1"/>
          </p:nvPr>
        </p:nvSpPr>
        <p:spPr>
          <a:xfrm>
            <a:off x="458875" y="1295400"/>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9.2 Identify the key elements of the early instinct and drive-reduction approaches to motivation.</a:t>
            </a:r>
          </a:p>
        </p:txBody>
      </p:sp>
      <p:sp>
        <p:nvSpPr>
          <p:cNvPr id="408" name="Shape 408"/>
          <p:cNvSpPr txBox="1">
            <a:spLocks noGrp="1"/>
          </p:cNvSpPr>
          <p:nvPr>
            <p:ph type="body" idx="2"/>
          </p:nvPr>
        </p:nvSpPr>
        <p:spPr>
          <a:xfrm>
            <a:off x="457200" y="203562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Instincts and the evolutionary approach: approach to motivation that assumes people are governed by instincts similar to those of animals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Instincts: the biologically determined and innate patterns of behavior that exist in both people and animals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15371"/>
            <a:ext cx="86105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2 of 3</a:t>
            </a:r>
          </a:p>
        </p:txBody>
      </p:sp>
      <p:sp>
        <p:nvSpPr>
          <p:cNvPr id="415" name="Shape 415"/>
          <p:cNvSpPr txBox="1">
            <a:spLocks noGrp="1"/>
          </p:cNvSpPr>
          <p:nvPr>
            <p:ph type="body" idx="2"/>
          </p:nvPr>
        </p:nvSpPr>
        <p:spPr>
          <a:xfrm>
            <a:off x="457200" y="1371600"/>
            <a:ext cx="8229600" cy="4754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Drive-Reduction Theory: assumes behavior arises from physiological needs that cause internal drives to push the organism to satisfy the need and reduce tension and arousal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Need: a requirement of some material essential for survival of the organism</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Drive: psychological tension and physical arousal when there is need that motivates organism to act in order to fulfill need and reduce tension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15371"/>
            <a:ext cx="86105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3 of 3</a:t>
            </a:r>
          </a:p>
        </p:txBody>
      </p:sp>
      <p:sp>
        <p:nvSpPr>
          <p:cNvPr id="422" name="Shape 4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Primary drives: involve needs of the body such as hunger and thirst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Acquired (secondary) drives: learned through experience or conditioning, such as the need for money or social approval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Homeostasis: the tendency of the body to maintain a steady 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 Homeostasis</a:t>
            </a:r>
          </a:p>
        </p:txBody>
      </p:sp>
      <p:sp>
        <p:nvSpPr>
          <p:cNvPr id="429" name="Shape 429"/>
          <p:cNvSpPr txBox="1">
            <a:spLocks noGrp="1"/>
          </p:cNvSpPr>
          <p:nvPr>
            <p:ph type="body" idx="1"/>
          </p:nvPr>
        </p:nvSpPr>
        <p:spPr>
          <a:xfrm>
            <a:off x="762000" y="4038600"/>
            <a:ext cx="7924799" cy="1865415"/>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In homeostasis, the body maintains balance in its physical states. For</a:t>
            </a:r>
          </a:p>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example, this diagram shows how increased hunger (a state of imbalance) prompts a person to eat. Eating increases the level of glucose (blood sugar), causing the feelings of hunger to reduce. After a period without eating, the glucose levels become low enough to stimulate the hunger drive once again, and entire cycle is repeated.</a:t>
            </a:r>
          </a:p>
        </p:txBody>
      </p:sp>
      <p:pic>
        <p:nvPicPr>
          <p:cNvPr id="430" name="Shape 430" descr="A flowchart of homeostasis shows the following sequence: increased hunger; eat; glucose raised; hunger diminished; don’t eat; glucose lowered."/>
          <p:cNvPicPr preferRelativeResize="0"/>
          <p:nvPr/>
        </p:nvPicPr>
        <p:blipFill rotWithShape="1">
          <a:blip r:embed="rId3">
            <a:alphaModFix/>
          </a:blip>
          <a:srcRect/>
          <a:stretch/>
        </p:blipFill>
        <p:spPr>
          <a:xfrm>
            <a:off x="609600" y="1066800"/>
            <a:ext cx="7791277" cy="2819400"/>
          </a:xfrm>
          <a:prstGeom prst="rect">
            <a:avLst/>
          </a:prstGeom>
          <a:noFill/>
          <a:ln>
            <a:noFill/>
          </a:ln>
        </p:spPr>
      </p:pic>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On-screen Show (4:3)</PresentationFormat>
  <Paragraphs>245</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Noto Sans Symbols</vt:lpstr>
      <vt:lpstr>Verdana</vt:lpstr>
      <vt:lpstr>5_508 Lecture</vt:lpstr>
      <vt:lpstr>Psychology</vt:lpstr>
      <vt:lpstr>Psychology</vt:lpstr>
      <vt:lpstr>Learning Objectives 1 of 2</vt:lpstr>
      <vt:lpstr>Learning Objectives 2 of 2</vt:lpstr>
      <vt:lpstr>Defining Motivation</vt:lpstr>
      <vt:lpstr>Early Approaches to Understanding Motivation 1 of 3</vt:lpstr>
      <vt:lpstr>Early Approaches to Understanding Motivation 2 of 3</vt:lpstr>
      <vt:lpstr>Early Approaches to Understanding Motivation 3 of 3</vt:lpstr>
      <vt:lpstr>Figure 9.1 Homeostasis</vt:lpstr>
      <vt:lpstr>Different Strokes for Different Folks: Psychological Needs 1 of 2</vt:lpstr>
      <vt:lpstr>Different Strokes for Different Folks: Psychological Needs 2 of 2</vt:lpstr>
      <vt:lpstr>Arousal and Incentive Approaches 1 of 4</vt:lpstr>
      <vt:lpstr>Arousal and Incentive Approaches 2 of 4</vt:lpstr>
      <vt:lpstr>Figure 9.2 Arousal and Performance</vt:lpstr>
      <vt:lpstr>Arousal and Incentive Approaches 3 of 4</vt:lpstr>
      <vt:lpstr>Table 9.1 Sample Items From the Zuckerman-Kuhlman Personality Questionnaire</vt:lpstr>
      <vt:lpstr>Arousal and Incentive Approaches 4 of 4</vt:lpstr>
      <vt:lpstr>Humanistic Approaches 1 of 2</vt:lpstr>
      <vt:lpstr>Figure 9.3 Maslow’s Hierarchy of Needs</vt:lpstr>
      <vt:lpstr>Humanistic Approaches 2 of 2</vt:lpstr>
      <vt:lpstr>Physiological and Social Components of Hunger 1 of 4</vt:lpstr>
      <vt:lpstr>Physiological and Social Components of Hunger 2 of 4</vt:lpstr>
      <vt:lpstr>Physiological and Social Components of Hunger 3 of 4</vt:lpstr>
      <vt:lpstr>Figure 9.5  Average BMR for a Female and Male</vt:lpstr>
      <vt:lpstr>Physiological and Social Components of Hunger 4 of 4</vt:lpstr>
      <vt:lpstr>Obesity</vt:lpstr>
      <vt:lpstr>The Three Elements of Emotion 1 of 4</vt:lpstr>
      <vt:lpstr>The Three Elements of Emotion 2 of 4</vt:lpstr>
      <vt:lpstr>Figure 9.6  The “Low Road” and “High Road”</vt:lpstr>
      <vt:lpstr>The Three Elements of Emotion 3 of 4</vt:lpstr>
      <vt:lpstr>The Three Elements of Emotion 4 of 4</vt:lpstr>
      <vt:lpstr>Figure 9.7 Facial Expressions of Emotion</vt:lpstr>
      <vt:lpstr>Early Theories of Emotion 1 of 4</vt:lpstr>
      <vt:lpstr>Figure 9.8 Common Sense Theory of Emotion</vt:lpstr>
      <vt:lpstr>Early Theories of Emotion 2 of 4</vt:lpstr>
      <vt:lpstr>Figure 9.9 James-Lange Theory of Emotion</vt:lpstr>
      <vt:lpstr>Early Theories of Emotion 3 of 4</vt:lpstr>
      <vt:lpstr>Figure 9.10 Cannon-Bard Theory of Emotion</vt:lpstr>
      <vt:lpstr>Early Theories of Emotion 4 of 4</vt:lpstr>
      <vt:lpstr>Figure 9.11  Facial Feedback Theory of Emotion</vt:lpstr>
      <vt:lpstr>Cognitive Theories of Emotion 1 of 2</vt:lpstr>
      <vt:lpstr>Figure 9.12  Schachter-Singer Cognitive Arousal Theory of Emotion</vt:lpstr>
      <vt:lpstr>Cognitive Theories of Emotion 2 of 2</vt:lpstr>
      <vt:lpstr>Figure 9.13 Lazarus’s Cognitive-Mediational Theory of Emotion</vt:lpstr>
      <vt:lpstr>Figure 9.14  Comparison of Theories of Emotion</vt:lpstr>
      <vt:lpstr>When Motivation Is Not Enough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Terry, Pam</dc:creator>
  <cp:lastModifiedBy>Terry, Pam</cp:lastModifiedBy>
  <cp:revision>1</cp:revision>
  <dcterms:modified xsi:type="dcterms:W3CDTF">2018-01-19T19:39:29Z</dcterms:modified>
</cp:coreProperties>
</file>