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74"/>
  </p:notesMasterIdLst>
  <p:handoutMasterIdLst>
    <p:handoutMasterId r:id="rId75"/>
  </p:handoutMasterIdLst>
  <p:sldIdLst>
    <p:sldId id="257" r:id="rId2"/>
    <p:sldId id="260" r:id="rId3"/>
    <p:sldId id="261" r:id="rId4"/>
    <p:sldId id="262" r:id="rId5"/>
    <p:sldId id="263" r:id="rId6"/>
    <p:sldId id="319" r:id="rId7"/>
    <p:sldId id="320" r:id="rId8"/>
    <p:sldId id="321" r:id="rId9"/>
    <p:sldId id="264" r:id="rId10"/>
    <p:sldId id="265" r:id="rId11"/>
    <p:sldId id="266" r:id="rId12"/>
    <p:sldId id="267" r:id="rId13"/>
    <p:sldId id="268" r:id="rId14"/>
    <p:sldId id="269" r:id="rId15"/>
    <p:sldId id="270" r:id="rId16"/>
    <p:sldId id="271" r:id="rId17"/>
    <p:sldId id="322" r:id="rId18"/>
    <p:sldId id="323" r:id="rId19"/>
    <p:sldId id="324" r:id="rId20"/>
    <p:sldId id="325" r:id="rId21"/>
    <p:sldId id="326" r:id="rId22"/>
    <p:sldId id="327" r:id="rId23"/>
    <p:sldId id="273" r:id="rId24"/>
    <p:sldId id="275" r:id="rId25"/>
    <p:sldId id="276" r:id="rId26"/>
    <p:sldId id="277" r:id="rId27"/>
    <p:sldId id="328" r:id="rId28"/>
    <p:sldId id="278" r:id="rId29"/>
    <p:sldId id="329" r:id="rId30"/>
    <p:sldId id="279" r:id="rId31"/>
    <p:sldId id="280" r:id="rId32"/>
    <p:sldId id="330" r:id="rId33"/>
    <p:sldId id="282" r:id="rId34"/>
    <p:sldId id="283" r:id="rId35"/>
    <p:sldId id="284" r:id="rId36"/>
    <p:sldId id="331" r:id="rId37"/>
    <p:sldId id="332" r:id="rId38"/>
    <p:sldId id="285" r:id="rId39"/>
    <p:sldId id="286" r:id="rId40"/>
    <p:sldId id="287" r:id="rId41"/>
    <p:sldId id="288" r:id="rId42"/>
    <p:sldId id="289" r:id="rId43"/>
    <p:sldId id="290" r:id="rId44"/>
    <p:sldId id="291" r:id="rId45"/>
    <p:sldId id="292" r:id="rId46"/>
    <p:sldId id="333" r:id="rId47"/>
    <p:sldId id="294" r:id="rId48"/>
    <p:sldId id="335" r:id="rId49"/>
    <p:sldId id="336" r:id="rId50"/>
    <p:sldId id="295" r:id="rId51"/>
    <p:sldId id="296" r:id="rId52"/>
    <p:sldId id="297" r:id="rId53"/>
    <p:sldId id="298" r:id="rId54"/>
    <p:sldId id="299" r:id="rId55"/>
    <p:sldId id="300" r:id="rId56"/>
    <p:sldId id="301" r:id="rId57"/>
    <p:sldId id="302" r:id="rId58"/>
    <p:sldId id="304" r:id="rId59"/>
    <p:sldId id="305" r:id="rId60"/>
    <p:sldId id="306" r:id="rId61"/>
    <p:sldId id="308" r:id="rId62"/>
    <p:sldId id="309" r:id="rId63"/>
    <p:sldId id="337" r:id="rId64"/>
    <p:sldId id="310" r:id="rId65"/>
    <p:sldId id="338" r:id="rId66"/>
    <p:sldId id="312" r:id="rId67"/>
    <p:sldId id="313" r:id="rId68"/>
    <p:sldId id="339" r:id="rId69"/>
    <p:sldId id="343" r:id="rId70"/>
    <p:sldId id="340" r:id="rId71"/>
    <p:sldId id="341" r:id="rId72"/>
    <p:sldId id="342" r:id="rId73"/>
  </p:sldIdLst>
  <p:sldSz cx="9144000" cy="6858000" type="screen4x3"/>
  <p:notesSz cx="7053263"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90994-5CB1-4338-8F2A-51938F59FB5B}">
  <a:tblStyle styleId="{90690994-5CB1-4338-8F2A-51938F59FB5B}"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2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F5B87ABE-91B7-4EFA-B48C-DB35B2465E55}" type="datetimeFigureOut">
              <a:rPr lang="en-US" smtClean="0"/>
              <a:t>9/17/2018</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24FD7CEE-0B53-4270-A46C-DD14A2511EE1}" type="slidenum">
              <a:rPr lang="en-US" smtClean="0"/>
              <a:t>‹#›</a:t>
            </a:fld>
            <a:endParaRPr lang="en-US"/>
          </a:p>
        </p:txBody>
      </p:sp>
    </p:spTree>
    <p:extLst>
      <p:ext uri="{BB962C8B-B14F-4D97-AF65-F5344CB8AC3E}">
        <p14:creationId xmlns:p14="http://schemas.microsoft.com/office/powerpoint/2010/main" val="2582895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56413" cy="465455"/>
          </a:xfrm>
          <a:prstGeom prst="rect">
            <a:avLst/>
          </a:prstGeom>
          <a:noFill/>
          <a:ln>
            <a:noFill/>
          </a:ln>
        </p:spPr>
        <p:txBody>
          <a:bodyPr lIns="93482" tIns="93482" rIns="93482" bIns="93482"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67487" marR="0" lvl="1" indent="0" algn="l" rtl="0">
              <a:spcBef>
                <a:spcPts val="0"/>
              </a:spcBef>
              <a:buNone/>
              <a:defRPr sz="1800" b="0" i="0" u="none" strike="noStrike" cap="none">
                <a:solidFill>
                  <a:schemeClr val="dk1"/>
                </a:solidFill>
                <a:latin typeface="Arial"/>
                <a:ea typeface="Arial"/>
                <a:cs typeface="Arial"/>
                <a:sym typeface="Arial"/>
              </a:defRPr>
            </a:lvl2pPr>
            <a:lvl3pPr marL="934974" marR="0" lvl="2" indent="0" algn="l" rtl="0">
              <a:spcBef>
                <a:spcPts val="0"/>
              </a:spcBef>
              <a:buNone/>
              <a:defRPr sz="1800" b="0" i="0" u="none" strike="noStrike" cap="none">
                <a:solidFill>
                  <a:schemeClr val="dk1"/>
                </a:solidFill>
                <a:latin typeface="Arial"/>
                <a:ea typeface="Arial"/>
                <a:cs typeface="Arial"/>
                <a:sym typeface="Arial"/>
              </a:defRPr>
            </a:lvl3pPr>
            <a:lvl4pPr marL="1402461" marR="0" lvl="3" indent="0" algn="l" rtl="0">
              <a:spcBef>
                <a:spcPts val="0"/>
              </a:spcBef>
              <a:buNone/>
              <a:defRPr sz="1800" b="0" i="0" u="none" strike="noStrike" cap="none">
                <a:solidFill>
                  <a:schemeClr val="dk1"/>
                </a:solidFill>
                <a:latin typeface="Arial"/>
                <a:ea typeface="Arial"/>
                <a:cs typeface="Arial"/>
                <a:sym typeface="Arial"/>
              </a:defRPr>
            </a:lvl4pPr>
            <a:lvl5pPr marL="1869948" marR="0" lvl="4" indent="0" algn="l" rtl="0">
              <a:spcBef>
                <a:spcPts val="0"/>
              </a:spcBef>
              <a:buNone/>
              <a:defRPr sz="1800" b="0" i="0" u="none" strike="noStrike" cap="none">
                <a:solidFill>
                  <a:schemeClr val="dk1"/>
                </a:solidFill>
                <a:latin typeface="Arial"/>
                <a:ea typeface="Arial"/>
                <a:cs typeface="Arial"/>
                <a:sym typeface="Arial"/>
              </a:defRPr>
            </a:lvl5pPr>
            <a:lvl6pPr marL="2337435" marR="0" lvl="5" indent="0" algn="l" rtl="0">
              <a:spcBef>
                <a:spcPts val="0"/>
              </a:spcBef>
              <a:buNone/>
              <a:defRPr sz="1800" b="0" i="0" u="none" strike="noStrike" cap="none">
                <a:solidFill>
                  <a:schemeClr val="dk1"/>
                </a:solidFill>
                <a:latin typeface="Arial"/>
                <a:ea typeface="Arial"/>
                <a:cs typeface="Arial"/>
                <a:sym typeface="Arial"/>
              </a:defRPr>
            </a:lvl6pPr>
            <a:lvl7pPr marL="2804922" marR="0" lvl="6" indent="0" algn="l" rtl="0">
              <a:spcBef>
                <a:spcPts val="0"/>
              </a:spcBef>
              <a:buNone/>
              <a:defRPr sz="1800" b="0" i="0" u="none" strike="noStrike" cap="none">
                <a:solidFill>
                  <a:schemeClr val="dk1"/>
                </a:solidFill>
                <a:latin typeface="Arial"/>
                <a:ea typeface="Arial"/>
                <a:cs typeface="Arial"/>
                <a:sym typeface="Arial"/>
              </a:defRPr>
            </a:lvl7pPr>
            <a:lvl8pPr marL="3272409" marR="0" lvl="7" indent="0" algn="l" rtl="0">
              <a:spcBef>
                <a:spcPts val="0"/>
              </a:spcBef>
              <a:buNone/>
              <a:defRPr sz="1800" b="0" i="0" u="none" strike="noStrike" cap="none">
                <a:solidFill>
                  <a:schemeClr val="dk1"/>
                </a:solidFill>
                <a:latin typeface="Arial"/>
                <a:ea typeface="Arial"/>
                <a:cs typeface="Arial"/>
                <a:sym typeface="Arial"/>
              </a:defRPr>
            </a:lvl8pPr>
            <a:lvl9pPr marL="3739896"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95216" y="0"/>
            <a:ext cx="3056413" cy="465455"/>
          </a:xfrm>
          <a:prstGeom prst="rect">
            <a:avLst/>
          </a:prstGeom>
          <a:noFill/>
          <a:ln>
            <a:noFill/>
          </a:ln>
        </p:spPr>
        <p:txBody>
          <a:bodyPr lIns="93482" tIns="93482" rIns="93482" bIns="93482"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67487" marR="0" lvl="1" indent="0" algn="l" rtl="0">
              <a:spcBef>
                <a:spcPts val="0"/>
              </a:spcBef>
              <a:buNone/>
              <a:defRPr sz="1800" b="0" i="0" u="none" strike="noStrike" cap="none">
                <a:solidFill>
                  <a:schemeClr val="dk1"/>
                </a:solidFill>
                <a:latin typeface="Arial"/>
                <a:ea typeface="Arial"/>
                <a:cs typeface="Arial"/>
                <a:sym typeface="Arial"/>
              </a:defRPr>
            </a:lvl2pPr>
            <a:lvl3pPr marL="934974" marR="0" lvl="2" indent="0" algn="l" rtl="0">
              <a:spcBef>
                <a:spcPts val="0"/>
              </a:spcBef>
              <a:buNone/>
              <a:defRPr sz="1800" b="0" i="0" u="none" strike="noStrike" cap="none">
                <a:solidFill>
                  <a:schemeClr val="dk1"/>
                </a:solidFill>
                <a:latin typeface="Arial"/>
                <a:ea typeface="Arial"/>
                <a:cs typeface="Arial"/>
                <a:sym typeface="Arial"/>
              </a:defRPr>
            </a:lvl3pPr>
            <a:lvl4pPr marL="1402461" marR="0" lvl="3" indent="0" algn="l" rtl="0">
              <a:spcBef>
                <a:spcPts val="0"/>
              </a:spcBef>
              <a:buNone/>
              <a:defRPr sz="1800" b="0" i="0" u="none" strike="noStrike" cap="none">
                <a:solidFill>
                  <a:schemeClr val="dk1"/>
                </a:solidFill>
                <a:latin typeface="Arial"/>
                <a:ea typeface="Arial"/>
                <a:cs typeface="Arial"/>
                <a:sym typeface="Arial"/>
              </a:defRPr>
            </a:lvl4pPr>
            <a:lvl5pPr marL="1869948" marR="0" lvl="4" indent="0" algn="l" rtl="0">
              <a:spcBef>
                <a:spcPts val="0"/>
              </a:spcBef>
              <a:buNone/>
              <a:defRPr sz="1800" b="0" i="0" u="none" strike="noStrike" cap="none">
                <a:solidFill>
                  <a:schemeClr val="dk1"/>
                </a:solidFill>
                <a:latin typeface="Arial"/>
                <a:ea typeface="Arial"/>
                <a:cs typeface="Arial"/>
                <a:sym typeface="Arial"/>
              </a:defRPr>
            </a:lvl5pPr>
            <a:lvl6pPr marL="2337435" marR="0" lvl="5" indent="0" algn="l" rtl="0">
              <a:spcBef>
                <a:spcPts val="0"/>
              </a:spcBef>
              <a:buNone/>
              <a:defRPr sz="1800" b="0" i="0" u="none" strike="noStrike" cap="none">
                <a:solidFill>
                  <a:schemeClr val="dk1"/>
                </a:solidFill>
                <a:latin typeface="Arial"/>
                <a:ea typeface="Arial"/>
                <a:cs typeface="Arial"/>
                <a:sym typeface="Arial"/>
              </a:defRPr>
            </a:lvl6pPr>
            <a:lvl7pPr marL="2804922" marR="0" lvl="6" indent="0" algn="l" rtl="0">
              <a:spcBef>
                <a:spcPts val="0"/>
              </a:spcBef>
              <a:buNone/>
              <a:defRPr sz="1800" b="0" i="0" u="none" strike="noStrike" cap="none">
                <a:solidFill>
                  <a:schemeClr val="dk1"/>
                </a:solidFill>
                <a:latin typeface="Arial"/>
                <a:ea typeface="Arial"/>
                <a:cs typeface="Arial"/>
                <a:sym typeface="Arial"/>
              </a:defRPr>
            </a:lvl7pPr>
            <a:lvl8pPr marL="3272409" marR="0" lvl="7" indent="0" algn="l" rtl="0">
              <a:spcBef>
                <a:spcPts val="0"/>
              </a:spcBef>
              <a:buNone/>
              <a:defRPr sz="1800" b="0" i="0" u="none" strike="noStrike" cap="none">
                <a:solidFill>
                  <a:schemeClr val="dk1"/>
                </a:solidFill>
                <a:latin typeface="Arial"/>
                <a:ea typeface="Arial"/>
                <a:cs typeface="Arial"/>
                <a:sym typeface="Arial"/>
              </a:defRPr>
            </a:lvl8pPr>
            <a:lvl9pPr marL="3739896"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5327" y="4421823"/>
            <a:ext cx="5642609" cy="4189095"/>
          </a:xfrm>
          <a:prstGeom prst="rect">
            <a:avLst/>
          </a:prstGeom>
          <a:noFill/>
          <a:ln>
            <a:noFill/>
          </a:ln>
        </p:spPr>
        <p:txBody>
          <a:bodyPr lIns="93482" tIns="93482" rIns="93482" bIns="93482"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842029"/>
            <a:ext cx="3056413" cy="465455"/>
          </a:xfrm>
          <a:prstGeom prst="rect">
            <a:avLst/>
          </a:prstGeom>
          <a:noFill/>
          <a:ln>
            <a:noFill/>
          </a:ln>
        </p:spPr>
        <p:txBody>
          <a:bodyPr lIns="93482" tIns="93482" rIns="93482" bIns="93482"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67487" marR="0" lvl="1" indent="0" algn="l" rtl="0">
              <a:spcBef>
                <a:spcPts val="0"/>
              </a:spcBef>
              <a:buNone/>
              <a:defRPr sz="1800" b="0" i="0" u="none" strike="noStrike" cap="none">
                <a:solidFill>
                  <a:schemeClr val="dk1"/>
                </a:solidFill>
                <a:latin typeface="Arial"/>
                <a:ea typeface="Arial"/>
                <a:cs typeface="Arial"/>
                <a:sym typeface="Arial"/>
              </a:defRPr>
            </a:lvl2pPr>
            <a:lvl3pPr marL="934974" marR="0" lvl="2" indent="0" algn="l" rtl="0">
              <a:spcBef>
                <a:spcPts val="0"/>
              </a:spcBef>
              <a:buNone/>
              <a:defRPr sz="1800" b="0" i="0" u="none" strike="noStrike" cap="none">
                <a:solidFill>
                  <a:schemeClr val="dk1"/>
                </a:solidFill>
                <a:latin typeface="Arial"/>
                <a:ea typeface="Arial"/>
                <a:cs typeface="Arial"/>
                <a:sym typeface="Arial"/>
              </a:defRPr>
            </a:lvl3pPr>
            <a:lvl4pPr marL="1402461" marR="0" lvl="3" indent="0" algn="l" rtl="0">
              <a:spcBef>
                <a:spcPts val="0"/>
              </a:spcBef>
              <a:buNone/>
              <a:defRPr sz="1800" b="0" i="0" u="none" strike="noStrike" cap="none">
                <a:solidFill>
                  <a:schemeClr val="dk1"/>
                </a:solidFill>
                <a:latin typeface="Arial"/>
                <a:ea typeface="Arial"/>
                <a:cs typeface="Arial"/>
                <a:sym typeface="Arial"/>
              </a:defRPr>
            </a:lvl4pPr>
            <a:lvl5pPr marL="1869948" marR="0" lvl="4" indent="0" algn="l" rtl="0">
              <a:spcBef>
                <a:spcPts val="0"/>
              </a:spcBef>
              <a:buNone/>
              <a:defRPr sz="1800" b="0" i="0" u="none" strike="noStrike" cap="none">
                <a:solidFill>
                  <a:schemeClr val="dk1"/>
                </a:solidFill>
                <a:latin typeface="Arial"/>
                <a:ea typeface="Arial"/>
                <a:cs typeface="Arial"/>
                <a:sym typeface="Arial"/>
              </a:defRPr>
            </a:lvl5pPr>
            <a:lvl6pPr marL="2337435" marR="0" lvl="5" indent="0" algn="l" rtl="0">
              <a:spcBef>
                <a:spcPts val="0"/>
              </a:spcBef>
              <a:buNone/>
              <a:defRPr sz="1800" b="0" i="0" u="none" strike="noStrike" cap="none">
                <a:solidFill>
                  <a:schemeClr val="dk1"/>
                </a:solidFill>
                <a:latin typeface="Arial"/>
                <a:ea typeface="Arial"/>
                <a:cs typeface="Arial"/>
                <a:sym typeface="Arial"/>
              </a:defRPr>
            </a:lvl6pPr>
            <a:lvl7pPr marL="2804922" marR="0" lvl="6" indent="0" algn="l" rtl="0">
              <a:spcBef>
                <a:spcPts val="0"/>
              </a:spcBef>
              <a:buNone/>
              <a:defRPr sz="1800" b="0" i="0" u="none" strike="noStrike" cap="none">
                <a:solidFill>
                  <a:schemeClr val="dk1"/>
                </a:solidFill>
                <a:latin typeface="Arial"/>
                <a:ea typeface="Arial"/>
                <a:cs typeface="Arial"/>
                <a:sym typeface="Arial"/>
              </a:defRPr>
            </a:lvl7pPr>
            <a:lvl8pPr marL="3272409" marR="0" lvl="7" indent="0" algn="l" rtl="0">
              <a:spcBef>
                <a:spcPts val="0"/>
              </a:spcBef>
              <a:buNone/>
              <a:defRPr sz="1800" b="0" i="0" u="none" strike="noStrike" cap="none">
                <a:solidFill>
                  <a:schemeClr val="dk1"/>
                </a:solidFill>
                <a:latin typeface="Arial"/>
                <a:ea typeface="Arial"/>
                <a:cs typeface="Arial"/>
                <a:sym typeface="Arial"/>
              </a:defRPr>
            </a:lvl8pPr>
            <a:lvl9pPr marL="3739896"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smtClean="0">
                <a:solidFill>
                  <a:schemeClr val="dk1"/>
                </a:solidFill>
              </a:rPr>
              <a:pPr algn="r">
                <a:buSzPct val="25000"/>
              </a:pPr>
              <a:t>‹#›</a:t>
            </a:fld>
            <a:endParaRPr lang="en-US" sz="1200">
              <a:solidFill>
                <a:schemeClr val="dk1"/>
              </a:solidFill>
            </a:endParaRPr>
          </a:p>
        </p:txBody>
      </p:sp>
    </p:spTree>
    <p:extLst>
      <p:ext uri="{BB962C8B-B14F-4D97-AF65-F5344CB8AC3E}">
        <p14:creationId xmlns:p14="http://schemas.microsoft.com/office/powerpoint/2010/main" val="40908082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288" name="Shape 288"/>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1</a:t>
            </a:fld>
            <a:endParaRPr lang="en-US" sz="1200">
              <a:solidFill>
                <a:schemeClr val="dk1"/>
              </a:solidFill>
            </a:endParaRPr>
          </a:p>
        </p:txBody>
      </p:sp>
    </p:spTree>
    <p:extLst>
      <p:ext uri="{BB962C8B-B14F-4D97-AF65-F5344CB8AC3E}">
        <p14:creationId xmlns:p14="http://schemas.microsoft.com/office/powerpoint/2010/main" val="408978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58" name="Shape 35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09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64" name="Shape 364"/>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05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0" name="Shape 370"/>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371" name="Shape 371"/>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14</a:t>
            </a:fld>
            <a:endParaRPr lang="en-US" sz="1200">
              <a:solidFill>
                <a:schemeClr val="dk1"/>
              </a:solidFill>
            </a:endParaRPr>
          </a:p>
        </p:txBody>
      </p:sp>
    </p:spTree>
    <p:extLst>
      <p:ext uri="{BB962C8B-B14F-4D97-AF65-F5344CB8AC3E}">
        <p14:creationId xmlns:p14="http://schemas.microsoft.com/office/powerpoint/2010/main" val="2247930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78" name="Shape 37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445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84" name="Shape 384"/>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16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99" name="Shape 399"/>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26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412" name="Shape 412"/>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24</a:t>
            </a:fld>
            <a:endParaRPr lang="en-US" sz="1200">
              <a:solidFill>
                <a:schemeClr val="dk1"/>
              </a:solidFill>
            </a:endParaRPr>
          </a:p>
        </p:txBody>
      </p:sp>
    </p:spTree>
    <p:extLst>
      <p:ext uri="{BB962C8B-B14F-4D97-AF65-F5344CB8AC3E}">
        <p14:creationId xmlns:p14="http://schemas.microsoft.com/office/powerpoint/2010/main" val="2061760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418" name="Shape 41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766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5" name="Shape 425"/>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426" name="Shape 426"/>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26</a:t>
            </a:fld>
            <a:endParaRPr lang="en-US" sz="1200">
              <a:solidFill>
                <a:schemeClr val="dk1"/>
              </a:solidFill>
            </a:endParaRPr>
          </a:p>
        </p:txBody>
      </p:sp>
    </p:spTree>
    <p:extLst>
      <p:ext uri="{BB962C8B-B14F-4D97-AF65-F5344CB8AC3E}">
        <p14:creationId xmlns:p14="http://schemas.microsoft.com/office/powerpoint/2010/main" val="127059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434" name="Shape 434"/>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28</a:t>
            </a:fld>
            <a:endParaRPr lang="en-US" sz="1200">
              <a:solidFill>
                <a:schemeClr val="dk1"/>
              </a:solidFill>
            </a:endParaRPr>
          </a:p>
        </p:txBody>
      </p:sp>
    </p:spTree>
    <p:extLst>
      <p:ext uri="{BB962C8B-B14F-4D97-AF65-F5344CB8AC3E}">
        <p14:creationId xmlns:p14="http://schemas.microsoft.com/office/powerpoint/2010/main" val="156807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11" name="Shape 311"/>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229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AE86BB-22F3-46F9-8B8E-744FBCDF5F07}" type="slidenum">
              <a:rPr lang="en-US" altLang="en-US" sz="1200"/>
              <a:pPr/>
              <a:t>29</a:t>
            </a:fld>
            <a:endParaRPr lang="en-US" altLang="en-US" sz="1200"/>
          </a:p>
        </p:txBody>
      </p:sp>
      <p:sp>
        <p:nvSpPr>
          <p:cNvPr id="870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31862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440" name="Shape 440"/>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39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448" name="Shape 448"/>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31</a:t>
            </a:fld>
            <a:endParaRPr lang="en-US" sz="1200">
              <a:solidFill>
                <a:schemeClr val="dk1"/>
              </a:solidFill>
            </a:endParaRPr>
          </a:p>
        </p:txBody>
      </p:sp>
    </p:spTree>
    <p:extLst>
      <p:ext uri="{BB962C8B-B14F-4D97-AF65-F5344CB8AC3E}">
        <p14:creationId xmlns:p14="http://schemas.microsoft.com/office/powerpoint/2010/main" val="640610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462" name="Shape 462"/>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649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469" name="Shape 469"/>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34</a:t>
            </a:fld>
            <a:endParaRPr lang="en-US" sz="1200">
              <a:solidFill>
                <a:schemeClr val="dk1"/>
              </a:solidFill>
            </a:endParaRPr>
          </a:p>
        </p:txBody>
      </p:sp>
    </p:spTree>
    <p:extLst>
      <p:ext uri="{BB962C8B-B14F-4D97-AF65-F5344CB8AC3E}">
        <p14:creationId xmlns:p14="http://schemas.microsoft.com/office/powerpoint/2010/main" val="1836425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6" name="Shape 476"/>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477" name="Shape 477"/>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35</a:t>
            </a:fld>
            <a:endParaRPr lang="en-US" sz="1200">
              <a:solidFill>
                <a:schemeClr val="dk1"/>
              </a:solidFill>
            </a:endParaRPr>
          </a:p>
        </p:txBody>
      </p:sp>
    </p:spTree>
    <p:extLst>
      <p:ext uri="{BB962C8B-B14F-4D97-AF65-F5344CB8AC3E}">
        <p14:creationId xmlns:p14="http://schemas.microsoft.com/office/powerpoint/2010/main" val="390440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8F5515-860B-4EAE-A32D-2B4CD49A0C16}" type="slidenum">
              <a:rPr lang="en-US" altLang="en-US" sz="1200"/>
              <a:pPr/>
              <a:t>37</a:t>
            </a:fld>
            <a:endParaRPr lang="en-US" altLang="en-US" sz="1200"/>
          </a:p>
        </p:txBody>
      </p:sp>
      <p:sp>
        <p:nvSpPr>
          <p:cNvPr id="8909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685749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4" name="Shape 484"/>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485" name="Shape 485"/>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38</a:t>
            </a:fld>
            <a:endParaRPr lang="en-US" sz="1200">
              <a:solidFill>
                <a:schemeClr val="dk1"/>
              </a:solidFill>
            </a:endParaRPr>
          </a:p>
        </p:txBody>
      </p:sp>
    </p:spTree>
    <p:extLst>
      <p:ext uri="{BB962C8B-B14F-4D97-AF65-F5344CB8AC3E}">
        <p14:creationId xmlns:p14="http://schemas.microsoft.com/office/powerpoint/2010/main" val="2095015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491" name="Shape 491"/>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701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497" name="Shape 497"/>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491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18" name="Shape 31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825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504" name="Shape 504"/>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609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510" name="Shape 510"/>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756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6" name="Shape 516"/>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517" name="Shape 517"/>
          <p:cNvSpPr txBox="1"/>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43</a:t>
            </a:fld>
            <a:endParaRPr lang="en-US" sz="1200">
              <a:solidFill>
                <a:schemeClr val="dk1"/>
              </a:solidFill>
            </a:endParaRPr>
          </a:p>
        </p:txBody>
      </p:sp>
    </p:spTree>
    <p:extLst>
      <p:ext uri="{BB962C8B-B14F-4D97-AF65-F5344CB8AC3E}">
        <p14:creationId xmlns:p14="http://schemas.microsoft.com/office/powerpoint/2010/main" val="2035731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4" name="Shape 524"/>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525" name="Shape 525"/>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44</a:t>
            </a:fld>
            <a:endParaRPr lang="en-US" sz="1200">
              <a:solidFill>
                <a:schemeClr val="dk1"/>
              </a:solidFill>
            </a:endParaRPr>
          </a:p>
        </p:txBody>
      </p:sp>
    </p:spTree>
    <p:extLst>
      <p:ext uri="{BB962C8B-B14F-4D97-AF65-F5344CB8AC3E}">
        <p14:creationId xmlns:p14="http://schemas.microsoft.com/office/powerpoint/2010/main" val="2836810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32" name="Shape 532"/>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533" name="Shape 533"/>
          <p:cNvSpPr txBox="1"/>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45</a:t>
            </a:fld>
            <a:endParaRPr lang="en-US" sz="1200">
              <a:solidFill>
                <a:schemeClr val="dk1"/>
              </a:solidFill>
            </a:endParaRPr>
          </a:p>
        </p:txBody>
      </p:sp>
    </p:spTree>
    <p:extLst>
      <p:ext uri="{BB962C8B-B14F-4D97-AF65-F5344CB8AC3E}">
        <p14:creationId xmlns:p14="http://schemas.microsoft.com/office/powerpoint/2010/main" val="3049128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6" name="Shape 546"/>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547" name="Shape 547"/>
          <p:cNvSpPr txBox="1"/>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47</a:t>
            </a:fld>
            <a:endParaRPr lang="en-US" sz="1200">
              <a:solidFill>
                <a:schemeClr val="dk1"/>
              </a:solidFill>
            </a:endParaRPr>
          </a:p>
        </p:txBody>
      </p:sp>
    </p:spTree>
    <p:extLst>
      <p:ext uri="{BB962C8B-B14F-4D97-AF65-F5344CB8AC3E}">
        <p14:creationId xmlns:p14="http://schemas.microsoft.com/office/powerpoint/2010/main" val="2575919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3" name="Shape 553"/>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554" name="Shape 554"/>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50</a:t>
            </a:fld>
            <a:endParaRPr lang="en-US" sz="1200">
              <a:solidFill>
                <a:schemeClr val="dk1"/>
              </a:solidFill>
            </a:endParaRPr>
          </a:p>
        </p:txBody>
      </p:sp>
    </p:spTree>
    <p:extLst>
      <p:ext uri="{BB962C8B-B14F-4D97-AF65-F5344CB8AC3E}">
        <p14:creationId xmlns:p14="http://schemas.microsoft.com/office/powerpoint/2010/main" val="3248648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0" name="Shape 560"/>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561" name="Shape 561"/>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51</a:t>
            </a:fld>
            <a:endParaRPr lang="en-US" sz="1200">
              <a:solidFill>
                <a:schemeClr val="dk1"/>
              </a:solidFill>
            </a:endParaRPr>
          </a:p>
        </p:txBody>
      </p:sp>
    </p:spTree>
    <p:extLst>
      <p:ext uri="{BB962C8B-B14F-4D97-AF65-F5344CB8AC3E}">
        <p14:creationId xmlns:p14="http://schemas.microsoft.com/office/powerpoint/2010/main" val="2066024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568" name="Shape 56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2145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574" name="Shape 574"/>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6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25" name="Shape 325"/>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993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1" name="Shape 581"/>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582" name="Shape 582"/>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54</a:t>
            </a:fld>
            <a:endParaRPr lang="en-US" sz="1200">
              <a:solidFill>
                <a:schemeClr val="dk1"/>
              </a:solidFill>
            </a:endParaRPr>
          </a:p>
        </p:txBody>
      </p:sp>
    </p:spTree>
    <p:extLst>
      <p:ext uri="{BB962C8B-B14F-4D97-AF65-F5344CB8AC3E}">
        <p14:creationId xmlns:p14="http://schemas.microsoft.com/office/powerpoint/2010/main" val="1242748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88" name="Shape 588"/>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r>
              <a:rPr lang="en-US"/>
              <a:t>Image credit:  Bonnie Kamin / PhotoEdit</a:t>
            </a:r>
          </a:p>
        </p:txBody>
      </p:sp>
      <p:sp>
        <p:nvSpPr>
          <p:cNvPr id="589" name="Shape 589"/>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55</a:t>
            </a:fld>
            <a:endParaRPr lang="en-US" sz="1200">
              <a:solidFill>
                <a:schemeClr val="dk1"/>
              </a:solidFill>
            </a:endParaRPr>
          </a:p>
        </p:txBody>
      </p:sp>
    </p:spTree>
    <p:extLst>
      <p:ext uri="{BB962C8B-B14F-4D97-AF65-F5344CB8AC3E}">
        <p14:creationId xmlns:p14="http://schemas.microsoft.com/office/powerpoint/2010/main" val="1807701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596" name="Shape 596"/>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234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2" name="Shape 602"/>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603" name="Shape 603"/>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57</a:t>
            </a:fld>
            <a:endParaRPr lang="en-US" sz="1200">
              <a:solidFill>
                <a:schemeClr val="dk1"/>
              </a:solidFill>
            </a:endParaRPr>
          </a:p>
        </p:txBody>
      </p:sp>
    </p:spTree>
    <p:extLst>
      <p:ext uri="{BB962C8B-B14F-4D97-AF65-F5344CB8AC3E}">
        <p14:creationId xmlns:p14="http://schemas.microsoft.com/office/powerpoint/2010/main" val="2528182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615" name="Shape 615"/>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754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1" name="Shape 621"/>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622" name="Shape 622"/>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59</a:t>
            </a:fld>
            <a:endParaRPr lang="en-US" sz="1200">
              <a:solidFill>
                <a:schemeClr val="dk1"/>
              </a:solidFill>
            </a:endParaRPr>
          </a:p>
        </p:txBody>
      </p:sp>
    </p:spTree>
    <p:extLst>
      <p:ext uri="{BB962C8B-B14F-4D97-AF65-F5344CB8AC3E}">
        <p14:creationId xmlns:p14="http://schemas.microsoft.com/office/powerpoint/2010/main" val="3584530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8" name="Shape 628"/>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629" name="Shape 629"/>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60</a:t>
            </a:fld>
            <a:endParaRPr lang="en-US" sz="1200">
              <a:solidFill>
                <a:schemeClr val="dk1"/>
              </a:solidFill>
            </a:endParaRPr>
          </a:p>
        </p:txBody>
      </p:sp>
    </p:spTree>
    <p:extLst>
      <p:ext uri="{BB962C8B-B14F-4D97-AF65-F5344CB8AC3E}">
        <p14:creationId xmlns:p14="http://schemas.microsoft.com/office/powerpoint/2010/main" val="1077963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643" name="Shape 643"/>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627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9" name="Shape 649"/>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650" name="Shape 650"/>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62</a:t>
            </a:fld>
            <a:endParaRPr lang="en-US" sz="1200">
              <a:solidFill>
                <a:schemeClr val="dk1"/>
              </a:solidFill>
            </a:endParaRPr>
          </a:p>
        </p:txBody>
      </p:sp>
    </p:spTree>
    <p:extLst>
      <p:ext uri="{BB962C8B-B14F-4D97-AF65-F5344CB8AC3E}">
        <p14:creationId xmlns:p14="http://schemas.microsoft.com/office/powerpoint/2010/main" val="1799894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637" name="Shape 637"/>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63</a:t>
            </a:fld>
            <a:endParaRPr lang="en-US" sz="1200">
              <a:solidFill>
                <a:schemeClr val="dk1"/>
              </a:solidFill>
            </a:endParaRPr>
          </a:p>
        </p:txBody>
      </p:sp>
    </p:spTree>
    <p:extLst>
      <p:ext uri="{BB962C8B-B14F-4D97-AF65-F5344CB8AC3E}">
        <p14:creationId xmlns:p14="http://schemas.microsoft.com/office/powerpoint/2010/main" val="163251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332" name="Shape 332"/>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5</a:t>
            </a:fld>
            <a:endParaRPr lang="en-US" sz="1200">
              <a:solidFill>
                <a:schemeClr val="dk1"/>
              </a:solidFill>
            </a:endParaRPr>
          </a:p>
        </p:txBody>
      </p:sp>
    </p:spTree>
    <p:extLst>
      <p:ext uri="{BB962C8B-B14F-4D97-AF65-F5344CB8AC3E}">
        <p14:creationId xmlns:p14="http://schemas.microsoft.com/office/powerpoint/2010/main" val="676738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57" name="Shape 657"/>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658" name="Shape 658"/>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64</a:t>
            </a:fld>
            <a:endParaRPr lang="en-US" sz="1200">
              <a:solidFill>
                <a:schemeClr val="dk1"/>
              </a:solidFill>
            </a:endParaRPr>
          </a:p>
        </p:txBody>
      </p:sp>
    </p:spTree>
    <p:extLst>
      <p:ext uri="{BB962C8B-B14F-4D97-AF65-F5344CB8AC3E}">
        <p14:creationId xmlns:p14="http://schemas.microsoft.com/office/powerpoint/2010/main" val="3149175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10602-A7A6-41B0-B601-44DF79D22111}" type="slidenum">
              <a:rPr lang="en-US" altLang="en-US" sz="1200"/>
              <a:pPr/>
              <a:t>65</a:t>
            </a:fld>
            <a:endParaRPr lang="en-US" altLang="en-US" sz="1200"/>
          </a:p>
        </p:txBody>
      </p:sp>
      <p:sp>
        <p:nvSpPr>
          <p:cNvPr id="9523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869361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673" name="Shape 673"/>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80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80" name="Shape 680"/>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681" name="Shape 681"/>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67</a:t>
            </a:fld>
            <a:endParaRPr lang="en-US" sz="1200">
              <a:solidFill>
                <a:schemeClr val="dk1"/>
              </a:solidFill>
            </a:endParaRPr>
          </a:p>
        </p:txBody>
      </p:sp>
    </p:spTree>
    <p:extLst>
      <p:ext uri="{BB962C8B-B14F-4D97-AF65-F5344CB8AC3E}">
        <p14:creationId xmlns:p14="http://schemas.microsoft.com/office/powerpoint/2010/main" val="631438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96" name="Shape 696"/>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697" name="Shape 697"/>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69</a:t>
            </a:fld>
            <a:endParaRPr lang="en-US" sz="1200">
              <a:solidFill>
                <a:schemeClr val="dk1"/>
              </a:solidFill>
            </a:endParaRPr>
          </a:p>
        </p:txBody>
      </p:sp>
    </p:spTree>
    <p:extLst>
      <p:ext uri="{BB962C8B-B14F-4D97-AF65-F5344CB8AC3E}">
        <p14:creationId xmlns:p14="http://schemas.microsoft.com/office/powerpoint/2010/main" val="2438149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137DC5-5A91-4596-B293-7F97D419D408}" type="slidenum">
              <a:rPr lang="en-US" altLang="en-US" sz="1200"/>
              <a:pPr/>
              <a:t>70</a:t>
            </a:fld>
            <a:endParaRPr lang="en-US" altLang="en-US" sz="1200"/>
          </a:p>
        </p:txBody>
      </p:sp>
    </p:spTree>
    <p:extLst>
      <p:ext uri="{BB962C8B-B14F-4D97-AF65-F5344CB8AC3E}">
        <p14:creationId xmlns:p14="http://schemas.microsoft.com/office/powerpoint/2010/main" val="401818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D9D9CA-B837-4C77-9C53-42B05D535C1B}" type="slidenum">
              <a:rPr lang="en-US" altLang="en-US" sz="1200"/>
              <a:pPr/>
              <a:t>8</a:t>
            </a:fld>
            <a:endParaRPr lang="en-US" altLang="en-US" sz="1200"/>
          </a:p>
        </p:txBody>
      </p:sp>
      <p:sp>
        <p:nvSpPr>
          <p:cNvPr id="808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78163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38" name="Shape 33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32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705327" y="4421823"/>
            <a:ext cx="5642609" cy="4189095"/>
          </a:xfrm>
          <a:prstGeom prst="rect">
            <a:avLst/>
          </a:prstGeom>
          <a:noFill/>
          <a:ln>
            <a:noFill/>
          </a:ln>
        </p:spPr>
        <p:txBody>
          <a:bodyPr lIns="93482" tIns="46728" rIns="93482" bIns="46728" anchor="t" anchorCtr="0">
            <a:noAutofit/>
          </a:bodyPr>
          <a:lstStyle/>
          <a:p>
            <a:pPr>
              <a:buSzPct val="25000"/>
            </a:pPr>
            <a:endParaRPr/>
          </a:p>
        </p:txBody>
      </p:sp>
      <p:sp>
        <p:nvSpPr>
          <p:cNvPr id="345" name="Shape 345"/>
          <p:cNvSpPr txBox="1">
            <a:spLocks noGrp="1"/>
          </p:cNvSpPr>
          <p:nvPr>
            <p:ph type="sldNum" idx="12"/>
          </p:nvPr>
        </p:nvSpPr>
        <p:spPr>
          <a:xfrm>
            <a:off x="3995216" y="8842029"/>
            <a:ext cx="3056413" cy="465455"/>
          </a:xfrm>
          <a:prstGeom prst="rect">
            <a:avLst/>
          </a:prstGeom>
          <a:noFill/>
          <a:ln>
            <a:noFill/>
          </a:ln>
        </p:spPr>
        <p:txBody>
          <a:bodyPr lIns="93482" tIns="46728" rIns="93482" bIns="46728" anchor="b" anchorCtr="0">
            <a:noAutofit/>
          </a:bodyPr>
          <a:lstStyle/>
          <a:p>
            <a:pPr algn="r">
              <a:buSzPct val="25000"/>
            </a:pPr>
            <a:fld id="{00000000-1234-1234-1234-123412341234}" type="slidenum">
              <a:rPr lang="en-US" sz="1200">
                <a:solidFill>
                  <a:schemeClr val="dk1"/>
                </a:solidFill>
              </a:rPr>
              <a:pPr algn="r">
                <a:buSzPct val="25000"/>
              </a:pPr>
              <a:t>10</a:t>
            </a:fld>
            <a:endParaRPr lang="en-US" sz="1200">
              <a:solidFill>
                <a:schemeClr val="dk1"/>
              </a:solidFill>
            </a:endParaRPr>
          </a:p>
        </p:txBody>
      </p:sp>
    </p:spTree>
    <p:extLst>
      <p:ext uri="{BB962C8B-B14F-4D97-AF65-F5344CB8AC3E}">
        <p14:creationId xmlns:p14="http://schemas.microsoft.com/office/powerpoint/2010/main" val="231340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352" name="Shape 352"/>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8921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06" name="Shape 10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8" name="Shape 1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0" name="Shape 13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33"/>
        <p:cNvGrpSpPr/>
        <p:nvPr/>
      </p:nvGrpSpPr>
      <p:grpSpPr>
        <a:xfrm>
          <a:off x="0" y="0"/>
          <a:ext cx="0" cy="0"/>
          <a:chOff x="0" y="0"/>
          <a:chExt cx="0" cy="0"/>
        </a:xfrm>
      </p:grpSpPr>
      <p:sp>
        <p:nvSpPr>
          <p:cNvPr id="134" name="Shape 134"/>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sp>
        <p:nvSpPr>
          <p:cNvPr id="135" name="Shape 13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7" name="Shape 137"/>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grpSp>
        <p:nvGrpSpPr>
          <p:cNvPr id="142" name="Shape 142"/>
          <p:cNvGrpSpPr/>
          <p:nvPr/>
        </p:nvGrpSpPr>
        <p:grpSpPr>
          <a:xfrm>
            <a:off x="33338" y="6442075"/>
            <a:ext cx="9156700" cy="431799"/>
            <a:chOff x="33338" y="6442075"/>
            <a:chExt cx="9156700" cy="431799"/>
          </a:xfrm>
        </p:grpSpPr>
        <p:pic>
          <p:nvPicPr>
            <p:cNvPr id="143" name="Shape 143"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44" name="Shape 144"/>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48" name="Shape 1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0" name="Shape 1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
        <p:nvSpPr>
          <p:cNvPr id="170" name="Shape 170"/>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grpSp>
        <p:nvGrpSpPr>
          <p:cNvPr id="171" name="Shape 171"/>
          <p:cNvGrpSpPr/>
          <p:nvPr/>
        </p:nvGrpSpPr>
        <p:grpSpPr>
          <a:xfrm>
            <a:off x="93969" y="6408737"/>
            <a:ext cx="9096069" cy="463550"/>
            <a:chOff x="93969" y="6408737"/>
            <a:chExt cx="9096069" cy="463550"/>
          </a:xfrm>
        </p:grpSpPr>
        <p:sp>
          <p:nvSpPr>
            <p:cNvPr id="172" name="Shape 172"/>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Verdana"/>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173" name="Shape 173"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6" name="Shape 1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Chapter Opener">
    <p:spTree>
      <p:nvGrpSpPr>
        <p:cNvPr id="1" name="Shape 179"/>
        <p:cNvGrpSpPr/>
        <p:nvPr/>
      </p:nvGrpSpPr>
      <p:grpSpPr>
        <a:xfrm>
          <a:off x="0" y="0"/>
          <a:ext cx="0" cy="0"/>
          <a:chOff x="0" y="0"/>
          <a:chExt cx="0" cy="0"/>
        </a:xfrm>
      </p:grpSpPr>
      <p:sp>
        <p:nvSpPr>
          <p:cNvPr id="180" name="Shape 180"/>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sp>
        <p:nvSpPr>
          <p:cNvPr id="181" name="Shape 18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2" name="Shape 18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83" name="Shape 18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85" name="Shape 18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188" name="Shape 188"/>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grpSp>
        <p:nvGrpSpPr>
          <p:cNvPr id="189" name="Shape 189"/>
          <p:cNvGrpSpPr/>
          <p:nvPr/>
        </p:nvGrpSpPr>
        <p:grpSpPr>
          <a:xfrm>
            <a:off x="33338" y="6408737"/>
            <a:ext cx="9156700" cy="465137"/>
            <a:chOff x="33338" y="6408737"/>
            <a:chExt cx="9156700" cy="465137"/>
          </a:xfrm>
        </p:grpSpPr>
        <p:pic>
          <p:nvPicPr>
            <p:cNvPr id="190" name="Shape 190"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91" name="Shape 191"/>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192" name="Shape 192"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Verdana"/>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6" name="Shape 19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7" name="Shape 19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8" name="Shape 19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1" name="Shape 20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3" name="Shape 20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4" name="Shape 20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7" name="Shape 207"/>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0" name="Shape 21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Figure + Capti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4" name="Shape 21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
        <p:nvSpPr>
          <p:cNvPr id="218" name="Shape 218"/>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grpSp>
        <p:nvGrpSpPr>
          <p:cNvPr id="219" name="Shape 219"/>
          <p:cNvGrpSpPr/>
          <p:nvPr/>
        </p:nvGrpSpPr>
        <p:grpSpPr>
          <a:xfrm>
            <a:off x="93969" y="6408737"/>
            <a:ext cx="9096069" cy="463550"/>
            <a:chOff x="93969" y="6408737"/>
            <a:chExt cx="9096069" cy="463550"/>
          </a:xfrm>
        </p:grpSpPr>
        <p:sp>
          <p:nvSpPr>
            <p:cNvPr id="220" name="Shape 220"/>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Verdana"/>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221" name="Shape 221"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Only">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4" name="Shape 2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Chapter Opener">
    <p:spTree>
      <p:nvGrpSpPr>
        <p:cNvPr id="1" name="Shape 227"/>
        <p:cNvGrpSpPr/>
        <p:nvPr/>
      </p:nvGrpSpPr>
      <p:grpSpPr>
        <a:xfrm>
          <a:off x="0" y="0"/>
          <a:ext cx="0" cy="0"/>
          <a:chOff x="0" y="0"/>
          <a:chExt cx="0" cy="0"/>
        </a:xfrm>
      </p:grpSpPr>
      <p:sp>
        <p:nvSpPr>
          <p:cNvPr id="228" name="Shape 228"/>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29" name="Shape 229"/>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0" name="Shape 230"/>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1" name="Shape 231"/>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32" name="Shape 232"/>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3" name="Shape 23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4" name="Shape 23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5" name="Shape 23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236" name="Shape 236"/>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237" name="Shape 237"/>
          <p:cNvGrpSpPr/>
          <p:nvPr/>
        </p:nvGrpSpPr>
        <p:grpSpPr>
          <a:xfrm>
            <a:off x="33338" y="6408737"/>
            <a:ext cx="9156700" cy="465137"/>
            <a:chOff x="33338" y="6408737"/>
            <a:chExt cx="9156700" cy="465137"/>
          </a:xfrm>
        </p:grpSpPr>
        <p:pic>
          <p:nvPicPr>
            <p:cNvPr id="238" name="Shape 238"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239" name="Shape 239"/>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240" name="Shape 240"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3" name="Shape 2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44" name="Shape 2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5" name="Shape 2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6" name="Shape 2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0" name="Shape 2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1" name="Shape 25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8" name="Shape 25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9" name="Shape 25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Figure + Caption">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5" name="Shape 2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266" name="Shape 266"/>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267" name="Shape 267"/>
          <p:cNvGrpSpPr/>
          <p:nvPr/>
        </p:nvGrpSpPr>
        <p:grpSpPr>
          <a:xfrm>
            <a:off x="93969" y="6408737"/>
            <a:ext cx="9096069" cy="463550"/>
            <a:chOff x="93969" y="6408737"/>
            <a:chExt cx="9096069" cy="463550"/>
          </a:xfrm>
        </p:grpSpPr>
        <p:sp>
          <p:nvSpPr>
            <p:cNvPr id="268" name="Shape 268"/>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269" name="Shape 269"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2" name="Shape 27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4" name="Shape 27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Shape 84"/>
        <p:cNvGrpSpPr/>
        <p:nvPr/>
      </p:nvGrpSpPr>
      <p:grpSpPr>
        <a:xfrm>
          <a:off x="0" y="0"/>
          <a:ext cx="0" cy="0"/>
          <a:chOff x="0" y="0"/>
          <a:chExt cx="0" cy="0"/>
        </a:xfrm>
      </p:grpSpPr>
      <p:sp>
        <p:nvSpPr>
          <p:cNvPr id="85" name="Shape 8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88" name="Shape 88"/>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a:solidFill>
                  <a:srgbClr val="000000"/>
                </a:solidFill>
                <a:latin typeface="Arial"/>
                <a:ea typeface="Arial"/>
                <a:cs typeface="Arial"/>
                <a:sym typeface="Arial"/>
              </a:rPr>
              <a:t>Copyright © 2018, 2015, 2012 Pearson Education, Inc.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9"/>
        <p:cNvGrpSpPr/>
        <p:nvPr/>
      </p:nvGrpSpPr>
      <p:grpSpPr>
        <a:xfrm>
          <a:off x="0" y="0"/>
          <a:ext cx="0" cy="0"/>
          <a:chOff x="0" y="0"/>
          <a:chExt cx="0" cy="0"/>
        </a:xfrm>
      </p:grpSpPr>
      <p:sp>
        <p:nvSpPr>
          <p:cNvPr id="90" name="Shape 90"/>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98" name="Shape 98"/>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grpSp>
        <p:nvGrpSpPr>
          <p:cNvPr id="99" name="Shape 99"/>
          <p:cNvGrpSpPr/>
          <p:nvPr/>
        </p:nvGrpSpPr>
        <p:grpSpPr>
          <a:xfrm>
            <a:off x="33338" y="6408737"/>
            <a:ext cx="9156700" cy="465137"/>
            <a:chOff x="33338" y="6408737"/>
            <a:chExt cx="9156700" cy="465137"/>
          </a:xfrm>
        </p:grpSpPr>
        <p:pic>
          <p:nvPicPr>
            <p:cNvPr id="100" name="Shape 100"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01" name="Shape 101"/>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102" name="Shape 102"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Verdana"/>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34">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35">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36">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37">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291" name="Shape 291"/>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rgbClr val="007FA3"/>
                </a:solidFill>
                <a:latin typeface="Arial"/>
                <a:ea typeface="Arial"/>
                <a:cs typeface="Arial"/>
                <a:sym typeface="Arial"/>
              </a:rPr>
              <a:t>Fifth Edition</a:t>
            </a:r>
          </a:p>
        </p:txBody>
      </p:sp>
      <p:sp>
        <p:nvSpPr>
          <p:cNvPr id="292" name="Shape 292"/>
          <p:cNvSpPr txBox="1">
            <a:spLocks noGrp="1"/>
          </p:cNvSpPr>
          <p:nvPr>
            <p:ph type="body" idx="2"/>
          </p:nvPr>
        </p:nvSpPr>
        <p:spPr>
          <a:xfrm>
            <a:off x="56388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5</a:t>
            </a:r>
          </a:p>
        </p:txBody>
      </p:sp>
      <p:sp>
        <p:nvSpPr>
          <p:cNvPr id="293" name="Shape 293"/>
          <p:cNvSpPr/>
          <p:nvPr/>
        </p:nvSpPr>
        <p:spPr>
          <a:xfrm>
            <a:off x="7061200" y="2743200"/>
            <a:ext cx="482599" cy="48490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2000" b="1">
                <a:solidFill>
                  <a:schemeClr val="lt1"/>
                </a:solidFill>
              </a:rPr>
              <a:t>5</a:t>
            </a:r>
            <a:endParaRPr lang="en-US" sz="2000" b="1" i="0" u="none" strike="noStrike" cap="none">
              <a:solidFill>
                <a:schemeClr val="lt1"/>
              </a:solidFill>
              <a:latin typeface="Arial"/>
              <a:ea typeface="Arial"/>
              <a:cs typeface="Arial"/>
              <a:sym typeface="Arial"/>
            </a:endParaRPr>
          </a:p>
        </p:txBody>
      </p:sp>
      <p:sp>
        <p:nvSpPr>
          <p:cNvPr id="294" name="Shape 294"/>
          <p:cNvSpPr txBox="1">
            <a:spLocks noGrp="1"/>
          </p:cNvSpPr>
          <p:nvPr>
            <p:ph type="body" idx="3"/>
          </p:nvPr>
        </p:nvSpPr>
        <p:spPr>
          <a:xfrm>
            <a:off x="5720772" y="1439257"/>
            <a:ext cx="3163454" cy="2925763"/>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Learning</a:t>
            </a:r>
          </a:p>
        </p:txBody>
      </p:sp>
      <p:pic>
        <p:nvPicPr>
          <p:cNvPr id="295" name="Shape 295"/>
          <p:cNvPicPr preferRelativeResize="0"/>
          <p:nvPr/>
        </p:nvPicPr>
        <p:blipFill rotWithShape="1">
          <a:blip r:embed="rId3">
            <a:alphaModFix/>
          </a:blip>
          <a:srcRect t="1970"/>
          <a:stretch/>
        </p:blipFill>
        <p:spPr>
          <a:xfrm>
            <a:off x="457200" y="1066799"/>
            <a:ext cx="5181600" cy="5791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28600"/>
            <a:ext cx="8229600" cy="685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5.1 Classical Conditioning</a:t>
            </a:r>
          </a:p>
        </p:txBody>
      </p:sp>
      <p:sp>
        <p:nvSpPr>
          <p:cNvPr id="348" name="Shape 348"/>
          <p:cNvSpPr txBox="1">
            <a:spLocks noGrp="1"/>
          </p:cNvSpPr>
          <p:nvPr>
            <p:ph type="body" idx="1"/>
          </p:nvPr>
        </p:nvSpPr>
        <p:spPr>
          <a:xfrm>
            <a:off x="457200" y="1143000"/>
            <a:ext cx="3657600" cy="514201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Before conditioning takes place, the sound of the metronome does not cause salivation and is a neutral stimulus, or NS. During conditioning, the sound of the metronome occurs just before the presentation of the food, the UCS. The food causes salivation, the UCR. When conditioning has occurred after several pairings of the metronome with the food, the metronome will begin to elicit a salivation response from the dog without any food. This is learning, and the sound of the metronome is now a CS and the salivation to the bell is the CR.</a:t>
            </a:r>
          </a:p>
        </p:txBody>
      </p:sp>
      <p:pic>
        <p:nvPicPr>
          <p:cNvPr id="349" name="Shape 349" descr="The panels show three different stages of classical conditioning.  1. The first panel shows the stage before conditioning. The neutral stimulus, a metronome, rings and the dog does not salivate.  2. The second panel shows the state during conditioning.   The metronome rings, and an unconditioned stimulus, the food, is provided, causing the dog to salivate.  3. The third panel shows the metronome ringing, which causes the dog to salivate in the absence of food. "/>
          <p:cNvPicPr preferRelativeResize="0"/>
          <p:nvPr/>
        </p:nvPicPr>
        <p:blipFill rotWithShape="1">
          <a:blip r:embed="rId3">
            <a:alphaModFix/>
          </a:blip>
          <a:srcRect/>
          <a:stretch/>
        </p:blipFill>
        <p:spPr>
          <a:xfrm>
            <a:off x="4345860" y="1143000"/>
            <a:ext cx="4510360" cy="50700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5 of 11</a:t>
            </a:r>
          </a:p>
        </p:txBody>
      </p:sp>
      <p:sp>
        <p:nvSpPr>
          <p:cNvPr id="355" name="Shape 35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CS is usually some stimulus that is distinctive or stands out from other competing stimuli</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Stimulus generalization: tendency to respond to a stimulus that is only similar to the original conditioned stimulus with the conditioned response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6 of 11</a:t>
            </a:r>
          </a:p>
        </p:txBody>
      </p:sp>
      <p:sp>
        <p:nvSpPr>
          <p:cNvPr id="361" name="Shape 36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Stimulus discrimination: tendency to stop making a generalized response to a stimulus that is similar to the original conditioned stimulus because the similar stimulus is never paired with the unconditioned stimulus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7 of 11</a:t>
            </a:r>
          </a:p>
        </p:txBody>
      </p:sp>
      <p:sp>
        <p:nvSpPr>
          <p:cNvPr id="367" name="Shape 36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Extinction: disappearance or weakening of a learned response following the removal or absence of the unconditioned stimulus (in classical conditioning) or the removal of a reinforcer (in operant conditioning)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5.2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Strength of the Generalized Response</a:t>
            </a:r>
          </a:p>
        </p:txBody>
      </p:sp>
      <p:sp>
        <p:nvSpPr>
          <p:cNvPr id="374" name="Shape 374"/>
          <p:cNvSpPr txBox="1">
            <a:spLocks noGrp="1"/>
          </p:cNvSpPr>
          <p:nvPr>
            <p:ph type="body" idx="1"/>
          </p:nvPr>
        </p:nvSpPr>
        <p:spPr>
          <a:xfrm>
            <a:off x="381000" y="1428008"/>
            <a:ext cx="2895600" cy="48006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An example of stimulus generalization. The UCS was an electric shock and the UCR was the galvanic skin response (GSR), a measure associated with anxiety. The subjects had been conditioned originally to a CS tone (0) of a given frequency. When tested with the original tone, and with tones 1, 2, and 3 of differing frequencies, a clear generalization effect appeared. The closer the frequency of the test tone to the frequency of tone 0, the greater was the magnitude of the galvanic skin response to the tone (Hovland, 1937).</a:t>
            </a:r>
          </a:p>
        </p:txBody>
      </p:sp>
      <p:pic>
        <p:nvPicPr>
          <p:cNvPr id="375" name="Shape 375" descr="A line graph plots the strength of galvanic skin response, or GSR, to three different test stimuli as compared to a baseline conditioned stimulus, designated as 0. During conditioning, the conditioned stimulus produced a GSR value of approximately 19. The first test stimulus produced a GSR value of 15, the second produced a value of around 13, and the third produced a value of around 12."/>
          <p:cNvPicPr preferRelativeResize="0"/>
          <p:nvPr/>
        </p:nvPicPr>
        <p:blipFill rotWithShape="1">
          <a:blip r:embed="rId3">
            <a:alphaModFix/>
          </a:blip>
          <a:srcRect l="8082" t="3822" r="8780" b="6428"/>
          <a:stretch/>
        </p:blipFill>
        <p:spPr>
          <a:xfrm>
            <a:off x="3352800" y="1428008"/>
            <a:ext cx="5486399" cy="4267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8 of 11</a:t>
            </a:r>
          </a:p>
        </p:txBody>
      </p:sp>
      <p:sp>
        <p:nvSpPr>
          <p:cNvPr id="381" name="Shape 381"/>
          <p:cNvSpPr txBox="1">
            <a:spLocks noGrp="1"/>
          </p:cNvSpPr>
          <p:nvPr>
            <p:ph type="body" idx="2"/>
          </p:nvPr>
        </p:nvSpPr>
        <p:spPr>
          <a:xfrm>
            <a:off x="457200" y="1600200"/>
            <a:ext cx="84582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Spontaneous recovery: reappearance of a learned response after extinction has occurred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Learning is a relatively permanent change in behavior</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Higher-order conditioning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Strong conditioned stimulus is paired with a neutral stimulus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Neutral stimulus becomes a second conditioned stimulus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5.3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Extinction and Spontaneous Recovery</a:t>
            </a:r>
          </a:p>
        </p:txBody>
      </p:sp>
      <p:sp>
        <p:nvSpPr>
          <p:cNvPr id="387" name="Shape 387"/>
          <p:cNvSpPr txBox="1">
            <a:spLocks noGrp="1"/>
          </p:cNvSpPr>
          <p:nvPr>
            <p:ph type="body" idx="1"/>
          </p:nvPr>
        </p:nvSpPr>
        <p:spPr>
          <a:xfrm>
            <a:off x="457200" y="5064712"/>
            <a:ext cx="8229600" cy="12612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This graph shows the acquisition, extinction, spontaneous recovery, and reacquisition of a conditioned salivary response. Typically, the measure of conditioning is the number of drops of saliva elicited by the CS on each trial. Note that on the day following extinction, the first presentation of the CS elicits quite a large response. This response is due to spontaneous recovery.</a:t>
            </a:r>
          </a:p>
        </p:txBody>
      </p:sp>
      <p:pic>
        <p:nvPicPr>
          <p:cNvPr id="388" name="Shape 388" descr="The salivation response rises in the acquisition period when the conditioned and unconditioned stimuli are presented. Upon extinction of the unconditioned stimulus, the initial salivary response elicited by the conditioned stimulus is high, and drops sharply as time progresses, eventually going down to pre-conditioning levels. After a period of rest, however, the salivary response elicited by the conditioned stimuli alone is about half of its peak during the first trial period. During reacquisition, the salivary response rises to the peak levels as both the conditioned and unconditioned stimuli are presented. Upon extinction of the unconditioned stimulus, the initial salivary response elicited by the conditioned stimulus is high, and drops sharply as time progresses, eventually going down to pre-conditioning levels."/>
          <p:cNvPicPr preferRelativeResize="0"/>
          <p:nvPr/>
        </p:nvPicPr>
        <p:blipFill rotWithShape="1">
          <a:blip r:embed="rId3">
            <a:alphaModFix/>
          </a:blip>
          <a:srcRect/>
          <a:stretch/>
        </p:blipFill>
        <p:spPr>
          <a:xfrm>
            <a:off x="1371600" y="1295400"/>
            <a:ext cx="6400799" cy="35979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0013" y="301625"/>
            <a:ext cx="6572250" cy="1143000"/>
          </a:xfrm>
        </p:spPr>
        <p:txBody>
          <a:bodyPr/>
          <a:lstStyle/>
          <a:p>
            <a:r>
              <a:rPr lang="en-US" altLang="en-US" smtClean="0">
                <a:solidFill>
                  <a:srgbClr val="6600CC"/>
                </a:solidFill>
                <a:latin typeface="Arial" panose="020B0604020202020204" pitchFamily="34" charset="0"/>
              </a:rPr>
              <a:t>Pavlov’s Classic Experiment</a:t>
            </a:r>
            <a:endParaRPr lang="en-US" altLang="en-US" sz="3200" smtClean="0">
              <a:latin typeface="Arial" panose="020B0604020202020204" pitchFamily="34" charset="0"/>
            </a:endParaRPr>
          </a:p>
        </p:txBody>
      </p:sp>
      <p:grpSp>
        <p:nvGrpSpPr>
          <p:cNvPr id="13315" name="Group 3"/>
          <p:cNvGrpSpPr>
            <a:grpSpLocks/>
          </p:cNvGrpSpPr>
          <p:nvPr/>
        </p:nvGrpSpPr>
        <p:grpSpPr bwMode="auto">
          <a:xfrm>
            <a:off x="0" y="1676400"/>
            <a:ext cx="9144000" cy="5181600"/>
            <a:chOff x="0" y="1056"/>
            <a:chExt cx="5760" cy="3264"/>
          </a:xfrm>
        </p:grpSpPr>
        <p:pic>
          <p:nvPicPr>
            <p:cNvPr id="13316" name="Picture 4" descr="PAVE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6"/>
              <a:ext cx="5760"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2448" y="1200"/>
              <a:ext cx="864" cy="14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18" name="Text Box 6"/>
            <p:cNvSpPr txBox="1">
              <a:spLocks noChangeArrowheads="1"/>
            </p:cNvSpPr>
            <p:nvPr/>
          </p:nvSpPr>
          <p:spPr bwMode="auto">
            <a:xfrm>
              <a:off x="2016" y="1104"/>
              <a:ext cx="150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Before Conditioning</a:t>
              </a:r>
            </a:p>
          </p:txBody>
        </p:sp>
        <p:sp>
          <p:nvSpPr>
            <p:cNvPr id="13319" name="Rectangle 7"/>
            <p:cNvSpPr>
              <a:spLocks noChangeArrowheads="1"/>
            </p:cNvSpPr>
            <p:nvPr/>
          </p:nvSpPr>
          <p:spPr bwMode="auto">
            <a:xfrm>
              <a:off x="0" y="2496"/>
              <a:ext cx="2256" cy="33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b="1"/>
            </a:p>
          </p:txBody>
        </p:sp>
        <p:sp>
          <p:nvSpPr>
            <p:cNvPr id="13320" name="Text Box 8"/>
            <p:cNvSpPr txBox="1">
              <a:spLocks noChangeArrowheads="1"/>
            </p:cNvSpPr>
            <p:nvPr/>
          </p:nvSpPr>
          <p:spPr bwMode="auto">
            <a:xfrm>
              <a:off x="768" y="2592"/>
              <a:ext cx="150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During Conditioning</a:t>
              </a:r>
            </a:p>
          </p:txBody>
        </p:sp>
        <p:sp>
          <p:nvSpPr>
            <p:cNvPr id="13321" name="Rectangle 9"/>
            <p:cNvSpPr>
              <a:spLocks noChangeArrowheads="1"/>
            </p:cNvSpPr>
            <p:nvPr/>
          </p:nvSpPr>
          <p:spPr bwMode="auto">
            <a:xfrm>
              <a:off x="2832" y="2496"/>
              <a:ext cx="1920" cy="33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b="1"/>
            </a:p>
          </p:txBody>
        </p:sp>
        <p:sp>
          <p:nvSpPr>
            <p:cNvPr id="13322" name="Text Box 10"/>
            <p:cNvSpPr txBox="1">
              <a:spLocks noChangeArrowheads="1"/>
            </p:cNvSpPr>
            <p:nvPr/>
          </p:nvSpPr>
          <p:spPr bwMode="auto">
            <a:xfrm>
              <a:off x="3600" y="2592"/>
              <a:ext cx="13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After Conditioning</a:t>
              </a:r>
            </a:p>
          </p:txBody>
        </p:sp>
        <p:sp>
          <p:nvSpPr>
            <p:cNvPr id="13323" name="Rectangle 11"/>
            <p:cNvSpPr>
              <a:spLocks noChangeArrowheads="1"/>
            </p:cNvSpPr>
            <p:nvPr/>
          </p:nvSpPr>
          <p:spPr bwMode="auto">
            <a:xfrm>
              <a:off x="0" y="3936"/>
              <a:ext cx="5232" cy="38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b="1"/>
            </a:p>
          </p:txBody>
        </p:sp>
        <p:sp>
          <p:nvSpPr>
            <p:cNvPr id="13324" name="Rectangle 12"/>
            <p:cNvSpPr>
              <a:spLocks noChangeArrowheads="1"/>
            </p:cNvSpPr>
            <p:nvPr/>
          </p:nvSpPr>
          <p:spPr bwMode="auto">
            <a:xfrm>
              <a:off x="816" y="1776"/>
              <a:ext cx="384" cy="24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5" name="Text Box 13"/>
            <p:cNvSpPr txBox="1">
              <a:spLocks noChangeArrowheads="1"/>
            </p:cNvSpPr>
            <p:nvPr/>
          </p:nvSpPr>
          <p:spPr bwMode="auto">
            <a:xfrm>
              <a:off x="230" y="1463"/>
              <a:ext cx="82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UCS (food</a:t>
              </a:r>
            </a:p>
            <a:p>
              <a:r>
                <a:rPr lang="en-US" altLang="en-US" b="1"/>
                <a:t>in mouth)</a:t>
              </a:r>
            </a:p>
          </p:txBody>
        </p:sp>
        <p:sp>
          <p:nvSpPr>
            <p:cNvPr id="13326" name="Rectangle 14"/>
            <p:cNvSpPr>
              <a:spLocks noChangeArrowheads="1"/>
            </p:cNvSpPr>
            <p:nvPr/>
          </p:nvSpPr>
          <p:spPr bwMode="auto">
            <a:xfrm>
              <a:off x="3408" y="2112"/>
              <a:ext cx="528" cy="19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7" name="Text Box 15"/>
            <p:cNvSpPr txBox="1">
              <a:spLocks noChangeArrowheads="1"/>
            </p:cNvSpPr>
            <p:nvPr/>
          </p:nvSpPr>
          <p:spPr bwMode="auto">
            <a:xfrm>
              <a:off x="3446" y="1895"/>
              <a:ext cx="708"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Neutral</a:t>
              </a:r>
            </a:p>
            <a:p>
              <a:r>
                <a:rPr lang="en-US" altLang="en-US" b="1"/>
                <a:t>stimulus</a:t>
              </a:r>
            </a:p>
            <a:p>
              <a:r>
                <a:rPr lang="en-US" altLang="en-US" b="1"/>
                <a:t>(tone)</a:t>
              </a:r>
            </a:p>
          </p:txBody>
        </p:sp>
        <p:sp>
          <p:nvSpPr>
            <p:cNvPr id="13328" name="Rectangle 16"/>
            <p:cNvSpPr>
              <a:spLocks noChangeArrowheads="1"/>
            </p:cNvSpPr>
            <p:nvPr/>
          </p:nvSpPr>
          <p:spPr bwMode="auto">
            <a:xfrm>
              <a:off x="4704" y="2208"/>
              <a:ext cx="480" cy="24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9" name="Text Box 17"/>
            <p:cNvSpPr txBox="1">
              <a:spLocks noChangeArrowheads="1"/>
            </p:cNvSpPr>
            <p:nvPr/>
          </p:nvSpPr>
          <p:spPr bwMode="auto">
            <a:xfrm>
              <a:off x="4464" y="2064"/>
              <a:ext cx="78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No</a:t>
              </a:r>
            </a:p>
            <a:p>
              <a:r>
                <a:rPr lang="en-US" altLang="en-US" b="1"/>
                <a:t>salivation</a:t>
              </a:r>
            </a:p>
          </p:txBody>
        </p:sp>
        <p:sp>
          <p:nvSpPr>
            <p:cNvPr id="13330" name="Rectangle 18"/>
            <p:cNvSpPr>
              <a:spLocks noChangeArrowheads="1"/>
            </p:cNvSpPr>
            <p:nvPr/>
          </p:nvSpPr>
          <p:spPr bwMode="auto">
            <a:xfrm>
              <a:off x="2208" y="2208"/>
              <a:ext cx="480" cy="24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1" name="Text Box 19"/>
            <p:cNvSpPr txBox="1">
              <a:spLocks noChangeArrowheads="1"/>
            </p:cNvSpPr>
            <p:nvPr/>
          </p:nvSpPr>
          <p:spPr bwMode="auto">
            <a:xfrm>
              <a:off x="2064" y="2064"/>
              <a:ext cx="87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UCR </a:t>
              </a:r>
            </a:p>
            <a:p>
              <a:r>
                <a:rPr lang="en-US" altLang="en-US" b="1"/>
                <a:t>(salivation)</a:t>
              </a:r>
            </a:p>
          </p:txBody>
        </p:sp>
        <p:sp>
          <p:nvSpPr>
            <p:cNvPr id="13332" name="Rectangle 20"/>
            <p:cNvSpPr>
              <a:spLocks noChangeArrowheads="1"/>
            </p:cNvSpPr>
            <p:nvPr/>
          </p:nvSpPr>
          <p:spPr bwMode="auto">
            <a:xfrm>
              <a:off x="672" y="3024"/>
              <a:ext cx="336" cy="33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3" name="Text Box 21"/>
            <p:cNvSpPr txBox="1">
              <a:spLocks noChangeArrowheads="1"/>
            </p:cNvSpPr>
            <p:nvPr/>
          </p:nvSpPr>
          <p:spPr bwMode="auto">
            <a:xfrm>
              <a:off x="470" y="3335"/>
              <a:ext cx="708"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Neutral</a:t>
              </a:r>
            </a:p>
            <a:p>
              <a:r>
                <a:rPr lang="en-US" altLang="en-US" b="1"/>
                <a:t>stimulus</a:t>
              </a:r>
            </a:p>
            <a:p>
              <a:r>
                <a:rPr lang="en-US" altLang="en-US" b="1"/>
                <a:t>(tone)</a:t>
              </a:r>
            </a:p>
          </p:txBody>
        </p:sp>
        <p:sp>
          <p:nvSpPr>
            <p:cNvPr id="13334" name="Rectangle 22"/>
            <p:cNvSpPr>
              <a:spLocks noChangeArrowheads="1"/>
            </p:cNvSpPr>
            <p:nvPr/>
          </p:nvSpPr>
          <p:spPr bwMode="auto">
            <a:xfrm>
              <a:off x="1440" y="3072"/>
              <a:ext cx="336" cy="24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5" name="Text Box 23"/>
            <p:cNvSpPr txBox="1">
              <a:spLocks noChangeArrowheads="1"/>
            </p:cNvSpPr>
            <p:nvPr/>
          </p:nvSpPr>
          <p:spPr bwMode="auto">
            <a:xfrm>
              <a:off x="1238" y="2855"/>
              <a:ext cx="82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UCS (food</a:t>
              </a:r>
            </a:p>
            <a:p>
              <a:r>
                <a:rPr lang="en-US" altLang="en-US" b="1"/>
                <a:t>in mouth)</a:t>
              </a:r>
            </a:p>
          </p:txBody>
        </p:sp>
        <p:sp>
          <p:nvSpPr>
            <p:cNvPr id="13336" name="Rectangle 24"/>
            <p:cNvSpPr>
              <a:spLocks noChangeArrowheads="1"/>
            </p:cNvSpPr>
            <p:nvPr/>
          </p:nvSpPr>
          <p:spPr bwMode="auto">
            <a:xfrm>
              <a:off x="2256" y="3648"/>
              <a:ext cx="384" cy="24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7" name="Text Box 25"/>
            <p:cNvSpPr txBox="1">
              <a:spLocks noChangeArrowheads="1"/>
            </p:cNvSpPr>
            <p:nvPr/>
          </p:nvSpPr>
          <p:spPr bwMode="auto">
            <a:xfrm>
              <a:off x="1920" y="3504"/>
              <a:ext cx="87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UCR</a:t>
              </a:r>
            </a:p>
            <a:p>
              <a:r>
                <a:rPr lang="en-US" altLang="en-US" b="1"/>
                <a:t>(salivation)</a:t>
              </a:r>
            </a:p>
          </p:txBody>
        </p:sp>
        <p:sp>
          <p:nvSpPr>
            <p:cNvPr id="13338" name="Rectangle 26"/>
            <p:cNvSpPr>
              <a:spLocks noChangeArrowheads="1"/>
            </p:cNvSpPr>
            <p:nvPr/>
          </p:nvSpPr>
          <p:spPr bwMode="auto">
            <a:xfrm>
              <a:off x="3408" y="3552"/>
              <a:ext cx="192" cy="24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9" name="Text Box 27"/>
            <p:cNvSpPr txBox="1">
              <a:spLocks noChangeArrowheads="1"/>
            </p:cNvSpPr>
            <p:nvPr/>
          </p:nvSpPr>
          <p:spPr bwMode="auto">
            <a:xfrm>
              <a:off x="3446" y="3287"/>
              <a:ext cx="51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CS</a:t>
              </a:r>
            </a:p>
            <a:p>
              <a:r>
                <a:rPr lang="en-US" altLang="en-US" b="1"/>
                <a:t>(tone)</a:t>
              </a:r>
            </a:p>
          </p:txBody>
        </p:sp>
        <p:sp>
          <p:nvSpPr>
            <p:cNvPr id="13340" name="Rectangle 28"/>
            <p:cNvSpPr>
              <a:spLocks noChangeArrowheads="1"/>
            </p:cNvSpPr>
            <p:nvPr/>
          </p:nvSpPr>
          <p:spPr bwMode="auto">
            <a:xfrm>
              <a:off x="4368" y="3648"/>
              <a:ext cx="480" cy="24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1" name="Text Box 29"/>
            <p:cNvSpPr txBox="1">
              <a:spLocks noChangeArrowheads="1"/>
            </p:cNvSpPr>
            <p:nvPr/>
          </p:nvSpPr>
          <p:spPr bwMode="auto">
            <a:xfrm>
              <a:off x="4262" y="3719"/>
              <a:ext cx="112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CR (salivation)</a:t>
              </a:r>
            </a:p>
          </p:txBody>
        </p:sp>
      </p:grpSp>
    </p:spTree>
    <p:extLst>
      <p:ext uri="{BB962C8B-B14F-4D97-AF65-F5344CB8AC3E}">
        <p14:creationId xmlns:p14="http://schemas.microsoft.com/office/powerpoint/2010/main" val="9100033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552" y="486383"/>
            <a:ext cx="8715983" cy="479447"/>
          </a:xfrm>
        </p:spPr>
        <p:txBody>
          <a:bodyPr/>
          <a:lstStyle/>
          <a:p>
            <a:r>
              <a:rPr lang="en-US" altLang="en-US" dirty="0" smtClean="0">
                <a:solidFill>
                  <a:srgbClr val="6600CC"/>
                </a:solidFill>
                <a:latin typeface="Arial" panose="020B0604020202020204" pitchFamily="34" charset="0"/>
              </a:rPr>
              <a:t>Other Examples of Classical Conditioning</a:t>
            </a:r>
            <a:endParaRPr lang="en-US" altLang="en-US" sz="3200" dirty="0" smtClean="0">
              <a:latin typeface="Arial" panose="020B0604020202020204" pitchFamily="34" charset="0"/>
            </a:endParaRPr>
          </a:p>
        </p:txBody>
      </p:sp>
      <p:grpSp>
        <p:nvGrpSpPr>
          <p:cNvPr id="14339" name="Group 3"/>
          <p:cNvGrpSpPr>
            <a:grpSpLocks/>
          </p:cNvGrpSpPr>
          <p:nvPr/>
        </p:nvGrpSpPr>
        <p:grpSpPr bwMode="auto">
          <a:xfrm>
            <a:off x="1905000" y="1676400"/>
            <a:ext cx="5334000" cy="5032375"/>
            <a:chOff x="192" y="1056"/>
            <a:chExt cx="3360" cy="3170"/>
          </a:xfrm>
        </p:grpSpPr>
        <p:sp>
          <p:nvSpPr>
            <p:cNvPr id="14340" name="Rectangle 4"/>
            <p:cNvSpPr>
              <a:spLocks noChangeArrowheads="1"/>
            </p:cNvSpPr>
            <p:nvPr/>
          </p:nvSpPr>
          <p:spPr bwMode="auto">
            <a:xfrm>
              <a:off x="192" y="1081"/>
              <a:ext cx="1296" cy="576"/>
            </a:xfrm>
            <a:prstGeom prst="rect">
              <a:avLst/>
            </a:prstGeom>
            <a:solidFill>
              <a:srgbClr val="FF99CC"/>
            </a:solidFill>
            <a:ln w="9525">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1" name="Text Box 5"/>
            <p:cNvSpPr txBox="1">
              <a:spLocks noChangeArrowheads="1"/>
            </p:cNvSpPr>
            <p:nvPr/>
          </p:nvSpPr>
          <p:spPr bwMode="auto">
            <a:xfrm>
              <a:off x="230" y="1056"/>
              <a:ext cx="9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UCS</a:t>
              </a:r>
            </a:p>
            <a:p>
              <a:r>
                <a:rPr lang="en-US" altLang="en-US" b="1"/>
                <a:t>(passionate </a:t>
              </a:r>
            </a:p>
            <a:p>
              <a:r>
                <a:rPr lang="en-US" altLang="en-US" b="1"/>
                <a:t>kiss)</a:t>
              </a:r>
            </a:p>
          </p:txBody>
        </p:sp>
        <p:sp>
          <p:nvSpPr>
            <p:cNvPr id="14342" name="Rectangle 6"/>
            <p:cNvSpPr>
              <a:spLocks noChangeArrowheads="1"/>
            </p:cNvSpPr>
            <p:nvPr/>
          </p:nvSpPr>
          <p:spPr bwMode="auto">
            <a:xfrm>
              <a:off x="1200" y="1442"/>
              <a:ext cx="1296" cy="576"/>
            </a:xfrm>
            <a:prstGeom prst="rect">
              <a:avLst/>
            </a:prstGeom>
            <a:solidFill>
              <a:srgbClr val="66FF66"/>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3" name="Text Box 7"/>
            <p:cNvSpPr txBox="1">
              <a:spLocks noChangeArrowheads="1"/>
            </p:cNvSpPr>
            <p:nvPr/>
          </p:nvSpPr>
          <p:spPr bwMode="auto">
            <a:xfrm>
              <a:off x="1238" y="1417"/>
              <a:ext cx="67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UCR</a:t>
              </a:r>
            </a:p>
            <a:p>
              <a:r>
                <a:rPr lang="en-US" altLang="en-US" b="1"/>
                <a:t>(sexual</a:t>
              </a:r>
            </a:p>
            <a:p>
              <a:r>
                <a:rPr lang="en-US" altLang="en-US" b="1"/>
                <a:t>arousal)</a:t>
              </a:r>
            </a:p>
          </p:txBody>
        </p:sp>
        <p:sp>
          <p:nvSpPr>
            <p:cNvPr id="14344" name="Rectangle 8"/>
            <p:cNvSpPr>
              <a:spLocks noChangeArrowheads="1"/>
            </p:cNvSpPr>
            <p:nvPr/>
          </p:nvSpPr>
          <p:spPr bwMode="auto">
            <a:xfrm>
              <a:off x="192" y="2185"/>
              <a:ext cx="1296" cy="576"/>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5" name="Text Box 9"/>
            <p:cNvSpPr txBox="1">
              <a:spLocks noChangeArrowheads="1"/>
            </p:cNvSpPr>
            <p:nvPr/>
          </p:nvSpPr>
          <p:spPr bwMode="auto">
            <a:xfrm>
              <a:off x="230" y="2160"/>
              <a:ext cx="60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CS</a:t>
              </a:r>
            </a:p>
            <a:p>
              <a:r>
                <a:rPr lang="en-US" altLang="en-US" b="1"/>
                <a:t>(onion</a:t>
              </a:r>
            </a:p>
            <a:p>
              <a:r>
                <a:rPr lang="en-US" altLang="en-US" b="1"/>
                <a:t>breath)</a:t>
              </a:r>
            </a:p>
          </p:txBody>
        </p:sp>
        <p:sp>
          <p:nvSpPr>
            <p:cNvPr id="14346" name="Rectangle 10"/>
            <p:cNvSpPr>
              <a:spLocks noChangeArrowheads="1"/>
            </p:cNvSpPr>
            <p:nvPr/>
          </p:nvSpPr>
          <p:spPr bwMode="auto">
            <a:xfrm>
              <a:off x="192" y="3289"/>
              <a:ext cx="1296" cy="576"/>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7" name="Text Box 11"/>
            <p:cNvSpPr txBox="1">
              <a:spLocks noChangeArrowheads="1"/>
            </p:cNvSpPr>
            <p:nvPr/>
          </p:nvSpPr>
          <p:spPr bwMode="auto">
            <a:xfrm>
              <a:off x="230" y="3264"/>
              <a:ext cx="60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CS</a:t>
              </a:r>
            </a:p>
            <a:p>
              <a:r>
                <a:rPr lang="en-US" altLang="en-US" b="1"/>
                <a:t>(onion </a:t>
              </a:r>
            </a:p>
            <a:p>
              <a:r>
                <a:rPr lang="en-US" altLang="en-US" b="1"/>
                <a:t>breath)</a:t>
              </a:r>
            </a:p>
          </p:txBody>
        </p:sp>
        <p:sp>
          <p:nvSpPr>
            <p:cNvPr id="14348" name="Rectangle 12"/>
            <p:cNvSpPr>
              <a:spLocks noChangeArrowheads="1"/>
            </p:cNvSpPr>
            <p:nvPr/>
          </p:nvSpPr>
          <p:spPr bwMode="auto">
            <a:xfrm>
              <a:off x="1200" y="3650"/>
              <a:ext cx="1296" cy="576"/>
            </a:xfrm>
            <a:prstGeom prst="rect">
              <a:avLst/>
            </a:prstGeom>
            <a:solidFill>
              <a:srgbClr val="9999FF"/>
            </a:solidFill>
            <a:ln w="9525">
              <a:solidFill>
                <a:srgbClr val="99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9" name="Text Box 13"/>
            <p:cNvSpPr txBox="1">
              <a:spLocks noChangeArrowheads="1"/>
            </p:cNvSpPr>
            <p:nvPr/>
          </p:nvSpPr>
          <p:spPr bwMode="auto">
            <a:xfrm>
              <a:off x="1238" y="3625"/>
              <a:ext cx="67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CR</a:t>
              </a:r>
            </a:p>
            <a:p>
              <a:r>
                <a:rPr lang="en-US" altLang="en-US" b="1"/>
                <a:t>(sexual</a:t>
              </a:r>
            </a:p>
            <a:p>
              <a:r>
                <a:rPr lang="en-US" altLang="en-US" b="1"/>
                <a:t>arousal)</a:t>
              </a:r>
            </a:p>
          </p:txBody>
        </p:sp>
        <p:sp>
          <p:nvSpPr>
            <p:cNvPr id="14350" name="Rectangle 14"/>
            <p:cNvSpPr>
              <a:spLocks noChangeArrowheads="1"/>
            </p:cNvSpPr>
            <p:nvPr/>
          </p:nvSpPr>
          <p:spPr bwMode="auto">
            <a:xfrm>
              <a:off x="1200" y="2592"/>
              <a:ext cx="1296" cy="576"/>
            </a:xfrm>
            <a:prstGeom prst="rect">
              <a:avLst/>
            </a:prstGeom>
            <a:solidFill>
              <a:srgbClr val="FF99CC"/>
            </a:solidFill>
            <a:ln w="9525">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1" name="Text Box 15"/>
            <p:cNvSpPr txBox="1">
              <a:spLocks noChangeArrowheads="1"/>
            </p:cNvSpPr>
            <p:nvPr/>
          </p:nvSpPr>
          <p:spPr bwMode="auto">
            <a:xfrm>
              <a:off x="1238" y="2567"/>
              <a:ext cx="9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UCS</a:t>
              </a:r>
            </a:p>
            <a:p>
              <a:r>
                <a:rPr lang="en-US" altLang="en-US" b="1"/>
                <a:t>(passionate </a:t>
              </a:r>
            </a:p>
            <a:p>
              <a:r>
                <a:rPr lang="en-US" altLang="en-US" b="1"/>
                <a:t>Kiss)</a:t>
              </a:r>
            </a:p>
          </p:txBody>
        </p:sp>
        <p:sp>
          <p:nvSpPr>
            <p:cNvPr id="14352" name="Rectangle 16"/>
            <p:cNvSpPr>
              <a:spLocks noChangeArrowheads="1"/>
            </p:cNvSpPr>
            <p:nvPr/>
          </p:nvSpPr>
          <p:spPr bwMode="auto">
            <a:xfrm>
              <a:off x="2256" y="2976"/>
              <a:ext cx="1296" cy="576"/>
            </a:xfrm>
            <a:prstGeom prst="rect">
              <a:avLst/>
            </a:prstGeom>
            <a:solidFill>
              <a:srgbClr val="66FF66"/>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3" name="Text Box 17"/>
            <p:cNvSpPr txBox="1">
              <a:spLocks noChangeArrowheads="1"/>
            </p:cNvSpPr>
            <p:nvPr/>
          </p:nvSpPr>
          <p:spPr bwMode="auto">
            <a:xfrm>
              <a:off x="2294" y="2951"/>
              <a:ext cx="67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UCR</a:t>
              </a:r>
            </a:p>
            <a:p>
              <a:r>
                <a:rPr lang="en-US" altLang="en-US" b="1"/>
                <a:t>(sexual</a:t>
              </a:r>
            </a:p>
            <a:p>
              <a:r>
                <a:rPr lang="en-US" altLang="en-US" b="1"/>
                <a:t>arousal)</a:t>
              </a:r>
            </a:p>
          </p:txBody>
        </p:sp>
        <p:sp>
          <p:nvSpPr>
            <p:cNvPr id="14354" name="AutoShape 18"/>
            <p:cNvSpPr>
              <a:spLocks noChangeArrowheads="1"/>
            </p:cNvSpPr>
            <p:nvPr/>
          </p:nvSpPr>
          <p:spPr bwMode="auto">
            <a:xfrm rot="967564">
              <a:off x="1488" y="1104"/>
              <a:ext cx="672" cy="240"/>
            </a:xfrm>
            <a:custGeom>
              <a:avLst/>
              <a:gdLst>
                <a:gd name="T0" fmla="*/ 10 w 21600"/>
                <a:gd name="T1" fmla="*/ 0 h 21600"/>
                <a:gd name="T2" fmla="*/ 3 w 21600"/>
                <a:gd name="T3" fmla="*/ 1 h 21600"/>
                <a:gd name="T4" fmla="*/ 10 w 21600"/>
                <a:gd name="T5" fmla="*/ 1 h 21600"/>
                <a:gd name="T6" fmla="*/ 24 w 21600"/>
                <a:gd name="T7" fmla="*/ 1 h 21600"/>
                <a:gd name="T8" fmla="*/ 18 w 21600"/>
                <a:gd name="T9" fmla="*/ 2 h 21600"/>
                <a:gd name="T10" fmla="*/ 13 w 21600"/>
                <a:gd name="T11" fmla="*/ 1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AutoShape 19"/>
            <p:cNvSpPr>
              <a:spLocks noChangeArrowheads="1"/>
            </p:cNvSpPr>
            <p:nvPr/>
          </p:nvSpPr>
          <p:spPr bwMode="auto">
            <a:xfrm rot="967564">
              <a:off x="1488" y="3312"/>
              <a:ext cx="672" cy="240"/>
            </a:xfrm>
            <a:custGeom>
              <a:avLst/>
              <a:gdLst>
                <a:gd name="T0" fmla="*/ 10 w 21600"/>
                <a:gd name="T1" fmla="*/ 0 h 21600"/>
                <a:gd name="T2" fmla="*/ 3 w 21600"/>
                <a:gd name="T3" fmla="*/ 1 h 21600"/>
                <a:gd name="T4" fmla="*/ 10 w 21600"/>
                <a:gd name="T5" fmla="*/ 1 h 21600"/>
                <a:gd name="T6" fmla="*/ 24 w 21600"/>
                <a:gd name="T7" fmla="*/ 1 h 21600"/>
                <a:gd name="T8" fmla="*/ 18 w 21600"/>
                <a:gd name="T9" fmla="*/ 2 h 21600"/>
                <a:gd name="T10" fmla="*/ 13 w 21600"/>
                <a:gd name="T11" fmla="*/ 1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AutoShape 20"/>
            <p:cNvSpPr>
              <a:spLocks noChangeArrowheads="1"/>
            </p:cNvSpPr>
            <p:nvPr/>
          </p:nvSpPr>
          <p:spPr bwMode="auto">
            <a:xfrm rot="967564">
              <a:off x="2544" y="2640"/>
              <a:ext cx="672" cy="240"/>
            </a:xfrm>
            <a:custGeom>
              <a:avLst/>
              <a:gdLst>
                <a:gd name="T0" fmla="*/ 10 w 21600"/>
                <a:gd name="T1" fmla="*/ 0 h 21600"/>
                <a:gd name="T2" fmla="*/ 3 w 21600"/>
                <a:gd name="T3" fmla="*/ 1 h 21600"/>
                <a:gd name="T4" fmla="*/ 10 w 21600"/>
                <a:gd name="T5" fmla="*/ 1 h 21600"/>
                <a:gd name="T6" fmla="*/ 24 w 21600"/>
                <a:gd name="T7" fmla="*/ 1 h 21600"/>
                <a:gd name="T8" fmla="*/ 18 w 21600"/>
                <a:gd name="T9" fmla="*/ 2 h 21600"/>
                <a:gd name="T10" fmla="*/ 13 w 21600"/>
                <a:gd name="T11" fmla="*/ 1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AutoShape 21"/>
            <p:cNvSpPr>
              <a:spLocks noChangeArrowheads="1"/>
            </p:cNvSpPr>
            <p:nvPr/>
          </p:nvSpPr>
          <p:spPr bwMode="auto">
            <a:xfrm>
              <a:off x="1632" y="2256"/>
              <a:ext cx="240" cy="240"/>
            </a:xfrm>
            <a:prstGeom prst="plus">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extLst>
      <p:ext uri="{BB962C8B-B14F-4D97-AF65-F5344CB8AC3E}">
        <p14:creationId xmlns:p14="http://schemas.microsoft.com/office/powerpoint/2010/main" val="21064790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15371"/>
            <a:ext cx="8458200" cy="864129"/>
          </a:xfrm>
        </p:spPr>
        <p:txBody>
          <a:bodyPr/>
          <a:lstStyle/>
          <a:p>
            <a:r>
              <a:rPr lang="en-US" altLang="en-US" dirty="0" smtClean="0">
                <a:latin typeface="Arial" panose="020B0604020202020204" pitchFamily="34" charset="0"/>
              </a:rPr>
              <a:t>Other Examples of Classical </a:t>
            </a:r>
            <a:r>
              <a:rPr lang="en-US" altLang="en-US" dirty="0" smtClean="0">
                <a:latin typeface="Arial" panose="020B0604020202020204" pitchFamily="34" charset="0"/>
              </a:rPr>
              <a:t>Conditioning</a:t>
            </a:r>
          </a:p>
        </p:txBody>
      </p:sp>
      <p:sp>
        <p:nvSpPr>
          <p:cNvPr id="15363" name="Text Box 3"/>
          <p:cNvSpPr txBox="1">
            <a:spLocks noChangeArrowheads="1"/>
          </p:cNvSpPr>
          <p:nvPr/>
        </p:nvSpPr>
        <p:spPr bwMode="auto">
          <a:xfrm>
            <a:off x="3124200" y="164465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UCS</a:t>
            </a:r>
          </a:p>
          <a:p>
            <a:pPr algn="ctr"/>
            <a:r>
              <a:rPr lang="en-US" altLang="en-US" sz="2800" b="1">
                <a:solidFill>
                  <a:srgbClr val="000000"/>
                </a:solidFill>
                <a:cs typeface="Arial" panose="020B0604020202020204" pitchFamily="34" charset="0"/>
              </a:rPr>
              <a:t>Loud Noise</a:t>
            </a:r>
          </a:p>
        </p:txBody>
      </p:sp>
      <p:sp>
        <p:nvSpPr>
          <p:cNvPr id="15364" name="Text Box 4"/>
          <p:cNvSpPr txBox="1">
            <a:spLocks noChangeArrowheads="1"/>
          </p:cNvSpPr>
          <p:nvPr/>
        </p:nvSpPr>
        <p:spPr bwMode="auto">
          <a:xfrm>
            <a:off x="6019800" y="156845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UCR</a:t>
            </a:r>
          </a:p>
          <a:p>
            <a:pPr algn="ctr"/>
            <a:r>
              <a:rPr lang="en-US" altLang="en-US" sz="2800" b="1">
                <a:solidFill>
                  <a:srgbClr val="000000"/>
                </a:solidFill>
                <a:cs typeface="Arial" panose="020B0604020202020204" pitchFamily="34" charset="0"/>
              </a:rPr>
              <a:t>Startle</a:t>
            </a:r>
          </a:p>
        </p:txBody>
      </p:sp>
      <p:sp>
        <p:nvSpPr>
          <p:cNvPr id="186373" name="Text Box 5"/>
          <p:cNvSpPr txBox="1">
            <a:spLocks noChangeArrowheads="1"/>
          </p:cNvSpPr>
          <p:nvPr/>
        </p:nvSpPr>
        <p:spPr bwMode="auto">
          <a:xfrm>
            <a:off x="228600" y="31242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CS</a:t>
            </a:r>
          </a:p>
          <a:p>
            <a:pPr algn="ctr"/>
            <a:r>
              <a:rPr lang="en-US" altLang="en-US" sz="2800" b="1">
                <a:solidFill>
                  <a:srgbClr val="000000"/>
                </a:solidFill>
                <a:cs typeface="Arial" panose="020B0604020202020204" pitchFamily="34" charset="0"/>
              </a:rPr>
              <a:t>Bunny Rabbit</a:t>
            </a:r>
          </a:p>
        </p:txBody>
      </p:sp>
      <p:sp>
        <p:nvSpPr>
          <p:cNvPr id="186374" name="Text Box 6"/>
          <p:cNvSpPr txBox="1">
            <a:spLocks noChangeArrowheads="1"/>
          </p:cNvSpPr>
          <p:nvPr/>
        </p:nvSpPr>
        <p:spPr bwMode="auto">
          <a:xfrm>
            <a:off x="3200400" y="31242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UCS</a:t>
            </a:r>
          </a:p>
          <a:p>
            <a:pPr algn="ctr"/>
            <a:r>
              <a:rPr lang="en-US" altLang="en-US" sz="2800" b="1">
                <a:solidFill>
                  <a:srgbClr val="000000"/>
                </a:solidFill>
                <a:cs typeface="Arial" panose="020B0604020202020204" pitchFamily="34" charset="0"/>
              </a:rPr>
              <a:t>Loud Noise</a:t>
            </a:r>
          </a:p>
        </p:txBody>
      </p:sp>
      <p:sp>
        <p:nvSpPr>
          <p:cNvPr id="186375" name="Text Box 7"/>
          <p:cNvSpPr txBox="1">
            <a:spLocks noChangeArrowheads="1"/>
          </p:cNvSpPr>
          <p:nvPr/>
        </p:nvSpPr>
        <p:spPr bwMode="auto">
          <a:xfrm>
            <a:off x="6248400" y="30480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UCR</a:t>
            </a:r>
          </a:p>
          <a:p>
            <a:pPr algn="ctr"/>
            <a:r>
              <a:rPr lang="en-US" altLang="en-US" sz="2800" b="1">
                <a:solidFill>
                  <a:srgbClr val="000000"/>
                </a:solidFill>
                <a:cs typeface="Arial" panose="020B0604020202020204" pitchFamily="34" charset="0"/>
              </a:rPr>
              <a:t>Startle</a:t>
            </a:r>
          </a:p>
        </p:txBody>
      </p:sp>
      <p:sp>
        <p:nvSpPr>
          <p:cNvPr id="186376" name="Text Box 8"/>
          <p:cNvSpPr txBox="1">
            <a:spLocks noChangeArrowheads="1"/>
          </p:cNvSpPr>
          <p:nvPr/>
        </p:nvSpPr>
        <p:spPr bwMode="auto">
          <a:xfrm>
            <a:off x="381000" y="48006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CS</a:t>
            </a:r>
          </a:p>
          <a:p>
            <a:pPr algn="ctr"/>
            <a:r>
              <a:rPr lang="en-US" altLang="en-US" sz="2800" b="1">
                <a:solidFill>
                  <a:srgbClr val="000000"/>
                </a:solidFill>
                <a:cs typeface="Arial" panose="020B0604020202020204" pitchFamily="34" charset="0"/>
              </a:rPr>
              <a:t>Bunny Rabbit</a:t>
            </a:r>
          </a:p>
        </p:txBody>
      </p:sp>
      <p:sp>
        <p:nvSpPr>
          <p:cNvPr id="186377" name="Text Box 9"/>
          <p:cNvSpPr txBox="1">
            <a:spLocks noChangeArrowheads="1"/>
          </p:cNvSpPr>
          <p:nvPr/>
        </p:nvSpPr>
        <p:spPr bwMode="auto">
          <a:xfrm>
            <a:off x="6248400" y="47244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CR</a:t>
            </a:r>
          </a:p>
          <a:p>
            <a:pPr algn="ctr"/>
            <a:r>
              <a:rPr lang="en-US" altLang="en-US" sz="2800" b="1">
                <a:solidFill>
                  <a:srgbClr val="000000"/>
                </a:solidFill>
                <a:cs typeface="Arial" panose="020B0604020202020204" pitchFamily="34" charset="0"/>
              </a:rPr>
              <a:t>Startle</a:t>
            </a:r>
          </a:p>
        </p:txBody>
      </p:sp>
      <p:sp>
        <p:nvSpPr>
          <p:cNvPr id="15370" name="AutoShape 10"/>
          <p:cNvSpPr>
            <a:spLocks noChangeArrowheads="1"/>
          </p:cNvSpPr>
          <p:nvPr/>
        </p:nvSpPr>
        <p:spPr bwMode="auto">
          <a:xfrm>
            <a:off x="5410200" y="17526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6379" name="AutoShape 11"/>
          <p:cNvSpPr>
            <a:spLocks noChangeArrowheads="1"/>
          </p:cNvSpPr>
          <p:nvPr/>
        </p:nvSpPr>
        <p:spPr bwMode="auto">
          <a:xfrm>
            <a:off x="5410200" y="31242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6380" name="AutoShape 12"/>
          <p:cNvSpPr>
            <a:spLocks noChangeArrowheads="1"/>
          </p:cNvSpPr>
          <p:nvPr/>
        </p:nvSpPr>
        <p:spPr bwMode="auto">
          <a:xfrm>
            <a:off x="2438400" y="31242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6381" name="AutoShape 13"/>
          <p:cNvSpPr>
            <a:spLocks noChangeArrowheads="1"/>
          </p:cNvSpPr>
          <p:nvPr/>
        </p:nvSpPr>
        <p:spPr bwMode="auto">
          <a:xfrm>
            <a:off x="2514600" y="4800600"/>
            <a:ext cx="4495800" cy="457200"/>
          </a:xfrm>
          <a:prstGeom prst="rightArrow">
            <a:avLst>
              <a:gd name="adj1" fmla="val 50000"/>
              <a:gd name="adj2" fmla="val 245833"/>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1496551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3"/>
                                        </p:tgtEl>
                                        <p:attrNameLst>
                                          <p:attrName>style.visibility</p:attrName>
                                        </p:attrNameLst>
                                      </p:cBhvr>
                                      <p:to>
                                        <p:strVal val="visible"/>
                                      </p:to>
                                    </p:set>
                                    <p:anim calcmode="lin" valueType="num">
                                      <p:cBhvr additive="base">
                                        <p:cTn id="7" dur="500" fill="hold"/>
                                        <p:tgtEl>
                                          <p:spTgt spid="186373"/>
                                        </p:tgtEl>
                                        <p:attrNameLst>
                                          <p:attrName>ppt_x</p:attrName>
                                        </p:attrNameLst>
                                      </p:cBhvr>
                                      <p:tavLst>
                                        <p:tav tm="0">
                                          <p:val>
                                            <p:strVal val="0-#ppt_w/2"/>
                                          </p:val>
                                        </p:tav>
                                        <p:tav tm="100000">
                                          <p:val>
                                            <p:strVal val="#ppt_x"/>
                                          </p:val>
                                        </p:tav>
                                      </p:tavLst>
                                    </p:anim>
                                    <p:anim calcmode="lin" valueType="num">
                                      <p:cBhvr additive="base">
                                        <p:cTn id="8" dur="500" fill="hold"/>
                                        <p:tgtEl>
                                          <p:spTgt spid="1863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6374"/>
                                        </p:tgtEl>
                                        <p:attrNameLst>
                                          <p:attrName>style.visibility</p:attrName>
                                        </p:attrNameLst>
                                      </p:cBhvr>
                                      <p:to>
                                        <p:strVal val="visible"/>
                                      </p:to>
                                    </p:set>
                                    <p:anim calcmode="lin" valueType="num">
                                      <p:cBhvr additive="base">
                                        <p:cTn id="11" dur="500" fill="hold"/>
                                        <p:tgtEl>
                                          <p:spTgt spid="186374"/>
                                        </p:tgtEl>
                                        <p:attrNameLst>
                                          <p:attrName>ppt_x</p:attrName>
                                        </p:attrNameLst>
                                      </p:cBhvr>
                                      <p:tavLst>
                                        <p:tav tm="0">
                                          <p:val>
                                            <p:strVal val="0-#ppt_w/2"/>
                                          </p:val>
                                        </p:tav>
                                        <p:tav tm="100000">
                                          <p:val>
                                            <p:strVal val="#ppt_x"/>
                                          </p:val>
                                        </p:tav>
                                      </p:tavLst>
                                    </p:anim>
                                    <p:anim calcmode="lin" valueType="num">
                                      <p:cBhvr additive="base">
                                        <p:cTn id="12" dur="500" fill="hold"/>
                                        <p:tgtEl>
                                          <p:spTgt spid="18637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6375"/>
                                        </p:tgtEl>
                                        <p:attrNameLst>
                                          <p:attrName>style.visibility</p:attrName>
                                        </p:attrNameLst>
                                      </p:cBhvr>
                                      <p:to>
                                        <p:strVal val="visible"/>
                                      </p:to>
                                    </p:set>
                                    <p:anim calcmode="lin" valueType="num">
                                      <p:cBhvr additive="base">
                                        <p:cTn id="15" dur="500" fill="hold"/>
                                        <p:tgtEl>
                                          <p:spTgt spid="186375"/>
                                        </p:tgtEl>
                                        <p:attrNameLst>
                                          <p:attrName>ppt_x</p:attrName>
                                        </p:attrNameLst>
                                      </p:cBhvr>
                                      <p:tavLst>
                                        <p:tav tm="0">
                                          <p:val>
                                            <p:strVal val="0-#ppt_w/2"/>
                                          </p:val>
                                        </p:tav>
                                        <p:tav tm="100000">
                                          <p:val>
                                            <p:strVal val="#ppt_x"/>
                                          </p:val>
                                        </p:tav>
                                      </p:tavLst>
                                    </p:anim>
                                    <p:anim calcmode="lin" valueType="num">
                                      <p:cBhvr additive="base">
                                        <p:cTn id="16" dur="500" fill="hold"/>
                                        <p:tgtEl>
                                          <p:spTgt spid="18637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6379"/>
                                        </p:tgtEl>
                                        <p:attrNameLst>
                                          <p:attrName>style.visibility</p:attrName>
                                        </p:attrNameLst>
                                      </p:cBhvr>
                                      <p:to>
                                        <p:strVal val="visible"/>
                                      </p:to>
                                    </p:set>
                                    <p:anim calcmode="lin" valueType="num">
                                      <p:cBhvr additive="base">
                                        <p:cTn id="19" dur="500" fill="hold"/>
                                        <p:tgtEl>
                                          <p:spTgt spid="186379"/>
                                        </p:tgtEl>
                                        <p:attrNameLst>
                                          <p:attrName>ppt_x</p:attrName>
                                        </p:attrNameLst>
                                      </p:cBhvr>
                                      <p:tavLst>
                                        <p:tav tm="0">
                                          <p:val>
                                            <p:strVal val="0-#ppt_w/2"/>
                                          </p:val>
                                        </p:tav>
                                        <p:tav tm="100000">
                                          <p:val>
                                            <p:strVal val="#ppt_x"/>
                                          </p:val>
                                        </p:tav>
                                      </p:tavLst>
                                    </p:anim>
                                    <p:anim calcmode="lin" valueType="num">
                                      <p:cBhvr additive="base">
                                        <p:cTn id="20" dur="500" fill="hold"/>
                                        <p:tgtEl>
                                          <p:spTgt spid="18637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6380"/>
                                        </p:tgtEl>
                                        <p:attrNameLst>
                                          <p:attrName>style.visibility</p:attrName>
                                        </p:attrNameLst>
                                      </p:cBhvr>
                                      <p:to>
                                        <p:strVal val="visible"/>
                                      </p:to>
                                    </p:set>
                                    <p:anim calcmode="lin" valueType="num">
                                      <p:cBhvr additive="base">
                                        <p:cTn id="23" dur="500" fill="hold"/>
                                        <p:tgtEl>
                                          <p:spTgt spid="186380"/>
                                        </p:tgtEl>
                                        <p:attrNameLst>
                                          <p:attrName>ppt_x</p:attrName>
                                        </p:attrNameLst>
                                      </p:cBhvr>
                                      <p:tavLst>
                                        <p:tav tm="0">
                                          <p:val>
                                            <p:strVal val="0-#ppt_w/2"/>
                                          </p:val>
                                        </p:tav>
                                        <p:tav tm="100000">
                                          <p:val>
                                            <p:strVal val="#ppt_x"/>
                                          </p:val>
                                        </p:tav>
                                      </p:tavLst>
                                    </p:anim>
                                    <p:anim calcmode="lin" valueType="num">
                                      <p:cBhvr additive="base">
                                        <p:cTn id="24" dur="500" fill="hold"/>
                                        <p:tgtEl>
                                          <p:spTgt spid="18638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6376"/>
                                        </p:tgtEl>
                                        <p:attrNameLst>
                                          <p:attrName>style.visibility</p:attrName>
                                        </p:attrNameLst>
                                      </p:cBhvr>
                                      <p:to>
                                        <p:strVal val="visible"/>
                                      </p:to>
                                    </p:set>
                                    <p:anim calcmode="lin" valueType="num">
                                      <p:cBhvr additive="base">
                                        <p:cTn id="29" dur="500" fill="hold"/>
                                        <p:tgtEl>
                                          <p:spTgt spid="186376"/>
                                        </p:tgtEl>
                                        <p:attrNameLst>
                                          <p:attrName>ppt_x</p:attrName>
                                        </p:attrNameLst>
                                      </p:cBhvr>
                                      <p:tavLst>
                                        <p:tav tm="0">
                                          <p:val>
                                            <p:strVal val="0-#ppt_w/2"/>
                                          </p:val>
                                        </p:tav>
                                        <p:tav tm="100000">
                                          <p:val>
                                            <p:strVal val="#ppt_x"/>
                                          </p:val>
                                        </p:tav>
                                      </p:tavLst>
                                    </p:anim>
                                    <p:anim calcmode="lin" valueType="num">
                                      <p:cBhvr additive="base">
                                        <p:cTn id="30" dur="500" fill="hold"/>
                                        <p:tgtEl>
                                          <p:spTgt spid="18637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6377"/>
                                        </p:tgtEl>
                                        <p:attrNameLst>
                                          <p:attrName>style.visibility</p:attrName>
                                        </p:attrNameLst>
                                      </p:cBhvr>
                                      <p:to>
                                        <p:strVal val="visible"/>
                                      </p:to>
                                    </p:set>
                                    <p:anim calcmode="lin" valueType="num">
                                      <p:cBhvr additive="base">
                                        <p:cTn id="33" dur="500" fill="hold"/>
                                        <p:tgtEl>
                                          <p:spTgt spid="186377"/>
                                        </p:tgtEl>
                                        <p:attrNameLst>
                                          <p:attrName>ppt_x</p:attrName>
                                        </p:attrNameLst>
                                      </p:cBhvr>
                                      <p:tavLst>
                                        <p:tav tm="0">
                                          <p:val>
                                            <p:strVal val="0-#ppt_w/2"/>
                                          </p:val>
                                        </p:tav>
                                        <p:tav tm="100000">
                                          <p:val>
                                            <p:strVal val="#ppt_x"/>
                                          </p:val>
                                        </p:tav>
                                      </p:tavLst>
                                    </p:anim>
                                    <p:anim calcmode="lin" valueType="num">
                                      <p:cBhvr additive="base">
                                        <p:cTn id="34" dur="500" fill="hold"/>
                                        <p:tgtEl>
                                          <p:spTgt spid="18637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6381"/>
                                        </p:tgtEl>
                                        <p:attrNameLst>
                                          <p:attrName>style.visibility</p:attrName>
                                        </p:attrNameLst>
                                      </p:cBhvr>
                                      <p:to>
                                        <p:strVal val="visible"/>
                                      </p:to>
                                    </p:set>
                                    <p:anim calcmode="lin" valueType="num">
                                      <p:cBhvr additive="base">
                                        <p:cTn id="37" dur="500" fill="hold"/>
                                        <p:tgtEl>
                                          <p:spTgt spid="186381"/>
                                        </p:tgtEl>
                                        <p:attrNameLst>
                                          <p:attrName>ppt_x</p:attrName>
                                        </p:attrNameLst>
                                      </p:cBhvr>
                                      <p:tavLst>
                                        <p:tav tm="0">
                                          <p:val>
                                            <p:strVal val="0-#ppt_w/2"/>
                                          </p:val>
                                        </p:tav>
                                        <p:tav tm="100000">
                                          <p:val>
                                            <p:strVal val="#ppt_x"/>
                                          </p:val>
                                        </p:tav>
                                      </p:tavLst>
                                    </p:anim>
                                    <p:anim calcmode="lin" valueType="num">
                                      <p:cBhvr additive="base">
                                        <p:cTn id="38" dur="500" fill="hold"/>
                                        <p:tgtEl>
                                          <p:spTgt spid="186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p:bldP spid="186374" grpId="0"/>
      <p:bldP spid="186375" grpId="0"/>
      <p:bldP spid="186376" grpId="0"/>
      <p:bldP spid="186377" grpId="0"/>
      <p:bldP spid="186379" grpId="0" animBg="1"/>
      <p:bldP spid="186380" grpId="0" animBg="1"/>
      <p:bldP spid="1863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Definition of Learning</a:t>
            </a:r>
          </a:p>
        </p:txBody>
      </p:sp>
      <p:sp>
        <p:nvSpPr>
          <p:cNvPr id="314" name="Shape 314"/>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5.1 Define the term </a:t>
            </a:r>
            <a:r>
              <a:rPr lang="en-US" sz="1800" b="0" i="1" u="none" strike="noStrike" cap="none">
                <a:solidFill>
                  <a:srgbClr val="007FA3"/>
                </a:solidFill>
                <a:latin typeface="Arial"/>
                <a:ea typeface="Arial"/>
                <a:cs typeface="Arial"/>
                <a:sym typeface="Arial"/>
              </a:rPr>
              <a:t>learning</a:t>
            </a:r>
            <a:r>
              <a:rPr lang="en-US" sz="1800" b="0" i="0" u="none" strike="noStrike" cap="none">
                <a:solidFill>
                  <a:srgbClr val="007FA3"/>
                </a:solidFill>
                <a:latin typeface="Arial"/>
                <a:ea typeface="Arial"/>
                <a:cs typeface="Arial"/>
                <a:sym typeface="Arial"/>
              </a:rPr>
              <a:t>.</a:t>
            </a:r>
          </a:p>
        </p:txBody>
      </p:sp>
      <p:sp>
        <p:nvSpPr>
          <p:cNvPr id="315" name="Shape 3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Learning: any relatively permanent change in behavior brought about by experience or practice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When people learn anything, some part of their brain is physically changed to record what they have learned.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Not all change accomplished through learning: some is maturation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277" y="215371"/>
            <a:ext cx="9046723" cy="1097279"/>
          </a:xfrm>
        </p:spPr>
        <p:txBody>
          <a:bodyPr/>
          <a:lstStyle/>
          <a:p>
            <a:r>
              <a:rPr lang="en-US" altLang="en-US" dirty="0" smtClean="0">
                <a:latin typeface="Arial" panose="020B0604020202020204" pitchFamily="34" charset="0"/>
              </a:rPr>
              <a:t>Other Examples of Classical </a:t>
            </a:r>
            <a:r>
              <a:rPr lang="en-US" altLang="en-US" dirty="0" smtClean="0">
                <a:latin typeface="Arial" panose="020B0604020202020204" pitchFamily="34" charset="0"/>
              </a:rPr>
              <a:t>Conditioning</a:t>
            </a:r>
          </a:p>
        </p:txBody>
      </p:sp>
      <p:sp>
        <p:nvSpPr>
          <p:cNvPr id="16387" name="Text Box 3"/>
          <p:cNvSpPr txBox="1">
            <a:spLocks noChangeArrowheads="1"/>
          </p:cNvSpPr>
          <p:nvPr/>
        </p:nvSpPr>
        <p:spPr bwMode="auto">
          <a:xfrm>
            <a:off x="3505200" y="172085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UCS</a:t>
            </a:r>
          </a:p>
          <a:p>
            <a:pPr algn="ctr"/>
            <a:r>
              <a:rPr lang="en-US" altLang="en-US" sz="2800" b="1">
                <a:solidFill>
                  <a:srgbClr val="000000"/>
                </a:solidFill>
                <a:cs typeface="Arial" panose="020B0604020202020204" pitchFamily="34" charset="0"/>
              </a:rPr>
              <a:t>Dog Bite</a:t>
            </a:r>
          </a:p>
        </p:txBody>
      </p:sp>
      <p:sp>
        <p:nvSpPr>
          <p:cNvPr id="16388" name="Text Box 4"/>
          <p:cNvSpPr txBox="1">
            <a:spLocks noChangeArrowheads="1"/>
          </p:cNvSpPr>
          <p:nvPr/>
        </p:nvSpPr>
        <p:spPr bwMode="auto">
          <a:xfrm>
            <a:off x="6400800" y="164465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UCR</a:t>
            </a:r>
          </a:p>
          <a:p>
            <a:pPr algn="ctr"/>
            <a:r>
              <a:rPr lang="en-US" altLang="en-US" sz="2800" b="1">
                <a:solidFill>
                  <a:srgbClr val="000000"/>
                </a:solidFill>
                <a:cs typeface="Arial" panose="020B0604020202020204" pitchFamily="34" charset="0"/>
              </a:rPr>
              <a:t>Frightened</a:t>
            </a:r>
          </a:p>
        </p:txBody>
      </p:sp>
      <p:sp>
        <p:nvSpPr>
          <p:cNvPr id="187397" name="Text Box 5"/>
          <p:cNvSpPr txBox="1">
            <a:spLocks noChangeArrowheads="1"/>
          </p:cNvSpPr>
          <p:nvPr/>
        </p:nvSpPr>
        <p:spPr bwMode="auto">
          <a:xfrm>
            <a:off x="228600" y="31242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CS</a:t>
            </a:r>
          </a:p>
          <a:p>
            <a:pPr algn="ctr"/>
            <a:r>
              <a:rPr lang="en-US" altLang="en-US" sz="2800" b="1">
                <a:solidFill>
                  <a:srgbClr val="000000"/>
                </a:solidFill>
                <a:cs typeface="Arial" panose="020B0604020202020204" pitchFamily="34" charset="0"/>
              </a:rPr>
              <a:t>Sight of Dog</a:t>
            </a:r>
          </a:p>
        </p:txBody>
      </p:sp>
      <p:sp>
        <p:nvSpPr>
          <p:cNvPr id="187398" name="Text Box 6"/>
          <p:cNvSpPr txBox="1">
            <a:spLocks noChangeArrowheads="1"/>
          </p:cNvSpPr>
          <p:nvPr/>
        </p:nvSpPr>
        <p:spPr bwMode="auto">
          <a:xfrm>
            <a:off x="3200400" y="31242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UCS</a:t>
            </a:r>
          </a:p>
          <a:p>
            <a:pPr algn="ctr"/>
            <a:r>
              <a:rPr lang="en-US" altLang="en-US" sz="2800" b="1">
                <a:solidFill>
                  <a:srgbClr val="000000"/>
                </a:solidFill>
                <a:cs typeface="Arial" panose="020B0604020202020204" pitchFamily="34" charset="0"/>
              </a:rPr>
              <a:t>Dog Bite</a:t>
            </a:r>
          </a:p>
        </p:txBody>
      </p:sp>
      <p:sp>
        <p:nvSpPr>
          <p:cNvPr id="187399" name="Text Box 7"/>
          <p:cNvSpPr txBox="1">
            <a:spLocks noChangeArrowheads="1"/>
          </p:cNvSpPr>
          <p:nvPr/>
        </p:nvSpPr>
        <p:spPr bwMode="auto">
          <a:xfrm>
            <a:off x="6248400" y="30480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UCR</a:t>
            </a:r>
          </a:p>
          <a:p>
            <a:pPr algn="ctr"/>
            <a:r>
              <a:rPr lang="en-US" altLang="en-US" sz="2800" b="1">
                <a:solidFill>
                  <a:srgbClr val="000000"/>
                </a:solidFill>
                <a:cs typeface="Arial" panose="020B0604020202020204" pitchFamily="34" charset="0"/>
              </a:rPr>
              <a:t>Frightened</a:t>
            </a:r>
          </a:p>
        </p:txBody>
      </p:sp>
      <p:sp>
        <p:nvSpPr>
          <p:cNvPr id="187400" name="Text Box 8"/>
          <p:cNvSpPr txBox="1">
            <a:spLocks noChangeArrowheads="1"/>
          </p:cNvSpPr>
          <p:nvPr/>
        </p:nvSpPr>
        <p:spPr bwMode="auto">
          <a:xfrm>
            <a:off x="381000" y="48006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CS</a:t>
            </a:r>
          </a:p>
          <a:p>
            <a:pPr algn="ctr"/>
            <a:r>
              <a:rPr lang="en-US" altLang="en-US" sz="2800" b="1">
                <a:solidFill>
                  <a:srgbClr val="000000"/>
                </a:solidFill>
                <a:cs typeface="Arial" panose="020B0604020202020204" pitchFamily="34" charset="0"/>
              </a:rPr>
              <a:t>Sight of Dog</a:t>
            </a:r>
          </a:p>
        </p:txBody>
      </p:sp>
      <p:sp>
        <p:nvSpPr>
          <p:cNvPr id="187401" name="Text Box 9"/>
          <p:cNvSpPr txBox="1">
            <a:spLocks noChangeArrowheads="1"/>
          </p:cNvSpPr>
          <p:nvPr/>
        </p:nvSpPr>
        <p:spPr bwMode="auto">
          <a:xfrm>
            <a:off x="6248400" y="47244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CR</a:t>
            </a:r>
          </a:p>
          <a:p>
            <a:pPr algn="ctr"/>
            <a:r>
              <a:rPr lang="en-US" altLang="en-US" sz="2800" b="1">
                <a:solidFill>
                  <a:srgbClr val="000000"/>
                </a:solidFill>
                <a:cs typeface="Arial" panose="020B0604020202020204" pitchFamily="34" charset="0"/>
              </a:rPr>
              <a:t>Frightened</a:t>
            </a:r>
          </a:p>
        </p:txBody>
      </p:sp>
      <p:sp>
        <p:nvSpPr>
          <p:cNvPr id="16394" name="AutoShape 10"/>
          <p:cNvSpPr>
            <a:spLocks noChangeArrowheads="1"/>
          </p:cNvSpPr>
          <p:nvPr/>
        </p:nvSpPr>
        <p:spPr bwMode="auto">
          <a:xfrm>
            <a:off x="5486400" y="179705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7403" name="AutoShape 11"/>
          <p:cNvSpPr>
            <a:spLocks noChangeArrowheads="1"/>
          </p:cNvSpPr>
          <p:nvPr/>
        </p:nvSpPr>
        <p:spPr bwMode="auto">
          <a:xfrm>
            <a:off x="5410200" y="31242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7404" name="AutoShape 12"/>
          <p:cNvSpPr>
            <a:spLocks noChangeArrowheads="1"/>
          </p:cNvSpPr>
          <p:nvPr/>
        </p:nvSpPr>
        <p:spPr bwMode="auto">
          <a:xfrm>
            <a:off x="2438400" y="31242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7405" name="AutoShape 13"/>
          <p:cNvSpPr>
            <a:spLocks noChangeArrowheads="1"/>
          </p:cNvSpPr>
          <p:nvPr/>
        </p:nvSpPr>
        <p:spPr bwMode="auto">
          <a:xfrm>
            <a:off x="2514600" y="4800600"/>
            <a:ext cx="4495800" cy="457200"/>
          </a:xfrm>
          <a:prstGeom prst="rightArrow">
            <a:avLst>
              <a:gd name="adj1" fmla="val 50000"/>
              <a:gd name="adj2" fmla="val 245833"/>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962889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7"/>
                                        </p:tgtEl>
                                        <p:attrNameLst>
                                          <p:attrName>style.visibility</p:attrName>
                                        </p:attrNameLst>
                                      </p:cBhvr>
                                      <p:to>
                                        <p:strVal val="visible"/>
                                      </p:to>
                                    </p:set>
                                    <p:anim calcmode="lin" valueType="num">
                                      <p:cBhvr additive="base">
                                        <p:cTn id="7" dur="500" fill="hold"/>
                                        <p:tgtEl>
                                          <p:spTgt spid="187397"/>
                                        </p:tgtEl>
                                        <p:attrNameLst>
                                          <p:attrName>ppt_x</p:attrName>
                                        </p:attrNameLst>
                                      </p:cBhvr>
                                      <p:tavLst>
                                        <p:tav tm="0">
                                          <p:val>
                                            <p:strVal val="0-#ppt_w/2"/>
                                          </p:val>
                                        </p:tav>
                                        <p:tav tm="100000">
                                          <p:val>
                                            <p:strVal val="#ppt_x"/>
                                          </p:val>
                                        </p:tav>
                                      </p:tavLst>
                                    </p:anim>
                                    <p:anim calcmode="lin" valueType="num">
                                      <p:cBhvr additive="base">
                                        <p:cTn id="8" dur="500" fill="hold"/>
                                        <p:tgtEl>
                                          <p:spTgt spid="18739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7398"/>
                                        </p:tgtEl>
                                        <p:attrNameLst>
                                          <p:attrName>style.visibility</p:attrName>
                                        </p:attrNameLst>
                                      </p:cBhvr>
                                      <p:to>
                                        <p:strVal val="visible"/>
                                      </p:to>
                                    </p:set>
                                    <p:anim calcmode="lin" valueType="num">
                                      <p:cBhvr additive="base">
                                        <p:cTn id="11" dur="500" fill="hold"/>
                                        <p:tgtEl>
                                          <p:spTgt spid="187398"/>
                                        </p:tgtEl>
                                        <p:attrNameLst>
                                          <p:attrName>ppt_x</p:attrName>
                                        </p:attrNameLst>
                                      </p:cBhvr>
                                      <p:tavLst>
                                        <p:tav tm="0">
                                          <p:val>
                                            <p:strVal val="0-#ppt_w/2"/>
                                          </p:val>
                                        </p:tav>
                                        <p:tav tm="100000">
                                          <p:val>
                                            <p:strVal val="#ppt_x"/>
                                          </p:val>
                                        </p:tav>
                                      </p:tavLst>
                                    </p:anim>
                                    <p:anim calcmode="lin" valueType="num">
                                      <p:cBhvr additive="base">
                                        <p:cTn id="12" dur="500" fill="hold"/>
                                        <p:tgtEl>
                                          <p:spTgt spid="18739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7399"/>
                                        </p:tgtEl>
                                        <p:attrNameLst>
                                          <p:attrName>style.visibility</p:attrName>
                                        </p:attrNameLst>
                                      </p:cBhvr>
                                      <p:to>
                                        <p:strVal val="visible"/>
                                      </p:to>
                                    </p:set>
                                    <p:anim calcmode="lin" valueType="num">
                                      <p:cBhvr additive="base">
                                        <p:cTn id="15" dur="500" fill="hold"/>
                                        <p:tgtEl>
                                          <p:spTgt spid="187399"/>
                                        </p:tgtEl>
                                        <p:attrNameLst>
                                          <p:attrName>ppt_x</p:attrName>
                                        </p:attrNameLst>
                                      </p:cBhvr>
                                      <p:tavLst>
                                        <p:tav tm="0">
                                          <p:val>
                                            <p:strVal val="0-#ppt_w/2"/>
                                          </p:val>
                                        </p:tav>
                                        <p:tav tm="100000">
                                          <p:val>
                                            <p:strVal val="#ppt_x"/>
                                          </p:val>
                                        </p:tav>
                                      </p:tavLst>
                                    </p:anim>
                                    <p:anim calcmode="lin" valueType="num">
                                      <p:cBhvr additive="base">
                                        <p:cTn id="16" dur="500" fill="hold"/>
                                        <p:tgtEl>
                                          <p:spTgt spid="18739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7403"/>
                                        </p:tgtEl>
                                        <p:attrNameLst>
                                          <p:attrName>style.visibility</p:attrName>
                                        </p:attrNameLst>
                                      </p:cBhvr>
                                      <p:to>
                                        <p:strVal val="visible"/>
                                      </p:to>
                                    </p:set>
                                    <p:anim calcmode="lin" valueType="num">
                                      <p:cBhvr additive="base">
                                        <p:cTn id="19" dur="500" fill="hold"/>
                                        <p:tgtEl>
                                          <p:spTgt spid="187403"/>
                                        </p:tgtEl>
                                        <p:attrNameLst>
                                          <p:attrName>ppt_x</p:attrName>
                                        </p:attrNameLst>
                                      </p:cBhvr>
                                      <p:tavLst>
                                        <p:tav tm="0">
                                          <p:val>
                                            <p:strVal val="0-#ppt_w/2"/>
                                          </p:val>
                                        </p:tav>
                                        <p:tav tm="100000">
                                          <p:val>
                                            <p:strVal val="#ppt_x"/>
                                          </p:val>
                                        </p:tav>
                                      </p:tavLst>
                                    </p:anim>
                                    <p:anim calcmode="lin" valueType="num">
                                      <p:cBhvr additive="base">
                                        <p:cTn id="20" dur="500" fill="hold"/>
                                        <p:tgtEl>
                                          <p:spTgt spid="18740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7404"/>
                                        </p:tgtEl>
                                        <p:attrNameLst>
                                          <p:attrName>style.visibility</p:attrName>
                                        </p:attrNameLst>
                                      </p:cBhvr>
                                      <p:to>
                                        <p:strVal val="visible"/>
                                      </p:to>
                                    </p:set>
                                    <p:anim calcmode="lin" valueType="num">
                                      <p:cBhvr additive="base">
                                        <p:cTn id="23" dur="500" fill="hold"/>
                                        <p:tgtEl>
                                          <p:spTgt spid="187404"/>
                                        </p:tgtEl>
                                        <p:attrNameLst>
                                          <p:attrName>ppt_x</p:attrName>
                                        </p:attrNameLst>
                                      </p:cBhvr>
                                      <p:tavLst>
                                        <p:tav tm="0">
                                          <p:val>
                                            <p:strVal val="0-#ppt_w/2"/>
                                          </p:val>
                                        </p:tav>
                                        <p:tav tm="100000">
                                          <p:val>
                                            <p:strVal val="#ppt_x"/>
                                          </p:val>
                                        </p:tav>
                                      </p:tavLst>
                                    </p:anim>
                                    <p:anim calcmode="lin" valueType="num">
                                      <p:cBhvr additive="base">
                                        <p:cTn id="24" dur="500" fill="hold"/>
                                        <p:tgtEl>
                                          <p:spTgt spid="18740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7400"/>
                                        </p:tgtEl>
                                        <p:attrNameLst>
                                          <p:attrName>style.visibility</p:attrName>
                                        </p:attrNameLst>
                                      </p:cBhvr>
                                      <p:to>
                                        <p:strVal val="visible"/>
                                      </p:to>
                                    </p:set>
                                    <p:anim calcmode="lin" valueType="num">
                                      <p:cBhvr additive="base">
                                        <p:cTn id="29" dur="500" fill="hold"/>
                                        <p:tgtEl>
                                          <p:spTgt spid="187400"/>
                                        </p:tgtEl>
                                        <p:attrNameLst>
                                          <p:attrName>ppt_x</p:attrName>
                                        </p:attrNameLst>
                                      </p:cBhvr>
                                      <p:tavLst>
                                        <p:tav tm="0">
                                          <p:val>
                                            <p:strVal val="0-#ppt_w/2"/>
                                          </p:val>
                                        </p:tav>
                                        <p:tav tm="100000">
                                          <p:val>
                                            <p:strVal val="#ppt_x"/>
                                          </p:val>
                                        </p:tav>
                                      </p:tavLst>
                                    </p:anim>
                                    <p:anim calcmode="lin" valueType="num">
                                      <p:cBhvr additive="base">
                                        <p:cTn id="30" dur="500" fill="hold"/>
                                        <p:tgtEl>
                                          <p:spTgt spid="1874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7401"/>
                                        </p:tgtEl>
                                        <p:attrNameLst>
                                          <p:attrName>style.visibility</p:attrName>
                                        </p:attrNameLst>
                                      </p:cBhvr>
                                      <p:to>
                                        <p:strVal val="visible"/>
                                      </p:to>
                                    </p:set>
                                    <p:anim calcmode="lin" valueType="num">
                                      <p:cBhvr additive="base">
                                        <p:cTn id="33" dur="500" fill="hold"/>
                                        <p:tgtEl>
                                          <p:spTgt spid="187401"/>
                                        </p:tgtEl>
                                        <p:attrNameLst>
                                          <p:attrName>ppt_x</p:attrName>
                                        </p:attrNameLst>
                                      </p:cBhvr>
                                      <p:tavLst>
                                        <p:tav tm="0">
                                          <p:val>
                                            <p:strVal val="0-#ppt_w/2"/>
                                          </p:val>
                                        </p:tav>
                                        <p:tav tm="100000">
                                          <p:val>
                                            <p:strVal val="#ppt_x"/>
                                          </p:val>
                                        </p:tav>
                                      </p:tavLst>
                                    </p:anim>
                                    <p:anim calcmode="lin" valueType="num">
                                      <p:cBhvr additive="base">
                                        <p:cTn id="34" dur="500" fill="hold"/>
                                        <p:tgtEl>
                                          <p:spTgt spid="18740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7405"/>
                                        </p:tgtEl>
                                        <p:attrNameLst>
                                          <p:attrName>style.visibility</p:attrName>
                                        </p:attrNameLst>
                                      </p:cBhvr>
                                      <p:to>
                                        <p:strVal val="visible"/>
                                      </p:to>
                                    </p:set>
                                    <p:anim calcmode="lin" valueType="num">
                                      <p:cBhvr additive="base">
                                        <p:cTn id="37" dur="500" fill="hold"/>
                                        <p:tgtEl>
                                          <p:spTgt spid="187405"/>
                                        </p:tgtEl>
                                        <p:attrNameLst>
                                          <p:attrName>ppt_x</p:attrName>
                                        </p:attrNameLst>
                                      </p:cBhvr>
                                      <p:tavLst>
                                        <p:tav tm="0">
                                          <p:val>
                                            <p:strVal val="0-#ppt_w/2"/>
                                          </p:val>
                                        </p:tav>
                                        <p:tav tm="100000">
                                          <p:val>
                                            <p:strVal val="#ppt_x"/>
                                          </p:val>
                                        </p:tav>
                                      </p:tavLst>
                                    </p:anim>
                                    <p:anim calcmode="lin" valueType="num">
                                      <p:cBhvr additive="base">
                                        <p:cTn id="38" dur="500" fill="hold"/>
                                        <p:tgtEl>
                                          <p:spTgt spid="187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p:bldP spid="187398" grpId="0"/>
      <p:bldP spid="187399" grpId="0"/>
      <p:bldP spid="187400" grpId="0"/>
      <p:bldP spid="187401" grpId="0"/>
      <p:bldP spid="187403" grpId="0" animBg="1"/>
      <p:bldP spid="187404" grpId="0" animBg="1"/>
      <p:bldP spid="1874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7277" y="215371"/>
            <a:ext cx="8589523" cy="1097279"/>
          </a:xfrm>
        </p:spPr>
        <p:txBody>
          <a:bodyPr/>
          <a:lstStyle/>
          <a:p>
            <a:r>
              <a:rPr lang="en-US" altLang="en-US" dirty="0" smtClean="0">
                <a:latin typeface="Arial" panose="020B0604020202020204" pitchFamily="34" charset="0"/>
              </a:rPr>
              <a:t>Other Examples of Classical </a:t>
            </a:r>
            <a:r>
              <a:rPr lang="en-US" altLang="en-US" dirty="0" smtClean="0">
                <a:latin typeface="Arial" panose="020B0604020202020204" pitchFamily="34" charset="0"/>
              </a:rPr>
              <a:t>Conditioning</a:t>
            </a:r>
          </a:p>
        </p:txBody>
      </p:sp>
      <p:sp>
        <p:nvSpPr>
          <p:cNvPr id="17411" name="Text Box 3"/>
          <p:cNvSpPr txBox="1">
            <a:spLocks noChangeArrowheads="1"/>
          </p:cNvSpPr>
          <p:nvPr/>
        </p:nvSpPr>
        <p:spPr bwMode="auto">
          <a:xfrm>
            <a:off x="3429000" y="172085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UCS</a:t>
            </a:r>
          </a:p>
          <a:p>
            <a:pPr algn="ctr"/>
            <a:r>
              <a:rPr lang="en-US" altLang="en-US" sz="2800" b="1">
                <a:solidFill>
                  <a:srgbClr val="000000"/>
                </a:solidFill>
                <a:cs typeface="Arial" panose="020B0604020202020204" pitchFamily="34" charset="0"/>
              </a:rPr>
              <a:t>Car Crash</a:t>
            </a:r>
          </a:p>
        </p:txBody>
      </p:sp>
      <p:sp>
        <p:nvSpPr>
          <p:cNvPr id="17412" name="Text Box 4"/>
          <p:cNvSpPr txBox="1">
            <a:spLocks noChangeArrowheads="1"/>
          </p:cNvSpPr>
          <p:nvPr/>
        </p:nvSpPr>
        <p:spPr bwMode="auto">
          <a:xfrm>
            <a:off x="6324600" y="164465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UCR</a:t>
            </a:r>
          </a:p>
          <a:p>
            <a:pPr algn="ctr"/>
            <a:r>
              <a:rPr lang="en-US" altLang="en-US" sz="2800" b="1">
                <a:solidFill>
                  <a:srgbClr val="000000"/>
                </a:solidFill>
                <a:cs typeface="Arial" panose="020B0604020202020204" pitchFamily="34" charset="0"/>
              </a:rPr>
              <a:t>Racing Heart</a:t>
            </a:r>
          </a:p>
        </p:txBody>
      </p:sp>
      <p:sp>
        <p:nvSpPr>
          <p:cNvPr id="188421" name="Text Box 5"/>
          <p:cNvSpPr txBox="1">
            <a:spLocks noChangeArrowheads="1"/>
          </p:cNvSpPr>
          <p:nvPr/>
        </p:nvSpPr>
        <p:spPr bwMode="auto">
          <a:xfrm>
            <a:off x="228600" y="3124200"/>
            <a:ext cx="2514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CS</a:t>
            </a:r>
          </a:p>
          <a:p>
            <a:pPr algn="ctr"/>
            <a:r>
              <a:rPr lang="en-US" altLang="en-US" sz="2800" b="1">
                <a:solidFill>
                  <a:srgbClr val="000000"/>
                </a:solidFill>
                <a:cs typeface="Arial" panose="020B0604020202020204" pitchFamily="34" charset="0"/>
              </a:rPr>
              <a:t>Squealing Brakes</a:t>
            </a:r>
          </a:p>
        </p:txBody>
      </p:sp>
      <p:sp>
        <p:nvSpPr>
          <p:cNvPr id="188422" name="Text Box 6"/>
          <p:cNvSpPr txBox="1">
            <a:spLocks noChangeArrowheads="1"/>
          </p:cNvSpPr>
          <p:nvPr/>
        </p:nvSpPr>
        <p:spPr bwMode="auto">
          <a:xfrm>
            <a:off x="3200400" y="31242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UCS</a:t>
            </a:r>
          </a:p>
          <a:p>
            <a:pPr algn="ctr"/>
            <a:r>
              <a:rPr lang="en-US" altLang="en-US" sz="2800" b="1">
                <a:solidFill>
                  <a:srgbClr val="000000"/>
                </a:solidFill>
                <a:cs typeface="Arial" panose="020B0604020202020204" pitchFamily="34" charset="0"/>
              </a:rPr>
              <a:t>Car Crash</a:t>
            </a:r>
          </a:p>
        </p:txBody>
      </p:sp>
      <p:sp>
        <p:nvSpPr>
          <p:cNvPr id="188423" name="Text Box 7"/>
          <p:cNvSpPr txBox="1">
            <a:spLocks noChangeArrowheads="1"/>
          </p:cNvSpPr>
          <p:nvPr/>
        </p:nvSpPr>
        <p:spPr bwMode="auto">
          <a:xfrm>
            <a:off x="6248400" y="30480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UCR</a:t>
            </a:r>
          </a:p>
          <a:p>
            <a:pPr algn="ctr"/>
            <a:r>
              <a:rPr lang="en-US" altLang="en-US" sz="2800" b="1">
                <a:solidFill>
                  <a:srgbClr val="000000"/>
                </a:solidFill>
                <a:cs typeface="Arial" panose="020B0604020202020204" pitchFamily="34" charset="0"/>
              </a:rPr>
              <a:t>Racing Heart</a:t>
            </a:r>
          </a:p>
        </p:txBody>
      </p:sp>
      <p:sp>
        <p:nvSpPr>
          <p:cNvPr id="188424" name="Text Box 8"/>
          <p:cNvSpPr txBox="1">
            <a:spLocks noChangeArrowheads="1"/>
          </p:cNvSpPr>
          <p:nvPr/>
        </p:nvSpPr>
        <p:spPr bwMode="auto">
          <a:xfrm>
            <a:off x="381000" y="4800600"/>
            <a:ext cx="2514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CS</a:t>
            </a:r>
          </a:p>
          <a:p>
            <a:pPr algn="ctr"/>
            <a:r>
              <a:rPr lang="en-US" altLang="en-US" sz="2800" b="1">
                <a:solidFill>
                  <a:srgbClr val="000000"/>
                </a:solidFill>
                <a:cs typeface="Arial" panose="020B0604020202020204" pitchFamily="34" charset="0"/>
              </a:rPr>
              <a:t>Squealing Brakes</a:t>
            </a:r>
          </a:p>
        </p:txBody>
      </p:sp>
      <p:sp>
        <p:nvSpPr>
          <p:cNvPr id="188425" name="Text Box 9"/>
          <p:cNvSpPr txBox="1">
            <a:spLocks noChangeArrowheads="1"/>
          </p:cNvSpPr>
          <p:nvPr/>
        </p:nvSpPr>
        <p:spPr bwMode="auto">
          <a:xfrm>
            <a:off x="6248400" y="47244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CR</a:t>
            </a:r>
          </a:p>
          <a:p>
            <a:pPr algn="ctr"/>
            <a:r>
              <a:rPr lang="en-US" altLang="en-US" sz="2800" b="1">
                <a:solidFill>
                  <a:srgbClr val="000000"/>
                </a:solidFill>
                <a:cs typeface="Arial" panose="020B0604020202020204" pitchFamily="34" charset="0"/>
              </a:rPr>
              <a:t>Racing Heart</a:t>
            </a:r>
          </a:p>
        </p:txBody>
      </p:sp>
      <p:sp>
        <p:nvSpPr>
          <p:cNvPr id="17418" name="AutoShape 10"/>
          <p:cNvSpPr>
            <a:spLocks noChangeArrowheads="1"/>
          </p:cNvSpPr>
          <p:nvPr/>
        </p:nvSpPr>
        <p:spPr bwMode="auto">
          <a:xfrm>
            <a:off x="5410200" y="179705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8427" name="AutoShape 11"/>
          <p:cNvSpPr>
            <a:spLocks noChangeArrowheads="1"/>
          </p:cNvSpPr>
          <p:nvPr/>
        </p:nvSpPr>
        <p:spPr bwMode="auto">
          <a:xfrm>
            <a:off x="5410200" y="31242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8428" name="AutoShape 12"/>
          <p:cNvSpPr>
            <a:spLocks noChangeArrowheads="1"/>
          </p:cNvSpPr>
          <p:nvPr/>
        </p:nvSpPr>
        <p:spPr bwMode="auto">
          <a:xfrm>
            <a:off x="2438400" y="31242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8429" name="AutoShape 13"/>
          <p:cNvSpPr>
            <a:spLocks noChangeArrowheads="1"/>
          </p:cNvSpPr>
          <p:nvPr/>
        </p:nvSpPr>
        <p:spPr bwMode="auto">
          <a:xfrm>
            <a:off x="2514600" y="4800600"/>
            <a:ext cx="4495800" cy="457200"/>
          </a:xfrm>
          <a:prstGeom prst="rightArrow">
            <a:avLst>
              <a:gd name="adj1" fmla="val 50000"/>
              <a:gd name="adj2" fmla="val 245833"/>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059366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21"/>
                                        </p:tgtEl>
                                        <p:attrNameLst>
                                          <p:attrName>style.visibility</p:attrName>
                                        </p:attrNameLst>
                                      </p:cBhvr>
                                      <p:to>
                                        <p:strVal val="visible"/>
                                      </p:to>
                                    </p:set>
                                    <p:anim calcmode="lin" valueType="num">
                                      <p:cBhvr additive="base">
                                        <p:cTn id="7" dur="500" fill="hold"/>
                                        <p:tgtEl>
                                          <p:spTgt spid="188421"/>
                                        </p:tgtEl>
                                        <p:attrNameLst>
                                          <p:attrName>ppt_x</p:attrName>
                                        </p:attrNameLst>
                                      </p:cBhvr>
                                      <p:tavLst>
                                        <p:tav tm="0">
                                          <p:val>
                                            <p:strVal val="0-#ppt_w/2"/>
                                          </p:val>
                                        </p:tav>
                                        <p:tav tm="100000">
                                          <p:val>
                                            <p:strVal val="#ppt_x"/>
                                          </p:val>
                                        </p:tav>
                                      </p:tavLst>
                                    </p:anim>
                                    <p:anim calcmode="lin" valueType="num">
                                      <p:cBhvr additive="base">
                                        <p:cTn id="8" dur="500" fill="hold"/>
                                        <p:tgtEl>
                                          <p:spTgt spid="1884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8422"/>
                                        </p:tgtEl>
                                        <p:attrNameLst>
                                          <p:attrName>style.visibility</p:attrName>
                                        </p:attrNameLst>
                                      </p:cBhvr>
                                      <p:to>
                                        <p:strVal val="visible"/>
                                      </p:to>
                                    </p:set>
                                    <p:anim calcmode="lin" valueType="num">
                                      <p:cBhvr additive="base">
                                        <p:cTn id="11" dur="500" fill="hold"/>
                                        <p:tgtEl>
                                          <p:spTgt spid="188422"/>
                                        </p:tgtEl>
                                        <p:attrNameLst>
                                          <p:attrName>ppt_x</p:attrName>
                                        </p:attrNameLst>
                                      </p:cBhvr>
                                      <p:tavLst>
                                        <p:tav tm="0">
                                          <p:val>
                                            <p:strVal val="0-#ppt_w/2"/>
                                          </p:val>
                                        </p:tav>
                                        <p:tav tm="100000">
                                          <p:val>
                                            <p:strVal val="#ppt_x"/>
                                          </p:val>
                                        </p:tav>
                                      </p:tavLst>
                                    </p:anim>
                                    <p:anim calcmode="lin" valueType="num">
                                      <p:cBhvr additive="base">
                                        <p:cTn id="12" dur="500" fill="hold"/>
                                        <p:tgtEl>
                                          <p:spTgt spid="1884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8423"/>
                                        </p:tgtEl>
                                        <p:attrNameLst>
                                          <p:attrName>style.visibility</p:attrName>
                                        </p:attrNameLst>
                                      </p:cBhvr>
                                      <p:to>
                                        <p:strVal val="visible"/>
                                      </p:to>
                                    </p:set>
                                    <p:anim calcmode="lin" valueType="num">
                                      <p:cBhvr additive="base">
                                        <p:cTn id="15" dur="500" fill="hold"/>
                                        <p:tgtEl>
                                          <p:spTgt spid="188423"/>
                                        </p:tgtEl>
                                        <p:attrNameLst>
                                          <p:attrName>ppt_x</p:attrName>
                                        </p:attrNameLst>
                                      </p:cBhvr>
                                      <p:tavLst>
                                        <p:tav tm="0">
                                          <p:val>
                                            <p:strVal val="0-#ppt_w/2"/>
                                          </p:val>
                                        </p:tav>
                                        <p:tav tm="100000">
                                          <p:val>
                                            <p:strVal val="#ppt_x"/>
                                          </p:val>
                                        </p:tav>
                                      </p:tavLst>
                                    </p:anim>
                                    <p:anim calcmode="lin" valueType="num">
                                      <p:cBhvr additive="base">
                                        <p:cTn id="16" dur="500" fill="hold"/>
                                        <p:tgtEl>
                                          <p:spTgt spid="18842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8427"/>
                                        </p:tgtEl>
                                        <p:attrNameLst>
                                          <p:attrName>style.visibility</p:attrName>
                                        </p:attrNameLst>
                                      </p:cBhvr>
                                      <p:to>
                                        <p:strVal val="visible"/>
                                      </p:to>
                                    </p:set>
                                    <p:anim calcmode="lin" valueType="num">
                                      <p:cBhvr additive="base">
                                        <p:cTn id="19" dur="500" fill="hold"/>
                                        <p:tgtEl>
                                          <p:spTgt spid="188427"/>
                                        </p:tgtEl>
                                        <p:attrNameLst>
                                          <p:attrName>ppt_x</p:attrName>
                                        </p:attrNameLst>
                                      </p:cBhvr>
                                      <p:tavLst>
                                        <p:tav tm="0">
                                          <p:val>
                                            <p:strVal val="0-#ppt_w/2"/>
                                          </p:val>
                                        </p:tav>
                                        <p:tav tm="100000">
                                          <p:val>
                                            <p:strVal val="#ppt_x"/>
                                          </p:val>
                                        </p:tav>
                                      </p:tavLst>
                                    </p:anim>
                                    <p:anim calcmode="lin" valueType="num">
                                      <p:cBhvr additive="base">
                                        <p:cTn id="20" dur="500" fill="hold"/>
                                        <p:tgtEl>
                                          <p:spTgt spid="18842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8428"/>
                                        </p:tgtEl>
                                        <p:attrNameLst>
                                          <p:attrName>style.visibility</p:attrName>
                                        </p:attrNameLst>
                                      </p:cBhvr>
                                      <p:to>
                                        <p:strVal val="visible"/>
                                      </p:to>
                                    </p:set>
                                    <p:anim calcmode="lin" valueType="num">
                                      <p:cBhvr additive="base">
                                        <p:cTn id="23" dur="500" fill="hold"/>
                                        <p:tgtEl>
                                          <p:spTgt spid="188428"/>
                                        </p:tgtEl>
                                        <p:attrNameLst>
                                          <p:attrName>ppt_x</p:attrName>
                                        </p:attrNameLst>
                                      </p:cBhvr>
                                      <p:tavLst>
                                        <p:tav tm="0">
                                          <p:val>
                                            <p:strVal val="0-#ppt_w/2"/>
                                          </p:val>
                                        </p:tav>
                                        <p:tav tm="100000">
                                          <p:val>
                                            <p:strVal val="#ppt_x"/>
                                          </p:val>
                                        </p:tav>
                                      </p:tavLst>
                                    </p:anim>
                                    <p:anim calcmode="lin" valueType="num">
                                      <p:cBhvr additive="base">
                                        <p:cTn id="24" dur="500" fill="hold"/>
                                        <p:tgtEl>
                                          <p:spTgt spid="18842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8424"/>
                                        </p:tgtEl>
                                        <p:attrNameLst>
                                          <p:attrName>style.visibility</p:attrName>
                                        </p:attrNameLst>
                                      </p:cBhvr>
                                      <p:to>
                                        <p:strVal val="visible"/>
                                      </p:to>
                                    </p:set>
                                    <p:anim calcmode="lin" valueType="num">
                                      <p:cBhvr additive="base">
                                        <p:cTn id="29" dur="500" fill="hold"/>
                                        <p:tgtEl>
                                          <p:spTgt spid="188424"/>
                                        </p:tgtEl>
                                        <p:attrNameLst>
                                          <p:attrName>ppt_x</p:attrName>
                                        </p:attrNameLst>
                                      </p:cBhvr>
                                      <p:tavLst>
                                        <p:tav tm="0">
                                          <p:val>
                                            <p:strVal val="0-#ppt_w/2"/>
                                          </p:val>
                                        </p:tav>
                                        <p:tav tm="100000">
                                          <p:val>
                                            <p:strVal val="#ppt_x"/>
                                          </p:val>
                                        </p:tav>
                                      </p:tavLst>
                                    </p:anim>
                                    <p:anim calcmode="lin" valueType="num">
                                      <p:cBhvr additive="base">
                                        <p:cTn id="30" dur="500" fill="hold"/>
                                        <p:tgtEl>
                                          <p:spTgt spid="18842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8425"/>
                                        </p:tgtEl>
                                        <p:attrNameLst>
                                          <p:attrName>style.visibility</p:attrName>
                                        </p:attrNameLst>
                                      </p:cBhvr>
                                      <p:to>
                                        <p:strVal val="visible"/>
                                      </p:to>
                                    </p:set>
                                    <p:anim calcmode="lin" valueType="num">
                                      <p:cBhvr additive="base">
                                        <p:cTn id="33" dur="500" fill="hold"/>
                                        <p:tgtEl>
                                          <p:spTgt spid="188425"/>
                                        </p:tgtEl>
                                        <p:attrNameLst>
                                          <p:attrName>ppt_x</p:attrName>
                                        </p:attrNameLst>
                                      </p:cBhvr>
                                      <p:tavLst>
                                        <p:tav tm="0">
                                          <p:val>
                                            <p:strVal val="0-#ppt_w/2"/>
                                          </p:val>
                                        </p:tav>
                                        <p:tav tm="100000">
                                          <p:val>
                                            <p:strVal val="#ppt_x"/>
                                          </p:val>
                                        </p:tav>
                                      </p:tavLst>
                                    </p:anim>
                                    <p:anim calcmode="lin" valueType="num">
                                      <p:cBhvr additive="base">
                                        <p:cTn id="34" dur="500" fill="hold"/>
                                        <p:tgtEl>
                                          <p:spTgt spid="18842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8429"/>
                                        </p:tgtEl>
                                        <p:attrNameLst>
                                          <p:attrName>style.visibility</p:attrName>
                                        </p:attrNameLst>
                                      </p:cBhvr>
                                      <p:to>
                                        <p:strVal val="visible"/>
                                      </p:to>
                                    </p:set>
                                    <p:anim calcmode="lin" valueType="num">
                                      <p:cBhvr additive="base">
                                        <p:cTn id="37" dur="500" fill="hold"/>
                                        <p:tgtEl>
                                          <p:spTgt spid="188429"/>
                                        </p:tgtEl>
                                        <p:attrNameLst>
                                          <p:attrName>ppt_x</p:attrName>
                                        </p:attrNameLst>
                                      </p:cBhvr>
                                      <p:tavLst>
                                        <p:tav tm="0">
                                          <p:val>
                                            <p:strVal val="0-#ppt_w/2"/>
                                          </p:val>
                                        </p:tav>
                                        <p:tav tm="100000">
                                          <p:val>
                                            <p:strVal val="#ppt_x"/>
                                          </p:val>
                                        </p:tav>
                                      </p:tavLst>
                                    </p:anim>
                                    <p:anim calcmode="lin" valueType="num">
                                      <p:cBhvr additive="base">
                                        <p:cTn id="38" dur="500" fill="hold"/>
                                        <p:tgtEl>
                                          <p:spTgt spid="188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p:bldP spid="188422" grpId="0"/>
      <p:bldP spid="188423" grpId="0"/>
      <p:bldP spid="188424" grpId="0"/>
      <p:bldP spid="188425" grpId="0"/>
      <p:bldP spid="188427" grpId="0" animBg="1"/>
      <p:bldP spid="188428" grpId="0" animBg="1"/>
      <p:bldP spid="1884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5915" y="215371"/>
            <a:ext cx="8540885" cy="654579"/>
          </a:xfrm>
        </p:spPr>
        <p:txBody>
          <a:bodyPr/>
          <a:lstStyle/>
          <a:p>
            <a:r>
              <a:rPr lang="en-US" altLang="en-US" dirty="0" smtClean="0">
                <a:latin typeface="Arial" panose="020B0604020202020204" pitchFamily="34" charset="0"/>
              </a:rPr>
              <a:t>Other Examples of Classical </a:t>
            </a:r>
            <a:r>
              <a:rPr lang="en-US" altLang="en-US" dirty="0" smtClean="0">
                <a:latin typeface="Arial" panose="020B0604020202020204" pitchFamily="34" charset="0"/>
              </a:rPr>
              <a:t>Conditioning</a:t>
            </a:r>
          </a:p>
        </p:txBody>
      </p:sp>
      <p:sp>
        <p:nvSpPr>
          <p:cNvPr id="189443" name="Text Box 3"/>
          <p:cNvSpPr txBox="1">
            <a:spLocks noChangeArrowheads="1"/>
          </p:cNvSpPr>
          <p:nvPr/>
        </p:nvSpPr>
        <p:spPr bwMode="auto">
          <a:xfrm>
            <a:off x="3505200" y="1631950"/>
            <a:ext cx="2514600" cy="946150"/>
          </a:xfrm>
          <a:prstGeom prst="rect">
            <a:avLst/>
          </a:prstGeom>
          <a:noFill/>
          <a:ln w="9525">
            <a:noFill/>
            <a:miter lim="800000"/>
            <a:headEnd/>
            <a:tailEnd/>
          </a:ln>
          <a:effectLst/>
        </p:spPr>
        <p:txBody>
          <a:bodyPr>
            <a:spAutoFit/>
          </a:bodyPr>
          <a:lstStyle/>
          <a:p>
            <a:pPr algn="ctr">
              <a:defRPr/>
            </a:pPr>
            <a:r>
              <a:rPr lang="en-US" sz="2800" b="1">
                <a:solidFill>
                  <a:srgbClr val="000000"/>
                </a:solidFill>
                <a:latin typeface="+mn-lt"/>
                <a:ea typeface="ＭＳ Ｐゴシック" charset="-128"/>
              </a:rPr>
              <a:t>UCS</a:t>
            </a:r>
          </a:p>
          <a:p>
            <a:pPr algn="ctr">
              <a:defRPr/>
            </a:pPr>
            <a:r>
              <a:rPr lang="en-US" sz="2800" b="1">
                <a:solidFill>
                  <a:srgbClr val="000000"/>
                </a:solidFill>
                <a:latin typeface="+mn-lt"/>
                <a:ea typeface="ＭＳ Ｐゴシック" charset="-128"/>
              </a:rPr>
              <a:t>Kiss</a:t>
            </a:r>
          </a:p>
        </p:txBody>
      </p:sp>
      <p:sp>
        <p:nvSpPr>
          <p:cNvPr id="189444" name="Text Box 4"/>
          <p:cNvSpPr txBox="1">
            <a:spLocks noChangeArrowheads="1"/>
          </p:cNvSpPr>
          <p:nvPr/>
        </p:nvSpPr>
        <p:spPr bwMode="auto">
          <a:xfrm>
            <a:off x="6400800" y="1600200"/>
            <a:ext cx="2514600" cy="946150"/>
          </a:xfrm>
          <a:prstGeom prst="rect">
            <a:avLst/>
          </a:prstGeom>
          <a:noFill/>
          <a:ln w="9525">
            <a:noFill/>
            <a:miter lim="800000"/>
            <a:headEnd/>
            <a:tailEnd/>
          </a:ln>
          <a:effectLst/>
        </p:spPr>
        <p:txBody>
          <a:bodyPr>
            <a:spAutoFit/>
          </a:bodyPr>
          <a:lstStyle/>
          <a:p>
            <a:pPr algn="ctr">
              <a:defRPr/>
            </a:pPr>
            <a:r>
              <a:rPr lang="en-US" sz="2800" b="1">
                <a:solidFill>
                  <a:srgbClr val="000000"/>
                </a:solidFill>
                <a:latin typeface="+mn-lt"/>
                <a:ea typeface="ＭＳ Ｐゴシック" charset="-128"/>
              </a:rPr>
              <a:t>UCR</a:t>
            </a:r>
          </a:p>
          <a:p>
            <a:pPr algn="ctr">
              <a:defRPr/>
            </a:pPr>
            <a:r>
              <a:rPr lang="en-US" sz="2800" b="1">
                <a:solidFill>
                  <a:srgbClr val="000000"/>
                </a:solidFill>
                <a:latin typeface="+mn-lt"/>
                <a:ea typeface="ＭＳ Ｐゴシック" charset="-128"/>
              </a:rPr>
              <a:t>Racing Heart</a:t>
            </a:r>
          </a:p>
        </p:txBody>
      </p:sp>
      <p:sp>
        <p:nvSpPr>
          <p:cNvPr id="189445" name="Text Box 5"/>
          <p:cNvSpPr txBox="1">
            <a:spLocks noChangeArrowheads="1"/>
          </p:cNvSpPr>
          <p:nvPr/>
        </p:nvSpPr>
        <p:spPr bwMode="auto">
          <a:xfrm>
            <a:off x="0" y="3124200"/>
            <a:ext cx="3429000" cy="1373188"/>
          </a:xfrm>
          <a:prstGeom prst="rect">
            <a:avLst/>
          </a:prstGeom>
          <a:noFill/>
          <a:ln w="9525">
            <a:noFill/>
            <a:miter lim="800000"/>
            <a:headEnd/>
            <a:tailEnd/>
          </a:ln>
          <a:effectLst/>
        </p:spPr>
        <p:txBody>
          <a:bodyPr>
            <a:spAutoFit/>
          </a:bodyPr>
          <a:lstStyle/>
          <a:p>
            <a:pPr algn="ctr">
              <a:defRPr/>
            </a:pPr>
            <a:r>
              <a:rPr lang="en-US" sz="2800" b="1">
                <a:solidFill>
                  <a:srgbClr val="000000"/>
                </a:solidFill>
                <a:latin typeface="+mn-lt"/>
                <a:ea typeface="ＭＳ Ｐゴシック" charset="-128"/>
              </a:rPr>
              <a:t>CS</a:t>
            </a:r>
          </a:p>
          <a:p>
            <a:pPr algn="ctr">
              <a:defRPr/>
            </a:pPr>
            <a:r>
              <a:rPr lang="en-US" sz="2800" b="1">
                <a:solidFill>
                  <a:srgbClr val="000000"/>
                </a:solidFill>
                <a:latin typeface="+mn-lt"/>
                <a:ea typeface="ＭＳ Ｐゴシック" charset="-128"/>
              </a:rPr>
              <a:t>Sight of Significant Other</a:t>
            </a:r>
          </a:p>
        </p:txBody>
      </p:sp>
      <p:sp>
        <p:nvSpPr>
          <p:cNvPr id="189446" name="Text Box 6"/>
          <p:cNvSpPr txBox="1">
            <a:spLocks noChangeArrowheads="1"/>
          </p:cNvSpPr>
          <p:nvPr/>
        </p:nvSpPr>
        <p:spPr bwMode="auto">
          <a:xfrm>
            <a:off x="3200400" y="3124200"/>
            <a:ext cx="2514600" cy="946150"/>
          </a:xfrm>
          <a:prstGeom prst="rect">
            <a:avLst/>
          </a:prstGeom>
          <a:noFill/>
          <a:ln w="9525">
            <a:noFill/>
            <a:miter lim="800000"/>
            <a:headEnd/>
            <a:tailEnd/>
          </a:ln>
          <a:effectLst/>
        </p:spPr>
        <p:txBody>
          <a:bodyPr>
            <a:spAutoFit/>
          </a:bodyPr>
          <a:lstStyle/>
          <a:p>
            <a:pPr algn="ctr">
              <a:defRPr/>
            </a:pPr>
            <a:r>
              <a:rPr lang="en-US" sz="2800" b="1">
                <a:solidFill>
                  <a:srgbClr val="000000"/>
                </a:solidFill>
                <a:latin typeface="+mn-lt"/>
                <a:ea typeface="ＭＳ Ｐゴシック" charset="-128"/>
              </a:rPr>
              <a:t>UCS</a:t>
            </a:r>
          </a:p>
          <a:p>
            <a:pPr algn="ctr">
              <a:defRPr/>
            </a:pPr>
            <a:r>
              <a:rPr lang="en-US" sz="2800" b="1">
                <a:solidFill>
                  <a:srgbClr val="000000"/>
                </a:solidFill>
                <a:latin typeface="+mn-lt"/>
                <a:ea typeface="ＭＳ Ｐゴシック" charset="-128"/>
              </a:rPr>
              <a:t>Kiss</a:t>
            </a:r>
          </a:p>
        </p:txBody>
      </p:sp>
      <p:sp>
        <p:nvSpPr>
          <p:cNvPr id="189447" name="Text Box 7"/>
          <p:cNvSpPr txBox="1">
            <a:spLocks noChangeArrowheads="1"/>
          </p:cNvSpPr>
          <p:nvPr/>
        </p:nvSpPr>
        <p:spPr bwMode="auto">
          <a:xfrm>
            <a:off x="6248400" y="3048000"/>
            <a:ext cx="2514600" cy="946150"/>
          </a:xfrm>
          <a:prstGeom prst="rect">
            <a:avLst/>
          </a:prstGeom>
          <a:noFill/>
          <a:ln w="9525">
            <a:noFill/>
            <a:miter lim="800000"/>
            <a:headEnd/>
            <a:tailEnd/>
          </a:ln>
          <a:effectLst/>
        </p:spPr>
        <p:txBody>
          <a:bodyPr>
            <a:spAutoFit/>
          </a:bodyPr>
          <a:lstStyle/>
          <a:p>
            <a:pPr algn="ctr">
              <a:defRPr/>
            </a:pPr>
            <a:r>
              <a:rPr lang="en-US" sz="2800" b="1">
                <a:solidFill>
                  <a:srgbClr val="000000"/>
                </a:solidFill>
                <a:latin typeface="+mn-lt"/>
                <a:ea typeface="ＭＳ Ｐゴシック" charset="-128"/>
              </a:rPr>
              <a:t>UCR</a:t>
            </a:r>
          </a:p>
          <a:p>
            <a:pPr algn="ctr">
              <a:defRPr/>
            </a:pPr>
            <a:r>
              <a:rPr lang="en-US" sz="2800" b="1">
                <a:solidFill>
                  <a:srgbClr val="000000"/>
                </a:solidFill>
                <a:latin typeface="+mn-lt"/>
                <a:ea typeface="ＭＳ Ｐゴシック" charset="-128"/>
              </a:rPr>
              <a:t>Racing Heart</a:t>
            </a:r>
          </a:p>
        </p:txBody>
      </p:sp>
      <p:sp>
        <p:nvSpPr>
          <p:cNvPr id="189448" name="Text Box 8"/>
          <p:cNvSpPr txBox="1">
            <a:spLocks noChangeArrowheads="1"/>
          </p:cNvSpPr>
          <p:nvPr/>
        </p:nvSpPr>
        <p:spPr bwMode="auto">
          <a:xfrm>
            <a:off x="0" y="4800600"/>
            <a:ext cx="3276600" cy="1373188"/>
          </a:xfrm>
          <a:prstGeom prst="rect">
            <a:avLst/>
          </a:prstGeom>
          <a:noFill/>
          <a:ln w="9525">
            <a:noFill/>
            <a:miter lim="800000"/>
            <a:headEnd/>
            <a:tailEnd/>
          </a:ln>
          <a:effectLst/>
        </p:spPr>
        <p:txBody>
          <a:bodyPr>
            <a:spAutoFit/>
          </a:bodyPr>
          <a:lstStyle/>
          <a:p>
            <a:pPr algn="ctr">
              <a:defRPr/>
            </a:pPr>
            <a:r>
              <a:rPr lang="en-US" sz="2800" b="1">
                <a:solidFill>
                  <a:srgbClr val="000000"/>
                </a:solidFill>
                <a:latin typeface="+mn-lt"/>
                <a:ea typeface="ＭＳ Ｐゴシック" charset="-128"/>
              </a:rPr>
              <a:t>CS</a:t>
            </a:r>
          </a:p>
          <a:p>
            <a:pPr algn="ctr">
              <a:defRPr/>
            </a:pPr>
            <a:r>
              <a:rPr lang="en-US" sz="2800" b="1">
                <a:solidFill>
                  <a:srgbClr val="000000"/>
                </a:solidFill>
                <a:latin typeface="+mn-lt"/>
                <a:ea typeface="ＭＳ Ｐゴシック" charset="-128"/>
              </a:rPr>
              <a:t>Sight of Significant Other</a:t>
            </a:r>
          </a:p>
        </p:txBody>
      </p:sp>
      <p:sp>
        <p:nvSpPr>
          <p:cNvPr id="189449" name="Text Box 9"/>
          <p:cNvSpPr txBox="1">
            <a:spLocks noChangeArrowheads="1"/>
          </p:cNvSpPr>
          <p:nvPr/>
        </p:nvSpPr>
        <p:spPr bwMode="auto">
          <a:xfrm>
            <a:off x="6248400" y="4724400"/>
            <a:ext cx="2514600" cy="946150"/>
          </a:xfrm>
          <a:prstGeom prst="rect">
            <a:avLst/>
          </a:prstGeom>
          <a:noFill/>
          <a:ln w="9525">
            <a:noFill/>
            <a:miter lim="800000"/>
            <a:headEnd/>
            <a:tailEnd/>
          </a:ln>
          <a:effectLst/>
        </p:spPr>
        <p:txBody>
          <a:bodyPr>
            <a:spAutoFit/>
          </a:bodyPr>
          <a:lstStyle/>
          <a:p>
            <a:pPr algn="ctr">
              <a:defRPr/>
            </a:pPr>
            <a:r>
              <a:rPr lang="en-US" sz="2800" b="1">
                <a:solidFill>
                  <a:srgbClr val="000000"/>
                </a:solidFill>
                <a:latin typeface="+mn-lt"/>
                <a:ea typeface="ＭＳ Ｐゴシック" charset="-128"/>
              </a:rPr>
              <a:t>CR</a:t>
            </a:r>
          </a:p>
          <a:p>
            <a:pPr algn="ctr">
              <a:defRPr/>
            </a:pPr>
            <a:r>
              <a:rPr lang="en-US" sz="2800" b="1">
                <a:solidFill>
                  <a:srgbClr val="000000"/>
                </a:solidFill>
                <a:latin typeface="+mn-lt"/>
                <a:ea typeface="ＭＳ Ｐゴシック" charset="-128"/>
              </a:rPr>
              <a:t>Racing Heart</a:t>
            </a:r>
          </a:p>
        </p:txBody>
      </p:sp>
      <p:sp>
        <p:nvSpPr>
          <p:cNvPr id="18442" name="AutoShape 10"/>
          <p:cNvSpPr>
            <a:spLocks noChangeArrowheads="1"/>
          </p:cNvSpPr>
          <p:nvPr/>
        </p:nvSpPr>
        <p:spPr bwMode="auto">
          <a:xfrm>
            <a:off x="5486400" y="17526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9451" name="AutoShape 11"/>
          <p:cNvSpPr>
            <a:spLocks noChangeArrowheads="1"/>
          </p:cNvSpPr>
          <p:nvPr/>
        </p:nvSpPr>
        <p:spPr bwMode="auto">
          <a:xfrm>
            <a:off x="5410200" y="31242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9452" name="AutoShape 12"/>
          <p:cNvSpPr>
            <a:spLocks noChangeArrowheads="1"/>
          </p:cNvSpPr>
          <p:nvPr/>
        </p:nvSpPr>
        <p:spPr bwMode="auto">
          <a:xfrm>
            <a:off x="2438400" y="3124200"/>
            <a:ext cx="1143000" cy="457200"/>
          </a:xfrm>
          <a:prstGeom prst="rightArrow">
            <a:avLst>
              <a:gd name="adj1" fmla="val 50000"/>
              <a:gd name="adj2" fmla="val 62500"/>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9453" name="AutoShape 13"/>
          <p:cNvSpPr>
            <a:spLocks noChangeArrowheads="1"/>
          </p:cNvSpPr>
          <p:nvPr/>
        </p:nvSpPr>
        <p:spPr bwMode="auto">
          <a:xfrm>
            <a:off x="2514600" y="4800600"/>
            <a:ext cx="4495800" cy="457200"/>
          </a:xfrm>
          <a:prstGeom prst="rightArrow">
            <a:avLst>
              <a:gd name="adj1" fmla="val 50000"/>
              <a:gd name="adj2" fmla="val 245833"/>
            </a:avLst>
          </a:prstGeom>
          <a:solidFill>
            <a:srgbClr val="85CAD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7995685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anim calcmode="lin" valueType="num">
                                      <p:cBhvr additive="base">
                                        <p:cTn id="7" dur="500" fill="hold"/>
                                        <p:tgtEl>
                                          <p:spTgt spid="189445"/>
                                        </p:tgtEl>
                                        <p:attrNameLst>
                                          <p:attrName>ppt_x</p:attrName>
                                        </p:attrNameLst>
                                      </p:cBhvr>
                                      <p:tavLst>
                                        <p:tav tm="0">
                                          <p:val>
                                            <p:strVal val="0-#ppt_w/2"/>
                                          </p:val>
                                        </p:tav>
                                        <p:tav tm="100000">
                                          <p:val>
                                            <p:strVal val="#ppt_x"/>
                                          </p:val>
                                        </p:tav>
                                      </p:tavLst>
                                    </p:anim>
                                    <p:anim calcmode="lin" valueType="num">
                                      <p:cBhvr additive="base">
                                        <p:cTn id="8" dur="500" fill="hold"/>
                                        <p:tgtEl>
                                          <p:spTgt spid="1894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9446"/>
                                        </p:tgtEl>
                                        <p:attrNameLst>
                                          <p:attrName>style.visibility</p:attrName>
                                        </p:attrNameLst>
                                      </p:cBhvr>
                                      <p:to>
                                        <p:strVal val="visible"/>
                                      </p:to>
                                    </p:set>
                                    <p:anim calcmode="lin" valueType="num">
                                      <p:cBhvr additive="base">
                                        <p:cTn id="11" dur="500" fill="hold"/>
                                        <p:tgtEl>
                                          <p:spTgt spid="189446"/>
                                        </p:tgtEl>
                                        <p:attrNameLst>
                                          <p:attrName>ppt_x</p:attrName>
                                        </p:attrNameLst>
                                      </p:cBhvr>
                                      <p:tavLst>
                                        <p:tav tm="0">
                                          <p:val>
                                            <p:strVal val="0-#ppt_w/2"/>
                                          </p:val>
                                        </p:tav>
                                        <p:tav tm="100000">
                                          <p:val>
                                            <p:strVal val="#ppt_x"/>
                                          </p:val>
                                        </p:tav>
                                      </p:tavLst>
                                    </p:anim>
                                    <p:anim calcmode="lin" valueType="num">
                                      <p:cBhvr additive="base">
                                        <p:cTn id="12" dur="500" fill="hold"/>
                                        <p:tgtEl>
                                          <p:spTgt spid="1894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9447"/>
                                        </p:tgtEl>
                                        <p:attrNameLst>
                                          <p:attrName>style.visibility</p:attrName>
                                        </p:attrNameLst>
                                      </p:cBhvr>
                                      <p:to>
                                        <p:strVal val="visible"/>
                                      </p:to>
                                    </p:set>
                                    <p:anim calcmode="lin" valueType="num">
                                      <p:cBhvr additive="base">
                                        <p:cTn id="15" dur="500" fill="hold"/>
                                        <p:tgtEl>
                                          <p:spTgt spid="189447"/>
                                        </p:tgtEl>
                                        <p:attrNameLst>
                                          <p:attrName>ppt_x</p:attrName>
                                        </p:attrNameLst>
                                      </p:cBhvr>
                                      <p:tavLst>
                                        <p:tav tm="0">
                                          <p:val>
                                            <p:strVal val="0-#ppt_w/2"/>
                                          </p:val>
                                        </p:tav>
                                        <p:tav tm="100000">
                                          <p:val>
                                            <p:strVal val="#ppt_x"/>
                                          </p:val>
                                        </p:tav>
                                      </p:tavLst>
                                    </p:anim>
                                    <p:anim calcmode="lin" valueType="num">
                                      <p:cBhvr additive="base">
                                        <p:cTn id="16" dur="500" fill="hold"/>
                                        <p:tgtEl>
                                          <p:spTgt spid="18944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9451"/>
                                        </p:tgtEl>
                                        <p:attrNameLst>
                                          <p:attrName>style.visibility</p:attrName>
                                        </p:attrNameLst>
                                      </p:cBhvr>
                                      <p:to>
                                        <p:strVal val="visible"/>
                                      </p:to>
                                    </p:set>
                                    <p:anim calcmode="lin" valueType="num">
                                      <p:cBhvr additive="base">
                                        <p:cTn id="19" dur="500" fill="hold"/>
                                        <p:tgtEl>
                                          <p:spTgt spid="189451"/>
                                        </p:tgtEl>
                                        <p:attrNameLst>
                                          <p:attrName>ppt_x</p:attrName>
                                        </p:attrNameLst>
                                      </p:cBhvr>
                                      <p:tavLst>
                                        <p:tav tm="0">
                                          <p:val>
                                            <p:strVal val="0-#ppt_w/2"/>
                                          </p:val>
                                        </p:tav>
                                        <p:tav tm="100000">
                                          <p:val>
                                            <p:strVal val="#ppt_x"/>
                                          </p:val>
                                        </p:tav>
                                      </p:tavLst>
                                    </p:anim>
                                    <p:anim calcmode="lin" valueType="num">
                                      <p:cBhvr additive="base">
                                        <p:cTn id="20" dur="500" fill="hold"/>
                                        <p:tgtEl>
                                          <p:spTgt spid="18945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9452"/>
                                        </p:tgtEl>
                                        <p:attrNameLst>
                                          <p:attrName>style.visibility</p:attrName>
                                        </p:attrNameLst>
                                      </p:cBhvr>
                                      <p:to>
                                        <p:strVal val="visible"/>
                                      </p:to>
                                    </p:set>
                                    <p:anim calcmode="lin" valueType="num">
                                      <p:cBhvr additive="base">
                                        <p:cTn id="23" dur="500" fill="hold"/>
                                        <p:tgtEl>
                                          <p:spTgt spid="189452"/>
                                        </p:tgtEl>
                                        <p:attrNameLst>
                                          <p:attrName>ppt_x</p:attrName>
                                        </p:attrNameLst>
                                      </p:cBhvr>
                                      <p:tavLst>
                                        <p:tav tm="0">
                                          <p:val>
                                            <p:strVal val="0-#ppt_w/2"/>
                                          </p:val>
                                        </p:tav>
                                        <p:tav tm="100000">
                                          <p:val>
                                            <p:strVal val="#ppt_x"/>
                                          </p:val>
                                        </p:tav>
                                      </p:tavLst>
                                    </p:anim>
                                    <p:anim calcmode="lin" valueType="num">
                                      <p:cBhvr additive="base">
                                        <p:cTn id="24" dur="500" fill="hold"/>
                                        <p:tgtEl>
                                          <p:spTgt spid="18945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9448"/>
                                        </p:tgtEl>
                                        <p:attrNameLst>
                                          <p:attrName>style.visibility</p:attrName>
                                        </p:attrNameLst>
                                      </p:cBhvr>
                                      <p:to>
                                        <p:strVal val="visible"/>
                                      </p:to>
                                    </p:set>
                                    <p:anim calcmode="lin" valueType="num">
                                      <p:cBhvr additive="base">
                                        <p:cTn id="29" dur="500" fill="hold"/>
                                        <p:tgtEl>
                                          <p:spTgt spid="189448"/>
                                        </p:tgtEl>
                                        <p:attrNameLst>
                                          <p:attrName>ppt_x</p:attrName>
                                        </p:attrNameLst>
                                      </p:cBhvr>
                                      <p:tavLst>
                                        <p:tav tm="0">
                                          <p:val>
                                            <p:strVal val="0-#ppt_w/2"/>
                                          </p:val>
                                        </p:tav>
                                        <p:tav tm="100000">
                                          <p:val>
                                            <p:strVal val="#ppt_x"/>
                                          </p:val>
                                        </p:tav>
                                      </p:tavLst>
                                    </p:anim>
                                    <p:anim calcmode="lin" valueType="num">
                                      <p:cBhvr additive="base">
                                        <p:cTn id="30" dur="500" fill="hold"/>
                                        <p:tgtEl>
                                          <p:spTgt spid="18944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9449"/>
                                        </p:tgtEl>
                                        <p:attrNameLst>
                                          <p:attrName>style.visibility</p:attrName>
                                        </p:attrNameLst>
                                      </p:cBhvr>
                                      <p:to>
                                        <p:strVal val="visible"/>
                                      </p:to>
                                    </p:set>
                                    <p:anim calcmode="lin" valueType="num">
                                      <p:cBhvr additive="base">
                                        <p:cTn id="33" dur="500" fill="hold"/>
                                        <p:tgtEl>
                                          <p:spTgt spid="189449"/>
                                        </p:tgtEl>
                                        <p:attrNameLst>
                                          <p:attrName>ppt_x</p:attrName>
                                        </p:attrNameLst>
                                      </p:cBhvr>
                                      <p:tavLst>
                                        <p:tav tm="0">
                                          <p:val>
                                            <p:strVal val="0-#ppt_w/2"/>
                                          </p:val>
                                        </p:tav>
                                        <p:tav tm="100000">
                                          <p:val>
                                            <p:strVal val="#ppt_x"/>
                                          </p:val>
                                        </p:tav>
                                      </p:tavLst>
                                    </p:anim>
                                    <p:anim calcmode="lin" valueType="num">
                                      <p:cBhvr additive="base">
                                        <p:cTn id="34" dur="500" fill="hold"/>
                                        <p:tgtEl>
                                          <p:spTgt spid="18944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9453"/>
                                        </p:tgtEl>
                                        <p:attrNameLst>
                                          <p:attrName>style.visibility</p:attrName>
                                        </p:attrNameLst>
                                      </p:cBhvr>
                                      <p:to>
                                        <p:strVal val="visible"/>
                                      </p:to>
                                    </p:set>
                                    <p:anim calcmode="lin" valueType="num">
                                      <p:cBhvr additive="base">
                                        <p:cTn id="37" dur="500" fill="hold"/>
                                        <p:tgtEl>
                                          <p:spTgt spid="189453"/>
                                        </p:tgtEl>
                                        <p:attrNameLst>
                                          <p:attrName>ppt_x</p:attrName>
                                        </p:attrNameLst>
                                      </p:cBhvr>
                                      <p:tavLst>
                                        <p:tav tm="0">
                                          <p:val>
                                            <p:strVal val="0-#ppt_w/2"/>
                                          </p:val>
                                        </p:tav>
                                        <p:tav tm="100000">
                                          <p:val>
                                            <p:strVal val="#ppt_x"/>
                                          </p:val>
                                        </p:tav>
                                      </p:tavLst>
                                    </p:anim>
                                    <p:anim calcmode="lin" valueType="num">
                                      <p:cBhvr additive="base">
                                        <p:cTn id="38" dur="500" fill="hold"/>
                                        <p:tgtEl>
                                          <p:spTgt spid="1894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6" grpId="0"/>
      <p:bldP spid="189447" grpId="0"/>
      <p:bldP spid="189448" grpId="0"/>
      <p:bldP spid="189449" grpId="0"/>
      <p:bldP spid="189451" grpId="0" animBg="1"/>
      <p:bldP spid="189452" grpId="0" animBg="1"/>
      <p:bldP spid="1894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651754" y="205643"/>
            <a:ext cx="8229600" cy="622828"/>
          </a:xfrm>
          <a:prstGeom prst="rect">
            <a:avLst/>
          </a:prstGeom>
          <a:noFill/>
          <a:ln>
            <a:noFill/>
          </a:ln>
        </p:spPr>
        <p:txBody>
          <a:bodyPr lIns="0" tIns="0" rIns="0" bIns="0" anchor="t" anchorCtr="0">
            <a:noAutofit/>
          </a:bodyPr>
          <a:lstStyle/>
          <a:p>
            <a:pPr lvl="0">
              <a:buSzPct val="25000"/>
            </a:pPr>
            <a:r>
              <a:rPr lang="en-US" b="0" dirty="0">
                <a:solidFill>
                  <a:schemeClr val="dk1"/>
                </a:solidFill>
              </a:rPr>
              <a:t>Conditioned emotional response (CER</a:t>
            </a:r>
            <a:r>
              <a:rPr lang="en-US" b="0" dirty="0" smtClean="0">
                <a:solidFill>
                  <a:schemeClr val="dk1"/>
                </a:solidFill>
              </a:rPr>
              <a:t>)</a:t>
            </a:r>
            <a:endParaRPr lang="en-US" b="1" i="0" u="none" strike="noStrike" cap="none" dirty="0">
              <a:solidFill>
                <a:srgbClr val="007FA3"/>
              </a:solidFill>
              <a:sym typeface="Arial"/>
            </a:endParaRPr>
          </a:p>
        </p:txBody>
      </p:sp>
      <p:sp>
        <p:nvSpPr>
          <p:cNvPr id="402" name="Shape 40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dirty="0" smtClean="0">
                <a:solidFill>
                  <a:schemeClr val="dk1"/>
                </a:solidFill>
                <a:latin typeface="Arial"/>
                <a:ea typeface="Arial"/>
                <a:cs typeface="Arial"/>
                <a:sym typeface="Arial"/>
              </a:rPr>
              <a:t>emotional </a:t>
            </a:r>
            <a:r>
              <a:rPr lang="en-US" sz="2800" b="0" i="0" u="none" strike="noStrike" cap="none" dirty="0">
                <a:solidFill>
                  <a:schemeClr val="dk1"/>
                </a:solidFill>
                <a:latin typeface="Arial"/>
                <a:ea typeface="Arial"/>
                <a:cs typeface="Arial"/>
                <a:sym typeface="Arial"/>
              </a:rPr>
              <a:t>response that has become classically conditioned to occur to learned stimuli</a:t>
            </a:r>
          </a:p>
          <a:p>
            <a:pPr marL="742950" marR="0" lvl="1" indent="-285750"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Examples: fear of dogs; the emotional reaction that occurs when seeing an attractive person</a:t>
            </a:r>
          </a:p>
          <a:p>
            <a:pPr marL="742950" marR="0" lvl="1" indent="-285750" algn="l" rtl="0">
              <a:spcBef>
                <a:spcPts val="6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CERs may lead to phobias—irrational fear responses.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US" sz="3600" b="0" dirty="0">
                <a:solidFill>
                  <a:schemeClr val="dk1"/>
                </a:solidFill>
              </a:rPr>
              <a:t>Cognitive perspective</a:t>
            </a:r>
            <a:endParaRPr lang="en-US" sz="3600" b="1" i="0" u="none" strike="noStrike" cap="none" dirty="0">
              <a:solidFill>
                <a:srgbClr val="007FA3"/>
              </a:solidFill>
              <a:sym typeface="Arial"/>
            </a:endParaRPr>
          </a:p>
        </p:txBody>
      </p:sp>
      <p:sp>
        <p:nvSpPr>
          <p:cNvPr id="415" name="Shape 4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dirty="0" smtClean="0">
                <a:solidFill>
                  <a:schemeClr val="dk1"/>
                </a:solidFill>
                <a:latin typeface="Arial"/>
                <a:ea typeface="Arial"/>
                <a:cs typeface="Arial"/>
                <a:sym typeface="Arial"/>
              </a:rPr>
              <a:t>: </a:t>
            </a:r>
            <a:r>
              <a:rPr lang="en-US" sz="2800" b="0" i="0" u="none" strike="noStrike" cap="none" dirty="0">
                <a:solidFill>
                  <a:schemeClr val="dk1"/>
                </a:solidFill>
                <a:latin typeface="Arial"/>
                <a:ea typeface="Arial"/>
                <a:cs typeface="Arial"/>
                <a:sym typeface="Arial"/>
              </a:rPr>
              <a:t>modern theory in which classical conditioning is seen to occur because the conditioned stimulus provides information or an expectancy about the coming of the unconditioned stimulus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508000" y="152400"/>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Classical Conditioning Applied to Human Behavior </a:t>
            </a:r>
            <a:r>
              <a:rPr lang="en-US" sz="2000" b="1" i="0" u="none" strike="noStrike" cap="none">
                <a:solidFill>
                  <a:srgbClr val="007FA3"/>
                </a:solidFill>
                <a:latin typeface="Arial"/>
                <a:ea typeface="Arial"/>
                <a:cs typeface="Arial"/>
                <a:sym typeface="Arial"/>
              </a:rPr>
              <a:t>1 of 2</a:t>
            </a:r>
          </a:p>
        </p:txBody>
      </p:sp>
      <p:sp>
        <p:nvSpPr>
          <p:cNvPr id="421" name="Shape 421"/>
          <p:cNvSpPr txBox="1">
            <a:spLocks noGrp="1"/>
          </p:cNvSpPr>
          <p:nvPr>
            <p:ph type="body" idx="1"/>
          </p:nvPr>
        </p:nvSpPr>
        <p:spPr>
          <a:xfrm>
            <a:off x="508000" y="1234374"/>
            <a:ext cx="8229600" cy="67062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5.3 Apply classical conditioning to examples of phobias, taste aversions, and drug dependency.</a:t>
            </a:r>
          </a:p>
        </p:txBody>
      </p:sp>
      <p:sp>
        <p:nvSpPr>
          <p:cNvPr id="422" name="Shape 422"/>
          <p:cNvSpPr txBox="1">
            <a:spLocks noGrp="1"/>
          </p:cNvSpPr>
          <p:nvPr>
            <p:ph type="body" idx="2"/>
          </p:nvPr>
        </p:nvSpPr>
        <p:spPr>
          <a:xfrm>
            <a:off x="473364" y="21336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Conditioned emotional response (CER): emotional response that has become classically conditioned to occur to learned stimuli</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Vicarious conditioning: classical conditioning of a reflex response or emotion by watching the reaction of another person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5.5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Conditioning of “Little Albert”</a:t>
            </a:r>
          </a:p>
        </p:txBody>
      </p:sp>
      <p:sp>
        <p:nvSpPr>
          <p:cNvPr id="429" name="Shape 429"/>
          <p:cNvSpPr txBox="1">
            <a:spLocks noGrp="1"/>
          </p:cNvSpPr>
          <p:nvPr>
            <p:ph type="body" idx="1"/>
          </p:nvPr>
        </p:nvSpPr>
        <p:spPr>
          <a:xfrm>
            <a:off x="723900" y="5014555"/>
            <a:ext cx="7696198" cy="133201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After “Little Albert” had been conditioned to fear a white rat, he also demonstrated fear to a rabbit, a dog, and a sealskin coat (although it remains uncertain if stimulus generalization actually occurred as this fear was to a single rabbit, a single dog, etc.). Can you think of any emotional reactions you experience that might be classically conditioned emotional responses?</a:t>
            </a:r>
          </a:p>
        </p:txBody>
      </p:sp>
      <p:pic>
        <p:nvPicPr>
          <p:cNvPr id="430" name="Shape 430" descr="A photo shows Little Albert, a toddler, sitting on the ground and leaning away from a man wearing mask-like features on his face. "/>
          <p:cNvPicPr preferRelativeResize="0"/>
          <p:nvPr/>
        </p:nvPicPr>
        <p:blipFill rotWithShape="1">
          <a:blip r:embed="rId3">
            <a:alphaModFix/>
          </a:blip>
          <a:srcRect/>
          <a:stretch/>
        </p:blipFill>
        <p:spPr>
          <a:xfrm>
            <a:off x="1143000" y="1456529"/>
            <a:ext cx="6324600" cy="339288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400" y="381000"/>
            <a:ext cx="6985000" cy="1143000"/>
          </a:xfrm>
        </p:spPr>
        <p:txBody>
          <a:bodyPr/>
          <a:lstStyle/>
          <a:p>
            <a:r>
              <a:rPr lang="en-US" altLang="en-US" sz="4000" smtClean="0">
                <a:solidFill>
                  <a:srgbClr val="6600CC"/>
                </a:solidFill>
                <a:latin typeface="Arial" panose="020B0604020202020204" pitchFamily="34" charset="0"/>
              </a:rPr>
              <a:t>Little Albert’s Fear Conditioning</a:t>
            </a:r>
            <a:endParaRPr lang="en-US" altLang="en-US" sz="3200" smtClean="0">
              <a:latin typeface="Arial" panose="020B0604020202020204" pitchFamily="34" charset="0"/>
            </a:endParaRPr>
          </a:p>
        </p:txBody>
      </p:sp>
      <p:grpSp>
        <p:nvGrpSpPr>
          <p:cNvPr id="30723" name="Group 3"/>
          <p:cNvGrpSpPr>
            <a:grpSpLocks/>
          </p:cNvGrpSpPr>
          <p:nvPr/>
        </p:nvGrpSpPr>
        <p:grpSpPr bwMode="auto">
          <a:xfrm>
            <a:off x="2057400" y="1828800"/>
            <a:ext cx="5791200" cy="4724400"/>
            <a:chOff x="1152" y="1056"/>
            <a:chExt cx="2544" cy="3168"/>
          </a:xfrm>
        </p:grpSpPr>
        <p:sp>
          <p:nvSpPr>
            <p:cNvPr id="30724" name="Rectangle 4"/>
            <p:cNvSpPr>
              <a:spLocks noChangeArrowheads="1"/>
            </p:cNvSpPr>
            <p:nvPr/>
          </p:nvSpPr>
          <p:spPr bwMode="auto">
            <a:xfrm>
              <a:off x="1152" y="1075"/>
              <a:ext cx="981" cy="436"/>
            </a:xfrm>
            <a:prstGeom prst="rect">
              <a:avLst/>
            </a:prstGeom>
            <a:solidFill>
              <a:srgbClr val="FF99CC"/>
            </a:solidFill>
            <a:ln w="9525">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5" name="Text Box 5"/>
            <p:cNvSpPr txBox="1">
              <a:spLocks noChangeArrowheads="1"/>
            </p:cNvSpPr>
            <p:nvPr/>
          </p:nvSpPr>
          <p:spPr bwMode="auto">
            <a:xfrm>
              <a:off x="1182" y="1056"/>
              <a:ext cx="650"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UCS</a:t>
              </a:r>
            </a:p>
            <a:p>
              <a:r>
                <a:rPr lang="en-US" altLang="en-US" b="1"/>
                <a:t>(loud noise)</a:t>
              </a:r>
            </a:p>
          </p:txBody>
        </p:sp>
        <p:sp>
          <p:nvSpPr>
            <p:cNvPr id="30726" name="Rectangle 6"/>
            <p:cNvSpPr>
              <a:spLocks noChangeArrowheads="1"/>
            </p:cNvSpPr>
            <p:nvPr/>
          </p:nvSpPr>
          <p:spPr bwMode="auto">
            <a:xfrm>
              <a:off x="1915" y="1348"/>
              <a:ext cx="981" cy="436"/>
            </a:xfrm>
            <a:prstGeom prst="rect">
              <a:avLst/>
            </a:prstGeom>
            <a:solidFill>
              <a:srgbClr val="66FF66"/>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7" name="Text Box 7"/>
            <p:cNvSpPr txBox="1">
              <a:spLocks noChangeArrowheads="1"/>
            </p:cNvSpPr>
            <p:nvPr/>
          </p:nvSpPr>
          <p:spPr bwMode="auto">
            <a:xfrm>
              <a:off x="1944" y="1329"/>
              <a:ext cx="332"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UCR</a:t>
              </a:r>
            </a:p>
            <a:p>
              <a:r>
                <a:rPr lang="en-US" altLang="en-US" b="1"/>
                <a:t>(fear)</a:t>
              </a:r>
            </a:p>
          </p:txBody>
        </p:sp>
        <p:sp>
          <p:nvSpPr>
            <p:cNvPr id="30728" name="Rectangle 8"/>
            <p:cNvSpPr>
              <a:spLocks noChangeArrowheads="1"/>
            </p:cNvSpPr>
            <p:nvPr/>
          </p:nvSpPr>
          <p:spPr bwMode="auto">
            <a:xfrm>
              <a:off x="1152" y="1911"/>
              <a:ext cx="981" cy="436"/>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9" name="Text Box 9"/>
            <p:cNvSpPr txBox="1">
              <a:spLocks noChangeArrowheads="1"/>
            </p:cNvSpPr>
            <p:nvPr/>
          </p:nvSpPr>
          <p:spPr bwMode="auto">
            <a:xfrm>
              <a:off x="1182" y="1893"/>
              <a:ext cx="276"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CS</a:t>
              </a:r>
            </a:p>
            <a:p>
              <a:r>
                <a:rPr lang="en-US" altLang="en-US" b="1"/>
                <a:t>(rat)</a:t>
              </a:r>
            </a:p>
          </p:txBody>
        </p:sp>
        <p:sp>
          <p:nvSpPr>
            <p:cNvPr id="30730" name="Rectangle 10"/>
            <p:cNvSpPr>
              <a:spLocks noChangeArrowheads="1"/>
            </p:cNvSpPr>
            <p:nvPr/>
          </p:nvSpPr>
          <p:spPr bwMode="auto">
            <a:xfrm>
              <a:off x="1152" y="2747"/>
              <a:ext cx="981" cy="436"/>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31" name="Text Box 11"/>
            <p:cNvSpPr txBox="1">
              <a:spLocks noChangeArrowheads="1"/>
            </p:cNvSpPr>
            <p:nvPr/>
          </p:nvSpPr>
          <p:spPr bwMode="auto">
            <a:xfrm>
              <a:off x="1182" y="2728"/>
              <a:ext cx="276"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CS</a:t>
              </a:r>
            </a:p>
            <a:p>
              <a:r>
                <a:rPr lang="en-US" altLang="en-US" b="1"/>
                <a:t>(rat)</a:t>
              </a:r>
            </a:p>
          </p:txBody>
        </p:sp>
        <p:sp>
          <p:nvSpPr>
            <p:cNvPr id="30732" name="Rectangle 12"/>
            <p:cNvSpPr>
              <a:spLocks noChangeArrowheads="1"/>
            </p:cNvSpPr>
            <p:nvPr/>
          </p:nvSpPr>
          <p:spPr bwMode="auto">
            <a:xfrm>
              <a:off x="1915" y="3020"/>
              <a:ext cx="981" cy="436"/>
            </a:xfrm>
            <a:prstGeom prst="rect">
              <a:avLst/>
            </a:prstGeom>
            <a:solidFill>
              <a:srgbClr val="9999FF"/>
            </a:solidFill>
            <a:ln w="9525">
              <a:solidFill>
                <a:srgbClr val="99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33" name="Text Box 13"/>
            <p:cNvSpPr txBox="1">
              <a:spLocks noChangeArrowheads="1"/>
            </p:cNvSpPr>
            <p:nvPr/>
          </p:nvSpPr>
          <p:spPr bwMode="auto">
            <a:xfrm>
              <a:off x="1944" y="3001"/>
              <a:ext cx="332"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CR</a:t>
              </a:r>
            </a:p>
            <a:p>
              <a:r>
                <a:rPr lang="en-US" altLang="en-US" b="1"/>
                <a:t>(fear)</a:t>
              </a:r>
            </a:p>
          </p:txBody>
        </p:sp>
        <p:sp>
          <p:nvSpPr>
            <p:cNvPr id="30734" name="Rectangle 14"/>
            <p:cNvSpPr>
              <a:spLocks noChangeArrowheads="1"/>
            </p:cNvSpPr>
            <p:nvPr/>
          </p:nvSpPr>
          <p:spPr bwMode="auto">
            <a:xfrm>
              <a:off x="1915" y="2219"/>
              <a:ext cx="981" cy="436"/>
            </a:xfrm>
            <a:prstGeom prst="rect">
              <a:avLst/>
            </a:prstGeom>
            <a:solidFill>
              <a:srgbClr val="FF99CC"/>
            </a:solidFill>
            <a:ln w="9525">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35" name="Text Box 15"/>
            <p:cNvSpPr txBox="1">
              <a:spLocks noChangeArrowheads="1"/>
            </p:cNvSpPr>
            <p:nvPr/>
          </p:nvSpPr>
          <p:spPr bwMode="auto">
            <a:xfrm>
              <a:off x="1944" y="2200"/>
              <a:ext cx="650"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UCS</a:t>
              </a:r>
            </a:p>
            <a:p>
              <a:r>
                <a:rPr lang="en-US" altLang="en-US" b="1"/>
                <a:t>(loud noise)</a:t>
              </a:r>
            </a:p>
          </p:txBody>
        </p:sp>
        <p:sp>
          <p:nvSpPr>
            <p:cNvPr id="30736" name="Rectangle 16"/>
            <p:cNvSpPr>
              <a:spLocks noChangeArrowheads="1"/>
            </p:cNvSpPr>
            <p:nvPr/>
          </p:nvSpPr>
          <p:spPr bwMode="auto">
            <a:xfrm>
              <a:off x="2715" y="2510"/>
              <a:ext cx="981" cy="436"/>
            </a:xfrm>
            <a:prstGeom prst="rect">
              <a:avLst/>
            </a:prstGeom>
            <a:solidFill>
              <a:srgbClr val="66FF66"/>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37" name="Text Box 17"/>
            <p:cNvSpPr txBox="1">
              <a:spLocks noChangeArrowheads="1"/>
            </p:cNvSpPr>
            <p:nvPr/>
          </p:nvSpPr>
          <p:spPr bwMode="auto">
            <a:xfrm>
              <a:off x="2744" y="2491"/>
              <a:ext cx="332"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UCR</a:t>
              </a:r>
            </a:p>
            <a:p>
              <a:r>
                <a:rPr lang="en-US" altLang="en-US" b="1"/>
                <a:t>(fear)</a:t>
              </a:r>
            </a:p>
          </p:txBody>
        </p:sp>
        <p:sp>
          <p:nvSpPr>
            <p:cNvPr id="30738" name="AutoShape 18"/>
            <p:cNvSpPr>
              <a:spLocks noChangeArrowheads="1"/>
            </p:cNvSpPr>
            <p:nvPr/>
          </p:nvSpPr>
          <p:spPr bwMode="auto">
            <a:xfrm rot="967564">
              <a:off x="2133" y="1092"/>
              <a:ext cx="509" cy="182"/>
            </a:xfrm>
            <a:custGeom>
              <a:avLst/>
              <a:gdLst>
                <a:gd name="T0" fmla="*/ 6 w 21600"/>
                <a:gd name="T1" fmla="*/ 0 h 21600"/>
                <a:gd name="T2" fmla="*/ 2 w 21600"/>
                <a:gd name="T3" fmla="*/ 1 h 21600"/>
                <a:gd name="T4" fmla="*/ 6 w 21600"/>
                <a:gd name="T5" fmla="*/ 0 h 21600"/>
                <a:gd name="T6" fmla="*/ 14 w 21600"/>
                <a:gd name="T7" fmla="*/ 1 h 21600"/>
                <a:gd name="T8" fmla="*/ 10 w 21600"/>
                <a:gd name="T9" fmla="*/ 1 h 21600"/>
                <a:gd name="T10" fmla="*/ 7 w 21600"/>
                <a:gd name="T11" fmla="*/ 1 h 21600"/>
                <a:gd name="T12" fmla="*/ 0 60000 65536"/>
                <a:gd name="T13" fmla="*/ 0 60000 65536"/>
                <a:gd name="T14" fmla="*/ 0 60000 65536"/>
                <a:gd name="T15" fmla="*/ 0 60000 65536"/>
                <a:gd name="T16" fmla="*/ 0 60000 65536"/>
                <a:gd name="T17" fmla="*/ 0 60000 65536"/>
                <a:gd name="T18" fmla="*/ 3183 w 21600"/>
                <a:gd name="T19" fmla="*/ 3204 h 21600"/>
                <a:gd name="T20" fmla="*/ 18417 w 21600"/>
                <a:gd name="T21" fmla="*/ 1839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9" name="AutoShape 19"/>
            <p:cNvSpPr>
              <a:spLocks noChangeArrowheads="1"/>
            </p:cNvSpPr>
            <p:nvPr/>
          </p:nvSpPr>
          <p:spPr bwMode="auto">
            <a:xfrm rot="967564">
              <a:off x="2133" y="2764"/>
              <a:ext cx="509" cy="182"/>
            </a:xfrm>
            <a:custGeom>
              <a:avLst/>
              <a:gdLst>
                <a:gd name="T0" fmla="*/ 6 w 21600"/>
                <a:gd name="T1" fmla="*/ 0 h 21600"/>
                <a:gd name="T2" fmla="*/ 2 w 21600"/>
                <a:gd name="T3" fmla="*/ 1 h 21600"/>
                <a:gd name="T4" fmla="*/ 6 w 21600"/>
                <a:gd name="T5" fmla="*/ 0 h 21600"/>
                <a:gd name="T6" fmla="*/ 14 w 21600"/>
                <a:gd name="T7" fmla="*/ 1 h 21600"/>
                <a:gd name="T8" fmla="*/ 10 w 21600"/>
                <a:gd name="T9" fmla="*/ 1 h 21600"/>
                <a:gd name="T10" fmla="*/ 7 w 21600"/>
                <a:gd name="T11" fmla="*/ 1 h 21600"/>
                <a:gd name="T12" fmla="*/ 0 60000 65536"/>
                <a:gd name="T13" fmla="*/ 0 60000 65536"/>
                <a:gd name="T14" fmla="*/ 0 60000 65536"/>
                <a:gd name="T15" fmla="*/ 0 60000 65536"/>
                <a:gd name="T16" fmla="*/ 0 60000 65536"/>
                <a:gd name="T17" fmla="*/ 0 60000 65536"/>
                <a:gd name="T18" fmla="*/ 3183 w 21600"/>
                <a:gd name="T19" fmla="*/ 3204 h 21600"/>
                <a:gd name="T20" fmla="*/ 18417 w 21600"/>
                <a:gd name="T21" fmla="*/ 1839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0" name="AutoShape 20"/>
            <p:cNvSpPr>
              <a:spLocks noChangeArrowheads="1"/>
            </p:cNvSpPr>
            <p:nvPr/>
          </p:nvSpPr>
          <p:spPr bwMode="auto">
            <a:xfrm rot="967564">
              <a:off x="2933" y="2255"/>
              <a:ext cx="509" cy="182"/>
            </a:xfrm>
            <a:custGeom>
              <a:avLst/>
              <a:gdLst>
                <a:gd name="T0" fmla="*/ 6 w 21600"/>
                <a:gd name="T1" fmla="*/ 0 h 21600"/>
                <a:gd name="T2" fmla="*/ 2 w 21600"/>
                <a:gd name="T3" fmla="*/ 1 h 21600"/>
                <a:gd name="T4" fmla="*/ 6 w 21600"/>
                <a:gd name="T5" fmla="*/ 0 h 21600"/>
                <a:gd name="T6" fmla="*/ 14 w 21600"/>
                <a:gd name="T7" fmla="*/ 1 h 21600"/>
                <a:gd name="T8" fmla="*/ 10 w 21600"/>
                <a:gd name="T9" fmla="*/ 1 h 21600"/>
                <a:gd name="T10" fmla="*/ 7 w 21600"/>
                <a:gd name="T11" fmla="*/ 1 h 21600"/>
                <a:gd name="T12" fmla="*/ 0 60000 65536"/>
                <a:gd name="T13" fmla="*/ 0 60000 65536"/>
                <a:gd name="T14" fmla="*/ 0 60000 65536"/>
                <a:gd name="T15" fmla="*/ 0 60000 65536"/>
                <a:gd name="T16" fmla="*/ 0 60000 65536"/>
                <a:gd name="T17" fmla="*/ 0 60000 65536"/>
                <a:gd name="T18" fmla="*/ 3183 w 21600"/>
                <a:gd name="T19" fmla="*/ 3204 h 21600"/>
                <a:gd name="T20" fmla="*/ 18417 w 21600"/>
                <a:gd name="T21" fmla="*/ 1839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1" name="AutoShape 21"/>
            <p:cNvSpPr>
              <a:spLocks noChangeArrowheads="1"/>
            </p:cNvSpPr>
            <p:nvPr/>
          </p:nvSpPr>
          <p:spPr bwMode="auto">
            <a:xfrm>
              <a:off x="2242" y="1965"/>
              <a:ext cx="182" cy="181"/>
            </a:xfrm>
            <a:prstGeom prst="plus">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42" name="Rectangle 22"/>
            <p:cNvSpPr>
              <a:spLocks noChangeArrowheads="1"/>
            </p:cNvSpPr>
            <p:nvPr/>
          </p:nvSpPr>
          <p:spPr bwMode="auto">
            <a:xfrm>
              <a:off x="1152" y="3515"/>
              <a:ext cx="981" cy="436"/>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43" name="Text Box 23"/>
            <p:cNvSpPr txBox="1">
              <a:spLocks noChangeArrowheads="1"/>
            </p:cNvSpPr>
            <p:nvPr/>
          </p:nvSpPr>
          <p:spPr bwMode="auto">
            <a:xfrm>
              <a:off x="1182" y="3512"/>
              <a:ext cx="772"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600" b="1"/>
                <a:t>Stimulus similar</a:t>
              </a:r>
            </a:p>
            <a:p>
              <a:pPr>
                <a:lnSpc>
                  <a:spcPct val="80000"/>
                </a:lnSpc>
              </a:pPr>
              <a:r>
                <a:rPr lang="en-US" altLang="en-US" sz="1600" b="1"/>
                <a:t>to rat (such as </a:t>
              </a:r>
            </a:p>
            <a:p>
              <a:pPr>
                <a:lnSpc>
                  <a:spcPct val="80000"/>
                </a:lnSpc>
              </a:pPr>
              <a:r>
                <a:rPr lang="en-US" altLang="en-US" sz="1600" b="1"/>
                <a:t>rabbit)</a:t>
              </a:r>
              <a:endParaRPr lang="en-US" altLang="en-US" sz="1400" b="1"/>
            </a:p>
          </p:txBody>
        </p:sp>
        <p:sp>
          <p:nvSpPr>
            <p:cNvPr id="30744" name="Rectangle 24"/>
            <p:cNvSpPr>
              <a:spLocks noChangeArrowheads="1"/>
            </p:cNvSpPr>
            <p:nvPr/>
          </p:nvSpPr>
          <p:spPr bwMode="auto">
            <a:xfrm>
              <a:off x="1915" y="3788"/>
              <a:ext cx="981" cy="436"/>
            </a:xfrm>
            <a:prstGeom prst="rect">
              <a:avLst/>
            </a:prstGeom>
            <a:solidFill>
              <a:srgbClr val="9999FF"/>
            </a:solidFill>
            <a:ln w="9525">
              <a:solidFill>
                <a:srgbClr val="99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45" name="Text Box 25"/>
            <p:cNvSpPr txBox="1">
              <a:spLocks noChangeArrowheads="1"/>
            </p:cNvSpPr>
            <p:nvPr/>
          </p:nvSpPr>
          <p:spPr bwMode="auto">
            <a:xfrm>
              <a:off x="1920" y="3858"/>
              <a:ext cx="790"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600" b="1"/>
                <a:t>Conditioned fear</a:t>
              </a:r>
            </a:p>
            <a:p>
              <a:pPr>
                <a:lnSpc>
                  <a:spcPct val="80000"/>
                </a:lnSpc>
              </a:pPr>
              <a:r>
                <a:rPr lang="en-US" altLang="en-US" sz="1600" b="1"/>
                <a:t>(generalization)</a:t>
              </a:r>
              <a:endParaRPr lang="en-US" altLang="en-US" sz="1400" b="1"/>
            </a:p>
          </p:txBody>
        </p:sp>
        <p:sp>
          <p:nvSpPr>
            <p:cNvPr id="30746" name="AutoShape 26"/>
            <p:cNvSpPr>
              <a:spLocks noChangeArrowheads="1"/>
            </p:cNvSpPr>
            <p:nvPr/>
          </p:nvSpPr>
          <p:spPr bwMode="auto">
            <a:xfrm rot="967564">
              <a:off x="2133" y="3532"/>
              <a:ext cx="509" cy="182"/>
            </a:xfrm>
            <a:custGeom>
              <a:avLst/>
              <a:gdLst>
                <a:gd name="T0" fmla="*/ 6 w 21600"/>
                <a:gd name="T1" fmla="*/ 0 h 21600"/>
                <a:gd name="T2" fmla="*/ 2 w 21600"/>
                <a:gd name="T3" fmla="*/ 1 h 21600"/>
                <a:gd name="T4" fmla="*/ 6 w 21600"/>
                <a:gd name="T5" fmla="*/ 0 h 21600"/>
                <a:gd name="T6" fmla="*/ 14 w 21600"/>
                <a:gd name="T7" fmla="*/ 1 h 21600"/>
                <a:gd name="T8" fmla="*/ 10 w 21600"/>
                <a:gd name="T9" fmla="*/ 1 h 21600"/>
                <a:gd name="T10" fmla="*/ 7 w 21600"/>
                <a:gd name="T11" fmla="*/ 1 h 21600"/>
                <a:gd name="T12" fmla="*/ 0 60000 65536"/>
                <a:gd name="T13" fmla="*/ 0 60000 65536"/>
                <a:gd name="T14" fmla="*/ 0 60000 65536"/>
                <a:gd name="T15" fmla="*/ 0 60000 65536"/>
                <a:gd name="T16" fmla="*/ 0 60000 65536"/>
                <a:gd name="T17" fmla="*/ 0 60000 65536"/>
                <a:gd name="T18" fmla="*/ 3183 w 21600"/>
                <a:gd name="T19" fmla="*/ 3204 h 21600"/>
                <a:gd name="T20" fmla="*/ 18417 w 21600"/>
                <a:gd name="T21" fmla="*/ 1839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2109688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ctr" rtl="0">
              <a:lnSpc>
                <a:spcPct val="100000"/>
              </a:lnSpc>
              <a:spcBef>
                <a:spcPts val="0"/>
              </a:spcBef>
              <a:buClr>
                <a:srgbClr val="007FA3"/>
              </a:buClr>
              <a:buSzPct val="25000"/>
              <a:buFont typeface="Arial"/>
              <a:buNone/>
            </a:pPr>
            <a:endParaRPr lang="en-US" sz="2000" b="1" i="0" u="none" strike="noStrike" cap="none" dirty="0">
              <a:solidFill>
                <a:srgbClr val="007FA3"/>
              </a:solidFill>
              <a:latin typeface="Arial"/>
              <a:ea typeface="Arial"/>
              <a:cs typeface="Arial"/>
              <a:sym typeface="Arial"/>
            </a:endParaRPr>
          </a:p>
        </p:txBody>
      </p:sp>
      <p:sp>
        <p:nvSpPr>
          <p:cNvPr id="437" name="Shape 43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Conditioned taste aversion: development of a nausea or aversive response to a particular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taste because that taste was followed by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a nausea reaction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Occurs after only one association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preparedness: tendency of animals to learn certain associations, such as taste and nausea, with only one or few pairings due to the survival value of the learning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143000" y="34925"/>
            <a:ext cx="7810500" cy="1411288"/>
          </a:xfrm>
          <a:noFill/>
          <a:extLst>
            <a:ext uri="{909E8E84-426E-40DD-AFC4-6F175D3DCCD1}">
              <a14:hiddenFill xmlns:a14="http://schemas.microsoft.com/office/drawing/2010/main">
                <a:solidFill>
                  <a:srgbClr val="85CAD9"/>
                </a:solidFill>
              </a14:hiddenFill>
            </a:ext>
          </a:extLst>
        </p:spPr>
        <p:txBody>
          <a:bodyPr/>
          <a:lstStyle/>
          <a:p>
            <a:r>
              <a:rPr lang="en-US" altLang="en-US" smtClean="0">
                <a:latin typeface="Arial" panose="020B0604020202020204" pitchFamily="34" charset="0"/>
                <a:cs typeface="Times New Roman" panose="02020603050405020304" pitchFamily="18" charset="0"/>
              </a:rPr>
              <a:t>Biological Constraints on Taste Aversion in Rats</a:t>
            </a:r>
            <a:endParaRPr lang="en-US" altLang="en-US" smtClean="0">
              <a:latin typeface="Arial" panose="020B0604020202020204" pitchFamily="34" charset="0"/>
            </a:endParaRPr>
          </a:p>
        </p:txBody>
      </p:sp>
      <p:pic>
        <p:nvPicPr>
          <p:cNvPr id="262148" name="Picture 4" descr="fig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9563"/>
            <a:ext cx="8277225"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023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2146"/>
                                        </p:tgtEl>
                                        <p:attrNameLst>
                                          <p:attrName>style.visibility</p:attrName>
                                        </p:attrNameLst>
                                      </p:cBhvr>
                                      <p:to>
                                        <p:strVal val="visible"/>
                                      </p:to>
                                    </p:set>
                                    <p:animEffect transition="in" filter="wipe(left)">
                                      <p:cBhvr>
                                        <p:cTn id="7" dur="500"/>
                                        <p:tgtEl>
                                          <p:spTgt spid="262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2148"/>
                                        </p:tgtEl>
                                        <p:attrNameLst>
                                          <p:attrName>style.visibility</p:attrName>
                                        </p:attrNameLst>
                                      </p:cBhvr>
                                      <p:to>
                                        <p:strVal val="visible"/>
                                      </p:to>
                                    </p:set>
                                    <p:animEffect transition="in" filter="wipe(left)">
                                      <p:cBhvr>
                                        <p:cTn id="12" dur="500"/>
                                        <p:tgtEl>
                                          <p:spTgt spid="26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1 of 11</a:t>
            </a:r>
          </a:p>
        </p:txBody>
      </p:sp>
      <p:sp>
        <p:nvSpPr>
          <p:cNvPr id="321" name="Shape 321"/>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5.2 Identify the key elements of classical conditioning as demonstrated in Pavlov’s classic experiment.</a:t>
            </a:r>
          </a:p>
        </p:txBody>
      </p:sp>
      <p:sp>
        <p:nvSpPr>
          <p:cNvPr id="322" name="Shape 32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Ivan Pavlov: Russian physiologist who discovered classical conditioning through his work on digestion in dogs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Classical conditioning: learning to make a reflex response to a stimulus other than the original, natural stimulus that normally produces the reflex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4000" b="1" i="0" u="none" strike="noStrike" cap="none" dirty="0" smtClean="0">
                <a:solidFill>
                  <a:srgbClr val="007FA3"/>
                </a:solidFill>
                <a:latin typeface="Arial"/>
                <a:ea typeface="Arial"/>
                <a:cs typeface="Arial"/>
                <a:sym typeface="Arial"/>
              </a:rPr>
              <a:t>Operant Conditioning</a:t>
            </a:r>
            <a:endParaRPr lang="en-US" sz="4000" b="1" i="0" u="none" strike="noStrike" cap="none" dirty="0">
              <a:solidFill>
                <a:srgbClr val="007FA3"/>
              </a:solidFill>
              <a:latin typeface="Arial"/>
              <a:ea typeface="Arial"/>
              <a:cs typeface="Arial"/>
              <a:sym typeface="Arial"/>
            </a:endParaRPr>
          </a:p>
        </p:txBody>
      </p:sp>
      <p:sp>
        <p:nvSpPr>
          <p:cNvPr id="443" name="Shape 443"/>
          <p:cNvSpPr txBox="1">
            <a:spLocks noGrp="1"/>
          </p:cNvSpPr>
          <p:nvPr>
            <p:ph type="body" idx="1"/>
          </p:nvPr>
        </p:nvSpPr>
        <p:spPr>
          <a:xfrm>
            <a:off x="461818" y="1360715"/>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endParaRPr lang="en-US" sz="1800" b="1" i="0" u="none" strike="noStrike" cap="none" dirty="0">
              <a:solidFill>
                <a:srgbClr val="007FA3"/>
              </a:solidFill>
              <a:latin typeface="Arial"/>
              <a:ea typeface="Arial"/>
              <a:cs typeface="Arial"/>
              <a:sym typeface="Arial"/>
            </a:endParaRPr>
          </a:p>
        </p:txBody>
      </p:sp>
      <p:sp>
        <p:nvSpPr>
          <p:cNvPr id="444" name="Shape 444"/>
          <p:cNvSpPr txBox="1">
            <a:spLocks noGrp="1"/>
          </p:cNvSpPr>
          <p:nvPr>
            <p:ph type="body" idx="2"/>
          </p:nvPr>
        </p:nvSpPr>
        <p:spPr>
          <a:xfrm>
            <a:off x="457200" y="21336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Operant conditioning: the learning of voluntary behavior through the effects of pleasant and unpleasant consequences to responses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a:buSzPct val="25000"/>
            </a:pPr>
            <a:r>
              <a:rPr lang="en-US" sz="4400" b="0" dirty="0">
                <a:solidFill>
                  <a:schemeClr val="dk1"/>
                </a:solidFill>
              </a:rPr>
              <a:t>Thorndike’s law of effect</a:t>
            </a:r>
            <a:r>
              <a:rPr lang="en-US" sz="2000" b="0" dirty="0">
                <a:solidFill>
                  <a:schemeClr val="dk1"/>
                </a:solidFill>
              </a:rPr>
              <a:t/>
            </a:r>
            <a:br>
              <a:rPr lang="en-US" sz="2000" b="0" dirty="0">
                <a:solidFill>
                  <a:schemeClr val="dk1"/>
                </a:solidFill>
              </a:rPr>
            </a:br>
            <a:endParaRPr lang="en-US" sz="2000" b="1" i="0" u="none" strike="noStrike" cap="none" dirty="0">
              <a:solidFill>
                <a:srgbClr val="007FA3"/>
              </a:solidFill>
              <a:latin typeface="Arial"/>
              <a:ea typeface="Arial"/>
              <a:cs typeface="Arial"/>
              <a:sym typeface="Arial"/>
            </a:endParaRPr>
          </a:p>
        </p:txBody>
      </p:sp>
      <p:sp>
        <p:nvSpPr>
          <p:cNvPr id="451" name="Shape 45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742950" marR="0" lvl="1" indent="-285750" algn="l" rtl="0">
              <a:spcBef>
                <a:spcPts val="600"/>
              </a:spcBef>
              <a:spcAft>
                <a:spcPts val="0"/>
              </a:spcAft>
              <a:buClr>
                <a:srgbClr val="007FA3"/>
              </a:buClr>
              <a:buSzPct val="100000"/>
              <a:buFont typeface="Arial"/>
              <a:buChar char="–"/>
            </a:pPr>
            <a:r>
              <a:rPr lang="en-US" sz="2400" b="0" i="0" u="none" strike="noStrike" cap="none" dirty="0" smtClean="0">
                <a:solidFill>
                  <a:schemeClr val="dk1"/>
                </a:solidFill>
                <a:latin typeface="Arial"/>
                <a:ea typeface="Arial"/>
                <a:cs typeface="Arial"/>
                <a:sym typeface="Arial"/>
              </a:rPr>
              <a:t>If </a:t>
            </a:r>
            <a:r>
              <a:rPr lang="en-US" sz="2400" b="0" i="0" u="none" strike="noStrike" cap="none" dirty="0">
                <a:solidFill>
                  <a:schemeClr val="dk1"/>
                </a:solidFill>
                <a:latin typeface="Arial"/>
                <a:ea typeface="Arial"/>
                <a:cs typeface="Arial"/>
                <a:sym typeface="Arial"/>
              </a:rPr>
              <a:t>a response is followed by a pleasurable consequence, it will tend to be repeated</a:t>
            </a:r>
          </a:p>
          <a:p>
            <a:pPr marL="742950" marR="0" lvl="1" indent="-285750" algn="l" rtl="0">
              <a:spcBef>
                <a:spcPts val="6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If a response is followed by an unpleasant consequence, it will tend not to be repeated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0013" y="301625"/>
            <a:ext cx="6572250" cy="1143000"/>
          </a:xfrm>
        </p:spPr>
        <p:txBody>
          <a:bodyPr/>
          <a:lstStyle/>
          <a:p>
            <a:r>
              <a:rPr lang="en-US" altLang="en-US" sz="4000" smtClean="0">
                <a:solidFill>
                  <a:srgbClr val="6600CC"/>
                </a:solidFill>
                <a:latin typeface="Arial" panose="020B0604020202020204" pitchFamily="34" charset="0"/>
              </a:rPr>
              <a:t>Operant Conditioning</a:t>
            </a:r>
            <a:endParaRPr lang="en-US" altLang="en-US" sz="3200" smtClean="0">
              <a:latin typeface="Arial" panose="020B0604020202020204" pitchFamily="34" charset="0"/>
            </a:endParaRPr>
          </a:p>
        </p:txBody>
      </p:sp>
      <p:sp>
        <p:nvSpPr>
          <p:cNvPr id="38915" name="Rectangle 3"/>
          <p:cNvSpPr>
            <a:spLocks noGrp="1" noChangeArrowheads="1"/>
          </p:cNvSpPr>
          <p:nvPr>
            <p:ph type="body" idx="1"/>
          </p:nvPr>
        </p:nvSpPr>
        <p:spPr>
          <a:xfrm>
            <a:off x="4343400" y="1905000"/>
            <a:ext cx="4800600" cy="4629150"/>
          </a:xfrm>
        </p:spPr>
        <p:txBody>
          <a:bodyPr/>
          <a:lstStyle/>
          <a:p>
            <a:r>
              <a:rPr lang="en-US" altLang="en-US" sz="3300" smtClean="0">
                <a:solidFill>
                  <a:srgbClr val="6600CC"/>
                </a:solidFill>
              </a:rPr>
              <a:t>B.F. Skinner</a:t>
            </a:r>
            <a:r>
              <a:rPr lang="en-US" altLang="en-US" sz="3300" smtClean="0"/>
              <a:t> (1904-1990)</a:t>
            </a:r>
            <a:endParaRPr lang="en-US" altLang="en-US" smtClean="0"/>
          </a:p>
          <a:p>
            <a:pPr lvl="1"/>
            <a:r>
              <a:rPr lang="en-US" altLang="en-US" sz="2900" smtClean="0"/>
              <a:t>elaborated Thorndike’s Law of Effect</a:t>
            </a:r>
          </a:p>
          <a:p>
            <a:pPr lvl="1"/>
            <a:r>
              <a:rPr lang="en-US" altLang="en-US" sz="2900" smtClean="0"/>
              <a:t>developed behavioral technology</a:t>
            </a:r>
            <a:endParaRPr lang="en-US" altLang="en-US" sz="2100" smtClean="0"/>
          </a:p>
        </p:txBody>
      </p:sp>
      <p:pic>
        <p:nvPicPr>
          <p:cNvPr id="38916" name="Picture 4" descr="bf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39719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6688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dirty="0" smtClean="0">
                <a:solidFill>
                  <a:srgbClr val="007FA3"/>
                </a:solidFill>
                <a:latin typeface="Arial"/>
                <a:ea typeface="Arial"/>
                <a:cs typeface="Arial"/>
                <a:sym typeface="Arial"/>
              </a:rPr>
              <a:t>B. F. Skinner </a:t>
            </a:r>
            <a:endParaRPr lang="en-US" sz="2000" b="1" i="0" u="none" strike="noStrike" cap="none" dirty="0">
              <a:solidFill>
                <a:srgbClr val="007FA3"/>
              </a:solidFill>
              <a:latin typeface="Arial"/>
              <a:ea typeface="Arial"/>
              <a:cs typeface="Arial"/>
              <a:sym typeface="Arial"/>
            </a:endParaRPr>
          </a:p>
        </p:txBody>
      </p:sp>
      <p:sp>
        <p:nvSpPr>
          <p:cNvPr id="465" name="Shape 46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B.F. Skinner was a behaviorist; he wanted to study only observable, measurable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Gave “operant conditioning” its name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Operant: any behavior that is voluntary</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Learning depends on what happens after the response: the consequence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Concept of Reinforcement </a:t>
            </a:r>
            <a:r>
              <a:rPr lang="en-US" sz="2000" b="1" i="0" u="none" strike="noStrike" cap="none">
                <a:solidFill>
                  <a:srgbClr val="007FA3"/>
                </a:solidFill>
                <a:latin typeface="Arial"/>
                <a:ea typeface="Arial"/>
                <a:cs typeface="Arial"/>
                <a:sym typeface="Arial"/>
              </a:rPr>
              <a:t>1 of 2</a:t>
            </a:r>
          </a:p>
        </p:txBody>
      </p:sp>
      <p:sp>
        <p:nvSpPr>
          <p:cNvPr id="472" name="Shape 472"/>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5.5 Differentiate between primary and secondary reinforcers and positive and negative reinforcement.</a:t>
            </a:r>
          </a:p>
        </p:txBody>
      </p:sp>
      <p:sp>
        <p:nvSpPr>
          <p:cNvPr id="473" name="Shape 47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Reinforcement: any event or stimulus, that when following a response, increases the probability that the response will occur again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Primary reinforcer: any reinforcer that is naturally reinforcing by meeting a basic biological need, such as hunger, thirst, or touch</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Secondary reinforcer: any reinforcer that becomes reinforcing after being paired with a primary reinforcer, such as praise, tokens, or gold stars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5.7  A Typical Skinner Box</a:t>
            </a:r>
          </a:p>
        </p:txBody>
      </p:sp>
      <p:sp>
        <p:nvSpPr>
          <p:cNvPr id="480" name="Shape 480"/>
          <p:cNvSpPr txBox="1">
            <a:spLocks noGrp="1"/>
          </p:cNvSpPr>
          <p:nvPr>
            <p:ph type="body" idx="1"/>
          </p:nvPr>
        </p:nvSpPr>
        <p:spPr>
          <a:xfrm>
            <a:off x="471577" y="5104171"/>
            <a:ext cx="8229600" cy="916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This rat is learning to press the bar in the wall of the cage in order to get food (delivered a few pellets at a time in the food trough on lower left). In some cases, the light on the top left might be turned on to indicate that pressing the bar will lead to food or to warn of an impending shock delivered by the grate on the floor of the cage.</a:t>
            </a:r>
          </a:p>
        </p:txBody>
      </p:sp>
      <p:pic>
        <p:nvPicPr>
          <p:cNvPr id="481" name="Shape 481" descr="A photo shows a black rat pressing a bar of the wall of a cage. To the left of the bar is a square opening, and above the opening is a light bulb."/>
          <p:cNvPicPr preferRelativeResize="0"/>
          <p:nvPr/>
        </p:nvPicPr>
        <p:blipFill rotWithShape="1">
          <a:blip r:embed="rId3">
            <a:alphaModFix/>
          </a:blip>
          <a:srcRect/>
          <a:stretch/>
        </p:blipFill>
        <p:spPr>
          <a:xfrm>
            <a:off x="1219200" y="990600"/>
            <a:ext cx="6473711" cy="39623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0013" y="301625"/>
            <a:ext cx="6572250" cy="1143000"/>
          </a:xfrm>
        </p:spPr>
        <p:txBody>
          <a:bodyPr/>
          <a:lstStyle/>
          <a:p>
            <a:r>
              <a:rPr lang="en-US" altLang="en-US" sz="4000" smtClean="0">
                <a:solidFill>
                  <a:srgbClr val="6600CC"/>
                </a:solidFill>
                <a:latin typeface="Arial" panose="020B0604020202020204" pitchFamily="34" charset="0"/>
              </a:rPr>
              <a:t>Operant Conditioning</a:t>
            </a:r>
            <a:endParaRPr lang="en-US" altLang="en-US" sz="3200" smtClean="0">
              <a:latin typeface="Arial" panose="020B0604020202020204" pitchFamily="34" charset="0"/>
            </a:endParaRPr>
          </a:p>
        </p:txBody>
      </p:sp>
      <p:sp>
        <p:nvSpPr>
          <p:cNvPr id="41987" name="Rectangle 3"/>
          <p:cNvSpPr>
            <a:spLocks noGrp="1" noChangeArrowheads="1"/>
          </p:cNvSpPr>
          <p:nvPr>
            <p:ph type="body" idx="1"/>
          </p:nvPr>
        </p:nvSpPr>
        <p:spPr>
          <a:xfrm>
            <a:off x="4572000" y="1695450"/>
            <a:ext cx="4267200" cy="4171950"/>
          </a:xfrm>
        </p:spPr>
        <p:txBody>
          <a:bodyPr/>
          <a:lstStyle/>
          <a:p>
            <a:r>
              <a:rPr lang="en-US" altLang="en-US" smtClean="0">
                <a:solidFill>
                  <a:srgbClr val="6600CC"/>
                </a:solidFill>
              </a:rPr>
              <a:t>Operant Chamber (“Skinner Box”)</a:t>
            </a:r>
            <a:endParaRPr lang="en-US" altLang="en-US" smtClean="0"/>
          </a:p>
          <a:p>
            <a:pPr lvl="1"/>
            <a:r>
              <a:rPr lang="en-US" altLang="en-US" smtClean="0"/>
              <a:t>soundproof chamber with a bar or key that an animal can manipulate to obtain a food or water reinforcer</a:t>
            </a:r>
          </a:p>
          <a:p>
            <a:pPr lvl="1"/>
            <a:r>
              <a:rPr lang="en-US" altLang="en-US" smtClean="0"/>
              <a:t>contains a device to record responses</a:t>
            </a:r>
          </a:p>
        </p:txBody>
      </p:sp>
      <p:pic>
        <p:nvPicPr>
          <p:cNvPr id="41988" name="Picture 4" descr="SKNRBX"/>
          <p:cNvPicPr>
            <a:picLocks noChangeAspect="1" noChangeArrowheads="1"/>
          </p:cNvPicPr>
          <p:nvPr/>
        </p:nvPicPr>
        <p:blipFill>
          <a:blip r:embed="rId2">
            <a:extLst>
              <a:ext uri="{28A0092B-C50C-407E-A947-70E740481C1C}">
                <a14:useLocalDpi xmlns:a14="http://schemas.microsoft.com/office/drawing/2010/main" val="0"/>
              </a:ext>
            </a:extLst>
          </a:blip>
          <a:srcRect r="1170"/>
          <a:stretch>
            <a:fillRect/>
          </a:stretch>
        </p:blipFill>
        <p:spPr bwMode="auto">
          <a:xfrm>
            <a:off x="685800" y="1676400"/>
            <a:ext cx="388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48439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04800" y="301625"/>
            <a:ext cx="8378825" cy="536575"/>
          </a:xfrm>
          <a:noFill/>
          <a:extLst>
            <a:ext uri="{909E8E84-426E-40DD-AFC4-6F175D3DCCD1}">
              <a14:hiddenFill xmlns:a14="http://schemas.microsoft.com/office/drawing/2010/main">
                <a:solidFill>
                  <a:srgbClr val="85CAD9"/>
                </a:solidFill>
              </a14:hiddenFill>
            </a:ext>
          </a:extLst>
        </p:spPr>
        <p:txBody>
          <a:bodyPr/>
          <a:lstStyle/>
          <a:p>
            <a:pPr algn="ctr"/>
            <a:r>
              <a:rPr lang="en-US" altLang="en-US" sz="3200" smtClean="0">
                <a:latin typeface="Arial" panose="020B0604020202020204" pitchFamily="34" charset="0"/>
                <a:cs typeface="Times New Roman" panose="02020603050405020304" pitchFamily="18" charset="0"/>
              </a:rPr>
              <a:t>Skinner Box</a:t>
            </a:r>
            <a:endParaRPr lang="en-US" altLang="en-US" sz="3200" smtClean="0">
              <a:latin typeface="Arial" panose="020B0604020202020204" pitchFamily="34" charset="0"/>
            </a:endParaRPr>
          </a:p>
        </p:txBody>
      </p:sp>
      <p:pic>
        <p:nvPicPr>
          <p:cNvPr id="263172" name="Picture 4" descr="fig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589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wipe(left)">
                                      <p:cBhvr>
                                        <p:cTn id="7" dur="500"/>
                                        <p:tgtEl>
                                          <p:spTgt spid="263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3172"/>
                                        </p:tgtEl>
                                        <p:attrNameLst>
                                          <p:attrName>style.visibility</p:attrName>
                                        </p:attrNameLst>
                                      </p:cBhvr>
                                      <p:to>
                                        <p:strVal val="visible"/>
                                      </p:to>
                                    </p:set>
                                    <p:animEffect transition="in" filter="wipe(left)">
                                      <p:cBhvr>
                                        <p:cTn id="12" dur="500"/>
                                        <p:tgtEl>
                                          <p:spTgt spid="26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5.1</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Comparing Two Kinds of Conditioning</a:t>
            </a:r>
          </a:p>
        </p:txBody>
      </p:sp>
      <p:graphicFrame>
        <p:nvGraphicFramePr>
          <p:cNvPr id="488" name="Shape 488"/>
          <p:cNvGraphicFramePr/>
          <p:nvPr/>
        </p:nvGraphicFramePr>
        <p:xfrm>
          <a:off x="457200" y="1600200"/>
          <a:ext cx="8229600" cy="4119940"/>
        </p:xfrm>
        <a:graphic>
          <a:graphicData uri="http://schemas.openxmlformats.org/drawingml/2006/table">
            <a:tbl>
              <a:tblPr firstRow="1" bandRow="1">
                <a:noFill/>
                <a:tableStyleId>{90690994-5CB1-4338-8F2A-51938F59FB5B}</a:tableStyleId>
              </a:tblPr>
              <a:tblGrid>
                <a:gridCol w="4114800"/>
                <a:gridCol w="4114800"/>
              </a:tblGrid>
              <a:tr h="370850">
                <a:tc>
                  <a:txBody>
                    <a:bodyPr/>
                    <a:lstStyle/>
                    <a:p>
                      <a:pPr marL="0" marR="0" lvl="0" indent="0" algn="l" rtl="0">
                        <a:spcBef>
                          <a:spcPts val="0"/>
                        </a:spcBef>
                        <a:buSzPct val="25000"/>
                        <a:buNone/>
                      </a:pPr>
                      <a:r>
                        <a:rPr lang="en-US" sz="1800" u="none" strike="noStrike" cap="none"/>
                        <a:t>Operant Conditioning</a:t>
                      </a:r>
                    </a:p>
                  </a:txBody>
                  <a:tcPr marL="91450" marR="91450" marT="45725" marB="45725"/>
                </a:tc>
                <a:tc>
                  <a:txBody>
                    <a:bodyPr/>
                    <a:lstStyle/>
                    <a:p>
                      <a:pPr marL="0" marR="0" lvl="0" indent="0" algn="l" rtl="0">
                        <a:spcBef>
                          <a:spcPts val="0"/>
                        </a:spcBef>
                        <a:buSzPct val="25000"/>
                        <a:buNone/>
                      </a:pPr>
                      <a:r>
                        <a:rPr lang="en-US" sz="1800"/>
                        <a:t>Classical Conditioning</a:t>
                      </a:r>
                    </a:p>
                  </a:txBody>
                  <a:tcPr marL="91450" marR="91450" marT="45725" marB="45725"/>
                </a:tc>
              </a:tr>
              <a:tr h="370850">
                <a:tc>
                  <a:txBody>
                    <a:bodyPr/>
                    <a:lstStyle/>
                    <a:p>
                      <a:pPr marL="0" marR="0" lvl="0" indent="0" algn="l" rtl="0">
                        <a:spcBef>
                          <a:spcPts val="0"/>
                        </a:spcBef>
                        <a:buSzPct val="25000"/>
                        <a:buNone/>
                      </a:pPr>
                      <a:r>
                        <a:rPr lang="en-US" sz="1800"/>
                        <a:t>End result is an increase in the rate of an already occurring response.</a:t>
                      </a:r>
                    </a:p>
                  </a:txBody>
                  <a:tcPr marL="91450" marR="91450" marT="45725" marB="45725"/>
                </a:tc>
                <a:tc>
                  <a:txBody>
                    <a:bodyPr/>
                    <a:lstStyle/>
                    <a:p>
                      <a:pPr marL="0" marR="0" lvl="0" indent="0" algn="l" rtl="0">
                        <a:spcBef>
                          <a:spcPts val="0"/>
                        </a:spcBef>
                        <a:buSzPct val="25000"/>
                        <a:buNone/>
                      </a:pPr>
                      <a:r>
                        <a:rPr lang="en-US" sz="1800"/>
                        <a:t>End result is the creation of a new response to a stimulus that did not normally produce that response.</a:t>
                      </a:r>
                    </a:p>
                  </a:txBody>
                  <a:tcPr marL="91450" marR="91450" marT="45725" marB="45725"/>
                </a:tc>
              </a:tr>
              <a:tr h="370850">
                <a:tc>
                  <a:txBody>
                    <a:bodyPr/>
                    <a:lstStyle/>
                    <a:p>
                      <a:pPr marL="0" marR="0" lvl="0" indent="0" algn="l" rtl="0">
                        <a:spcBef>
                          <a:spcPts val="0"/>
                        </a:spcBef>
                        <a:buSzPct val="25000"/>
                        <a:buNone/>
                      </a:pPr>
                      <a:r>
                        <a:rPr lang="en-US" sz="1800"/>
                        <a:t>Responses are voluntary, emitted by the organism.</a:t>
                      </a:r>
                    </a:p>
                  </a:txBody>
                  <a:tcPr marL="91450" marR="91450" marT="45725" marB="45725"/>
                </a:tc>
                <a:tc>
                  <a:txBody>
                    <a:bodyPr/>
                    <a:lstStyle/>
                    <a:p>
                      <a:pPr marL="0" marR="0" lvl="0" indent="0" algn="l" rtl="0">
                        <a:spcBef>
                          <a:spcPts val="0"/>
                        </a:spcBef>
                        <a:buSzPct val="25000"/>
                        <a:buNone/>
                      </a:pPr>
                      <a:r>
                        <a:rPr lang="en-US" sz="1800"/>
                        <a:t>Responses are involuntary and reflexive, elicited by a stimulus.</a:t>
                      </a:r>
                    </a:p>
                  </a:txBody>
                  <a:tcPr marL="91450" marR="91450" marT="45725" marB="45725"/>
                </a:tc>
              </a:tr>
              <a:tr h="370850">
                <a:tc>
                  <a:txBody>
                    <a:bodyPr/>
                    <a:lstStyle/>
                    <a:p>
                      <a:pPr marL="0" marR="0" lvl="0" indent="0" algn="l" rtl="0">
                        <a:spcBef>
                          <a:spcPts val="0"/>
                        </a:spcBef>
                        <a:buSzPct val="25000"/>
                        <a:buNone/>
                      </a:pPr>
                      <a:r>
                        <a:rPr lang="en-US" sz="1800"/>
                        <a:t>Consequences are important in forming an association.</a:t>
                      </a:r>
                    </a:p>
                  </a:txBody>
                  <a:tcPr marL="91450" marR="91450" marT="45725" marB="45725"/>
                </a:tc>
                <a:tc>
                  <a:txBody>
                    <a:bodyPr/>
                    <a:lstStyle/>
                    <a:p>
                      <a:pPr marL="0" marR="0" lvl="0" indent="0" algn="l" rtl="0">
                        <a:spcBef>
                          <a:spcPts val="0"/>
                        </a:spcBef>
                        <a:buSzPct val="25000"/>
                        <a:buNone/>
                      </a:pPr>
                      <a:r>
                        <a:rPr lang="en-US" sz="1800"/>
                        <a:t>Antecedent stimuli are important in forming an association.</a:t>
                      </a:r>
                    </a:p>
                  </a:txBody>
                  <a:tcPr marL="91450" marR="91450" marT="45725" marB="45725"/>
                </a:tc>
              </a:tr>
              <a:tr h="370850">
                <a:tc>
                  <a:txBody>
                    <a:bodyPr/>
                    <a:lstStyle/>
                    <a:p>
                      <a:pPr marL="0" marR="0" lvl="0" indent="0" algn="l" rtl="0">
                        <a:spcBef>
                          <a:spcPts val="0"/>
                        </a:spcBef>
                        <a:buSzPct val="25000"/>
                        <a:buNone/>
                      </a:pPr>
                      <a:r>
                        <a:rPr lang="en-US" sz="1800"/>
                        <a:t>Reinforcement should be immediate.</a:t>
                      </a:r>
                    </a:p>
                  </a:txBody>
                  <a:tcPr marL="91450" marR="91450" marT="45725" marB="45725"/>
                </a:tc>
                <a:tc>
                  <a:txBody>
                    <a:bodyPr/>
                    <a:lstStyle/>
                    <a:p>
                      <a:pPr marL="0" marR="0" lvl="0" indent="0" algn="l" rtl="0">
                        <a:spcBef>
                          <a:spcPts val="0"/>
                        </a:spcBef>
                        <a:buSzPct val="25000"/>
                        <a:buNone/>
                      </a:pPr>
                      <a:r>
                        <a:rPr lang="en-US" sz="1800"/>
                        <a:t>CS must occur immediately before the UCS.</a:t>
                      </a:r>
                    </a:p>
                  </a:txBody>
                  <a:tcPr marL="91450" marR="91450" marT="45725" marB="45725"/>
                </a:tc>
              </a:tr>
              <a:tr h="370850">
                <a:tc>
                  <a:txBody>
                    <a:bodyPr/>
                    <a:lstStyle/>
                    <a:p>
                      <a:pPr marL="0" marR="0" lvl="0" indent="0" algn="l" rtl="0">
                        <a:spcBef>
                          <a:spcPts val="0"/>
                        </a:spcBef>
                        <a:buSzPct val="25000"/>
                        <a:buNone/>
                      </a:pPr>
                      <a:r>
                        <a:rPr lang="en-US" sz="1800"/>
                        <a:t>An expectancy develops for reinforcement to follow a correct response.</a:t>
                      </a:r>
                    </a:p>
                  </a:txBody>
                  <a:tcPr marL="91450" marR="91450" marT="45725" marB="45725"/>
                </a:tc>
                <a:tc>
                  <a:txBody>
                    <a:bodyPr/>
                    <a:lstStyle/>
                    <a:p>
                      <a:pPr marL="0" marR="0" lvl="0" indent="0" algn="l" rtl="0">
                        <a:spcBef>
                          <a:spcPts val="0"/>
                        </a:spcBef>
                        <a:buSzPct val="25000"/>
                        <a:buNone/>
                      </a:pPr>
                      <a:r>
                        <a:rPr lang="en-US" sz="1800"/>
                        <a:t>An expectancy develops for UCS to follow CS.</a:t>
                      </a:r>
                    </a:p>
                  </a:txBody>
                  <a:tcPr marL="91450" marR="91450" marT="45725" marB="457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Concept of Reinforcement </a:t>
            </a:r>
            <a:r>
              <a:rPr lang="en-US" sz="2000" b="1" i="0" u="none" strike="noStrike" cap="none">
                <a:solidFill>
                  <a:srgbClr val="007FA3"/>
                </a:solidFill>
                <a:latin typeface="Arial"/>
                <a:ea typeface="Arial"/>
                <a:cs typeface="Arial"/>
                <a:sym typeface="Arial"/>
              </a:rPr>
              <a:t>2 of 2</a:t>
            </a:r>
          </a:p>
        </p:txBody>
      </p:sp>
      <p:sp>
        <p:nvSpPr>
          <p:cNvPr id="494" name="Shape 49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Positive reinforcement: the reinforcement of a response by the addition or experience of a pleasurable stimulus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Negative reinforcement: the reinforcement of a response by the removal, escape from, or avoidance of an unpleasant stimulus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Example: taking aspirin for a headache is negatively reinforced: removal of headache!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2 of 11</a:t>
            </a:r>
          </a:p>
        </p:txBody>
      </p:sp>
      <p:sp>
        <p:nvSpPr>
          <p:cNvPr id="328" name="Shape 32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Elements of Classical Conditioning: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Unconditioned stimulus (UCS): a naturally occurring stimulus that leads to an involuntary response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Unconditioned response (UCR): an involuntary response to a naturally occurring or unconditioned stimulus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215370"/>
            <a:ext cx="8229600" cy="1069142"/>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Schedules of Reinforcement: Why the One-Armed Bandit Is So Seductive </a:t>
            </a:r>
            <a:r>
              <a:rPr lang="en-US" sz="2000" b="1" i="0" u="none" strike="noStrike" cap="none">
                <a:solidFill>
                  <a:srgbClr val="007FA3"/>
                </a:solidFill>
                <a:latin typeface="Arial"/>
                <a:ea typeface="Arial"/>
                <a:cs typeface="Arial"/>
                <a:sym typeface="Arial"/>
              </a:rPr>
              <a:t>1 of 3</a:t>
            </a:r>
          </a:p>
        </p:txBody>
      </p:sp>
      <p:sp>
        <p:nvSpPr>
          <p:cNvPr id="500" name="Shape 500"/>
          <p:cNvSpPr txBox="1">
            <a:spLocks noGrp="1"/>
          </p:cNvSpPr>
          <p:nvPr>
            <p:ph type="body" idx="1"/>
          </p:nvPr>
        </p:nvSpPr>
        <p:spPr>
          <a:xfrm>
            <a:off x="457200" y="1376548"/>
            <a:ext cx="8229600" cy="4680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5.6 Identify the four schedules of reinforcement.</a:t>
            </a:r>
          </a:p>
        </p:txBody>
      </p:sp>
      <p:sp>
        <p:nvSpPr>
          <p:cNvPr id="501" name="Shape 501"/>
          <p:cNvSpPr txBox="1">
            <a:spLocks noGrp="1"/>
          </p:cNvSpPr>
          <p:nvPr>
            <p:ph type="body" idx="2"/>
          </p:nvPr>
        </p:nvSpPr>
        <p:spPr>
          <a:xfrm>
            <a:off x="461818" y="1936666"/>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Partial reinforcement effect: a response that is reinforced after some—but not all—correct responses tends to be very resistant to extinction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Continuous reinforcement: reinforcement of each and every correct response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Schedules of Reinforcement: Why the One-Armed Bandit Is So Seductive </a:t>
            </a:r>
            <a:r>
              <a:rPr lang="en-US" sz="2000" b="1" i="0" u="none" strike="noStrike" cap="none">
                <a:solidFill>
                  <a:srgbClr val="007FA3"/>
                </a:solidFill>
                <a:latin typeface="Arial"/>
                <a:ea typeface="Arial"/>
                <a:cs typeface="Arial"/>
                <a:sym typeface="Arial"/>
              </a:rPr>
              <a:t>2 of 3</a:t>
            </a:r>
          </a:p>
        </p:txBody>
      </p:sp>
      <p:sp>
        <p:nvSpPr>
          <p:cNvPr id="507" name="Shape 50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Fixed interval schedule of reinforcement: interval of time that must pass before reinforcement becomes possible is always the same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Variable interval schedule of reinforcement: the interval of time that must pass before reinforcement becomes possible is different for each trial or event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Schedules of Reinforcement: Why the One-Armed Bandit Is So Seductive </a:t>
            </a:r>
            <a:r>
              <a:rPr lang="en-US" sz="2000" b="1" i="0" u="none" strike="noStrike" cap="none">
                <a:solidFill>
                  <a:srgbClr val="007FA3"/>
                </a:solidFill>
                <a:latin typeface="Arial"/>
                <a:ea typeface="Arial"/>
                <a:cs typeface="Arial"/>
                <a:sym typeface="Arial"/>
              </a:rPr>
              <a:t>3 of 3</a:t>
            </a:r>
          </a:p>
        </p:txBody>
      </p:sp>
      <p:sp>
        <p:nvSpPr>
          <p:cNvPr id="513" name="Shape 51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Fixed ratio schedule of reinforcement: number of responses required for reinforcement is always the same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Variable ratio schedule of reinforcement: schedule of reinforcement in which the number of responses required for reinforcement is different for each trial or event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5.8 Schedules of Reinforcement</a:t>
            </a:r>
          </a:p>
        </p:txBody>
      </p:sp>
      <p:sp>
        <p:nvSpPr>
          <p:cNvPr id="520" name="Shape 520"/>
          <p:cNvSpPr txBox="1">
            <a:spLocks noGrp="1"/>
          </p:cNvSpPr>
          <p:nvPr>
            <p:ph type="body" idx="1"/>
          </p:nvPr>
        </p:nvSpPr>
        <p:spPr>
          <a:xfrm>
            <a:off x="454891" y="913234"/>
            <a:ext cx="4035644" cy="533516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These four graphs show the typical pattern of responding for both fixed and variable interval and ratio schedules of reinforcement. The responses are cumulative, which means new responses are added to those that come before, and all graphs begin after the learned pattern is well established. Slash marks mean that a reinforcement has been given. In both the fixed interval and fixed ratio graphs, there is a pause after each reinforcement as the learner briefly “rests.” The “scalloped” shape of the fixed interval curve is a typical indicator of this pause, as is the stair-step shape of the fixed ratio curve. In the variable interval and ratio schedules, no such pause occurs, because the reinforcements are unpredictable. Notice that both fixed and variable interval schedules are slower (less steep) than the two ratio schedules because of the need to respond as quickly as possible in the ratio schedules.</a:t>
            </a:r>
          </a:p>
        </p:txBody>
      </p:sp>
      <p:pic>
        <p:nvPicPr>
          <p:cNvPr id="521" name="Shape 521" descr="Four line graphs plot cumulative responses against time illustrate the fixed interval, fixed ratio, variable interval, and variable ratio schedules of reinforcement."/>
          <p:cNvPicPr preferRelativeResize="0"/>
          <p:nvPr/>
        </p:nvPicPr>
        <p:blipFill rotWithShape="1">
          <a:blip r:embed="rId3">
            <a:alphaModFix/>
          </a:blip>
          <a:srcRect/>
          <a:stretch/>
        </p:blipFill>
        <p:spPr>
          <a:xfrm>
            <a:off x="4572000" y="913234"/>
            <a:ext cx="4196264" cy="58100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215371"/>
            <a:ext cx="8229600" cy="998221"/>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Role of Punishment in Operant Conditioning </a:t>
            </a:r>
            <a:r>
              <a:rPr lang="en-US" sz="2000" b="1" i="0" u="none" strike="noStrike" cap="none">
                <a:solidFill>
                  <a:srgbClr val="007FA3"/>
                </a:solidFill>
                <a:latin typeface="Arial"/>
                <a:ea typeface="Arial"/>
                <a:cs typeface="Arial"/>
                <a:sym typeface="Arial"/>
              </a:rPr>
              <a:t>1 of 3</a:t>
            </a:r>
          </a:p>
        </p:txBody>
      </p:sp>
      <p:sp>
        <p:nvSpPr>
          <p:cNvPr id="528" name="Shape 528"/>
          <p:cNvSpPr txBox="1">
            <a:spLocks noGrp="1"/>
          </p:cNvSpPr>
          <p:nvPr>
            <p:ph type="body" idx="1"/>
          </p:nvPr>
        </p:nvSpPr>
        <p:spPr>
          <a:xfrm>
            <a:off x="457200" y="1219533"/>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5.7 Identify the effect that punishment has on behavior.</a:t>
            </a:r>
          </a:p>
        </p:txBody>
      </p:sp>
      <p:sp>
        <p:nvSpPr>
          <p:cNvPr id="529" name="Shape 529"/>
          <p:cNvSpPr txBox="1">
            <a:spLocks noGrp="1"/>
          </p:cNvSpPr>
          <p:nvPr>
            <p:ph type="body" idx="2"/>
          </p:nvPr>
        </p:nvSpPr>
        <p:spPr>
          <a:xfrm>
            <a:off x="457200" y="1828800"/>
            <a:ext cx="8229600" cy="42973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Punishment: any event or object that, when following a response, makes that response less likely to happen again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Punishment by application: the punishment of a response by the addition or experiencing of an unpleasant stimulus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Punishment by removal: the punishment of a response by the removal of a pleasurable stimulus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5.2 Four Ways to Modify Behavior</a:t>
            </a:r>
          </a:p>
        </p:txBody>
      </p:sp>
      <p:graphicFrame>
        <p:nvGraphicFramePr>
          <p:cNvPr id="536" name="Shape 536"/>
          <p:cNvGraphicFramePr/>
          <p:nvPr/>
        </p:nvGraphicFramePr>
        <p:xfrm>
          <a:off x="381000" y="1066800"/>
          <a:ext cx="8382000" cy="4028490"/>
        </p:xfrm>
        <a:graphic>
          <a:graphicData uri="http://schemas.openxmlformats.org/drawingml/2006/table">
            <a:tbl>
              <a:tblPr firstRow="1" bandRow="1">
                <a:noFill/>
                <a:tableStyleId>{90690994-5CB1-4338-8F2A-51938F59FB5B}</a:tableStyleId>
              </a:tblPr>
              <a:tblGrid>
                <a:gridCol w="2362200"/>
                <a:gridCol w="2895600"/>
                <a:gridCol w="3124200"/>
              </a:tblGrid>
              <a:tr h="370850">
                <a:tc>
                  <a:txBody>
                    <a:bodyPr/>
                    <a:lstStyle/>
                    <a:p>
                      <a:pPr marL="0" marR="0" lvl="0" indent="0" algn="l" rtl="0">
                        <a:spcBef>
                          <a:spcPts val="0"/>
                        </a:spcBef>
                        <a:buSzPct val="25000"/>
                        <a:buNone/>
                      </a:pPr>
                      <a:r>
                        <a:rPr lang="en-US" sz="1800">
                          <a:solidFill>
                            <a:schemeClr val="lt1"/>
                          </a:solidFill>
                        </a:rPr>
                        <a:t>Blank cell</a:t>
                      </a:r>
                    </a:p>
                  </a:txBody>
                  <a:tcPr marL="91450" marR="91450" marT="45725" marB="45725"/>
                </a:tc>
                <a:tc>
                  <a:txBody>
                    <a:bodyPr/>
                    <a:lstStyle/>
                    <a:p>
                      <a:pPr marL="0" marR="0" lvl="0" indent="0" algn="l" rtl="0">
                        <a:spcBef>
                          <a:spcPts val="0"/>
                        </a:spcBef>
                        <a:buSzPct val="25000"/>
                        <a:buNone/>
                      </a:pPr>
                      <a:r>
                        <a:rPr lang="en-US" sz="1800"/>
                        <a:t>Reinforcement</a:t>
                      </a:r>
                    </a:p>
                  </a:txBody>
                  <a:tcPr marL="91450" marR="91450" marT="45725" marB="45725"/>
                </a:tc>
                <a:tc>
                  <a:txBody>
                    <a:bodyPr/>
                    <a:lstStyle/>
                    <a:p>
                      <a:pPr marL="0" marR="0" lvl="0" indent="0" algn="l" rtl="0">
                        <a:spcBef>
                          <a:spcPts val="0"/>
                        </a:spcBef>
                        <a:buSzPct val="25000"/>
                        <a:buNone/>
                      </a:pPr>
                      <a:r>
                        <a:rPr lang="en-US" sz="1800"/>
                        <a:t>Punishment</a:t>
                      </a:r>
                    </a:p>
                  </a:txBody>
                  <a:tcPr marL="91450" marR="91450" marT="45725" marB="45725"/>
                </a:tc>
              </a:tr>
              <a:tr h="370850">
                <a:tc>
                  <a:txBody>
                    <a:bodyPr/>
                    <a:lstStyle/>
                    <a:p>
                      <a:pPr marL="0" marR="0" lvl="0" indent="0" algn="l" rtl="0">
                        <a:spcBef>
                          <a:spcPts val="0"/>
                        </a:spcBef>
                        <a:buSzPct val="25000"/>
                        <a:buNone/>
                      </a:pPr>
                      <a:r>
                        <a:rPr lang="en-US" sz="1800"/>
                        <a:t>Positive (Adding)</a:t>
                      </a:r>
                    </a:p>
                  </a:txBody>
                  <a:tcPr marL="91450" marR="91450" marT="45725" marB="45725"/>
                </a:tc>
                <a:tc>
                  <a:txBody>
                    <a:bodyPr/>
                    <a:lstStyle/>
                    <a:p>
                      <a:pPr marL="0" marR="0" lvl="0" indent="0" algn="l" rtl="0">
                        <a:spcBef>
                          <a:spcPts val="0"/>
                        </a:spcBef>
                        <a:buSzPct val="25000"/>
                        <a:buNone/>
                      </a:pPr>
                      <a:r>
                        <a:rPr lang="en-US" sz="1800"/>
                        <a:t>Something valued </a:t>
                      </a:r>
                      <a:br>
                        <a:rPr lang="en-US" sz="1800"/>
                      </a:br>
                      <a:r>
                        <a:rPr lang="en-US" sz="1800"/>
                        <a:t>or desirable</a:t>
                      </a:r>
                    </a:p>
                  </a:txBody>
                  <a:tcPr marL="91450" marR="91450" marT="45725" marB="45725"/>
                </a:tc>
                <a:tc>
                  <a:txBody>
                    <a:bodyPr/>
                    <a:lstStyle/>
                    <a:p>
                      <a:pPr marL="0" marR="0" lvl="0" indent="0" algn="l" rtl="0">
                        <a:spcBef>
                          <a:spcPts val="0"/>
                        </a:spcBef>
                        <a:buSzPct val="25000"/>
                        <a:buNone/>
                      </a:pPr>
                      <a:r>
                        <a:rPr lang="en-US" sz="1800"/>
                        <a:t>Something unpleasant</a:t>
                      </a:r>
                    </a:p>
                  </a:txBody>
                  <a:tcPr marL="91450" marR="91450" marT="45725" marB="45725"/>
                </a:tc>
              </a:tr>
              <a:tr h="370850">
                <a:tc>
                  <a:txBody>
                    <a:bodyPr/>
                    <a:lstStyle/>
                    <a:p>
                      <a:pPr marL="0" marR="0" lvl="0" indent="0" algn="l" rtl="0">
                        <a:spcBef>
                          <a:spcPts val="0"/>
                        </a:spcBef>
                        <a:buSzPct val="25000"/>
                        <a:buNone/>
                      </a:pPr>
                      <a:r>
                        <a:rPr lang="en-US" sz="1800">
                          <a:solidFill>
                            <a:schemeClr val="lt1"/>
                          </a:solidFill>
                        </a:rPr>
                        <a:t>Blank cell</a:t>
                      </a:r>
                    </a:p>
                  </a:txBody>
                  <a:tcPr marL="91450" marR="91450" marT="45725" marB="45725"/>
                </a:tc>
                <a:tc>
                  <a:txBody>
                    <a:bodyPr/>
                    <a:lstStyle/>
                    <a:p>
                      <a:pPr marL="0" marR="0" lvl="0" indent="0" algn="l" rtl="0">
                        <a:spcBef>
                          <a:spcPts val="0"/>
                        </a:spcBef>
                        <a:buSzPct val="25000"/>
                        <a:buNone/>
                      </a:pPr>
                      <a:r>
                        <a:rPr lang="en-US" sz="1800" i="1"/>
                        <a:t>Positive Reinforcement</a:t>
                      </a:r>
                    </a:p>
                    <a:p>
                      <a:pPr marL="0" marR="0" lvl="0" indent="0" algn="l" rtl="0">
                        <a:spcBef>
                          <a:spcPts val="0"/>
                        </a:spcBef>
                        <a:buSzPct val="25000"/>
                        <a:buNone/>
                      </a:pPr>
                      <a:r>
                        <a:rPr lang="en-US" sz="1800"/>
                        <a:t>Example: getting a gold star for good behavior in school</a:t>
                      </a:r>
                    </a:p>
                  </a:txBody>
                  <a:tcPr marL="91450" marR="91450" marT="45725" marB="45725"/>
                </a:tc>
                <a:tc>
                  <a:txBody>
                    <a:bodyPr/>
                    <a:lstStyle/>
                    <a:p>
                      <a:pPr marL="0" marR="0" lvl="0" indent="0" algn="l" rtl="0">
                        <a:spcBef>
                          <a:spcPts val="0"/>
                        </a:spcBef>
                        <a:buSzPct val="25000"/>
                        <a:buNone/>
                      </a:pPr>
                      <a:r>
                        <a:rPr lang="en-US" sz="1800" i="1"/>
                        <a:t>Punishment by Application</a:t>
                      </a:r>
                    </a:p>
                    <a:p>
                      <a:pPr marL="0" marR="0" lvl="0" indent="0" algn="l" rtl="0">
                        <a:spcBef>
                          <a:spcPts val="0"/>
                        </a:spcBef>
                        <a:buSzPct val="25000"/>
                        <a:buNone/>
                      </a:pPr>
                      <a:r>
                        <a:rPr lang="en-US" sz="1800"/>
                        <a:t>Example: getting a spanking for disobeying</a:t>
                      </a:r>
                    </a:p>
                  </a:txBody>
                  <a:tcPr marL="91450" marR="91450" marT="45725" marB="45725"/>
                </a:tc>
              </a:tr>
              <a:tr h="370850">
                <a:tc>
                  <a:txBody>
                    <a:bodyPr/>
                    <a:lstStyle/>
                    <a:p>
                      <a:pPr marL="0" marR="0" lvl="0" indent="0" algn="l" rtl="0">
                        <a:spcBef>
                          <a:spcPts val="0"/>
                        </a:spcBef>
                        <a:buSzPct val="25000"/>
                        <a:buNone/>
                      </a:pPr>
                      <a:r>
                        <a:rPr lang="en-US" sz="1800"/>
                        <a:t>Negative (Removing/Avoiding)</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800"/>
                        <a:t>Something unpleasant</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800"/>
                        <a:t>Something valued or desirable</a:t>
                      </a:r>
                    </a:p>
                  </a:txBody>
                  <a:tcPr marL="91450" marR="91450" marT="45725" marB="45725"/>
                </a:tc>
              </a:tr>
              <a:tr h="370850">
                <a:tc>
                  <a:txBody>
                    <a:bodyPr/>
                    <a:lstStyle/>
                    <a:p>
                      <a:pPr marL="0" marR="0" lvl="0" indent="0" algn="l" rtl="0">
                        <a:lnSpc>
                          <a:spcPct val="100000"/>
                        </a:lnSpc>
                        <a:spcBef>
                          <a:spcPts val="0"/>
                        </a:spcBef>
                        <a:spcAft>
                          <a:spcPts val="0"/>
                        </a:spcAft>
                        <a:buClr>
                          <a:schemeClr val="lt1"/>
                        </a:buClr>
                        <a:buSzPct val="25000"/>
                        <a:buFont typeface="Arial"/>
                        <a:buNone/>
                      </a:pPr>
                      <a:r>
                        <a:rPr lang="en-US" sz="1800">
                          <a:solidFill>
                            <a:schemeClr val="lt1"/>
                          </a:solidFill>
                        </a:rPr>
                        <a:t>Blank cell</a:t>
                      </a:r>
                    </a:p>
                  </a:txBody>
                  <a:tcPr marL="91450" marR="91450" marT="45725" marB="45725"/>
                </a:tc>
                <a:tc>
                  <a:txBody>
                    <a:bodyPr/>
                    <a:lstStyle/>
                    <a:p>
                      <a:pPr marL="0" marR="0" lvl="0" indent="0" algn="l" rtl="0">
                        <a:spcBef>
                          <a:spcPts val="0"/>
                        </a:spcBef>
                        <a:buSzPct val="25000"/>
                        <a:buNone/>
                      </a:pPr>
                      <a:r>
                        <a:rPr lang="en-US" sz="1800" i="1"/>
                        <a:t>Negative Reinforcement</a:t>
                      </a:r>
                    </a:p>
                    <a:p>
                      <a:pPr marL="0" marR="0" lvl="0" indent="0" algn="l" rtl="0">
                        <a:spcBef>
                          <a:spcPts val="0"/>
                        </a:spcBef>
                        <a:buSzPct val="25000"/>
                        <a:buNone/>
                      </a:pPr>
                      <a:r>
                        <a:rPr lang="en-US" sz="1800"/>
                        <a:t>Example: fastening a seat belt to stop the alarm from sounding</a:t>
                      </a:r>
                    </a:p>
                  </a:txBody>
                  <a:tcPr marL="91450" marR="91450" marT="45725" marB="45725"/>
                </a:tc>
                <a:tc>
                  <a:txBody>
                    <a:bodyPr/>
                    <a:lstStyle/>
                    <a:p>
                      <a:pPr marL="0" marR="0" lvl="0" indent="0" algn="l" rtl="0">
                        <a:spcBef>
                          <a:spcPts val="0"/>
                        </a:spcBef>
                        <a:buSzPct val="25000"/>
                        <a:buNone/>
                      </a:pPr>
                      <a:r>
                        <a:rPr lang="en-US" sz="1800" i="1"/>
                        <a:t>Punishment by Removal</a:t>
                      </a:r>
                    </a:p>
                    <a:p>
                      <a:pPr marL="0" marR="0" lvl="0" indent="0" algn="l" rtl="0">
                        <a:spcBef>
                          <a:spcPts val="0"/>
                        </a:spcBef>
                        <a:buSzPct val="25000"/>
                        <a:buNone/>
                      </a:pPr>
                      <a:r>
                        <a:rPr lang="en-US" sz="1800"/>
                        <a:t>Example: losing a privilege such as going out </a:t>
                      </a:r>
                      <a:br>
                        <a:rPr lang="en-US" sz="1800"/>
                      </a:br>
                      <a:r>
                        <a:rPr lang="en-US" sz="1800"/>
                        <a:t>with friends</a:t>
                      </a:r>
                    </a:p>
                  </a:txBody>
                  <a:tcPr marL="91450" marR="91450" marT="45725" marB="45725"/>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1625"/>
            <a:ext cx="8226425" cy="917575"/>
          </a:xfrm>
        </p:spPr>
        <p:txBody>
          <a:bodyPr/>
          <a:lstStyle/>
          <a:p>
            <a:r>
              <a:rPr lang="en-US" altLang="en-US" sz="3200" smtClean="0">
                <a:latin typeface="Arial" panose="020B0604020202020204" pitchFamily="34" charset="0"/>
              </a:rPr>
              <a:t>Positive and Negative Reinforcement, Positive and Negative Punishment</a:t>
            </a:r>
          </a:p>
        </p:txBody>
      </p:sp>
      <p:pic>
        <p:nvPicPr>
          <p:cNvPr id="4710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1295400"/>
            <a:ext cx="8991600" cy="5105400"/>
          </a:xfrm>
          <a:noFill/>
        </p:spPr>
      </p:pic>
    </p:spTree>
    <p:extLst>
      <p:ext uri="{BB962C8B-B14F-4D97-AF65-F5344CB8AC3E}">
        <p14:creationId xmlns:p14="http://schemas.microsoft.com/office/powerpoint/2010/main" val="22852646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5.3 Negative Reinforcement Versus Punishment by Removal</a:t>
            </a:r>
          </a:p>
        </p:txBody>
      </p:sp>
      <p:graphicFrame>
        <p:nvGraphicFramePr>
          <p:cNvPr id="550" name="Shape 550"/>
          <p:cNvGraphicFramePr/>
          <p:nvPr/>
        </p:nvGraphicFramePr>
        <p:xfrm>
          <a:off x="152400" y="1600200"/>
          <a:ext cx="8839200" cy="3124200"/>
        </p:xfrm>
        <a:graphic>
          <a:graphicData uri="http://schemas.openxmlformats.org/drawingml/2006/table">
            <a:tbl>
              <a:tblPr firstRow="1" bandRow="1">
                <a:noFill/>
                <a:tableStyleId>{90690994-5CB1-4338-8F2A-51938F59FB5B}</a:tableStyleId>
              </a:tblPr>
              <a:tblGrid>
                <a:gridCol w="4419600"/>
                <a:gridCol w="4419600"/>
              </a:tblGrid>
              <a:tr h="451625">
                <a:tc>
                  <a:txBody>
                    <a:bodyPr/>
                    <a:lstStyle/>
                    <a:p>
                      <a:pPr marL="0" marR="0" lvl="0" indent="0" algn="l" rtl="0">
                        <a:spcBef>
                          <a:spcPts val="0"/>
                        </a:spcBef>
                        <a:buSzPct val="25000"/>
                        <a:buNone/>
                      </a:pPr>
                      <a:r>
                        <a:rPr lang="en-US" sz="1800"/>
                        <a:t>Example of Negative Reinforcement</a:t>
                      </a:r>
                    </a:p>
                  </a:txBody>
                  <a:tcPr marL="89775" marR="89775" marT="45725" marB="45725" anchor="ctr"/>
                </a:tc>
                <a:tc>
                  <a:txBody>
                    <a:bodyPr/>
                    <a:lstStyle/>
                    <a:p>
                      <a:pPr marL="0" marR="0" lvl="0" indent="0" algn="l" rtl="0">
                        <a:spcBef>
                          <a:spcPts val="0"/>
                        </a:spcBef>
                        <a:buSzPct val="25000"/>
                        <a:buNone/>
                      </a:pPr>
                      <a:r>
                        <a:rPr lang="en-US" sz="1800"/>
                        <a:t>Example of Punishment by Removal</a:t>
                      </a:r>
                    </a:p>
                  </a:txBody>
                  <a:tcPr marL="89775" marR="89775" marT="45725" marB="45725" anchor="ctr"/>
                </a:tc>
              </a:tr>
              <a:tr h="779500">
                <a:tc>
                  <a:txBody>
                    <a:bodyPr/>
                    <a:lstStyle/>
                    <a:p>
                      <a:pPr marL="0" marR="0" lvl="0" indent="0" algn="l" rtl="0">
                        <a:spcBef>
                          <a:spcPts val="0"/>
                        </a:spcBef>
                        <a:buSzPct val="25000"/>
                        <a:buNone/>
                      </a:pPr>
                      <a:r>
                        <a:rPr lang="en-US" sz="1800"/>
                        <a:t>Stopping at a red light to avoid getting in an accident.</a:t>
                      </a:r>
                    </a:p>
                  </a:txBody>
                  <a:tcPr marL="89775" marR="89775" marT="45725" marB="45725" anchor="ctr"/>
                </a:tc>
                <a:tc>
                  <a:txBody>
                    <a:bodyPr/>
                    <a:lstStyle/>
                    <a:p>
                      <a:pPr marL="0" marR="0" lvl="0" indent="0" algn="l" rtl="0">
                        <a:spcBef>
                          <a:spcPts val="0"/>
                        </a:spcBef>
                        <a:buSzPct val="25000"/>
                        <a:buNone/>
                      </a:pPr>
                      <a:r>
                        <a:rPr lang="en-US" sz="1800"/>
                        <a:t>Losing the privilege of driving because you got into too many accidents.</a:t>
                      </a:r>
                    </a:p>
                  </a:txBody>
                  <a:tcPr marL="89775" marR="89775" marT="45725" marB="45725" anchor="ctr"/>
                </a:tc>
              </a:tr>
              <a:tr h="779500">
                <a:tc>
                  <a:txBody>
                    <a:bodyPr/>
                    <a:lstStyle/>
                    <a:p>
                      <a:pPr marL="0" marR="0" lvl="0" indent="0" algn="l" rtl="0">
                        <a:spcBef>
                          <a:spcPts val="0"/>
                        </a:spcBef>
                        <a:buSzPct val="25000"/>
                        <a:buNone/>
                      </a:pPr>
                      <a:r>
                        <a:rPr lang="en-US" sz="1800"/>
                        <a:t>Fastening your seat belt to get the annoying warning signal to stop.</a:t>
                      </a:r>
                    </a:p>
                  </a:txBody>
                  <a:tcPr marL="89775" marR="89775" marT="45725" marB="45725" anchor="ctr"/>
                </a:tc>
                <a:tc>
                  <a:txBody>
                    <a:bodyPr/>
                    <a:lstStyle/>
                    <a:p>
                      <a:pPr marL="0" marR="0" lvl="0" indent="0" algn="l" rtl="0">
                        <a:spcBef>
                          <a:spcPts val="0"/>
                        </a:spcBef>
                        <a:buSzPct val="25000"/>
                        <a:buNone/>
                      </a:pPr>
                      <a:r>
                        <a:rPr lang="en-US" sz="1800"/>
                        <a:t>Having to spend some of your money to pay a ticket for failure to wear a seat belt.</a:t>
                      </a:r>
                    </a:p>
                  </a:txBody>
                  <a:tcPr marL="89775" marR="89775" marT="45725" marB="45725" anchor="ctr"/>
                </a:tc>
              </a:tr>
              <a:tr h="1113575">
                <a:tc>
                  <a:txBody>
                    <a:bodyPr/>
                    <a:lstStyle/>
                    <a:p>
                      <a:pPr marL="0" marR="0" lvl="0" indent="0" algn="l" rtl="0">
                        <a:spcBef>
                          <a:spcPts val="0"/>
                        </a:spcBef>
                        <a:buSzPct val="25000"/>
                        <a:buNone/>
                      </a:pPr>
                      <a:r>
                        <a:rPr lang="en-US" sz="1800"/>
                        <a:t>Obeying a parent before the parent reaches the count of “three” to avoid getting a scolding.</a:t>
                      </a:r>
                    </a:p>
                  </a:txBody>
                  <a:tcPr marL="89775" marR="89775" marT="45725" marB="45725" anchor="ctr"/>
                </a:tc>
                <a:tc>
                  <a:txBody>
                    <a:bodyPr/>
                    <a:lstStyle/>
                    <a:p>
                      <a:pPr marL="0" marR="0" lvl="0" indent="0" algn="l" rtl="0">
                        <a:spcBef>
                          <a:spcPts val="0"/>
                        </a:spcBef>
                        <a:buSzPct val="25000"/>
                        <a:buNone/>
                      </a:pPr>
                      <a:r>
                        <a:rPr lang="en-US" sz="1800"/>
                        <a:t>Being “grounded” (losing your freedom) because of disobedience.</a:t>
                      </a:r>
                    </a:p>
                  </a:txBody>
                  <a:tcPr marL="89775" marR="89775" marT="45725" marB="45725"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latin typeface="Arial" panose="020B0604020202020204" pitchFamily="34" charset="0"/>
              </a:rPr>
              <a:t>Punishment</a:t>
            </a:r>
          </a:p>
        </p:txBody>
      </p:sp>
      <p:sp>
        <p:nvSpPr>
          <p:cNvPr id="56323" name="Rectangle 3"/>
          <p:cNvSpPr>
            <a:spLocks noGrp="1" noChangeArrowheads="1"/>
          </p:cNvSpPr>
          <p:nvPr>
            <p:ph type="body" idx="1"/>
          </p:nvPr>
        </p:nvSpPr>
        <p:spPr/>
        <p:txBody>
          <a:bodyPr/>
          <a:lstStyle/>
          <a:p>
            <a:r>
              <a:rPr lang="en-US" altLang="en-US" smtClean="0"/>
              <a:t>Punishment: any event or object that, when following a response, makes that response less likely to happen again</a:t>
            </a:r>
          </a:p>
          <a:p>
            <a:r>
              <a:rPr lang="en-US" altLang="en-US" smtClean="0"/>
              <a:t>Punishment by application: the punishment of a response by the addition or experiencing of an unpleasant stimulus</a:t>
            </a:r>
          </a:p>
          <a:p>
            <a:r>
              <a:rPr lang="en-US" altLang="en-US" smtClean="0"/>
              <a:t>Punishment by removal: the punishment of a response by the removal of a pleasurable stimulus</a:t>
            </a:r>
          </a:p>
        </p:txBody>
      </p:sp>
      <p:sp>
        <p:nvSpPr>
          <p:cNvPr id="56324" name="TextBox 3"/>
          <p:cNvSpPr txBox="1">
            <a:spLocks noChangeArrowheads="1"/>
          </p:cNvSpPr>
          <p:nvPr/>
        </p:nvSpPr>
        <p:spPr bwMode="auto">
          <a:xfrm>
            <a:off x="2182813" y="1063625"/>
            <a:ext cx="4787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FFFFFF"/>
                </a:solidFill>
              </a:rPr>
              <a:t>LO 5.7 How Does Punishment Differ from Reinforcement?</a:t>
            </a:r>
          </a:p>
        </p:txBody>
      </p:sp>
    </p:spTree>
    <p:extLst>
      <p:ext uri="{BB962C8B-B14F-4D97-AF65-F5344CB8AC3E}">
        <p14:creationId xmlns:p14="http://schemas.microsoft.com/office/powerpoint/2010/main" val="2424691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4000" smtClean="0">
                <a:latin typeface="Arial" panose="020B0604020202020204" pitchFamily="34" charset="0"/>
              </a:rPr>
              <a:t>Punishment has several drawbacks.</a:t>
            </a:r>
          </a:p>
        </p:txBody>
      </p:sp>
      <p:sp>
        <p:nvSpPr>
          <p:cNvPr id="57347" name="Rectangle 3"/>
          <p:cNvSpPr>
            <a:spLocks noGrp="1" noChangeArrowheads="1"/>
          </p:cNvSpPr>
          <p:nvPr>
            <p:ph type="body" idx="1"/>
          </p:nvPr>
        </p:nvSpPr>
        <p:spPr/>
        <p:txBody>
          <a:bodyPr/>
          <a:lstStyle/>
          <a:p>
            <a:r>
              <a:rPr lang="en-US" altLang="en-US" smtClean="0"/>
              <a:t>Severe punishment may cause avoidance of the punisher instead of the behavior being punished.</a:t>
            </a:r>
          </a:p>
          <a:p>
            <a:r>
              <a:rPr lang="en-US" altLang="en-US" smtClean="0"/>
              <a:t>Severe punishment may encourage lying to avoid punishment.</a:t>
            </a:r>
          </a:p>
          <a:p>
            <a:r>
              <a:rPr lang="en-US" altLang="en-US" smtClean="0"/>
              <a:t>Severe punishment creates fear and anxiety.</a:t>
            </a:r>
          </a:p>
        </p:txBody>
      </p:sp>
      <p:sp>
        <p:nvSpPr>
          <p:cNvPr id="57348" name="TextBox 3"/>
          <p:cNvSpPr txBox="1">
            <a:spLocks noChangeArrowheads="1"/>
          </p:cNvSpPr>
          <p:nvPr/>
        </p:nvSpPr>
        <p:spPr bwMode="auto">
          <a:xfrm>
            <a:off x="2428875" y="1063625"/>
            <a:ext cx="4295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FFFFFF"/>
                </a:solidFill>
              </a:rPr>
              <a:t>LO 5.8 What Are Some Problems with Punishment?</a:t>
            </a:r>
          </a:p>
        </p:txBody>
      </p:sp>
    </p:spTree>
    <p:extLst>
      <p:ext uri="{BB962C8B-B14F-4D97-AF65-F5344CB8AC3E}">
        <p14:creationId xmlns:p14="http://schemas.microsoft.com/office/powerpoint/2010/main" val="182689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3 of 11</a:t>
            </a:r>
          </a:p>
        </p:txBody>
      </p:sp>
      <p:sp>
        <p:nvSpPr>
          <p:cNvPr id="335" name="Shape 335"/>
          <p:cNvSpPr txBox="1">
            <a:spLocks noGrp="1"/>
          </p:cNvSpPr>
          <p:nvPr>
            <p:ph type="body" idx="2"/>
          </p:nvPr>
        </p:nvSpPr>
        <p:spPr>
          <a:xfrm>
            <a:off x="457200" y="1295400"/>
            <a:ext cx="8229600" cy="48307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Elements of Classical Conditioning </a:t>
            </a:r>
            <a:r>
              <a:rPr lang="en-US" sz="2800" b="0" i="1" u="none" strike="noStrike" cap="none">
                <a:solidFill>
                  <a:srgbClr val="000000"/>
                </a:solidFill>
                <a:latin typeface="Arial"/>
                <a:ea typeface="Arial"/>
                <a:cs typeface="Arial"/>
                <a:sym typeface="Arial"/>
              </a:rPr>
              <a:t>continued: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Conditioned stimulus (CS): stimulus that becomes able to produce a learned reflex response by being paired with the original unconditioned stimulus</a:t>
            </a:r>
          </a:p>
          <a:p>
            <a:pPr marL="1143000" marR="0" lvl="2" indent="-228600" algn="l" rtl="0">
              <a:spcBef>
                <a:spcPts val="600"/>
              </a:spcBef>
              <a:spcAft>
                <a:spcPts val="0"/>
              </a:spcAft>
              <a:buClr>
                <a:srgbClr val="007FA3"/>
              </a:buClr>
              <a:buSzPct val="100000"/>
              <a:buFont typeface="Noto Sans Symbols"/>
              <a:buChar char="▪"/>
            </a:pPr>
            <a:r>
              <a:rPr lang="en-US" sz="2000" b="0" i="1" u="none" strike="noStrike" cap="none">
                <a:solidFill>
                  <a:schemeClr val="dk1"/>
                </a:solidFill>
                <a:latin typeface="Arial"/>
                <a:ea typeface="Arial"/>
                <a:cs typeface="Arial"/>
                <a:sym typeface="Arial"/>
              </a:rPr>
              <a:t>Conditioned</a:t>
            </a:r>
            <a:r>
              <a:rPr lang="en-US" sz="2000" b="0" i="0" u="none" strike="noStrike" cap="none">
                <a:solidFill>
                  <a:schemeClr val="dk1"/>
                </a:solidFill>
                <a:latin typeface="Arial"/>
                <a:ea typeface="Arial"/>
                <a:cs typeface="Arial"/>
                <a:sym typeface="Arial"/>
              </a:rPr>
              <a:t> means “learned”</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Neutral stimulus (NS) can become a conditioned stimulus when paired with an unconditioned stimulus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Conditioned response (CR): learned reflex response to a conditioned stimulus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rgbClr val="000000"/>
                </a:solidFill>
                <a:latin typeface="Arial"/>
                <a:ea typeface="Arial"/>
                <a:cs typeface="Arial"/>
                <a:sym typeface="Arial"/>
              </a:rPr>
              <a:t>Sometimes called a </a:t>
            </a:r>
            <a:r>
              <a:rPr lang="en-US" sz="2000" b="0" i="1" u="none" strike="noStrike" cap="none">
                <a:solidFill>
                  <a:srgbClr val="000000"/>
                </a:solidFill>
                <a:latin typeface="Arial"/>
                <a:ea typeface="Arial"/>
                <a:cs typeface="Arial"/>
                <a:sym typeface="Arial"/>
              </a:rPr>
              <a:t>conditioned reflex</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rgbClr val="000000"/>
                </a:solidFill>
                <a:latin typeface="Arial"/>
                <a:ea typeface="Arial"/>
                <a:cs typeface="Arial"/>
                <a:sym typeface="Arial"/>
              </a:rPr>
              <a:t>CS: ice cream truck</a:t>
            </a:r>
          </a:p>
          <a:p>
            <a:pPr marL="1143000" marR="0" lvl="2" indent="-228600" algn="l" rtl="0">
              <a:spcBef>
                <a:spcPts val="600"/>
              </a:spcBef>
              <a:buClr>
                <a:srgbClr val="007FA3"/>
              </a:buClr>
              <a:buSzPct val="100000"/>
              <a:buFont typeface="Noto Sans Symbols"/>
              <a:buChar char="▪"/>
            </a:pPr>
            <a:r>
              <a:rPr lang="en-US" sz="2000" b="0" i="0" u="none" strike="noStrike" cap="none">
                <a:solidFill>
                  <a:srgbClr val="000000"/>
                </a:solidFill>
                <a:latin typeface="Arial"/>
                <a:ea typeface="Arial"/>
                <a:cs typeface="Arial"/>
                <a:sym typeface="Arial"/>
              </a:rPr>
              <a:t>CR: salivation when one hears ice cream truck bell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15371"/>
            <a:ext cx="8534399"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Role of Punishment in Operant Conditioning </a:t>
            </a:r>
            <a:r>
              <a:rPr lang="en-US" sz="2000" b="1" i="0" u="none" strike="noStrike" cap="none">
                <a:solidFill>
                  <a:srgbClr val="007FA3"/>
                </a:solidFill>
                <a:latin typeface="Arial"/>
                <a:ea typeface="Arial"/>
                <a:cs typeface="Arial"/>
                <a:sym typeface="Arial"/>
              </a:rPr>
              <a:t>3 of 3</a:t>
            </a:r>
          </a:p>
        </p:txBody>
      </p:sp>
      <p:sp>
        <p:nvSpPr>
          <p:cNvPr id="557" name="Shape 55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401638" marR="0" lvl="0" indent="-401638" algn="l" rtl="0">
              <a:spcBef>
                <a:spcPts val="0"/>
              </a:spcBef>
              <a:spcAft>
                <a:spcPts val="0"/>
              </a:spcAft>
              <a:buClr>
                <a:srgbClr val="007FA3"/>
              </a:buClr>
              <a:buSzPct val="100000"/>
              <a:buFont typeface="Noto Sans Symbols"/>
              <a:buChar char="✓"/>
            </a:pPr>
            <a:r>
              <a:rPr lang="en-US" sz="2800" b="0" i="0" u="none" strike="noStrike" cap="none">
                <a:solidFill>
                  <a:schemeClr val="dk1"/>
                </a:solidFill>
                <a:latin typeface="Arial"/>
                <a:ea typeface="Arial"/>
                <a:cs typeface="Arial"/>
                <a:sym typeface="Arial"/>
              </a:rPr>
              <a:t>Punishment should immediately follow behavior it is meant to punish. </a:t>
            </a:r>
          </a:p>
          <a:p>
            <a:pPr marL="401638" marR="0" lvl="0" indent="-401638" algn="l" rtl="0">
              <a:spcBef>
                <a:spcPts val="1500"/>
              </a:spcBef>
              <a:spcAft>
                <a:spcPts val="0"/>
              </a:spcAft>
              <a:buClr>
                <a:srgbClr val="007FA3"/>
              </a:buClr>
              <a:buSzPct val="100000"/>
              <a:buFont typeface="Noto Sans Symbols"/>
              <a:buChar char="✓"/>
            </a:pPr>
            <a:r>
              <a:rPr lang="en-US" sz="2800" b="0" i="0" u="none" strike="noStrike" cap="none">
                <a:solidFill>
                  <a:schemeClr val="dk1"/>
                </a:solidFill>
                <a:latin typeface="Arial"/>
                <a:ea typeface="Arial"/>
                <a:cs typeface="Arial"/>
                <a:sym typeface="Arial"/>
              </a:rPr>
              <a:t>Punishment should be consistent.</a:t>
            </a:r>
          </a:p>
          <a:p>
            <a:pPr marL="401638" marR="0" lvl="0" indent="-401638" algn="l" rtl="0">
              <a:spcBef>
                <a:spcPts val="1500"/>
              </a:spcBef>
              <a:buClr>
                <a:srgbClr val="007FA3"/>
              </a:buClr>
              <a:buSzPct val="100000"/>
              <a:buFont typeface="Noto Sans Symbols"/>
              <a:buChar char="✓"/>
            </a:pPr>
            <a:r>
              <a:rPr lang="en-US" sz="2800" b="0" i="0" u="none" strike="noStrike" cap="none">
                <a:solidFill>
                  <a:schemeClr val="dk1"/>
                </a:solidFill>
                <a:latin typeface="Arial"/>
                <a:ea typeface="Arial"/>
                <a:cs typeface="Arial"/>
                <a:sym typeface="Arial"/>
              </a:rPr>
              <a:t>Punishment of the wrong behavior should be paired, whenever possible, with reinforcement of the right behavior.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4572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Other Aspects of Operant Conditioning </a:t>
            </a:r>
            <a:r>
              <a:rPr lang="en-US" sz="2000" b="1" i="0" u="none" strike="noStrike" cap="none">
                <a:solidFill>
                  <a:srgbClr val="007FA3"/>
                </a:solidFill>
                <a:latin typeface="Arial"/>
                <a:ea typeface="Arial"/>
                <a:cs typeface="Arial"/>
                <a:sym typeface="Arial"/>
              </a:rPr>
              <a:t>1 of 2</a:t>
            </a:r>
          </a:p>
        </p:txBody>
      </p:sp>
      <p:sp>
        <p:nvSpPr>
          <p:cNvPr id="564" name="Shape 564"/>
          <p:cNvSpPr txBox="1">
            <a:spLocks noGrp="1"/>
          </p:cNvSpPr>
          <p:nvPr>
            <p:ph type="body" idx="1"/>
          </p:nvPr>
        </p:nvSpPr>
        <p:spPr>
          <a:xfrm>
            <a:off x="457200" y="816429"/>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5.8 Explain the concepts of discriminant stimuli, extinction, generalization, and spontaneous recovery as they relate to operant conditioning.</a:t>
            </a:r>
          </a:p>
        </p:txBody>
      </p:sp>
      <p:sp>
        <p:nvSpPr>
          <p:cNvPr id="565" name="Shape 56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Discriminative stimulus: any stimulus, such as a stop sign or a doorknob, that provides the organism with a cue for making a certain response in order to obtain reinforcement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Extinction occurs if the behavior (response) is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not reinforced.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One way to deal with a child’s temper tantrum is to ignore it; lack of reinforcement for the tantrum behavior will eventually result in extinction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Other Aspects of Operant Conditioning</a:t>
            </a:r>
            <a:r>
              <a:rPr lang="en-US" sz="2000" b="1" i="0" u="none" strike="noStrike" cap="none">
                <a:solidFill>
                  <a:srgbClr val="007FA3"/>
                </a:solidFill>
                <a:latin typeface="Arial"/>
                <a:ea typeface="Arial"/>
                <a:cs typeface="Arial"/>
                <a:sym typeface="Arial"/>
              </a:rPr>
              <a:t> 2 of 2</a:t>
            </a:r>
          </a:p>
        </p:txBody>
      </p:sp>
      <p:sp>
        <p:nvSpPr>
          <p:cNvPr id="571" name="Shape 571"/>
          <p:cNvSpPr txBox="1">
            <a:spLocks noGrp="1"/>
          </p:cNvSpPr>
          <p:nvPr>
            <p:ph type="body" idx="2"/>
          </p:nvPr>
        </p:nvSpPr>
        <p:spPr>
          <a:xfrm>
            <a:off x="457200" y="1524000"/>
            <a:ext cx="8229600" cy="3733800"/>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Operantly conditioned responses also can be generalized to stimuli that are only similar—not identical—to the original stimulus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Spontaneous recovery (reoccurrence of a once-extinguished response) also happens in operant conditioning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457200" y="215370"/>
            <a:ext cx="8229600" cy="11562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1 of 7</a:t>
            </a:r>
          </a:p>
        </p:txBody>
      </p:sp>
      <p:sp>
        <p:nvSpPr>
          <p:cNvPr id="577" name="Shape 577"/>
          <p:cNvSpPr txBox="1">
            <a:spLocks noGrp="1"/>
          </p:cNvSpPr>
          <p:nvPr>
            <p:ph type="body" idx="1"/>
          </p:nvPr>
        </p:nvSpPr>
        <p:spPr>
          <a:xfrm>
            <a:off x="457200" y="1371600"/>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5.9 Describe how operant conditioning is used to change animal and human behavior.</a:t>
            </a:r>
          </a:p>
        </p:txBody>
      </p:sp>
      <p:sp>
        <p:nvSpPr>
          <p:cNvPr id="578" name="Shape 578"/>
          <p:cNvSpPr txBox="1">
            <a:spLocks noGrp="1"/>
          </p:cNvSpPr>
          <p:nvPr>
            <p:ph type="body" idx="2"/>
          </p:nvPr>
        </p:nvSpPr>
        <p:spPr>
          <a:xfrm>
            <a:off x="457200" y="2332036"/>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Shaping: reinforcement of simple steps, leading to a desired complex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Successive approximation: small steps, one after another, that lead to a particular goal behavior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2 of 7</a:t>
            </a:r>
          </a:p>
        </p:txBody>
      </p:sp>
      <p:sp>
        <p:nvSpPr>
          <p:cNvPr id="585" name="Shape 58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Instinctive drift: tendency for an animal’s behavior to revert to genetically controlled patterns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Each animal comes into the world (and lab) with certain genetically determined instinctive patterns of behavior already in place.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Instincts differ from species to species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Some responses simply cannot be trained into an animal regardless of conditioning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457200" y="228600"/>
            <a:ext cx="84582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3 of 7</a:t>
            </a:r>
          </a:p>
        </p:txBody>
      </p:sp>
      <p:sp>
        <p:nvSpPr>
          <p:cNvPr id="592" name="Shape 592"/>
          <p:cNvSpPr txBox="1">
            <a:spLocks noGrp="1"/>
          </p:cNvSpPr>
          <p:nvPr>
            <p:ph type="body" idx="1"/>
          </p:nvPr>
        </p:nvSpPr>
        <p:spPr>
          <a:xfrm>
            <a:off x="4953000" y="2133600"/>
            <a:ext cx="3711742" cy="22097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2200" b="0" i="0" u="none" strike="noStrike" cap="none">
                <a:solidFill>
                  <a:schemeClr val="dk1"/>
                </a:solidFill>
                <a:latin typeface="Arial"/>
                <a:ea typeface="Arial"/>
                <a:cs typeface="Arial"/>
                <a:sym typeface="Arial"/>
              </a:rPr>
              <a:t>Raccoons commonly dunk their food in and out of water before eating. This “washing” behavior is controlled by instinct, and is difficult to change even using operant techniques.</a:t>
            </a:r>
          </a:p>
        </p:txBody>
      </p:sp>
      <p:pic>
        <p:nvPicPr>
          <p:cNvPr id="593" name="Shape 593" descr="A photo of a raccoon washing food in water."/>
          <p:cNvPicPr preferRelativeResize="0"/>
          <p:nvPr/>
        </p:nvPicPr>
        <p:blipFill rotWithShape="1">
          <a:blip r:embed="rId3">
            <a:alphaModFix/>
          </a:blip>
          <a:srcRect/>
          <a:stretch/>
        </p:blipFill>
        <p:spPr>
          <a:xfrm>
            <a:off x="444260" y="1676400"/>
            <a:ext cx="4178781" cy="415289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4 of 7</a:t>
            </a:r>
          </a:p>
        </p:txBody>
      </p:sp>
      <p:sp>
        <p:nvSpPr>
          <p:cNvPr id="599" name="Shape 59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Behavior modification: use of operant conditioning techniques to bring about desired changes in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Token economy: type of behavior modification in which desired behavior is rewarded with tokens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5 of 7</a:t>
            </a:r>
          </a:p>
        </p:txBody>
      </p:sp>
      <p:sp>
        <p:nvSpPr>
          <p:cNvPr id="606" name="Shape 60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Time-out: form of mild punishment by removal in which a misbehaving animal, child, or adult is placed in a special area away from the attention of others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Essentially, the organism is being “removed” from any possibility of positive reinforcement in the form of attention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7 of 7</a:t>
            </a:r>
          </a:p>
        </p:txBody>
      </p:sp>
      <p:sp>
        <p:nvSpPr>
          <p:cNvPr id="618" name="Shape 618"/>
          <p:cNvSpPr txBox="1">
            <a:spLocks noGrp="1"/>
          </p:cNvSpPr>
          <p:nvPr>
            <p:ph type="body" idx="2"/>
          </p:nvPr>
        </p:nvSpPr>
        <p:spPr>
          <a:xfrm>
            <a:off x="457200" y="1600200"/>
            <a:ext cx="79247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Biofeedback: use of feedback about biological conditions to bring involuntary responses such as blood pressure and relaxation under voluntary control</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Neurofeedback: form of biofeedback using devices (EEG, fMRI) to provide feedback about brain activity in an effort to modify behavior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Cognitive Learning Theory</a:t>
            </a:r>
          </a:p>
        </p:txBody>
      </p:sp>
      <p:sp>
        <p:nvSpPr>
          <p:cNvPr id="625" name="Shape 62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Researchers’ early focus was on observable and measurable behavior</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 1950s and 1960s, many psychologists becoming aware that cognition could no longer be ignored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Cognition: mental events that take place inside a person’s mind while behaving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6400" y="381000"/>
            <a:ext cx="6985000" cy="1143000"/>
          </a:xfrm>
        </p:spPr>
        <p:txBody>
          <a:bodyPr/>
          <a:lstStyle/>
          <a:p>
            <a:r>
              <a:rPr lang="en-US" altLang="en-US" smtClean="0">
                <a:solidFill>
                  <a:schemeClr val="folHlink"/>
                </a:solidFill>
                <a:latin typeface="Arial" panose="020B0604020202020204" pitchFamily="34" charset="0"/>
              </a:rPr>
              <a:t>Classical or Pavlovian Conditioning</a:t>
            </a:r>
          </a:p>
        </p:txBody>
      </p:sp>
      <p:sp>
        <p:nvSpPr>
          <p:cNvPr id="7171" name="Rectangle 3"/>
          <p:cNvSpPr>
            <a:spLocks noGrp="1" noChangeArrowheads="1"/>
          </p:cNvSpPr>
          <p:nvPr>
            <p:ph type="body" idx="1"/>
          </p:nvPr>
        </p:nvSpPr>
        <p:spPr>
          <a:xfrm>
            <a:off x="304800" y="2133600"/>
            <a:ext cx="5562600" cy="4171950"/>
          </a:xfrm>
        </p:spPr>
        <p:txBody>
          <a:bodyPr/>
          <a:lstStyle/>
          <a:p>
            <a:r>
              <a:rPr lang="en-US" altLang="en-US" sz="3300" smtClean="0">
                <a:solidFill>
                  <a:schemeClr val="tx2"/>
                </a:solidFill>
              </a:rPr>
              <a:t>Ivan Pavlov</a:t>
            </a:r>
            <a:r>
              <a:rPr lang="en-US" altLang="en-US" smtClean="0">
                <a:solidFill>
                  <a:schemeClr val="tx2"/>
                </a:solidFill>
              </a:rPr>
              <a:t> </a:t>
            </a:r>
          </a:p>
          <a:p>
            <a:pPr lvl="1"/>
            <a:r>
              <a:rPr lang="en-US" altLang="en-US" sz="2900" smtClean="0"/>
              <a:t>1849-1936</a:t>
            </a:r>
          </a:p>
          <a:p>
            <a:pPr lvl="1"/>
            <a:r>
              <a:rPr lang="en-US" altLang="en-US" sz="2900" smtClean="0"/>
              <a:t>Russian physician/ neurophysiologist</a:t>
            </a:r>
          </a:p>
          <a:p>
            <a:pPr lvl="1"/>
            <a:r>
              <a:rPr lang="en-US" altLang="en-US" sz="2900" smtClean="0"/>
              <a:t>Nobel Prize, 1904</a:t>
            </a:r>
          </a:p>
          <a:p>
            <a:pPr lvl="1"/>
            <a:r>
              <a:rPr lang="en-US" altLang="en-US" sz="2900" smtClean="0"/>
              <a:t>studied digestive secretions</a:t>
            </a:r>
            <a:endParaRPr lang="en-US" altLang="en-US" smtClean="0"/>
          </a:p>
        </p:txBody>
      </p:sp>
      <p:pic>
        <p:nvPicPr>
          <p:cNvPr id="7172"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0316"/>
            <a:ext cx="4114800" cy="376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30123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Tolman’s Maze-Running Rats: Latent Learning </a:t>
            </a:r>
            <a:r>
              <a:rPr lang="en-US" sz="2000" b="1" i="0" u="none" strike="noStrike" cap="none">
                <a:solidFill>
                  <a:srgbClr val="007FA3"/>
                </a:solidFill>
                <a:latin typeface="Arial"/>
                <a:ea typeface="Arial"/>
                <a:cs typeface="Arial"/>
                <a:sym typeface="Arial"/>
              </a:rPr>
              <a:t>1 of 3</a:t>
            </a:r>
          </a:p>
        </p:txBody>
      </p:sp>
      <p:sp>
        <p:nvSpPr>
          <p:cNvPr id="632" name="Shape 632"/>
          <p:cNvSpPr txBox="1">
            <a:spLocks noGrp="1"/>
          </p:cNvSpPr>
          <p:nvPr>
            <p:ph type="body" idx="1"/>
          </p:nvPr>
        </p:nvSpPr>
        <p:spPr>
          <a:xfrm>
            <a:off x="457200" y="1306945"/>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5.10 Explain the concept of latent learning.</a:t>
            </a:r>
          </a:p>
        </p:txBody>
      </p:sp>
      <p:sp>
        <p:nvSpPr>
          <p:cNvPr id="633" name="Shape 633"/>
          <p:cNvSpPr txBox="1">
            <a:spLocks noGrp="1"/>
          </p:cNvSpPr>
          <p:nvPr>
            <p:ph type="body" idx="2"/>
          </p:nvPr>
        </p:nvSpPr>
        <p:spPr>
          <a:xfrm>
            <a:off x="457200" y="1828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Edward Tolman: early cognitive scientist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Best-known experiments in learning involved teaching three groups of rats the same maze, one at a time (Tolman &amp; Honzik, 1930)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Tolman’s Maze-Running Rats: Latent Learning </a:t>
            </a:r>
            <a:r>
              <a:rPr lang="en-US" sz="2000" b="1" i="0" u="none" strike="noStrike" cap="none">
                <a:solidFill>
                  <a:srgbClr val="007FA3"/>
                </a:solidFill>
                <a:latin typeface="Arial"/>
                <a:ea typeface="Arial"/>
                <a:cs typeface="Arial"/>
                <a:sym typeface="Arial"/>
              </a:rPr>
              <a:t>3 of 3</a:t>
            </a:r>
          </a:p>
        </p:txBody>
      </p:sp>
      <p:sp>
        <p:nvSpPr>
          <p:cNvPr id="646" name="Shape 64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Latent learning: learning that remains hidden until its application becomes useful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5.9  A Typical Maze</a:t>
            </a:r>
          </a:p>
        </p:txBody>
      </p:sp>
      <p:sp>
        <p:nvSpPr>
          <p:cNvPr id="653" name="Shape 653"/>
          <p:cNvSpPr txBox="1">
            <a:spLocks noGrp="1"/>
          </p:cNvSpPr>
          <p:nvPr>
            <p:ph type="body" idx="1"/>
          </p:nvPr>
        </p:nvSpPr>
        <p:spPr>
          <a:xfrm>
            <a:off x="5859378" y="1295400"/>
            <a:ext cx="2819400" cy="27431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This is an example of a maze such as the one used in Tolman’s experiments in latent learning. A rat is placed in the start box. The trial is over when the rat gets to the end box.</a:t>
            </a:r>
          </a:p>
        </p:txBody>
      </p:sp>
      <p:pic>
        <p:nvPicPr>
          <p:cNvPr id="654" name="Shape 654" descr="An illustration shows a maze formed by a network of horizontal and vertical lines. The start box is on the bottom left corner and the end box is on the bottom right. Arrows indicate one-way doors, and dashed lines indicate curtains."/>
          <p:cNvPicPr preferRelativeResize="0"/>
          <p:nvPr/>
        </p:nvPicPr>
        <p:blipFill rotWithShape="1">
          <a:blip r:embed="rId3">
            <a:alphaModFix/>
          </a:blip>
          <a:srcRect l="678" r="3350"/>
          <a:stretch/>
        </p:blipFill>
        <p:spPr>
          <a:xfrm>
            <a:off x="457200" y="914400"/>
            <a:ext cx="5105399" cy="502919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Tolman’s Maze-Running Rats: Latent Learning </a:t>
            </a:r>
            <a:r>
              <a:rPr lang="en-US" sz="2000" b="1" i="0" u="none" strike="noStrike" cap="none">
                <a:solidFill>
                  <a:srgbClr val="007FA3"/>
                </a:solidFill>
                <a:latin typeface="Arial"/>
                <a:ea typeface="Arial"/>
                <a:cs typeface="Arial"/>
                <a:sym typeface="Arial"/>
              </a:rPr>
              <a:t>2 of 3</a:t>
            </a:r>
          </a:p>
        </p:txBody>
      </p:sp>
      <p:sp>
        <p:nvSpPr>
          <p:cNvPr id="640" name="Shape 64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Edward Tolman’s Maze Experiment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Group 1</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Rewarded each time at end of maze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Learned maze quickly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Group 2</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In maze every day; only rewarded on 10th day</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Demonstrated learning of maze almost immediately after receiving reward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Group 3</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Never rewarded</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Did not learn maze well</a:t>
            </a:r>
          </a:p>
        </p:txBody>
      </p:sp>
    </p:spTree>
    <p:extLst>
      <p:ext uri="{BB962C8B-B14F-4D97-AF65-F5344CB8AC3E}">
        <p14:creationId xmlns:p14="http://schemas.microsoft.com/office/powerpoint/2010/main" val="294747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5.10  Learning Curves for Three Groups of Rats</a:t>
            </a:r>
          </a:p>
        </p:txBody>
      </p:sp>
      <p:sp>
        <p:nvSpPr>
          <p:cNvPr id="661" name="Shape 661"/>
          <p:cNvSpPr txBox="1">
            <a:spLocks noGrp="1"/>
          </p:cNvSpPr>
          <p:nvPr>
            <p:ph type="body" idx="1"/>
          </p:nvPr>
        </p:nvSpPr>
        <p:spPr>
          <a:xfrm>
            <a:off x="457200" y="1389908"/>
            <a:ext cx="1904999" cy="48006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results of the classic study of latent learning, Group 1 was rewarded on each day, while Group 2 was rewarded for the first time on Day 11. Group 3 was never rewarded. Note the immediate change in the behavior of Group 2 on Day 12 (Tolman &amp; Honzik, 1930).</a:t>
            </a:r>
          </a:p>
        </p:txBody>
      </p:sp>
      <p:pic>
        <p:nvPicPr>
          <p:cNvPr id="662" name="Shape 662" descr="A graph shows Group 1 errors drop at a regular rate from day to day; Group 2 errors sharply drop between days 11 and 12. Group 3 errors initially drop from days 0 to 10, at a slower rate than the two groups, and remains at around 6 errors for the rest of the experimental period. The approximate values are tabulated below.  Day 0: Group 1: 9 errors Group 2: 10 errors Group 3: 9 errors  Day 2: Group 1: 7 errors Group 2: 10.5 errors Group 3: 8 errors  Day 4: Group 1: 8 errors Group 2: 8 errors Group 3: 7 errors  Day 6: Group 1: 6 errors Group 2: 7.5 errors Group 3: 7 errors  Day 8:  Group 1: 4 errors Group 2: 7 errors Group 3: 6.5 errors  Day 10: Group 1: 4 errors Group 2: 6.5 errors Group 3: 6 errors  Day 12: Group 1: 3 errors Group 2: 3 errors Group 3: 6 errors  Day 14: Group 1: 2.5 errors Group 2: 1 errors Group 3: 6 errors  Day 16: Group 1: 2 errors Group 2: 1 errors Group 3: 6 errors  "/>
          <p:cNvPicPr preferRelativeResize="0"/>
          <p:nvPr/>
        </p:nvPicPr>
        <p:blipFill rotWithShape="1">
          <a:blip r:embed="rId3">
            <a:alphaModFix/>
          </a:blip>
          <a:srcRect l="3520" t="1515" r="3764" b="3031"/>
          <a:stretch/>
        </p:blipFill>
        <p:spPr>
          <a:xfrm>
            <a:off x="2440796" y="1389908"/>
            <a:ext cx="6474603" cy="516329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370013" y="301625"/>
            <a:ext cx="7313612" cy="536575"/>
          </a:xfrm>
          <a:noFill/>
          <a:extLst>
            <a:ext uri="{909E8E84-426E-40DD-AFC4-6F175D3DCCD1}">
              <a14:hiddenFill xmlns:a14="http://schemas.microsoft.com/office/drawing/2010/main">
                <a:solidFill>
                  <a:srgbClr val="85CAD9"/>
                </a:solidFill>
              </a14:hiddenFill>
            </a:ext>
          </a:extLst>
        </p:spPr>
        <p:txBody>
          <a:bodyPr/>
          <a:lstStyle/>
          <a:p>
            <a:pPr algn="ctr"/>
            <a:r>
              <a:rPr lang="en-US" altLang="en-US" sz="3200" smtClean="0">
                <a:latin typeface="Arial" panose="020B0604020202020204" pitchFamily="34" charset="0"/>
              </a:rPr>
              <a:t>Latent Learning</a:t>
            </a:r>
          </a:p>
        </p:txBody>
      </p:sp>
      <p:pic>
        <p:nvPicPr>
          <p:cNvPr id="266244" name="Picture 4" descr="fig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291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wipe(left)">
                                      <p:cBhvr>
                                        <p:cTn id="7" dur="500"/>
                                        <p:tgtEl>
                                          <p:spTgt spid="266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6244"/>
                                        </p:tgtEl>
                                        <p:attrNameLst>
                                          <p:attrName>style.visibility</p:attrName>
                                        </p:attrNameLst>
                                      </p:cBhvr>
                                      <p:to>
                                        <p:strVal val="visible"/>
                                      </p:to>
                                    </p:set>
                                    <p:animEffect transition="in" filter="wipe(left)">
                                      <p:cBhvr>
                                        <p:cTn id="12" dur="500"/>
                                        <p:tgtEl>
                                          <p:spTgt spid="266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Seligman’s Depressed Dogs: Learned Helplessness</a:t>
            </a:r>
          </a:p>
        </p:txBody>
      </p:sp>
      <p:sp>
        <p:nvSpPr>
          <p:cNvPr id="676" name="Shape 676"/>
          <p:cNvSpPr txBox="1">
            <a:spLocks noGrp="1"/>
          </p:cNvSpPr>
          <p:nvPr>
            <p:ph type="body" idx="1"/>
          </p:nvPr>
        </p:nvSpPr>
        <p:spPr>
          <a:xfrm>
            <a:off x="457200" y="1330036"/>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5.12 Summarize Seligman’s studies on learned helplessness.</a:t>
            </a:r>
          </a:p>
        </p:txBody>
      </p:sp>
      <p:sp>
        <p:nvSpPr>
          <p:cNvPr id="677" name="Shape 677"/>
          <p:cNvSpPr txBox="1">
            <a:spLocks noGrp="1"/>
          </p:cNvSpPr>
          <p:nvPr>
            <p:ph type="body" idx="2"/>
          </p:nvPr>
        </p:nvSpPr>
        <p:spPr>
          <a:xfrm>
            <a:off x="471054" y="1808344"/>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Positive psychology: new way of looking at the entire concept of mental health and therapy that focuses on the adaptive, creative, and psychologically more fulfilling aspects of human experience rather than on mental disorders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Learned helplessness: tendency to fail to act to escape from a situation because of a history of repeated failures in the past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5.11 Seligman’s Apparatus</a:t>
            </a:r>
          </a:p>
        </p:txBody>
      </p:sp>
      <p:sp>
        <p:nvSpPr>
          <p:cNvPr id="684" name="Shape 684"/>
          <p:cNvSpPr txBox="1">
            <a:spLocks noGrp="1"/>
          </p:cNvSpPr>
          <p:nvPr>
            <p:ph type="body" idx="1"/>
          </p:nvPr>
        </p:nvSpPr>
        <p:spPr>
          <a:xfrm>
            <a:off x="457200" y="5029200"/>
            <a:ext cx="8229600" cy="1297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Seligman’s studies of learned helplessness, dogs were placed in a two-sided box. Dogs that had no prior experience with being unable to escape a shock would quickly jump over the hurdle in the center of the box to land on the “safe” side. Dogs that had previously learned that escape was impossible would stay on the side of the box in which the shock occurred, not even trying to go over the hurdle.</a:t>
            </a:r>
          </a:p>
        </p:txBody>
      </p:sp>
      <p:pic>
        <p:nvPicPr>
          <p:cNvPr id="685" name="Shape 685" descr="An image shows a rectangular box with two speakers on each end and separated into two spaces in the middle by a wall with an opening. The floor of the box is a shock grid floor. A dog is shown leaping through the wall opening from one side to the other."/>
          <p:cNvPicPr preferRelativeResize="0"/>
          <p:nvPr/>
        </p:nvPicPr>
        <p:blipFill rotWithShape="1">
          <a:blip r:embed="rId3">
            <a:alphaModFix/>
          </a:blip>
          <a:srcRect/>
          <a:stretch/>
        </p:blipFill>
        <p:spPr>
          <a:xfrm>
            <a:off x="1447800" y="882387"/>
            <a:ext cx="6438898" cy="406910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mtClean="0">
                <a:latin typeface="Arial" panose="020B0604020202020204" pitchFamily="34" charset="0"/>
              </a:rPr>
              <a:t>Observational Learning: Bandura</a:t>
            </a:r>
          </a:p>
        </p:txBody>
      </p:sp>
      <p:sp>
        <p:nvSpPr>
          <p:cNvPr id="75779" name="Rectangle 3"/>
          <p:cNvSpPr>
            <a:spLocks noGrp="1" noChangeArrowheads="1"/>
          </p:cNvSpPr>
          <p:nvPr>
            <p:ph type="body" idx="1"/>
          </p:nvPr>
        </p:nvSpPr>
        <p:spPr/>
        <p:txBody>
          <a:bodyPr/>
          <a:lstStyle/>
          <a:p>
            <a:r>
              <a:rPr lang="en-US" altLang="en-US" smtClean="0"/>
              <a:t>Observational learning: learning new behavior by watching a model perform that behavior</a:t>
            </a:r>
          </a:p>
          <a:p>
            <a:r>
              <a:rPr lang="en-US" altLang="en-US" smtClean="0"/>
              <a:t>Learning/performance distinction: learning can take place without actual performance of the learned behavior.</a:t>
            </a:r>
          </a:p>
        </p:txBody>
      </p:sp>
      <p:sp>
        <p:nvSpPr>
          <p:cNvPr id="75780" name="TextBox 3"/>
          <p:cNvSpPr txBox="1">
            <a:spLocks noChangeArrowheads="1"/>
          </p:cNvSpPr>
          <p:nvPr/>
        </p:nvSpPr>
        <p:spPr bwMode="auto">
          <a:xfrm>
            <a:off x="3216275" y="1063625"/>
            <a:ext cx="272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FFFFFF"/>
                </a:solidFill>
              </a:rPr>
              <a:t>LO 5.12 Observational Learning</a:t>
            </a:r>
          </a:p>
        </p:txBody>
      </p:sp>
    </p:spTree>
    <p:extLst>
      <p:ext uri="{BB962C8B-B14F-4D97-AF65-F5344CB8AC3E}">
        <p14:creationId xmlns:p14="http://schemas.microsoft.com/office/powerpoint/2010/main" val="3029171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5.12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Bandura’s Bobo Doll Experiment</a:t>
            </a:r>
          </a:p>
        </p:txBody>
      </p:sp>
      <p:sp>
        <p:nvSpPr>
          <p:cNvPr id="700" name="Shape 700"/>
          <p:cNvSpPr txBox="1">
            <a:spLocks noGrp="1"/>
          </p:cNvSpPr>
          <p:nvPr>
            <p:ph type="body" idx="1"/>
          </p:nvPr>
        </p:nvSpPr>
        <p:spPr>
          <a:xfrm>
            <a:off x="461210" y="5422832"/>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Albert Bandura’s famous Bobo doll experiment, the doll was used to demonstrate the impact of observing an adult model performing aggressive behavior on the later aggressive behavior of children. The children in these photos are imitating the adult model’s behavior even though they believe they are alone and are not being watched.</a:t>
            </a:r>
          </a:p>
        </p:txBody>
      </p:sp>
      <p:pic>
        <p:nvPicPr>
          <p:cNvPr id="701" name="Shape 701" descr="An illustration shows an adult looking at the Bobo doll with an unpleasant expression while a small girl watches the interaction."/>
          <p:cNvPicPr preferRelativeResize="0"/>
          <p:nvPr/>
        </p:nvPicPr>
        <p:blipFill rotWithShape="1">
          <a:blip r:embed="rId3">
            <a:alphaModFix/>
          </a:blip>
          <a:srcRect/>
          <a:stretch/>
        </p:blipFill>
        <p:spPr>
          <a:xfrm>
            <a:off x="1828799" y="1524000"/>
            <a:ext cx="5609657" cy="3728084"/>
          </a:xfrm>
          <a:prstGeom prst="rect">
            <a:avLst/>
          </a:prstGeom>
          <a:noFill/>
          <a:ln>
            <a:noFill/>
          </a:ln>
        </p:spPr>
      </p:pic>
    </p:spTree>
    <p:extLst>
      <p:ext uri="{BB962C8B-B14F-4D97-AF65-F5344CB8AC3E}">
        <p14:creationId xmlns:p14="http://schemas.microsoft.com/office/powerpoint/2010/main" val="314305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06400" y="381000"/>
            <a:ext cx="6985000" cy="1143000"/>
          </a:xfrm>
        </p:spPr>
        <p:txBody>
          <a:bodyPr/>
          <a:lstStyle/>
          <a:p>
            <a:r>
              <a:rPr lang="en-US" altLang="en-US" smtClean="0">
                <a:solidFill>
                  <a:srgbClr val="6600CC"/>
                </a:solidFill>
                <a:latin typeface="Arial" panose="020B0604020202020204" pitchFamily="34" charset="0"/>
              </a:rPr>
              <a:t>Classical or Pavlovian Conditioning</a:t>
            </a:r>
            <a:endParaRPr lang="en-US" altLang="en-US" sz="3200" smtClean="0">
              <a:latin typeface="Arial" panose="020B0604020202020204" pitchFamily="34" charset="0"/>
            </a:endParaRPr>
          </a:p>
        </p:txBody>
      </p:sp>
      <p:sp>
        <p:nvSpPr>
          <p:cNvPr id="8195" name="Rectangle 3"/>
          <p:cNvSpPr>
            <a:spLocks noGrp="1" noChangeArrowheads="1"/>
          </p:cNvSpPr>
          <p:nvPr>
            <p:ph type="body" idx="1"/>
          </p:nvPr>
        </p:nvSpPr>
        <p:spPr>
          <a:xfrm>
            <a:off x="4876800" y="2133600"/>
            <a:ext cx="3810000" cy="4171950"/>
          </a:xfrm>
        </p:spPr>
        <p:txBody>
          <a:bodyPr/>
          <a:lstStyle/>
          <a:p>
            <a:r>
              <a:rPr lang="en-US" altLang="en-US" sz="3300" smtClean="0"/>
              <a:t>Pavlov’s device for recording salivation</a:t>
            </a:r>
            <a:endParaRPr lang="en-US" altLang="en-US" smtClean="0"/>
          </a:p>
        </p:txBody>
      </p:sp>
      <p:pic>
        <p:nvPicPr>
          <p:cNvPr id="8196" name="Picture 4" descr="SALIV"/>
          <p:cNvPicPr>
            <a:picLocks noChangeAspect="1" noChangeArrowheads="1"/>
          </p:cNvPicPr>
          <p:nvPr/>
        </p:nvPicPr>
        <p:blipFill>
          <a:blip r:embed="rId2">
            <a:lum bright="-6000" contrast="36000"/>
            <a:extLst>
              <a:ext uri="{28A0092B-C50C-407E-A947-70E740481C1C}">
                <a14:useLocalDpi xmlns:a14="http://schemas.microsoft.com/office/drawing/2010/main" val="0"/>
              </a:ext>
            </a:extLst>
          </a:blip>
          <a:srcRect/>
          <a:stretch>
            <a:fillRect/>
          </a:stretch>
        </p:blipFill>
        <p:spPr bwMode="auto">
          <a:xfrm>
            <a:off x="381000" y="2133600"/>
            <a:ext cx="42672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50462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extLst>
            <a:ext uri="{909E8E84-426E-40DD-AFC4-6F175D3DCCD1}">
              <a14:hiddenFill xmlns:a14="http://schemas.microsoft.com/office/drawing/2010/main">
                <a:solidFill>
                  <a:srgbClr val="85CAD9"/>
                </a:solidFill>
              </a14:hiddenFill>
            </a:ext>
          </a:extLst>
        </p:spPr>
        <p:txBody>
          <a:bodyPr/>
          <a:lstStyle/>
          <a:p>
            <a:r>
              <a:rPr lang="en-US" altLang="en-US" b="1" smtClean="0">
                <a:latin typeface="Arial" panose="020B0604020202020204" pitchFamily="34" charset="0"/>
              </a:rPr>
              <a:t>Figure 5.12 Bandura’s Bobo Doll Experiment</a:t>
            </a:r>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In Albert Bandura’s famous Bobo doll experiment, the doll was used to demonstrate the impact of observing an adult</a:t>
            </a:r>
            <a:br>
              <a:rPr lang="en-US" altLang="en-US" smtClean="0">
                <a:latin typeface="Arial" panose="020B0604020202020204" pitchFamily="34" charset="0"/>
              </a:rPr>
            </a:br>
            <a:r>
              <a:rPr lang="en-US" altLang="en-US" smtClean="0">
                <a:latin typeface="Arial" panose="020B0604020202020204" pitchFamily="34" charset="0"/>
              </a:rPr>
              <a:t>model performing aggressive behavior on the later aggressive behavior of children. The children in these photos are imitating the adult model’s behavior even though they believe they are alone and are not being watched.</a:t>
            </a:r>
            <a:endParaRPr lang="en-US" altLang="en-US" b="1" smtClean="0">
              <a:latin typeface="Arial" panose="020B0604020202020204" pitchFamily="34" charset="0"/>
            </a:endParaRPr>
          </a:p>
        </p:txBody>
      </p:sp>
      <p:pic>
        <p:nvPicPr>
          <p:cNvPr id="76803" name="Picture 2" descr="fig_05_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2296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9270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latin typeface="Arial" panose="020B0604020202020204" pitchFamily="34" charset="0"/>
              </a:rPr>
              <a:t>Four Elements of Observational Learning</a:t>
            </a:r>
          </a:p>
        </p:txBody>
      </p:sp>
      <p:sp>
        <p:nvSpPr>
          <p:cNvPr id="77827" name="Rectangle 3"/>
          <p:cNvSpPr>
            <a:spLocks noGrp="1" noChangeArrowheads="1"/>
          </p:cNvSpPr>
          <p:nvPr>
            <p:ph type="body" idx="1"/>
          </p:nvPr>
        </p:nvSpPr>
        <p:spPr/>
        <p:txBody>
          <a:bodyPr/>
          <a:lstStyle/>
          <a:p>
            <a:r>
              <a:rPr lang="en-US" altLang="en-US" smtClean="0"/>
              <a:t>Attention</a:t>
            </a:r>
          </a:p>
          <a:p>
            <a:pPr lvl="1"/>
            <a:r>
              <a:rPr lang="en-US" altLang="en-US" smtClean="0"/>
              <a:t>To learn anything through observation, the learner must first pay attention to the model. </a:t>
            </a:r>
          </a:p>
          <a:p>
            <a:r>
              <a:rPr lang="en-US" altLang="en-US" smtClean="0"/>
              <a:t>Memory</a:t>
            </a:r>
          </a:p>
          <a:p>
            <a:pPr lvl="1"/>
            <a:r>
              <a:rPr lang="en-US" altLang="en-US" smtClean="0"/>
              <a:t>The learner must also be able to retain the memory of what was done, such as remembering the steps in preparing a dish that were first seen on a cooking show.</a:t>
            </a:r>
          </a:p>
        </p:txBody>
      </p:sp>
    </p:spTree>
    <p:extLst>
      <p:ext uri="{BB962C8B-B14F-4D97-AF65-F5344CB8AC3E}">
        <p14:creationId xmlns:p14="http://schemas.microsoft.com/office/powerpoint/2010/main" val="15329198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latin typeface="Arial" panose="020B0604020202020204" pitchFamily="34" charset="0"/>
              </a:rPr>
              <a:t>Four Elements of Observational Learning</a:t>
            </a:r>
          </a:p>
        </p:txBody>
      </p:sp>
      <p:sp>
        <p:nvSpPr>
          <p:cNvPr id="78851" name="Rectangle 3"/>
          <p:cNvSpPr>
            <a:spLocks noGrp="1" noChangeArrowheads="1"/>
          </p:cNvSpPr>
          <p:nvPr>
            <p:ph type="body" idx="1"/>
          </p:nvPr>
        </p:nvSpPr>
        <p:spPr/>
        <p:txBody>
          <a:bodyPr/>
          <a:lstStyle/>
          <a:p>
            <a:r>
              <a:rPr lang="en-US" altLang="en-US" smtClean="0"/>
              <a:t>Imitation</a:t>
            </a:r>
          </a:p>
          <a:p>
            <a:pPr lvl="1"/>
            <a:r>
              <a:rPr lang="en-US" altLang="en-US" smtClean="0"/>
              <a:t>The learner must be capable of reproducing, or imitating, the actions of the model.</a:t>
            </a:r>
          </a:p>
          <a:p>
            <a:r>
              <a:rPr lang="en-US" altLang="en-US" smtClean="0"/>
              <a:t>Motivation </a:t>
            </a:r>
          </a:p>
          <a:p>
            <a:pPr lvl="1"/>
            <a:r>
              <a:rPr lang="en-US" altLang="en-US" smtClean="0"/>
              <a:t>Finally, the learner must have the desire to perform the action. </a:t>
            </a:r>
          </a:p>
          <a:p>
            <a:pPr lvl="1"/>
            <a:r>
              <a:rPr lang="en-US" altLang="en-US" smtClean="0"/>
              <a:t>An easy way to remember the four elements of modeling is to remember the letters AMIM, which stands for the first letters of each of the four elements.</a:t>
            </a:r>
          </a:p>
        </p:txBody>
      </p:sp>
    </p:spTree>
    <p:extLst>
      <p:ext uri="{BB962C8B-B14F-4D97-AF65-F5344CB8AC3E}">
        <p14:creationId xmlns:p14="http://schemas.microsoft.com/office/powerpoint/2010/main" val="414833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685800" y="34925"/>
            <a:ext cx="8267700" cy="1184275"/>
          </a:xfrm>
          <a:noFill/>
          <a:extLst>
            <a:ext uri="{909E8E84-426E-40DD-AFC4-6F175D3DCCD1}">
              <a14:hiddenFill xmlns:a14="http://schemas.microsoft.com/office/drawing/2010/main">
                <a:solidFill>
                  <a:srgbClr val="85CAD9"/>
                </a:solidFill>
              </a14:hiddenFill>
            </a:ext>
          </a:extLst>
        </p:spPr>
        <p:txBody>
          <a:bodyPr/>
          <a:lstStyle/>
          <a:p>
            <a:r>
              <a:rPr lang="en-US" altLang="en-US" smtClean="0">
                <a:latin typeface="Arial" panose="020B0604020202020204" pitchFamily="34" charset="0"/>
                <a:cs typeface="Times New Roman" panose="02020603050405020304" pitchFamily="18" charset="0"/>
              </a:rPr>
              <a:t>Pavlov’s Apparatus for Studying Classical Conditioning in Dogs</a:t>
            </a:r>
            <a:endParaRPr lang="en-US" altLang="en-US" smtClean="0">
              <a:latin typeface="Arial" panose="020B0604020202020204" pitchFamily="34" charset="0"/>
            </a:endParaRPr>
          </a:p>
        </p:txBody>
      </p:sp>
      <p:pic>
        <p:nvPicPr>
          <p:cNvPr id="257028" name="Picture 4" descr="fig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860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7026"/>
                                        </p:tgtEl>
                                        <p:attrNameLst>
                                          <p:attrName>style.visibility</p:attrName>
                                        </p:attrNameLst>
                                      </p:cBhvr>
                                      <p:to>
                                        <p:strVal val="visible"/>
                                      </p:to>
                                    </p:set>
                                    <p:animEffect transition="in" filter="wipe(left)">
                                      <p:cBhvr>
                                        <p:cTn id="7" dur="500"/>
                                        <p:tgtEl>
                                          <p:spTgt spid="257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7028"/>
                                        </p:tgtEl>
                                        <p:attrNameLst>
                                          <p:attrName>style.visibility</p:attrName>
                                        </p:attrNameLst>
                                      </p:cBhvr>
                                      <p:to>
                                        <p:strVal val="visible"/>
                                      </p:to>
                                    </p:set>
                                    <p:animEffect transition="in" filter="wipe(left)">
                                      <p:cBhvr>
                                        <p:cTn id="12" dur="500"/>
                                        <p:tgtEl>
                                          <p:spTgt spid="257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4 of 11</a:t>
            </a:r>
          </a:p>
        </p:txBody>
      </p:sp>
      <p:sp>
        <p:nvSpPr>
          <p:cNvPr id="341" name="Shape 34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Acquisition: repeated pairing of the NS and the UCS; the organism is in the process of acquiring learning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although classical conditioning happens quite easily, a few basic principles that researchers have discovered:</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CS must come before UCS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CS and UCS must come very close together in time—ideally, only several seconds apart</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Neutral stimulus must be paired with the UCS several times, often many times, before conditioning can take place</a:t>
            </a:r>
          </a:p>
        </p:txBody>
      </p:sp>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3722</Words>
  <Application>Microsoft Office PowerPoint</Application>
  <PresentationFormat>On-screen Show (4:3)</PresentationFormat>
  <Paragraphs>417</Paragraphs>
  <Slides>72</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ＭＳ Ｐゴシック</vt:lpstr>
      <vt:lpstr>Arial</vt:lpstr>
      <vt:lpstr>Noto Sans Symbols</vt:lpstr>
      <vt:lpstr>Times New Roman</vt:lpstr>
      <vt:lpstr>Verdana</vt:lpstr>
      <vt:lpstr>5_508 Lecture</vt:lpstr>
      <vt:lpstr>Psychology</vt:lpstr>
      <vt:lpstr>Definition of Learning</vt:lpstr>
      <vt:lpstr>Pavlov and the Salivating Dogs 1 of 11</vt:lpstr>
      <vt:lpstr>Pavlov and the Salivating Dogs 2 of 11</vt:lpstr>
      <vt:lpstr>Pavlov and the Salivating Dogs 3 of 11</vt:lpstr>
      <vt:lpstr>Classical or Pavlovian Conditioning</vt:lpstr>
      <vt:lpstr>Classical or Pavlovian Conditioning</vt:lpstr>
      <vt:lpstr>Pavlov’s Apparatus for Studying Classical Conditioning in Dogs</vt:lpstr>
      <vt:lpstr>Pavlov and the Salivating Dogs 4 of 11</vt:lpstr>
      <vt:lpstr>Figure 5.1 Classical Conditioning</vt:lpstr>
      <vt:lpstr>Pavlov and the Salivating Dogs 5 of 11</vt:lpstr>
      <vt:lpstr>Pavlov and the Salivating Dogs 6 of 11</vt:lpstr>
      <vt:lpstr>Pavlov and the Salivating Dogs 7 of 11</vt:lpstr>
      <vt:lpstr>Figure 5.2  Strength of the Generalized Response</vt:lpstr>
      <vt:lpstr>Pavlov and the Salivating Dogs 8 of 11</vt:lpstr>
      <vt:lpstr>Figure 5.3  Extinction and Spontaneous Recovery</vt:lpstr>
      <vt:lpstr>Pavlov’s Classic Experiment</vt:lpstr>
      <vt:lpstr>Other Examples of Classical Conditioning</vt:lpstr>
      <vt:lpstr>Other Examples of Classical Conditioning</vt:lpstr>
      <vt:lpstr>Other Examples of Classical Conditioning</vt:lpstr>
      <vt:lpstr>Other Examples of Classical Conditioning</vt:lpstr>
      <vt:lpstr>Other Examples of Classical Conditioning</vt:lpstr>
      <vt:lpstr>Conditioned emotional response (CER)</vt:lpstr>
      <vt:lpstr>Cognitive perspective</vt:lpstr>
      <vt:lpstr>Classical Conditioning Applied to Human Behavior 1 of 2</vt:lpstr>
      <vt:lpstr>Figure 5.5  Conditioning of “Little Albert”</vt:lpstr>
      <vt:lpstr>Little Albert’s Fear Conditioning</vt:lpstr>
      <vt:lpstr>PowerPoint Presentation</vt:lpstr>
      <vt:lpstr>Biological Constraints on Taste Aversion in Rats</vt:lpstr>
      <vt:lpstr>Operant Conditioning</vt:lpstr>
      <vt:lpstr>Thorndike’s law of effect </vt:lpstr>
      <vt:lpstr>Operant Conditioning</vt:lpstr>
      <vt:lpstr>B. F. Skinner </vt:lpstr>
      <vt:lpstr>The Concept of Reinforcement 1 of 2</vt:lpstr>
      <vt:lpstr>Figure 5.7  A Typical Skinner Box</vt:lpstr>
      <vt:lpstr>Operant Conditioning</vt:lpstr>
      <vt:lpstr>Skinner Box</vt:lpstr>
      <vt:lpstr>Table 5.1 Comparing Two Kinds of Conditioning</vt:lpstr>
      <vt:lpstr>The Concept of Reinforcement 2 of 2</vt:lpstr>
      <vt:lpstr>Schedules of Reinforcement: Why the One-Armed Bandit Is So Seductive 1 of 3</vt:lpstr>
      <vt:lpstr>Schedules of Reinforcement: Why the One-Armed Bandit Is So Seductive 2 of 3</vt:lpstr>
      <vt:lpstr>Schedules of Reinforcement: Why the One-Armed Bandit Is So Seductive 3 of 3</vt:lpstr>
      <vt:lpstr>Figure 5.8 Schedules of Reinforcement</vt:lpstr>
      <vt:lpstr>The Role of Punishment in Operant Conditioning 1 of 3</vt:lpstr>
      <vt:lpstr>Table 5.2 Four Ways to Modify Behavior</vt:lpstr>
      <vt:lpstr>Positive and Negative Reinforcement, Positive and Negative Punishment</vt:lpstr>
      <vt:lpstr>Table 5.3 Negative Reinforcement Versus Punishment by Removal</vt:lpstr>
      <vt:lpstr>Punishment</vt:lpstr>
      <vt:lpstr>Punishment has several drawbacks.</vt:lpstr>
      <vt:lpstr>The Role of Punishment in Operant Conditioning 3 of 3</vt:lpstr>
      <vt:lpstr>Other Aspects of Operant Conditioning 1 of 2</vt:lpstr>
      <vt:lpstr>Other Aspects of Operant Conditioning 2 of 2</vt:lpstr>
      <vt:lpstr>Applications of Operant Conditioning: Shaping and Behavior Modification 1 of 7</vt:lpstr>
      <vt:lpstr>Applications of Operant Conditioning: Shaping and Behavior Modification 2 of 7</vt:lpstr>
      <vt:lpstr>Applications of Operant Conditioning: Shaping and Behavior Modification 3 of 7</vt:lpstr>
      <vt:lpstr>Applications of Operant Conditioning: Shaping and Behavior Modification 4 of 7</vt:lpstr>
      <vt:lpstr>Applications of Operant Conditioning: Shaping and Behavior Modification 5 of 7</vt:lpstr>
      <vt:lpstr>Applications of Operant Conditioning: Shaping and Behavior Modification 7 of 7</vt:lpstr>
      <vt:lpstr>Cognitive Learning Theory</vt:lpstr>
      <vt:lpstr>Tolman’s Maze-Running Rats: Latent Learning 1 of 3</vt:lpstr>
      <vt:lpstr>Tolman’s Maze-Running Rats: Latent Learning 3 of 3</vt:lpstr>
      <vt:lpstr>Figure 5.9  A Typical Maze</vt:lpstr>
      <vt:lpstr>Tolman’s Maze-Running Rats: Latent Learning 2 of 3</vt:lpstr>
      <vt:lpstr>Figure 5.10  Learning Curves for Three Groups of Rats</vt:lpstr>
      <vt:lpstr>Latent Learning</vt:lpstr>
      <vt:lpstr>Seligman’s Depressed Dogs: Learned Helplessness</vt:lpstr>
      <vt:lpstr>Figure 5.11 Seligman’s Apparatus</vt:lpstr>
      <vt:lpstr>Observational Learning: Bandura</vt:lpstr>
      <vt:lpstr>Figure 5.12  Bandura’s Bobo Doll Experiment</vt:lpstr>
      <vt:lpstr>Figure 5.12 Bandura’s Bobo Doll Experiment In Albert Bandura’s famous Bobo doll experiment, the doll was used to demonstrate the impact of observing an adult model performing aggressive behavior on the later aggressive behavior of children. The children in these photos are imitating the adult model’s behavior even though they believe they are alone and are not being watched.</vt:lpstr>
      <vt:lpstr>Four Elements of Observational Learning</vt:lpstr>
      <vt:lpstr>Four Elements of Observational Learning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dc:creator>Terry, Pam</dc:creator>
  <cp:lastModifiedBy>Terry, Pam</cp:lastModifiedBy>
  <cp:revision>10</cp:revision>
  <cp:lastPrinted>2018-03-02T16:53:34Z</cp:lastPrinted>
  <dcterms:modified xsi:type="dcterms:W3CDTF">2018-09-17T18:52:44Z</dcterms:modified>
</cp:coreProperties>
</file>