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589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5E67B417-CBA8-4321-B3DF-DB32A1C560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1D436-B33B-499F-AF6A-8BE972362136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D1D4D-D02F-40BC-BE60-FA40A7883715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B9755-6241-480F-8AC1-000EBBA981D7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58748-0F84-4F61-97E8-512203EB3D24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893C2-072E-4328-9B61-CD9F3CAB3EA4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69D6C-D8FE-49FF-8881-3A7A90184E06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91911-2C35-456B-BF1F-54D2C6B13BED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19FB6-104E-4F78-805E-E306F4B154C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F40CB-443A-44E6-BA6F-C2391F8758C7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4E6E0-8A08-459B-BCE2-1BDD571403A8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A84FF-D7AF-4A58-BA55-B5C843655219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D03E4-B59B-490A-AB73-CD056A5D73E9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83F35-9FBE-4D59-A35A-B975ADC2BD40}" type="slidenum">
              <a:rPr lang="en-US"/>
              <a:pPr/>
              <a:t>8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FD24A-7B37-409D-9620-258DB2F6F6AF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BD48EB-1359-41A6-A980-D188AC338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6BBCF-F01D-47BD-91E4-E47E5E208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5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4B56-0E51-4EED-B406-D505F9106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4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B3861-8EB5-4DE5-84A1-14925BBEF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3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AE3AC-6DD6-4851-BAEE-36E4632F5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09018-34DB-464C-AAAF-DCB47E260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4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2CB78-A5CB-4C74-87A9-9ECFC94942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89680-242B-465D-8D30-1DC83A9D0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0C802-2004-4F8B-A27E-19DAAF194E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47BFC-2A23-4DD6-999D-7B211F55C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2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5B044-C70A-42F4-B0AE-9710014DE7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0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AF6F94-F5C5-4533-B21E-A5970A5CAC9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  <a:noFill/>
          <a:ln/>
        </p:spPr>
        <p:txBody>
          <a:bodyPr/>
          <a:lstStyle/>
          <a:p>
            <a:pPr algn="ctr" eaLnBrk="1" hangingPunct="1"/>
            <a:r>
              <a:rPr lang="en-US" sz="4000">
                <a:solidFill>
                  <a:schemeClr val="tx1"/>
                </a:solidFill>
              </a:rPr>
              <a:t>Sullivan Algebra and Trigonometry: Section 5.5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4000">
                <a:solidFill>
                  <a:schemeClr val="tx1"/>
                </a:solidFill>
              </a:rPr>
              <a:t>Real Zeros of a Polynomial Function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2362200"/>
            <a:ext cx="7391400" cy="323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Objectives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dirty="0"/>
              <a:t> Use the Remainder and Factor Theorems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dirty="0" smtClean="0"/>
              <a:t>Use </a:t>
            </a:r>
            <a:r>
              <a:rPr lang="en-US" dirty="0"/>
              <a:t>the Rational Zeros Theorem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dirty="0"/>
              <a:t> Find the Real Zeros of a Polynomial Function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dirty="0"/>
              <a:t> Solve Polynomial Equations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dirty="0" smtClean="0"/>
              <a:t>Use </a:t>
            </a:r>
            <a:r>
              <a:rPr lang="en-US" dirty="0"/>
              <a:t>the Intermediate Value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48" name="Group 24"/>
          <p:cNvGrpSpPr>
            <a:grpSpLocks/>
          </p:cNvGrpSpPr>
          <p:nvPr/>
        </p:nvGrpSpPr>
        <p:grpSpPr bwMode="auto">
          <a:xfrm>
            <a:off x="1546225" y="0"/>
            <a:ext cx="4381500" cy="674688"/>
            <a:chOff x="974" y="0"/>
            <a:chExt cx="2760" cy="425"/>
          </a:xfrm>
        </p:grpSpPr>
        <p:sp>
          <p:nvSpPr>
            <p:cNvPr id="26626" name="Rectangle 2"/>
            <p:cNvSpPr>
              <a:spLocks noChangeArrowheads="1"/>
            </p:cNvSpPr>
            <p:nvPr/>
          </p:nvSpPr>
          <p:spPr bwMode="auto">
            <a:xfrm>
              <a:off x="974" y="98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f</a:t>
              </a:r>
            </a:p>
          </p:txBody>
        </p:sp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1152" y="9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1512" y="9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846" y="9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283" y="9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620" y="9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145" y="9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1074" y="9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(</a:t>
              </a: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242" y="9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)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352" y="9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=</a:t>
              </a: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1696" y="9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039" y="9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471" y="9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813" y="9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3268" y="9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1601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1939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2376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2712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2177" y="9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9</a:t>
              </a:r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2952" y="9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20</a:t>
              </a:r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3394" y="9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12</a:t>
              </a:r>
            </a:p>
          </p:txBody>
        </p:sp>
      </p:grpSp>
      <p:grpSp>
        <p:nvGrpSpPr>
          <p:cNvPr id="26651" name="Group 27"/>
          <p:cNvGrpSpPr>
            <a:grpSpLocks/>
          </p:cNvGrpSpPr>
          <p:nvPr/>
        </p:nvGrpSpPr>
        <p:grpSpPr bwMode="auto">
          <a:xfrm>
            <a:off x="1371600" y="914400"/>
            <a:ext cx="6489700" cy="1536700"/>
            <a:chOff x="864" y="576"/>
            <a:chExt cx="4088" cy="968"/>
          </a:xfrm>
        </p:grpSpPr>
        <p:graphicFrame>
          <p:nvGraphicFramePr>
            <p:cNvPr id="26649" name="Object 25"/>
            <p:cNvGraphicFramePr>
              <a:graphicFrameLocks/>
            </p:cNvGraphicFramePr>
            <p:nvPr/>
          </p:nvGraphicFramePr>
          <p:xfrm>
            <a:off x="2097" y="593"/>
            <a:ext cx="2855" cy="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3" name="Equation" r:id="rId4" imgW="4532040" imgH="1509480" progId="Equation.3">
                    <p:embed/>
                  </p:oleObj>
                </mc:Choice>
                <mc:Fallback>
                  <p:oleObj name="Equation" r:id="rId4" imgW="4532040" imgH="1509480" progId="Equation.3">
                    <p:embed/>
                    <p:pic>
                      <p:nvPicPr>
                        <p:cNvPr id="0" name="Object 2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7" y="593"/>
                          <a:ext cx="2855" cy="9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864" y="576"/>
              <a:ext cx="12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Test </a:t>
              </a:r>
              <a:r>
                <a:rPr lang="en-US" sz="2800" i="1"/>
                <a:t>k</a:t>
              </a:r>
              <a:r>
                <a:rPr lang="en-US" sz="2800"/>
                <a:t> = -3</a:t>
              </a:r>
            </a:p>
          </p:txBody>
        </p:sp>
      </p:grp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1217613" y="2667000"/>
            <a:ext cx="7240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Thus, -3 is a zero of </a:t>
            </a:r>
            <a:r>
              <a:rPr lang="en-US" sz="2800" i="1"/>
              <a:t>f</a:t>
            </a:r>
            <a:r>
              <a:rPr lang="en-US" sz="2800"/>
              <a:t> and </a:t>
            </a:r>
            <a:r>
              <a:rPr lang="en-US" sz="2800" i="1"/>
              <a:t>x</a:t>
            </a:r>
            <a:r>
              <a:rPr lang="en-US" sz="2800"/>
              <a:t> + 3 is a factor of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  <p:graphicFrame>
        <p:nvGraphicFramePr>
          <p:cNvPr id="26653" name="Object 29"/>
          <p:cNvGraphicFramePr>
            <a:graphicFrameLocks/>
          </p:cNvGraphicFramePr>
          <p:nvPr/>
        </p:nvGraphicFramePr>
        <p:xfrm>
          <a:off x="1587500" y="3354388"/>
          <a:ext cx="57404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6" imgW="5740200" imgH="468000" progId="Equation.3">
                  <p:embed/>
                </p:oleObj>
              </mc:Choice>
              <mc:Fallback>
                <p:oleObj name="Equation" r:id="rId6" imgW="5740200" imgH="468000" progId="Equation.3">
                  <p:embed/>
                  <p:pic>
                    <p:nvPicPr>
                      <p:cNvPr id="0" name="Object 2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3354388"/>
                        <a:ext cx="574040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1447800" y="4114800"/>
            <a:ext cx="5956300" cy="1454150"/>
            <a:chOff x="912" y="2592"/>
            <a:chExt cx="3752" cy="916"/>
          </a:xfrm>
        </p:grpSpPr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912" y="2592"/>
              <a:ext cx="12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Test </a:t>
              </a:r>
              <a:r>
                <a:rPr lang="en-US" sz="2800" i="1"/>
                <a:t>k</a:t>
              </a:r>
              <a:r>
                <a:rPr lang="en-US" sz="2800"/>
                <a:t> = -2</a:t>
              </a:r>
            </a:p>
          </p:txBody>
        </p:sp>
        <p:graphicFrame>
          <p:nvGraphicFramePr>
            <p:cNvPr id="26655" name="Object 31"/>
            <p:cNvGraphicFramePr>
              <a:graphicFrameLocks/>
            </p:cNvGraphicFramePr>
            <p:nvPr/>
          </p:nvGraphicFramePr>
          <p:xfrm>
            <a:off x="2112" y="2598"/>
            <a:ext cx="2552" cy="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5" name="Equation" r:id="rId8" imgW="4051080" imgH="1444320" progId="Equation.3">
                    <p:embed/>
                  </p:oleObj>
                </mc:Choice>
                <mc:Fallback>
                  <p:oleObj name="Equation" r:id="rId8" imgW="4051080" imgH="1444320" progId="Equation.3">
                    <p:embed/>
                    <p:pic>
                      <p:nvPicPr>
                        <p:cNvPr id="0" name="Object 3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598"/>
                          <a:ext cx="2552" cy="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1293813" y="5715000"/>
            <a:ext cx="7240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Thus, -2 is a zero of </a:t>
            </a:r>
            <a:r>
              <a:rPr lang="en-US" sz="2800" i="1"/>
              <a:t>f</a:t>
            </a:r>
            <a:r>
              <a:rPr lang="en-US" sz="2800"/>
              <a:t> and </a:t>
            </a:r>
            <a:r>
              <a:rPr lang="en-US" sz="2800" i="1"/>
              <a:t>x</a:t>
            </a:r>
            <a:r>
              <a:rPr lang="en-US" sz="2800"/>
              <a:t> + 2 is a factor of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  <p:graphicFrame>
        <p:nvGraphicFramePr>
          <p:cNvPr id="26658" name="Object 34"/>
          <p:cNvGraphicFramePr>
            <a:graphicFrameLocks/>
          </p:cNvGraphicFramePr>
          <p:nvPr/>
        </p:nvGraphicFramePr>
        <p:xfrm>
          <a:off x="1635125" y="6246813"/>
          <a:ext cx="59213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10" imgW="5921280" imgH="471240" progId="Equation.3">
                  <p:embed/>
                </p:oleObj>
              </mc:Choice>
              <mc:Fallback>
                <p:oleObj name="Equation" r:id="rId10" imgW="5921280" imgH="471240" progId="Equation.3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6246813"/>
                        <a:ext cx="59213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2" grpId="0" autoUpdateAnimBg="0"/>
      <p:bldP spid="266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1295400" y="2057400"/>
            <a:ext cx="7175500" cy="1460500"/>
            <a:chOff x="816" y="1296"/>
            <a:chExt cx="4520" cy="920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816" y="1296"/>
              <a:ext cx="15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Test </a:t>
              </a:r>
              <a:r>
                <a:rPr lang="en-US" sz="2800" i="1"/>
                <a:t>k</a:t>
              </a:r>
              <a:r>
                <a:rPr lang="en-US" sz="2800"/>
                <a:t> = 1</a:t>
              </a:r>
            </a:p>
          </p:txBody>
        </p:sp>
        <p:graphicFrame>
          <p:nvGraphicFramePr>
            <p:cNvPr id="28676" name="Object 4"/>
            <p:cNvGraphicFramePr>
              <a:graphicFrameLocks/>
            </p:cNvGraphicFramePr>
            <p:nvPr/>
          </p:nvGraphicFramePr>
          <p:xfrm>
            <a:off x="1997" y="1313"/>
            <a:ext cx="3339" cy="9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8" name="Equation" r:id="rId4" imgW="5300640" imgH="1433160" progId="Equation.3">
                    <p:embed/>
                  </p:oleObj>
                </mc:Choice>
                <mc:Fallback>
                  <p:oleObj name="Equation" r:id="rId4" imgW="5300640" imgH="1433160" progId="Equation.3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" y="1313"/>
                          <a:ext cx="3339" cy="9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217613" y="3733800"/>
            <a:ext cx="7240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Thus, 1 is a zero of </a:t>
            </a:r>
            <a:r>
              <a:rPr lang="en-US" sz="2800" i="1"/>
              <a:t>f</a:t>
            </a:r>
            <a:r>
              <a:rPr lang="en-US" sz="2800"/>
              <a:t> and </a:t>
            </a:r>
            <a:r>
              <a:rPr lang="en-US" sz="2800" i="1"/>
              <a:t>x</a:t>
            </a:r>
            <a:r>
              <a:rPr lang="en-US" sz="2800"/>
              <a:t> - 1 is a factor of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  <p:graphicFrame>
        <p:nvGraphicFramePr>
          <p:cNvPr id="28679" name="Object 7"/>
          <p:cNvGraphicFramePr>
            <a:graphicFrameLocks/>
          </p:cNvGraphicFramePr>
          <p:nvPr/>
        </p:nvGraphicFramePr>
        <p:xfrm>
          <a:off x="2084388" y="4383088"/>
          <a:ext cx="64611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6" imgW="6460920" imgH="506160" progId="Equation.3">
                  <p:embed/>
                </p:oleObj>
              </mc:Choice>
              <mc:Fallback>
                <p:oleObj name="Equation" r:id="rId6" imgW="6460920" imgH="50616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4383088"/>
                        <a:ext cx="646112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/>
          </p:cNvGraphicFramePr>
          <p:nvPr/>
        </p:nvGraphicFramePr>
        <p:xfrm>
          <a:off x="1939925" y="1293813"/>
          <a:ext cx="59213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8" imgW="5921280" imgH="471240" progId="Equation.3">
                  <p:embed/>
                </p:oleObj>
              </mc:Choice>
              <mc:Fallback>
                <p:oleObj name="Equation" r:id="rId8" imgW="5921280" imgH="47124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1293813"/>
                        <a:ext cx="59213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/>
          </p:cNvGraphicFramePr>
          <p:nvPr/>
        </p:nvGraphicFramePr>
        <p:xfrm>
          <a:off x="2152650" y="5065713"/>
          <a:ext cx="631666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10" imgW="6316560" imgH="433080" progId="Equation.3">
                  <p:embed/>
                </p:oleObj>
              </mc:Choice>
              <mc:Fallback>
                <p:oleObj name="Equation" r:id="rId10" imgW="6316560" imgH="43308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065713"/>
                        <a:ext cx="6316663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/>
          </p:cNvGraphicFramePr>
          <p:nvPr/>
        </p:nvGraphicFramePr>
        <p:xfrm>
          <a:off x="2035175" y="5638800"/>
          <a:ext cx="62833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12" imgW="6283080" imgH="545760" progId="Equation.3">
                  <p:embed/>
                </p:oleObj>
              </mc:Choice>
              <mc:Fallback>
                <p:oleObj name="Equation" r:id="rId12" imgW="6283080" imgH="54576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5638800"/>
                        <a:ext cx="62833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295400" y="609600"/>
            <a:ext cx="693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Theorem: Every polynomial function (with real coefficients) can be uniquely factored into a product of linear factors and/or irreducible quadratic factors.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447800" y="22860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the previous example, while finding the real zeros of the polynomial, </a:t>
            </a:r>
            <a:r>
              <a:rPr lang="en-US" i="1"/>
              <a:t>f</a:t>
            </a:r>
            <a:r>
              <a:rPr lang="en-US"/>
              <a:t>(x) was factored as follows:</a:t>
            </a:r>
          </a:p>
        </p:txBody>
      </p: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2133600" y="3733800"/>
            <a:ext cx="5526088" cy="730250"/>
            <a:chOff x="1344" y="2352"/>
            <a:chExt cx="3481" cy="460"/>
          </a:xfrm>
        </p:grpSpPr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1344" y="2486"/>
              <a:ext cx="17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f</a:t>
              </a: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575" y="2486"/>
              <a:ext cx="21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2042" y="2486"/>
              <a:ext cx="214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2476" y="2486"/>
              <a:ext cx="21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3043" y="2486"/>
              <a:ext cx="21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480" y="2486"/>
              <a:ext cx="21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4162" y="2486"/>
              <a:ext cx="21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474" y="2486"/>
              <a:ext cx="19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(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1692" y="2486"/>
              <a:ext cx="19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)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1835" y="2486"/>
              <a:ext cx="23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=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281" y="2486"/>
              <a:ext cx="23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2726" y="2486"/>
              <a:ext cx="23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3287" y="2486"/>
              <a:ext cx="23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3731" y="2486"/>
              <a:ext cx="23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4321" y="2486"/>
              <a:ext cx="23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158" y="2352"/>
              <a:ext cx="2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2596" y="2352"/>
              <a:ext cx="2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3164" y="2352"/>
              <a:ext cx="2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3600" y="2352"/>
              <a:ext cx="2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</a:t>
              </a:r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2905" y="2486"/>
              <a:ext cx="2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9</a:t>
              </a:r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3911" y="2486"/>
              <a:ext cx="34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20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4485" y="2486"/>
              <a:ext cx="34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12</a:t>
              </a:r>
            </a:p>
          </p:txBody>
        </p:sp>
      </p:grpSp>
      <p:graphicFrame>
        <p:nvGraphicFramePr>
          <p:cNvPr id="30747" name="Object 27"/>
          <p:cNvGraphicFramePr>
            <a:graphicFrameLocks/>
          </p:cNvGraphicFramePr>
          <p:nvPr/>
        </p:nvGraphicFramePr>
        <p:xfrm>
          <a:off x="2057400" y="4724400"/>
          <a:ext cx="59023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4" imgW="5902200" imgH="469800" progId="Equation.3">
                  <p:embed/>
                </p:oleObj>
              </mc:Choice>
              <mc:Fallback>
                <p:oleObj name="Equation" r:id="rId4" imgW="5902200" imgH="469800" progId="Equation.3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724400"/>
                        <a:ext cx="59023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1600200" y="54864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function was factored into four uniquely factors, one of which had multiplicity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43000" y="381000"/>
            <a:ext cx="7848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96000"/>
              </a:spcBef>
            </a:pPr>
            <a:r>
              <a:rPr lang="en-US" sz="2800"/>
              <a:t>Intermediate Value Theorem</a:t>
            </a:r>
          </a:p>
          <a:p>
            <a:pPr>
              <a:spcBef>
                <a:spcPct val="96000"/>
              </a:spcBef>
            </a:pPr>
            <a:r>
              <a:rPr lang="en-US" sz="2800"/>
              <a:t>Let </a:t>
            </a:r>
            <a:r>
              <a:rPr lang="en-US" sz="2800" i="1"/>
              <a:t>f</a:t>
            </a:r>
            <a:r>
              <a:rPr lang="en-US" sz="2800"/>
              <a:t> denote a continuous function.  If </a:t>
            </a:r>
            <a:r>
              <a:rPr lang="en-US" sz="2800" i="1"/>
              <a:t>a</a:t>
            </a:r>
            <a:r>
              <a:rPr lang="en-US" sz="2800"/>
              <a:t> &lt; </a:t>
            </a:r>
            <a:r>
              <a:rPr lang="en-US" sz="2800" i="1"/>
              <a:t>b</a:t>
            </a:r>
            <a:r>
              <a:rPr lang="en-US" sz="2800"/>
              <a:t> and if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a</a:t>
            </a:r>
            <a:r>
              <a:rPr lang="en-US" sz="2800"/>
              <a:t>) and </a:t>
            </a: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b</a:t>
            </a:r>
            <a:r>
              <a:rPr lang="en-US" sz="2800"/>
              <a:t>) are of opposite sign, then the graph of </a:t>
            </a:r>
            <a:r>
              <a:rPr lang="en-US" sz="2800" i="1"/>
              <a:t>f</a:t>
            </a:r>
            <a:r>
              <a:rPr lang="en-US" sz="2800"/>
              <a:t> has at least one </a:t>
            </a:r>
            <a:r>
              <a:rPr lang="en-US" sz="2800" i="1"/>
              <a:t>x</a:t>
            </a:r>
            <a:r>
              <a:rPr lang="en-US" sz="2800"/>
              <a:t>-intercept between </a:t>
            </a:r>
            <a:r>
              <a:rPr lang="en-US" sz="2800" i="1"/>
              <a:t>a</a:t>
            </a:r>
            <a:r>
              <a:rPr lang="en-US" sz="2800"/>
              <a:t> and </a:t>
            </a:r>
            <a:r>
              <a:rPr lang="en-US" sz="2800" i="1"/>
              <a:t>b.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827338" y="2962275"/>
            <a:ext cx="0" cy="30686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474913" y="4629150"/>
            <a:ext cx="43751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827338" y="3629025"/>
            <a:ext cx="71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2827338" y="5630863"/>
            <a:ext cx="71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405063" y="2895600"/>
            <a:ext cx="280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y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051050" y="3429000"/>
            <a:ext cx="1130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b</a:t>
            </a:r>
            <a:r>
              <a:rPr lang="en-US" sz="2800"/>
              <a:t>)</a:t>
            </a:r>
          </a:p>
        </p:txBody>
      </p:sp>
      <p:sp>
        <p:nvSpPr>
          <p:cNvPr id="36873" name="Arc 9"/>
          <p:cNvSpPr>
            <a:spLocks/>
          </p:cNvSpPr>
          <p:nvPr/>
        </p:nvSpPr>
        <p:spPr bwMode="auto">
          <a:xfrm rot="10800000">
            <a:off x="3402013" y="5097463"/>
            <a:ext cx="1104900" cy="601662"/>
          </a:xfrm>
          <a:custGeom>
            <a:avLst/>
            <a:gdLst>
              <a:gd name="G0" fmla="+- 20984 0 0"/>
              <a:gd name="G1" fmla="+- 0 0 0"/>
              <a:gd name="G2" fmla="+- 21600 0 0"/>
              <a:gd name="T0" fmla="*/ 42301 w 42301"/>
              <a:gd name="T1" fmla="*/ 3485 h 21600"/>
              <a:gd name="T2" fmla="*/ 0 w 42301"/>
              <a:gd name="T3" fmla="*/ 5120 h 21600"/>
              <a:gd name="T4" fmla="*/ 20984 w 42301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301" h="21600" fill="none" extrusionOk="0">
                <a:moveTo>
                  <a:pt x="42301" y="3485"/>
                </a:moveTo>
                <a:cubicBezTo>
                  <a:pt x="40593" y="13930"/>
                  <a:pt x="31568" y="21599"/>
                  <a:pt x="20984" y="21600"/>
                </a:cubicBezTo>
                <a:cubicBezTo>
                  <a:pt x="11026" y="21600"/>
                  <a:pt x="2359" y="14793"/>
                  <a:pt x="-1" y="5120"/>
                </a:cubicBezTo>
              </a:path>
              <a:path w="42301" h="21600" stroke="0" extrusionOk="0">
                <a:moveTo>
                  <a:pt x="42301" y="3485"/>
                </a:moveTo>
                <a:cubicBezTo>
                  <a:pt x="40593" y="13930"/>
                  <a:pt x="31568" y="21599"/>
                  <a:pt x="20984" y="21600"/>
                </a:cubicBezTo>
                <a:cubicBezTo>
                  <a:pt x="11026" y="21600"/>
                  <a:pt x="2359" y="14793"/>
                  <a:pt x="-1" y="5120"/>
                </a:cubicBezTo>
                <a:lnTo>
                  <a:pt x="20984" y="0"/>
                </a:lnTo>
                <a:close/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Arc 10"/>
          <p:cNvSpPr>
            <a:spLocks/>
          </p:cNvSpPr>
          <p:nvPr/>
        </p:nvSpPr>
        <p:spPr bwMode="auto">
          <a:xfrm rot="10800000">
            <a:off x="4468813" y="5364163"/>
            <a:ext cx="788987" cy="733425"/>
          </a:xfrm>
          <a:custGeom>
            <a:avLst/>
            <a:gdLst>
              <a:gd name="G0" fmla="+- 21431 0 0"/>
              <a:gd name="G1" fmla="+- 21600 0 0"/>
              <a:gd name="G2" fmla="+- 21600 0 0"/>
              <a:gd name="T0" fmla="*/ 0 w 42360"/>
              <a:gd name="T1" fmla="*/ 18904 h 21600"/>
              <a:gd name="T2" fmla="*/ 42360 w 42360"/>
              <a:gd name="T3" fmla="*/ 16257 h 21600"/>
              <a:gd name="T4" fmla="*/ 21431 w 423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360" h="21600" fill="none" extrusionOk="0">
                <a:moveTo>
                  <a:pt x="-1" y="18903"/>
                </a:moveTo>
                <a:cubicBezTo>
                  <a:pt x="1358" y="8102"/>
                  <a:pt x="10544" y="-1"/>
                  <a:pt x="21431" y="0"/>
                </a:cubicBezTo>
                <a:cubicBezTo>
                  <a:pt x="31302" y="0"/>
                  <a:pt x="39917" y="6692"/>
                  <a:pt x="42359" y="16257"/>
                </a:cubicBezTo>
              </a:path>
              <a:path w="42360" h="21600" stroke="0" extrusionOk="0">
                <a:moveTo>
                  <a:pt x="-1" y="18903"/>
                </a:moveTo>
                <a:cubicBezTo>
                  <a:pt x="1358" y="8102"/>
                  <a:pt x="10544" y="-1"/>
                  <a:pt x="21431" y="0"/>
                </a:cubicBezTo>
                <a:cubicBezTo>
                  <a:pt x="31302" y="0"/>
                  <a:pt x="39917" y="6692"/>
                  <a:pt x="42359" y="16257"/>
                </a:cubicBezTo>
                <a:lnTo>
                  <a:pt x="21431" y="21600"/>
                </a:lnTo>
                <a:close/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Arc 11"/>
          <p:cNvSpPr>
            <a:spLocks/>
          </p:cNvSpPr>
          <p:nvPr/>
        </p:nvSpPr>
        <p:spPr bwMode="auto">
          <a:xfrm rot="10800000">
            <a:off x="5297488" y="3592513"/>
            <a:ext cx="846137" cy="1841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297"/>
              <a:gd name="T2" fmla="*/ 3608 w 21600"/>
              <a:gd name="T3" fmla="*/ 21297 h 21297"/>
              <a:gd name="T4" fmla="*/ 0 w 21600"/>
              <a:gd name="T5" fmla="*/ 0 h 21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297" fill="none" extrusionOk="0">
                <a:moveTo>
                  <a:pt x="21600" y="0"/>
                </a:moveTo>
                <a:cubicBezTo>
                  <a:pt x="21600" y="10537"/>
                  <a:pt x="13997" y="19536"/>
                  <a:pt x="3607" y="21296"/>
                </a:cubicBezTo>
              </a:path>
              <a:path w="21600" h="21297" stroke="0" extrusionOk="0">
                <a:moveTo>
                  <a:pt x="21600" y="0"/>
                </a:moveTo>
                <a:cubicBezTo>
                  <a:pt x="21600" y="10537"/>
                  <a:pt x="13997" y="19536"/>
                  <a:pt x="3607" y="21296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Oval 12"/>
          <p:cNvSpPr>
            <a:spLocks noChangeArrowheads="1"/>
          </p:cNvSpPr>
          <p:nvPr/>
        </p:nvSpPr>
        <p:spPr bwMode="auto">
          <a:xfrm>
            <a:off x="5297488" y="4562475"/>
            <a:ext cx="141287" cy="1333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3321050" y="5564188"/>
            <a:ext cx="141288" cy="1333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5932488" y="3495675"/>
            <a:ext cx="141287" cy="133350"/>
          </a:xfrm>
          <a:prstGeom prst="ellips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981200" y="5430838"/>
            <a:ext cx="987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f</a:t>
            </a:r>
            <a:r>
              <a:rPr lang="en-US" sz="2800"/>
              <a:t>(</a:t>
            </a:r>
            <a:r>
              <a:rPr lang="en-US" sz="2800" i="1"/>
              <a:t>a</a:t>
            </a:r>
            <a:r>
              <a:rPr lang="en-US" sz="2800"/>
              <a:t>)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392488" y="4629150"/>
            <a:ext cx="0" cy="13493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V="1">
            <a:off x="6073775" y="4495800"/>
            <a:ext cx="0" cy="1333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251200" y="4162425"/>
            <a:ext cx="35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a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910263" y="469582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b</a:t>
            </a:r>
          </a:p>
        </p:txBody>
      </p:sp>
      <p:graphicFrame>
        <p:nvGraphicFramePr>
          <p:cNvPr id="36884" name="Object 20"/>
          <p:cNvGraphicFramePr>
            <a:graphicFrameLocks/>
          </p:cNvGraphicFramePr>
          <p:nvPr/>
        </p:nvGraphicFramePr>
        <p:xfrm>
          <a:off x="2744788" y="4629150"/>
          <a:ext cx="846137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Equation" r:id="rId4" imgW="846000" imgH="1014120" progId="Equation.3">
                  <p:embed/>
                </p:oleObj>
              </mc:Choice>
              <mc:Fallback>
                <p:oleObj name="Equation" r:id="rId4" imgW="846000" imgH="1014120" progId="Equation.3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4629150"/>
                        <a:ext cx="846137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5" name="Object 21"/>
          <p:cNvGraphicFramePr>
            <a:graphicFrameLocks/>
          </p:cNvGraphicFramePr>
          <p:nvPr/>
        </p:nvGraphicFramePr>
        <p:xfrm>
          <a:off x="6102350" y="3495675"/>
          <a:ext cx="4826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6" imgW="482400" imgH="1212840" progId="Equation.3">
                  <p:embed/>
                </p:oleObj>
              </mc:Choice>
              <mc:Fallback>
                <p:oleObj name="Equation" r:id="rId6" imgW="482400" imgH="1212840" progId="Equation.3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3495675"/>
                        <a:ext cx="4826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4662488" y="4095750"/>
            <a:ext cx="635000" cy="466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462338" y="3629025"/>
            <a:ext cx="2117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x</a:t>
            </a:r>
            <a:r>
              <a:rPr lang="en-US" sz="2800"/>
              <a:t>-intercept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6708775" y="4629150"/>
            <a:ext cx="987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295400" y="2286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Use the intermediate value theorem to show that the graph of the function </a:t>
            </a:r>
          </a:p>
        </p:txBody>
      </p:sp>
      <p:grpSp>
        <p:nvGrpSpPr>
          <p:cNvPr id="38933" name="Group 21"/>
          <p:cNvGrpSpPr>
            <a:grpSpLocks/>
          </p:cNvGrpSpPr>
          <p:nvPr/>
        </p:nvGrpSpPr>
        <p:grpSpPr bwMode="auto">
          <a:xfrm>
            <a:off x="1976438" y="1122363"/>
            <a:ext cx="4710112" cy="720725"/>
            <a:chOff x="1245" y="707"/>
            <a:chExt cx="2967" cy="454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1245" y="834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>
                  <a:solidFill>
                    <a:srgbClr val="FFFFFF"/>
                  </a:solidFill>
                </a:rPr>
                <a:t>f</a:t>
              </a:r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1523" y="834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2066" y="834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938" y="834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3605" y="834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>
                  <a:solidFill>
                    <a:srgbClr val="FFFFFF"/>
                  </a:solidFill>
                </a:rPr>
                <a:t>x</a:t>
              </a: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1402" y="834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(</a:t>
              </a: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1662" y="834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)</a:t>
              </a: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2713" y="834"/>
              <a:ext cx="1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.</a:t>
              </a: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826" y="834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  <a:latin typeface="Symbol" pitchFamily="18" charset="2"/>
                </a:rPr>
                <a:t>=</a:t>
              </a: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372" y="834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  <a:latin typeface="Symbol" pitchFamily="18" charset="2"/>
                </a:rPr>
                <a:t>+</a:t>
              </a: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3256" y="834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  <a:latin typeface="Symbol" pitchFamily="18" charset="2"/>
                </a:rPr>
                <a:t>-</a:t>
              </a: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3792" y="834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  <a:latin typeface="Symbol" pitchFamily="18" charset="2"/>
                </a:rPr>
                <a:t>-</a:t>
              </a:r>
            </a:p>
          </p:txBody>
        </p:sp>
        <p:sp>
          <p:nvSpPr>
            <p:cNvPr id="38927" name="Rectangle 15"/>
            <p:cNvSpPr>
              <a:spLocks noChangeArrowheads="1"/>
            </p:cNvSpPr>
            <p:nvPr/>
          </p:nvSpPr>
          <p:spPr bwMode="auto">
            <a:xfrm>
              <a:off x="2208" y="70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38928" name="Rectangle 16"/>
            <p:cNvSpPr>
              <a:spLocks noChangeArrowheads="1"/>
            </p:cNvSpPr>
            <p:nvPr/>
          </p:nvSpPr>
          <p:spPr bwMode="auto">
            <a:xfrm>
              <a:off x="3081" y="70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2583" y="83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38930" name="Rectangle 18"/>
            <p:cNvSpPr>
              <a:spLocks noChangeArrowheads="1"/>
            </p:cNvSpPr>
            <p:nvPr/>
          </p:nvSpPr>
          <p:spPr bwMode="auto">
            <a:xfrm>
              <a:off x="2771" y="83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38931" name="Rectangle 19"/>
            <p:cNvSpPr>
              <a:spLocks noChangeArrowheads="1"/>
            </p:cNvSpPr>
            <p:nvPr/>
          </p:nvSpPr>
          <p:spPr bwMode="auto">
            <a:xfrm>
              <a:off x="3456" y="83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5</a:t>
              </a:r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3984" y="83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solidFill>
                    <a:srgbClr val="FFFFFF"/>
                  </a:solidFill>
                </a:rPr>
                <a:t>1</a:t>
              </a:r>
            </a:p>
          </p:txBody>
        </p:sp>
      </p:grp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371600" y="20574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has an </a:t>
            </a:r>
            <a:r>
              <a:rPr lang="en-US" sz="2800" i="1"/>
              <a:t>x</a:t>
            </a:r>
            <a:r>
              <a:rPr lang="en-US" sz="2800"/>
              <a:t> - intercept in the interval [-3, -2]</a:t>
            </a: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371600" y="2971800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f</a:t>
            </a:r>
            <a:r>
              <a:rPr lang="en-US" sz="2800"/>
              <a:t> (- 3) = -11.2 &lt; 0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1371600" y="37338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f</a:t>
            </a:r>
            <a:r>
              <a:rPr lang="en-US" sz="2800"/>
              <a:t> (-2) = 1.8 &gt; 0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1371600" y="4724400"/>
            <a:ext cx="7467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Therefore, since </a:t>
            </a:r>
            <a:r>
              <a:rPr lang="en-US" sz="2800" i="1"/>
              <a:t>f </a:t>
            </a:r>
            <a:r>
              <a:rPr lang="en-US" sz="2800"/>
              <a:t>(-3) &lt; 0 and </a:t>
            </a:r>
            <a:r>
              <a:rPr lang="en-US" sz="2800" i="1"/>
              <a:t>f </a:t>
            </a:r>
            <a:r>
              <a:rPr lang="en-US" sz="2800"/>
              <a:t>(-2) &gt; 0, there exists a number between - 3 and -2 where </a:t>
            </a:r>
            <a:r>
              <a:rPr lang="en-US" sz="2800" i="1"/>
              <a:t>f</a:t>
            </a:r>
            <a:r>
              <a:rPr lang="en-US" sz="2800"/>
              <a:t> (</a:t>
            </a:r>
            <a:r>
              <a:rPr lang="en-US" sz="2800" i="1"/>
              <a:t>x</a:t>
            </a:r>
            <a:r>
              <a:rPr lang="en-US" sz="2800"/>
              <a:t>) = 0.  So, the function has an </a:t>
            </a:r>
            <a:r>
              <a:rPr lang="en-US" sz="2800" i="1"/>
              <a:t>x</a:t>
            </a:r>
            <a:r>
              <a:rPr lang="en-US" sz="2800"/>
              <a:t> - intercept in the interval [-3,-2]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5" grpId="0" autoUpdateAnimBg="0"/>
      <p:bldP spid="38936" grpId="0" autoUpdateAnimBg="0"/>
      <p:bldP spid="389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19200" y="304800"/>
            <a:ext cx="7772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Division Algorithm for Polynomials</a:t>
            </a:r>
          </a:p>
          <a:p>
            <a:pPr>
              <a:spcBef>
                <a:spcPct val="50000"/>
              </a:spcBef>
            </a:pPr>
            <a:r>
              <a:rPr lang="en-US" sz="2800"/>
              <a:t>If </a:t>
            </a:r>
            <a:r>
              <a:rPr lang="en-US" sz="2800" i="1"/>
              <a:t>f</a:t>
            </a:r>
            <a:r>
              <a:rPr lang="en-US" sz="2800"/>
              <a:t>(x) and </a:t>
            </a:r>
            <a:r>
              <a:rPr lang="en-US" sz="2800" i="1"/>
              <a:t>g</a:t>
            </a:r>
            <a:r>
              <a:rPr lang="en-US" sz="2800"/>
              <a:t>(x) denote polynomial functions and if </a:t>
            </a:r>
            <a:r>
              <a:rPr lang="en-US" sz="2800" i="1"/>
              <a:t>g</a:t>
            </a:r>
            <a:r>
              <a:rPr lang="en-US" sz="2800"/>
              <a:t>(x) is not the zero polynomial, then there are unique polynomial functions </a:t>
            </a:r>
            <a:r>
              <a:rPr lang="en-US" sz="2800" i="1"/>
              <a:t>q</a:t>
            </a:r>
            <a:r>
              <a:rPr lang="en-US" sz="2800"/>
              <a:t>(x) and </a:t>
            </a:r>
            <a:r>
              <a:rPr lang="en-US" sz="2800" i="1"/>
              <a:t>r</a:t>
            </a:r>
            <a:r>
              <a:rPr lang="en-US" sz="2800"/>
              <a:t>(x) such that </a:t>
            </a:r>
          </a:p>
        </p:txBody>
      </p:sp>
      <p:graphicFrame>
        <p:nvGraphicFramePr>
          <p:cNvPr id="6147" name="Object 3"/>
          <p:cNvGraphicFramePr>
            <a:graphicFrameLocks/>
          </p:cNvGraphicFramePr>
          <p:nvPr/>
        </p:nvGraphicFramePr>
        <p:xfrm>
          <a:off x="1325563" y="2568575"/>
          <a:ext cx="7526337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4" imgW="7526160" imgH="1226880" progId="Equation.3">
                  <p:embed/>
                </p:oleObj>
              </mc:Choice>
              <mc:Fallback>
                <p:oleObj name="Equation" r:id="rId4" imgW="7526160" imgH="122688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2568575"/>
                        <a:ext cx="7526337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2971800" y="3505200"/>
            <a:ext cx="2743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65325" y="486092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dividend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800600" y="3505200"/>
            <a:ext cx="2057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14800" y="4876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quotient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6705600" y="35052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867400" y="4876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divisor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8153400" y="3505200"/>
            <a:ext cx="3048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391400" y="4876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remainder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95400" y="304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19200" y="381000"/>
            <a:ext cx="7696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Remainder Theorem</a:t>
            </a:r>
          </a:p>
          <a:p>
            <a:pPr>
              <a:spcBef>
                <a:spcPct val="50000"/>
              </a:spcBef>
            </a:pPr>
            <a:r>
              <a:rPr lang="en-US" sz="2800"/>
              <a:t>Let </a:t>
            </a:r>
            <a:r>
              <a:rPr lang="en-US" sz="2800" i="1"/>
              <a:t>f</a:t>
            </a:r>
            <a:r>
              <a:rPr lang="en-US" sz="2800"/>
              <a:t> be a polynomial function.  If </a:t>
            </a:r>
            <a:r>
              <a:rPr lang="en-US" sz="2800" i="1"/>
              <a:t>f</a:t>
            </a:r>
            <a:r>
              <a:rPr lang="en-US" sz="2800"/>
              <a:t> (</a:t>
            </a:r>
            <a:r>
              <a:rPr lang="en-US" sz="2800" i="1"/>
              <a:t>x</a:t>
            </a:r>
            <a:r>
              <a:rPr lang="en-US" sz="2800"/>
              <a:t>) is divided by </a:t>
            </a:r>
            <a:r>
              <a:rPr lang="en-US" sz="2800" i="1"/>
              <a:t>x</a:t>
            </a:r>
            <a:r>
              <a:rPr lang="en-US" sz="2800"/>
              <a:t> - </a:t>
            </a:r>
            <a:r>
              <a:rPr lang="en-US" sz="2800" i="1"/>
              <a:t>c</a:t>
            </a:r>
            <a:r>
              <a:rPr lang="en-US" sz="2800"/>
              <a:t>, then the remainder is </a:t>
            </a:r>
            <a:r>
              <a:rPr lang="en-US" sz="2800" i="1"/>
              <a:t>f</a:t>
            </a:r>
            <a:r>
              <a:rPr lang="en-US" sz="2800"/>
              <a:t> (</a:t>
            </a:r>
            <a:r>
              <a:rPr lang="en-US" sz="2800" i="1"/>
              <a:t>c</a:t>
            </a:r>
            <a:r>
              <a:rPr lang="en-US" sz="2800"/>
              <a:t>).</a:t>
            </a:r>
          </a:p>
        </p:txBody>
      </p:sp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1295400" y="2724150"/>
            <a:ext cx="7543800" cy="1117600"/>
            <a:chOff x="816" y="1716"/>
            <a:chExt cx="4752" cy="704"/>
          </a:xfrm>
        </p:grpSpPr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877" y="1716"/>
              <a:ext cx="2594" cy="415"/>
              <a:chOff x="2877" y="1716"/>
              <a:chExt cx="2594" cy="415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auto">
              <a:xfrm>
                <a:off x="2877" y="1804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f</a:t>
                </a:r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3098" y="1804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8198" name="Rectangle 6"/>
              <p:cNvSpPr>
                <a:spLocks noChangeArrowheads="1"/>
              </p:cNvSpPr>
              <p:nvPr/>
            </p:nvSpPr>
            <p:spPr bwMode="auto">
              <a:xfrm>
                <a:off x="3644" y="1804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/>
            </p:nvSpPr>
            <p:spPr bwMode="auto">
              <a:xfrm>
                <a:off x="4177" y="1804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4810" y="1804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/>
            </p:nvSpPr>
            <p:spPr bwMode="auto">
              <a:xfrm>
                <a:off x="3001" y="1804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(</a:t>
                </a: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/>
            </p:nvSpPr>
            <p:spPr bwMode="auto">
              <a:xfrm>
                <a:off x="3208" y="1804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)</a:t>
                </a: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/>
            </p:nvSpPr>
            <p:spPr bwMode="auto">
              <a:xfrm>
                <a:off x="3343" y="18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=</a:t>
                </a: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3875" y="18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+</a:t>
                </a: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4416" y="18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-</a:t>
                </a: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/>
            </p:nvSpPr>
            <p:spPr bwMode="auto">
              <a:xfrm>
                <a:off x="4962" y="180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-</a:t>
                </a: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/>
            </p:nvSpPr>
            <p:spPr bwMode="auto">
              <a:xfrm>
                <a:off x="3526" y="1804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3</a:t>
                </a:r>
              </a:p>
            </p:txBody>
          </p:sp>
          <p:sp>
            <p:nvSpPr>
              <p:cNvPr id="8208" name="Rectangle 16"/>
              <p:cNvSpPr>
                <a:spLocks noChangeArrowheads="1"/>
              </p:cNvSpPr>
              <p:nvPr/>
            </p:nvSpPr>
            <p:spPr bwMode="auto">
              <a:xfrm>
                <a:off x="4046" y="1804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9</a:t>
                </a:r>
              </a:p>
            </p:txBody>
          </p:sp>
          <p:sp>
            <p:nvSpPr>
              <p:cNvPr id="8209" name="Rectangle 17"/>
              <p:cNvSpPr>
                <a:spLocks noChangeArrowheads="1"/>
              </p:cNvSpPr>
              <p:nvPr/>
            </p:nvSpPr>
            <p:spPr bwMode="auto">
              <a:xfrm>
                <a:off x="4571" y="1804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18</a:t>
                </a:r>
              </a:p>
            </p:txBody>
          </p:sp>
          <p:sp>
            <p:nvSpPr>
              <p:cNvPr id="8210" name="Rectangle 18"/>
              <p:cNvSpPr>
                <a:spLocks noChangeArrowheads="1"/>
              </p:cNvSpPr>
              <p:nvPr/>
            </p:nvSpPr>
            <p:spPr bwMode="auto">
              <a:xfrm>
                <a:off x="5131" y="1804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24</a:t>
                </a:r>
              </a:p>
            </p:txBody>
          </p:sp>
          <p:sp>
            <p:nvSpPr>
              <p:cNvPr id="8211" name="Rectangle 19"/>
              <p:cNvSpPr>
                <a:spLocks noChangeArrowheads="1"/>
              </p:cNvSpPr>
              <p:nvPr/>
            </p:nvSpPr>
            <p:spPr bwMode="auto">
              <a:xfrm>
                <a:off x="3758" y="171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3</a:t>
                </a:r>
              </a:p>
            </p:txBody>
          </p:sp>
          <p:sp>
            <p:nvSpPr>
              <p:cNvPr id="8212" name="Rectangle 20"/>
              <p:cNvSpPr>
                <a:spLocks noChangeArrowheads="1"/>
              </p:cNvSpPr>
              <p:nvPr/>
            </p:nvSpPr>
            <p:spPr bwMode="auto">
              <a:xfrm>
                <a:off x="4292" y="1716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2</a:t>
                </a:r>
              </a:p>
            </p:txBody>
          </p:sp>
        </p:grp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816" y="1824"/>
              <a:ext cx="4752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Find the remainder if                                                is divided by x + 3.</a:t>
              </a:r>
            </a:p>
          </p:txBody>
        </p: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895600" y="42672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x</a:t>
            </a:r>
            <a:r>
              <a:rPr lang="en-US" sz="3200"/>
              <a:t> + 3 = </a:t>
            </a:r>
            <a:r>
              <a:rPr lang="en-US" sz="3200" i="1"/>
              <a:t>x</a:t>
            </a:r>
            <a:r>
              <a:rPr lang="en-US" sz="3200"/>
              <a:t> - (-3)</a:t>
            </a:r>
          </a:p>
        </p:txBody>
      </p:sp>
      <p:graphicFrame>
        <p:nvGraphicFramePr>
          <p:cNvPr id="8217" name="Object 25"/>
          <p:cNvGraphicFramePr>
            <a:graphicFrameLocks/>
          </p:cNvGraphicFramePr>
          <p:nvPr/>
        </p:nvGraphicFramePr>
        <p:xfrm>
          <a:off x="1397000" y="5029200"/>
          <a:ext cx="68437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4" imgW="6843600" imgH="545760" progId="Equation.3">
                  <p:embed/>
                </p:oleObj>
              </mc:Choice>
              <mc:Fallback>
                <p:oleObj name="Equation" r:id="rId4" imgW="6843600" imgH="545760" progId="Equation.3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029200"/>
                        <a:ext cx="68437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66800" y="914400"/>
            <a:ext cx="7848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Factor Theorem</a:t>
            </a:r>
          </a:p>
          <a:p>
            <a:r>
              <a:rPr lang="en-US" sz="3200"/>
              <a:t>Let </a:t>
            </a:r>
            <a:r>
              <a:rPr lang="en-US" sz="3200" i="1"/>
              <a:t>f</a:t>
            </a:r>
            <a:r>
              <a:rPr lang="en-US" sz="3200"/>
              <a:t> be a polynomial function.  Then </a:t>
            </a:r>
            <a:r>
              <a:rPr lang="en-US" sz="3200" i="1"/>
              <a:t>x</a:t>
            </a:r>
            <a:r>
              <a:rPr lang="en-US" sz="3200"/>
              <a:t> - </a:t>
            </a:r>
            <a:r>
              <a:rPr lang="en-US" sz="3200" i="1"/>
              <a:t>c</a:t>
            </a:r>
            <a:r>
              <a:rPr lang="en-US" sz="3200"/>
              <a:t> is a factor of </a:t>
            </a:r>
            <a:r>
              <a:rPr lang="en-US" sz="3200" i="1"/>
              <a:t>f</a:t>
            </a:r>
            <a:r>
              <a:rPr lang="en-US" sz="3200"/>
              <a:t> (</a:t>
            </a:r>
            <a:r>
              <a:rPr lang="en-US" sz="3200" i="1"/>
              <a:t>x</a:t>
            </a:r>
            <a:r>
              <a:rPr lang="en-US" sz="3200"/>
              <a:t>) if and only if </a:t>
            </a:r>
            <a:r>
              <a:rPr lang="en-US" sz="3200" i="1"/>
              <a:t>f</a:t>
            </a:r>
            <a:r>
              <a:rPr lang="en-US" sz="3200"/>
              <a:t> (</a:t>
            </a:r>
            <a:r>
              <a:rPr lang="en-US" sz="3200" i="1"/>
              <a:t>c</a:t>
            </a:r>
            <a:r>
              <a:rPr lang="en-US" sz="3200"/>
              <a:t>) = 0.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6800" y="358140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In other words, if </a:t>
            </a:r>
            <a:r>
              <a:rPr lang="en-US" sz="3200" i="1"/>
              <a:t>f</a:t>
            </a:r>
            <a:r>
              <a:rPr lang="en-US" sz="3200"/>
              <a:t>(c) = 0, then the remainder found if </a:t>
            </a:r>
            <a:r>
              <a:rPr lang="en-US" sz="3200" i="1"/>
              <a:t>f</a:t>
            </a:r>
            <a:r>
              <a:rPr lang="en-US" sz="3200"/>
              <a:t>(x) is divided by </a:t>
            </a:r>
            <a:r>
              <a:rPr lang="en-US" sz="3200" i="1"/>
              <a:t>x</a:t>
            </a:r>
            <a:r>
              <a:rPr lang="en-US" sz="3200"/>
              <a:t> - c is zero.  Hence, since </a:t>
            </a:r>
            <a:r>
              <a:rPr lang="en-US" sz="3200" i="1"/>
              <a:t>x</a:t>
            </a:r>
            <a:r>
              <a:rPr lang="en-US" sz="3200"/>
              <a:t> - c divided into </a:t>
            </a:r>
            <a:r>
              <a:rPr lang="en-US" sz="3200" i="1"/>
              <a:t>f</a:t>
            </a:r>
            <a:r>
              <a:rPr lang="en-US" sz="3200"/>
              <a:t>(</a:t>
            </a:r>
            <a:r>
              <a:rPr lang="en-US" sz="3200" i="1"/>
              <a:t>x</a:t>
            </a:r>
            <a:r>
              <a:rPr lang="en-US" sz="3200"/>
              <a:t>) evenly (remainder 0), </a:t>
            </a:r>
            <a:r>
              <a:rPr lang="en-US" sz="3200" i="1"/>
              <a:t>x</a:t>
            </a:r>
            <a:r>
              <a:rPr lang="en-US" sz="3200"/>
              <a:t> - c is a factor of </a:t>
            </a:r>
            <a:r>
              <a:rPr lang="en-US" sz="3200" i="1"/>
              <a:t>f</a:t>
            </a:r>
            <a:r>
              <a:rPr lang="en-US" sz="3200"/>
              <a:t>(</a:t>
            </a:r>
            <a:r>
              <a:rPr lang="en-US" sz="3200" i="1"/>
              <a:t>x</a:t>
            </a:r>
            <a:r>
              <a:rPr lang="en-US" sz="32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1171575" y="331788"/>
            <a:ext cx="7689850" cy="2333625"/>
            <a:chOff x="738" y="209"/>
            <a:chExt cx="4844" cy="1470"/>
          </a:xfrm>
        </p:grpSpPr>
        <p:sp>
          <p:nvSpPr>
            <p:cNvPr id="12290" name="Rectangle 2"/>
            <p:cNvSpPr>
              <a:spLocks noChangeArrowheads="1"/>
            </p:cNvSpPr>
            <p:nvPr/>
          </p:nvSpPr>
          <p:spPr bwMode="auto">
            <a:xfrm>
              <a:off x="738" y="209"/>
              <a:ext cx="4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Use the Factor Theorem to determine whether the</a:t>
              </a:r>
            </a:p>
          </p:txBody>
        </p:sp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738" y="579"/>
              <a:ext cx="9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function </a:t>
              </a:r>
            </a:p>
          </p:txBody>
        </p:sp>
        <p:grpSp>
          <p:nvGrpSpPr>
            <p:cNvPr id="12309" name="Group 21"/>
            <p:cNvGrpSpPr>
              <a:grpSpLocks/>
            </p:cNvGrpSpPr>
            <p:nvPr/>
          </p:nvGrpSpPr>
          <p:grpSpPr bwMode="auto">
            <a:xfrm>
              <a:off x="1691" y="449"/>
              <a:ext cx="2569" cy="425"/>
              <a:chOff x="1691" y="449"/>
              <a:chExt cx="2569" cy="425"/>
            </a:xfrm>
          </p:grpSpPr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691" y="547"/>
                <a:ext cx="1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f</a:t>
                </a:r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1909" y="547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449" y="547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12295" name="Rectangle 7"/>
              <p:cNvSpPr>
                <a:spLocks noChangeArrowheads="1"/>
              </p:cNvSpPr>
              <p:nvPr/>
            </p:nvSpPr>
            <p:spPr bwMode="auto">
              <a:xfrm>
                <a:off x="2977" y="547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12296" name="Rectangle 8"/>
              <p:cNvSpPr>
                <a:spLocks noChangeArrowheads="1"/>
              </p:cNvSpPr>
              <p:nvPr/>
            </p:nvSpPr>
            <p:spPr bwMode="auto">
              <a:xfrm>
                <a:off x="3602" y="547"/>
                <a:ext cx="21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i="1"/>
                  <a:t>x</a:t>
                </a:r>
              </a:p>
            </p:txBody>
          </p:sp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814" y="547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(</a:t>
                </a:r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2019" y="547"/>
                <a:ext cx="19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)</a:t>
                </a:r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153" y="54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=</a:t>
                </a:r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678" y="54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+</a:t>
                </a:r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3213" y="54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-</a:t>
                </a:r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>
                <a:off x="3752" y="547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>
                    <a:latin typeface="Symbol" pitchFamily="18" charset="2"/>
                  </a:rPr>
                  <a:t>-</a:t>
                </a:r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2333" y="547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3</a:t>
                </a:r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2847" y="547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9</a:t>
                </a:r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366" y="547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18</a:t>
                </a:r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920" y="547"/>
                <a:ext cx="3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24</a:t>
                </a:r>
              </a:p>
            </p:txBody>
          </p:sp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>
                <a:off x="2562" y="449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3</a:t>
                </a:r>
              </a:p>
            </p:txBody>
          </p:sp>
          <p:sp>
            <p:nvSpPr>
              <p:cNvPr id="12308" name="Rectangle 20"/>
              <p:cNvSpPr>
                <a:spLocks noChangeArrowheads="1"/>
              </p:cNvSpPr>
              <p:nvPr/>
            </p:nvSpPr>
            <p:spPr bwMode="auto">
              <a:xfrm>
                <a:off x="3090" y="449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/>
                  <a:t>2</a:t>
                </a:r>
              </a:p>
            </p:txBody>
          </p:sp>
        </p:grp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4203" y="571"/>
              <a:ext cx="13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 has the factor</a:t>
              </a:r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802" y="948"/>
              <a:ext cx="3456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(a)  </a:t>
              </a:r>
              <a:r>
                <a:rPr lang="en-US" sz="2800" i="1"/>
                <a:t>x</a:t>
              </a:r>
              <a:r>
                <a:rPr lang="en-US" sz="2800"/>
                <a:t> + 3</a:t>
              </a:r>
            </a:p>
            <a:p>
              <a:pPr>
                <a:spcBef>
                  <a:spcPct val="50000"/>
                </a:spcBef>
              </a:pPr>
              <a:r>
                <a:rPr lang="en-US" sz="2800"/>
                <a:t>(b)  </a:t>
              </a:r>
              <a:r>
                <a:rPr lang="en-US" sz="2800" i="1"/>
                <a:t>x</a:t>
              </a:r>
              <a:r>
                <a:rPr lang="en-US" sz="2800"/>
                <a:t> + 4</a:t>
              </a:r>
            </a:p>
          </p:txBody>
        </p:sp>
      </p:grp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057400" y="3048000"/>
            <a:ext cx="685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a.) </a:t>
            </a:r>
            <a:r>
              <a:rPr lang="en-US" sz="2800" i="1"/>
              <a:t>f</a:t>
            </a:r>
            <a:r>
              <a:rPr lang="en-US" sz="2800"/>
              <a:t>(-3) = 30</a:t>
            </a:r>
          </a:p>
          <a:p>
            <a:pPr>
              <a:spcBef>
                <a:spcPct val="50000"/>
              </a:spcBef>
            </a:pPr>
            <a:r>
              <a:rPr lang="en-US" sz="2800"/>
              <a:t>	Therefore, </a:t>
            </a:r>
            <a:r>
              <a:rPr lang="en-US" sz="2800" i="1"/>
              <a:t>x</a:t>
            </a:r>
            <a:r>
              <a:rPr lang="en-US" sz="2800"/>
              <a:t> + 3 does not divide into </a:t>
            </a:r>
            <a:r>
              <a:rPr lang="en-US" sz="2800" i="1"/>
              <a:t>f</a:t>
            </a:r>
            <a:r>
              <a:rPr lang="en-US" sz="2800"/>
              <a:t>. 	So, </a:t>
            </a:r>
            <a:r>
              <a:rPr lang="en-US" sz="2800" i="1"/>
              <a:t>x</a:t>
            </a:r>
            <a:r>
              <a:rPr lang="en-US" sz="2800"/>
              <a:t> + 3 is not a factor of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055813" y="4724400"/>
            <a:ext cx="685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b.) </a:t>
            </a:r>
            <a:r>
              <a:rPr lang="en-US" sz="2800" i="1"/>
              <a:t>f</a:t>
            </a:r>
            <a:r>
              <a:rPr lang="en-US" sz="2800"/>
              <a:t>(-4) = 0</a:t>
            </a:r>
          </a:p>
          <a:p>
            <a:pPr>
              <a:spcBef>
                <a:spcPct val="50000"/>
              </a:spcBef>
            </a:pPr>
            <a:r>
              <a:rPr lang="en-US" sz="2800"/>
              <a:t>	Therefore, </a:t>
            </a:r>
            <a:r>
              <a:rPr lang="en-US" sz="2800" i="1"/>
              <a:t>x</a:t>
            </a:r>
            <a:r>
              <a:rPr lang="en-US" sz="2800"/>
              <a:t> + 4 does divide into </a:t>
            </a:r>
            <a:r>
              <a:rPr lang="en-US" sz="2800" i="1"/>
              <a:t>f</a:t>
            </a:r>
            <a:r>
              <a:rPr lang="en-US" sz="2800"/>
              <a:t>. 		So, </a:t>
            </a:r>
            <a:r>
              <a:rPr lang="en-US" sz="2800" i="1"/>
              <a:t>x</a:t>
            </a:r>
            <a:r>
              <a:rPr lang="en-US" sz="2800"/>
              <a:t> + 4 is a factor of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3" grpId="0" autoUpdateAnimBg="0"/>
      <p:bldP spid="123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219200" y="304800"/>
            <a:ext cx="78486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Rational Zeros Theorem</a:t>
            </a:r>
          </a:p>
          <a:p>
            <a:pPr>
              <a:spcBef>
                <a:spcPct val="50000"/>
              </a:spcBef>
            </a:pPr>
            <a:r>
              <a:rPr lang="en-US" sz="3200"/>
              <a:t>Let </a:t>
            </a:r>
            <a:r>
              <a:rPr lang="en-US" sz="3200" i="1"/>
              <a:t>f</a:t>
            </a:r>
            <a:r>
              <a:rPr lang="en-US" sz="3200"/>
              <a:t> be a polynomial function of degree 1 or higher of the form</a:t>
            </a:r>
          </a:p>
        </p:txBody>
      </p:sp>
      <p:graphicFrame>
        <p:nvGraphicFramePr>
          <p:cNvPr id="18435" name="Object 3"/>
          <p:cNvGraphicFramePr>
            <a:graphicFrameLocks/>
          </p:cNvGraphicFramePr>
          <p:nvPr/>
        </p:nvGraphicFramePr>
        <p:xfrm>
          <a:off x="0" y="2430463"/>
          <a:ext cx="90805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cument" r:id="rId4" imgW="9080280" imgH="553680" progId="Word.Document.8">
                  <p:embed/>
                </p:oleObj>
              </mc:Choice>
              <mc:Fallback>
                <p:oleObj name="Document" r:id="rId4" imgW="9080280" imgH="55368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0463"/>
                        <a:ext cx="908050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95400" y="327660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/>
              <a:t>where each coefficient is an integer.  If </a:t>
            </a:r>
            <a:r>
              <a:rPr lang="en-US" sz="3200" i="1"/>
              <a:t>p</a:t>
            </a:r>
            <a:r>
              <a:rPr lang="en-US" sz="3200"/>
              <a:t>/</a:t>
            </a:r>
            <a:r>
              <a:rPr lang="en-US" sz="3200" i="1"/>
              <a:t>q</a:t>
            </a:r>
            <a:r>
              <a:rPr lang="en-US" sz="3200"/>
              <a:t>, in lowest terms, is a rational zero of </a:t>
            </a:r>
            <a:r>
              <a:rPr lang="en-US" sz="3200" i="1"/>
              <a:t>f</a:t>
            </a:r>
            <a:r>
              <a:rPr lang="en-US" sz="3200"/>
              <a:t>, then </a:t>
            </a:r>
            <a:r>
              <a:rPr lang="en-US" sz="3200" i="1"/>
              <a:t>p</a:t>
            </a:r>
            <a:r>
              <a:rPr lang="en-US" sz="3200"/>
              <a:t> must be a factor of </a:t>
            </a:r>
            <a:r>
              <a:rPr lang="en-US" sz="3200" i="1"/>
              <a:t>a</a:t>
            </a:r>
            <a:r>
              <a:rPr lang="en-US" sz="3200" i="1" baseline="-25000"/>
              <a:t>0</a:t>
            </a:r>
            <a:r>
              <a:rPr lang="en-US" sz="3200"/>
              <a:t> and </a:t>
            </a:r>
            <a:r>
              <a:rPr lang="en-US" sz="3200" i="1"/>
              <a:t>q</a:t>
            </a:r>
            <a:r>
              <a:rPr lang="en-US" sz="3200"/>
              <a:t> must be a factor of </a:t>
            </a:r>
            <a:r>
              <a:rPr lang="en-US" sz="3200" i="1"/>
              <a:t>a</a:t>
            </a:r>
            <a:r>
              <a:rPr lang="en-US" sz="3200" i="1" baseline="-25000"/>
              <a:t>n</a:t>
            </a:r>
            <a:r>
              <a:rPr lang="en-US" sz="32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309813" y="136525"/>
            <a:ext cx="568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List the potential rational zeros of</a:t>
            </a:r>
          </a:p>
        </p:txBody>
      </p: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3063875" y="819150"/>
            <a:ext cx="4119563" cy="730250"/>
            <a:chOff x="1930" y="516"/>
            <a:chExt cx="2595" cy="46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1930" y="611"/>
              <a:ext cx="1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i="1"/>
                <a:t>f</a:t>
              </a:r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2149" y="611"/>
              <a:ext cx="2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i="1"/>
                <a:t>x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2703" y="611"/>
              <a:ext cx="2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i="1"/>
                <a:t>x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217" y="611"/>
              <a:ext cx="2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i="1"/>
                <a:t>x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3849" y="611"/>
              <a:ext cx="23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i="1"/>
                <a:t>x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054" y="61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(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258" y="611"/>
              <a:ext cx="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)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2392" y="611"/>
              <a:ext cx="2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latin typeface="Symbol" pitchFamily="18" charset="2"/>
                </a:rPr>
                <a:t>=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2932" y="611"/>
              <a:ext cx="2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latin typeface="Symbol" pitchFamily="18" charset="2"/>
                </a:rPr>
                <a:t>+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3453" y="611"/>
              <a:ext cx="2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latin typeface="Symbol" pitchFamily="18" charset="2"/>
                </a:rPr>
                <a:t>-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3999" y="611"/>
              <a:ext cx="25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>
                  <a:latin typeface="Symbol" pitchFamily="18" charset="2"/>
                </a:rPr>
                <a:t>-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2573" y="61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3100" y="611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3620" y="61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23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153" y="611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12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2816" y="51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3330" y="51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</p:grp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447800" y="1828800"/>
            <a:ext cx="7620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According the the theorem, the numerator of potential rational zeros will be factors of </a:t>
            </a:r>
            <a:r>
              <a:rPr lang="en-US" sz="2800" i="1"/>
              <a:t>p</a:t>
            </a:r>
            <a:r>
              <a:rPr lang="en-US" sz="2800"/>
              <a:t> = - 12 and the denominator will be factors of </a:t>
            </a:r>
            <a:r>
              <a:rPr lang="en-US" sz="2800" i="1"/>
              <a:t>q</a:t>
            </a:r>
            <a:r>
              <a:rPr lang="en-US" sz="2800"/>
              <a:t> = 2</a:t>
            </a:r>
          </a:p>
        </p:txBody>
      </p: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2057400" y="3352800"/>
            <a:ext cx="5880100" cy="546100"/>
            <a:chOff x="1296" y="2112"/>
            <a:chExt cx="3704" cy="344"/>
          </a:xfrm>
        </p:grpSpPr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1296" y="2112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Factors of </a:t>
              </a:r>
              <a:r>
                <a:rPr lang="en-US" sz="2800" i="1"/>
                <a:t>p</a:t>
              </a:r>
              <a:r>
                <a:rPr lang="en-US" sz="2800"/>
                <a:t>: </a:t>
              </a:r>
            </a:p>
          </p:txBody>
        </p:sp>
        <p:graphicFrame>
          <p:nvGraphicFramePr>
            <p:cNvPr id="20503" name="Object 23"/>
            <p:cNvGraphicFramePr>
              <a:graphicFrameLocks/>
            </p:cNvGraphicFramePr>
            <p:nvPr/>
          </p:nvGraphicFramePr>
          <p:xfrm>
            <a:off x="2635" y="2143"/>
            <a:ext cx="2365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4" name="Equation" r:id="rId4" imgW="3754080" imgH="496800" progId="Equation.3">
                    <p:embed/>
                  </p:oleObj>
                </mc:Choice>
                <mc:Fallback>
                  <p:oleObj name="Equation" r:id="rId4" imgW="3754080" imgH="496800" progId="Equation.3">
                    <p:embed/>
                    <p:pic>
                      <p:nvPicPr>
                        <p:cNvPr id="0" name="Object 2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" y="2143"/>
                          <a:ext cx="2365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2057400" y="3886200"/>
            <a:ext cx="3735388" cy="546100"/>
            <a:chOff x="1296" y="2448"/>
            <a:chExt cx="2353" cy="344"/>
          </a:xfrm>
        </p:grpSpPr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1296" y="2448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Factors of </a:t>
              </a:r>
              <a:r>
                <a:rPr lang="en-US" sz="2800" i="1"/>
                <a:t>q</a:t>
              </a:r>
              <a:r>
                <a:rPr lang="en-US" sz="2800"/>
                <a:t>: </a:t>
              </a:r>
            </a:p>
          </p:txBody>
        </p:sp>
        <p:graphicFrame>
          <p:nvGraphicFramePr>
            <p:cNvPr id="20506" name="Object 26"/>
            <p:cNvGraphicFramePr>
              <a:graphicFrameLocks/>
            </p:cNvGraphicFramePr>
            <p:nvPr/>
          </p:nvGraphicFramePr>
          <p:xfrm>
            <a:off x="2601" y="2454"/>
            <a:ext cx="1048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5" name="Equation" r:id="rId6" imgW="1663560" imgH="536400" progId="Equation.3">
                    <p:embed/>
                  </p:oleObj>
                </mc:Choice>
                <mc:Fallback>
                  <p:oleObj name="Equation" r:id="rId6" imgW="1663560" imgH="536400" progId="Equation.3">
                    <p:embed/>
                    <p:pic>
                      <p:nvPicPr>
                        <p:cNvPr id="0" name="Object 2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1" y="2454"/>
                          <a:ext cx="1048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10" name="Group 30"/>
          <p:cNvGrpSpPr>
            <a:grpSpLocks/>
          </p:cNvGrpSpPr>
          <p:nvPr/>
        </p:nvGrpSpPr>
        <p:grpSpPr bwMode="auto">
          <a:xfrm>
            <a:off x="1143000" y="4564063"/>
            <a:ext cx="7937500" cy="1030287"/>
            <a:chOff x="720" y="2875"/>
            <a:chExt cx="5000" cy="649"/>
          </a:xfrm>
        </p:grpSpPr>
        <p:graphicFrame>
          <p:nvGraphicFramePr>
            <p:cNvPr id="20508" name="Object 28"/>
            <p:cNvGraphicFramePr>
              <a:graphicFrameLocks/>
            </p:cNvGraphicFramePr>
            <p:nvPr/>
          </p:nvGraphicFramePr>
          <p:xfrm>
            <a:off x="2264" y="2875"/>
            <a:ext cx="3456" cy="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6" name="Equation" r:id="rId8" imgW="5486040" imgH="1010880" progId="Equation.3">
                    <p:embed/>
                  </p:oleObj>
                </mc:Choice>
                <mc:Fallback>
                  <p:oleObj name="Equation" r:id="rId8" imgW="5486040" imgH="1010880" progId="Equation.3">
                    <p:embed/>
                    <p:pic>
                      <p:nvPicPr>
                        <p:cNvPr id="0" name="Object 2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4" y="2875"/>
                          <a:ext cx="3456" cy="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720" y="2928"/>
              <a:ext cx="1536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Potential Rational Zeros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066800" y="174625"/>
            <a:ext cx="3294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Find the real zeros of </a:t>
            </a:r>
          </a:p>
        </p:txBody>
      </p:sp>
      <p:grpSp>
        <p:nvGrpSpPr>
          <p:cNvPr id="22553" name="Group 25"/>
          <p:cNvGrpSpPr>
            <a:grpSpLocks/>
          </p:cNvGrpSpPr>
          <p:nvPr/>
        </p:nvGrpSpPr>
        <p:grpSpPr bwMode="auto">
          <a:xfrm>
            <a:off x="4289425" y="15875"/>
            <a:ext cx="4381500" cy="674688"/>
            <a:chOff x="2702" y="10"/>
            <a:chExt cx="2760" cy="425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2702" y="108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f</a:t>
              </a: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880" y="10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3240" y="10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3574" y="10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4011" y="10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4348" y="10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4873" y="10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802" y="10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(</a:t>
              </a: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970" y="10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)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3080" y="10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=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3424" y="10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767" y="10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4199" y="10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4541" y="10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4996" y="10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3329" y="1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3667" y="1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4104" y="1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4440" y="1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</a:t>
              </a: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3905" y="10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9</a:t>
              </a: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4680" y="10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20</a:t>
              </a: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5122" y="10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12</a:t>
              </a:r>
            </a:p>
          </p:txBody>
        </p:sp>
      </p:grp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1066800" y="762000"/>
            <a:ext cx="609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Factor </a:t>
            </a:r>
            <a:r>
              <a:rPr lang="en-US" sz="2800" i="1"/>
              <a:t>f</a:t>
            </a:r>
            <a:r>
              <a:rPr lang="en-US" sz="2800"/>
              <a:t> over the real numbers.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1600200" y="1676400"/>
            <a:ext cx="7391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First, determine the nature of the zeros.</a:t>
            </a:r>
          </a:p>
          <a:p>
            <a:pPr>
              <a:spcBef>
                <a:spcPct val="50000"/>
              </a:spcBef>
            </a:pPr>
            <a:r>
              <a:rPr lang="en-US" sz="2800"/>
              <a:t>Since the polynomial is degree 5, there are at most five zeros.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19200" y="2286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Now, list all possible rational zeros </a:t>
            </a:r>
            <a:r>
              <a:rPr lang="en-US" sz="2800" i="1"/>
              <a:t>p</a:t>
            </a:r>
            <a:r>
              <a:rPr lang="en-US" sz="2800"/>
              <a:t>/</a:t>
            </a:r>
            <a:r>
              <a:rPr lang="en-US" sz="2800" i="1"/>
              <a:t>q</a:t>
            </a:r>
            <a:r>
              <a:rPr lang="en-US" sz="2800"/>
              <a:t> by factoring the first and last coefficients of the function.</a:t>
            </a:r>
          </a:p>
        </p:txBody>
      </p: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1698625" y="1158875"/>
            <a:ext cx="4381500" cy="674688"/>
            <a:chOff x="1070" y="730"/>
            <a:chExt cx="2760" cy="425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1070" y="828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f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1248" y="8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1608" y="8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1942" y="8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379" y="8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716" y="8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241" y="828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 i="1"/>
                <a:t>x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170" y="82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(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1338" y="82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)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1448" y="82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=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92" y="82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2135" y="82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4591" name="Rectangle 15"/>
            <p:cNvSpPr>
              <a:spLocks noChangeArrowheads="1"/>
            </p:cNvSpPr>
            <p:nvPr/>
          </p:nvSpPr>
          <p:spPr bwMode="auto">
            <a:xfrm>
              <a:off x="2567" y="82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2909" y="82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+</a:t>
              </a:r>
            </a:p>
          </p:txBody>
        </p:sp>
        <p:sp>
          <p:nvSpPr>
            <p:cNvPr id="24593" name="Rectangle 17"/>
            <p:cNvSpPr>
              <a:spLocks noChangeArrowheads="1"/>
            </p:cNvSpPr>
            <p:nvPr/>
          </p:nvSpPr>
          <p:spPr bwMode="auto">
            <a:xfrm>
              <a:off x="3364" y="828"/>
              <a:ext cx="2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-</a:t>
              </a:r>
            </a:p>
          </p:txBody>
        </p:sp>
        <p:sp>
          <p:nvSpPr>
            <p:cNvPr id="24594" name="Rectangle 18"/>
            <p:cNvSpPr>
              <a:spLocks noChangeArrowheads="1"/>
            </p:cNvSpPr>
            <p:nvPr/>
          </p:nvSpPr>
          <p:spPr bwMode="auto">
            <a:xfrm>
              <a:off x="1697" y="73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5</a:t>
              </a:r>
            </a:p>
          </p:txBody>
        </p:sp>
        <p:sp>
          <p:nvSpPr>
            <p:cNvPr id="24595" name="Rectangle 19"/>
            <p:cNvSpPr>
              <a:spLocks noChangeArrowheads="1"/>
            </p:cNvSpPr>
            <p:nvPr/>
          </p:nvSpPr>
          <p:spPr bwMode="auto">
            <a:xfrm>
              <a:off x="2035" y="73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4</a:t>
              </a:r>
            </a:p>
          </p:txBody>
        </p:sp>
        <p:sp>
          <p:nvSpPr>
            <p:cNvPr id="24596" name="Rectangle 20"/>
            <p:cNvSpPr>
              <a:spLocks noChangeArrowheads="1"/>
            </p:cNvSpPr>
            <p:nvPr/>
          </p:nvSpPr>
          <p:spPr bwMode="auto">
            <a:xfrm>
              <a:off x="2472" y="73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3</a:t>
              </a:r>
            </a:p>
          </p:txBody>
        </p:sp>
        <p:sp>
          <p:nvSpPr>
            <p:cNvPr id="24597" name="Rectangle 21"/>
            <p:cNvSpPr>
              <a:spLocks noChangeArrowheads="1"/>
            </p:cNvSpPr>
            <p:nvPr/>
          </p:nvSpPr>
          <p:spPr bwMode="auto">
            <a:xfrm>
              <a:off x="2808" y="73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</a:t>
              </a:r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273" y="8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9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3048" y="82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20</a:t>
              </a:r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3490" y="82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800"/>
                <a:t>12</a:t>
              </a:r>
            </a:p>
          </p:txBody>
        </p:sp>
      </p:grpSp>
      <p:graphicFrame>
        <p:nvGraphicFramePr>
          <p:cNvPr id="24602" name="Object 26"/>
          <p:cNvGraphicFramePr>
            <a:graphicFrameLocks/>
          </p:cNvGraphicFramePr>
          <p:nvPr/>
        </p:nvGraphicFramePr>
        <p:xfrm>
          <a:off x="1697038" y="2014538"/>
          <a:ext cx="55546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Equation" r:id="rId4" imgW="5554440" imgH="436320" progId="Equation.3">
                  <p:embed/>
                </p:oleObj>
              </mc:Choice>
              <mc:Fallback>
                <p:oleObj name="Equation" r:id="rId4" imgW="5554440" imgH="436320" progId="Equation.3">
                  <p:embed/>
                  <p:pic>
                    <p:nvPicPr>
                      <p:cNvPr id="0" name="Object 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014538"/>
                        <a:ext cx="55546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27"/>
          <p:cNvGraphicFramePr>
            <a:graphicFrameLocks/>
          </p:cNvGraphicFramePr>
          <p:nvPr/>
        </p:nvGraphicFramePr>
        <p:xfrm>
          <a:off x="1716088" y="2590800"/>
          <a:ext cx="1104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Equation" r:id="rId6" imgW="1104840" imgH="469800" progId="Equation.3">
                  <p:embed/>
                </p:oleObj>
              </mc:Choice>
              <mc:Fallback>
                <p:oleObj name="Equation" r:id="rId6" imgW="1104840" imgH="469800" progId="Equation.3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2590800"/>
                        <a:ext cx="1104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4" name="Object 28"/>
          <p:cNvGraphicFramePr>
            <a:graphicFrameLocks/>
          </p:cNvGraphicFramePr>
          <p:nvPr/>
        </p:nvGraphicFramePr>
        <p:xfrm>
          <a:off x="1631950" y="3128963"/>
          <a:ext cx="53911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1" name="Equation" r:id="rId8" imgW="5391000" imgH="952200" progId="Equation.3">
                  <p:embed/>
                </p:oleObj>
              </mc:Choice>
              <mc:Fallback>
                <p:oleObj name="Equation" r:id="rId8" imgW="5391000" imgH="952200" progId="Equation.3">
                  <p:embed/>
                  <p:pic>
                    <p:nvPicPr>
                      <p:cNvPr id="0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3128963"/>
                        <a:ext cx="53911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524000" y="4495800"/>
            <a:ext cx="7315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Now, begin testing each potential zero using synthetic division.  If a potential zero </a:t>
            </a:r>
            <a:r>
              <a:rPr lang="en-US" sz="2800" i="1"/>
              <a:t>k</a:t>
            </a:r>
            <a:r>
              <a:rPr lang="en-US" sz="2800"/>
              <a:t> is in fact a zero, then </a:t>
            </a:r>
            <a:r>
              <a:rPr lang="en-US" sz="2800" i="1"/>
              <a:t>x</a:t>
            </a:r>
            <a:r>
              <a:rPr lang="en-US" sz="2800"/>
              <a:t> - </a:t>
            </a:r>
            <a:r>
              <a:rPr lang="en-US" sz="2800" i="1"/>
              <a:t>k</a:t>
            </a:r>
            <a:r>
              <a:rPr lang="en-US" sz="2800"/>
              <a:t> divides into </a:t>
            </a:r>
            <a:r>
              <a:rPr lang="en-US" sz="2800" i="1"/>
              <a:t>f</a:t>
            </a:r>
            <a:r>
              <a:rPr lang="en-US" sz="2800"/>
              <a:t> (remainder will be zero) and is a factor of </a:t>
            </a:r>
            <a:r>
              <a:rPr lang="en-US" sz="2800" i="1"/>
              <a:t>f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5" grpId="0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Designs\Azure.pot</Template>
  <TotalTime>111</TotalTime>
  <Words>896</Words>
  <Application>Microsoft Office PowerPoint</Application>
  <PresentationFormat>On-screen Show (4:3)</PresentationFormat>
  <Paragraphs>237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Azure</vt:lpstr>
      <vt:lpstr>Equation</vt:lpstr>
      <vt:lpstr>Document</vt:lpstr>
      <vt:lpstr>Sullivan Algebra and Trigonometry: Section 5.5 Real Zeros of a Polynomial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Sullivan College Algebra Section 5.2</dc:title>
  <dc:creator>Jeffrey A. Detrick</dc:creator>
  <cp:lastModifiedBy>mzabdawi</cp:lastModifiedBy>
  <cp:revision>17</cp:revision>
  <dcterms:created xsi:type="dcterms:W3CDTF">1995-05-28T16:02:17Z</dcterms:created>
  <dcterms:modified xsi:type="dcterms:W3CDTF">2012-03-27T14:37:25Z</dcterms:modified>
</cp:coreProperties>
</file>