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03AA42-7EE1-4662-AC34-6C7B60D79C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31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0896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AF2BB3-A779-4877-AD73-DA7CA4D09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AD157-429D-4FBD-9194-5D08CCE8B0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8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DC9CD-C7E4-4D9B-B020-33B303E02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2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B67CD-5321-4351-AF3E-A815ACB3AD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4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FBD2E-F7DC-4CC4-9008-704780041D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8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C9607-CFA1-424E-AE34-35E7913B07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7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98945-CCEA-4723-8A7C-717136CC6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4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F6697-50AF-4E2B-8093-B2CB834B71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5AE3D-869F-45DD-BF9D-BA09EF807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7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349D2-CA78-4B61-9BAF-AA88585A3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4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0D098-88EC-4804-A668-CC8A134CA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7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6" name="Group 32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5B437C-41A1-45B0-8834-0500D138456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066800"/>
            <a:ext cx="7772400" cy="1143000"/>
          </a:xfrm>
          <a:noFill/>
          <a:ln/>
        </p:spPr>
        <p:txBody>
          <a:bodyPr/>
          <a:lstStyle/>
          <a:p>
            <a:pPr algn="ctr" eaLnBrk="1" hangingPunct="1"/>
            <a:r>
              <a:rPr lang="en-US" sz="4800">
                <a:solidFill>
                  <a:schemeClr val="tx1"/>
                </a:solidFill>
              </a:rPr>
              <a:t>Sullivan Algebra and Trigonometry: Section 1.6</a:t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>Equations and Inequalities Involving Absolute Value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90600" y="3962400"/>
            <a:ext cx="7696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/>
              <a:t>Objectives of this Section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/>
              <a:t> Solve Equations Involving Absolute Value</a:t>
            </a:r>
          </a:p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/>
              <a:t> Solve Inequalities Involving Absolute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43000" y="4572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Equations Involving Absolute Value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219200" y="1828800"/>
            <a:ext cx="7620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/>
              <a:t>If the absolute value of an expression equals some positive number </a:t>
            </a:r>
            <a:r>
              <a:rPr lang="en-US" sz="3200" i="1"/>
              <a:t>a</a:t>
            </a:r>
            <a:r>
              <a:rPr lang="en-US" sz="3200"/>
              <a:t>, then the expression itself equals either </a:t>
            </a:r>
            <a:r>
              <a:rPr lang="en-US" sz="3200" i="1"/>
              <a:t>a</a:t>
            </a:r>
            <a:r>
              <a:rPr lang="en-US" sz="3200"/>
              <a:t> or -</a:t>
            </a:r>
            <a:r>
              <a:rPr lang="en-US" sz="3200" i="1"/>
              <a:t>a</a:t>
            </a:r>
            <a:r>
              <a:rPr lang="en-US" sz="3200"/>
              <a:t>.  Thus,</a:t>
            </a:r>
          </a:p>
        </p:txBody>
      </p:sp>
      <p:graphicFrame>
        <p:nvGraphicFramePr>
          <p:cNvPr id="6148" name="Object 4"/>
          <p:cNvGraphicFramePr>
            <a:graphicFrameLocks/>
          </p:cNvGraphicFramePr>
          <p:nvPr/>
        </p:nvGraphicFramePr>
        <p:xfrm>
          <a:off x="1701800" y="3541713"/>
          <a:ext cx="6402388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4" imgW="6402240" imgH="814320" progId="Word.Document.8">
                  <p:embed/>
                </p:oleObj>
              </mc:Choice>
              <mc:Fallback>
                <p:oleObj name="Document" r:id="rId4" imgW="6402240" imgH="81432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3541713"/>
                        <a:ext cx="6402388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/>
          </p:cNvGraphicFramePr>
          <p:nvPr/>
        </p:nvGraphicFramePr>
        <p:xfrm>
          <a:off x="2895600" y="414338"/>
          <a:ext cx="38179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4" imgW="3817800" imgH="593640" progId="Equation.3">
                  <p:embed/>
                </p:oleObj>
              </mc:Choice>
              <mc:Fallback>
                <p:oleObj name="Equation" r:id="rId4" imgW="3817800" imgH="59364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4338"/>
                        <a:ext cx="3817938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/>
          </p:cNvGraphicFramePr>
          <p:nvPr/>
        </p:nvGraphicFramePr>
        <p:xfrm>
          <a:off x="3886200" y="1447800"/>
          <a:ext cx="22987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6" imgW="2298600" imgH="617400" progId="Equation.3">
                  <p:embed/>
                </p:oleObj>
              </mc:Choice>
              <mc:Fallback>
                <p:oleObj name="Equation" r:id="rId6" imgW="2298600" imgH="6174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447800"/>
                        <a:ext cx="22987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/>
          </p:cNvGraphicFramePr>
          <p:nvPr/>
        </p:nvGraphicFramePr>
        <p:xfrm>
          <a:off x="2133600" y="2287588"/>
          <a:ext cx="6043613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8" imgW="6043320" imgH="468000" progId="Equation.3">
                  <p:embed/>
                </p:oleObj>
              </mc:Choice>
              <mc:Fallback>
                <p:oleObj name="Equation" r:id="rId8" imgW="6043320" imgH="468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7588"/>
                        <a:ext cx="6043613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/>
          </p:cNvGraphicFramePr>
          <p:nvPr/>
        </p:nvGraphicFramePr>
        <p:xfrm>
          <a:off x="2819400" y="3049588"/>
          <a:ext cx="1776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10" imgW="1776240" imgH="461880" progId="Equation.3">
                  <p:embed/>
                </p:oleObj>
              </mc:Choice>
              <mc:Fallback>
                <p:oleObj name="Equation" r:id="rId10" imgW="1776240" imgH="46188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049588"/>
                        <a:ext cx="1776413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/>
          </p:cNvGraphicFramePr>
          <p:nvPr/>
        </p:nvGraphicFramePr>
        <p:xfrm>
          <a:off x="3200400" y="3811588"/>
          <a:ext cx="114776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12" imgW="1147680" imgH="461880" progId="Equation.3">
                  <p:embed/>
                </p:oleObj>
              </mc:Choice>
              <mc:Fallback>
                <p:oleObj name="Equation" r:id="rId12" imgW="1147680" imgH="46188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11588"/>
                        <a:ext cx="1147763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/>
          </p:cNvGraphicFramePr>
          <p:nvPr/>
        </p:nvGraphicFramePr>
        <p:xfrm>
          <a:off x="6122988" y="3049588"/>
          <a:ext cx="18907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14" imgW="1890360" imgH="475920" progId="Equation.3">
                  <p:embed/>
                </p:oleObj>
              </mc:Choice>
              <mc:Fallback>
                <p:oleObj name="Equation" r:id="rId14" imgW="1890360" imgH="47592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988" y="3049588"/>
                        <a:ext cx="18907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/>
          </p:cNvGraphicFramePr>
          <p:nvPr/>
        </p:nvGraphicFramePr>
        <p:xfrm>
          <a:off x="6440488" y="3810000"/>
          <a:ext cx="14668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16" imgW="1466640" imgH="469800" progId="Equation.3">
                  <p:embed/>
                </p:oleObj>
              </mc:Choice>
              <mc:Fallback>
                <p:oleObj name="Equation" r:id="rId16" imgW="1466640" imgH="4698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3810000"/>
                        <a:ext cx="14668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/>
          </p:cNvGraphicFramePr>
          <p:nvPr/>
        </p:nvGraphicFramePr>
        <p:xfrm>
          <a:off x="3033713" y="4584700"/>
          <a:ext cx="491966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Document" r:id="rId18" imgW="4919400" imgH="930240" progId="Word.Document.8">
                  <p:embed/>
                </p:oleObj>
              </mc:Choice>
              <mc:Fallback>
                <p:oleObj name="Document" r:id="rId18" imgW="4919400" imgH="930240" progId="Word.Documen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4584700"/>
                        <a:ext cx="4919662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/>
          </p:cNvGraphicFramePr>
          <p:nvPr/>
        </p:nvGraphicFramePr>
        <p:xfrm>
          <a:off x="1223963" y="381000"/>
          <a:ext cx="7748587" cy="301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Document" r:id="rId4" imgW="7748280" imgH="3017520" progId="Word.Document.8">
                  <p:embed/>
                </p:oleObj>
              </mc:Choice>
              <mc:Fallback>
                <p:oleObj name="Document" r:id="rId4" imgW="7748280" imgH="3017520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381000"/>
                        <a:ext cx="7748587" cy="301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19200" y="457200"/>
            <a:ext cx="518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Theorem</a:t>
            </a:r>
          </a:p>
        </p:txBody>
      </p:sp>
      <p:graphicFrame>
        <p:nvGraphicFramePr>
          <p:cNvPr id="10244" name="Object 4"/>
          <p:cNvGraphicFramePr>
            <a:graphicFrameLocks/>
          </p:cNvGraphicFramePr>
          <p:nvPr/>
        </p:nvGraphicFramePr>
        <p:xfrm>
          <a:off x="1250950" y="3898900"/>
          <a:ext cx="7470775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6" imgW="7470720" imgH="1612800" progId="Word.Document.8">
                  <p:embed/>
                </p:oleObj>
              </mc:Choice>
              <mc:Fallback>
                <p:oleObj name="Document" r:id="rId6" imgW="7470720" imgH="16128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3898900"/>
                        <a:ext cx="7470775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/>
          </p:cNvGraphicFramePr>
          <p:nvPr/>
        </p:nvGraphicFramePr>
        <p:xfrm>
          <a:off x="2590800" y="490538"/>
          <a:ext cx="38401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4" imgW="3840120" imgH="658800" progId="Equation.3">
                  <p:embed/>
                </p:oleObj>
              </mc:Choice>
              <mc:Fallback>
                <p:oleObj name="Equation" r:id="rId4" imgW="3840120" imgH="65880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0538"/>
                        <a:ext cx="3840163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/>
          </p:cNvGraphicFramePr>
          <p:nvPr/>
        </p:nvGraphicFramePr>
        <p:xfrm>
          <a:off x="3962400" y="1449388"/>
          <a:ext cx="1993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6" imgW="1993680" imgH="622080" progId="Equation.3">
                  <p:embed/>
                </p:oleObj>
              </mc:Choice>
              <mc:Fallback>
                <p:oleObj name="Equation" r:id="rId6" imgW="1993680" imgH="62208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449388"/>
                        <a:ext cx="1993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/>
          </p:cNvGraphicFramePr>
          <p:nvPr/>
        </p:nvGraphicFramePr>
        <p:xfrm>
          <a:off x="3424238" y="2363788"/>
          <a:ext cx="28670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8" imgW="2866680" imgH="392040" progId="Equation.3">
                  <p:embed/>
                </p:oleObj>
              </mc:Choice>
              <mc:Fallback>
                <p:oleObj name="Equation" r:id="rId8" imgW="2866680" imgH="39204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2363788"/>
                        <a:ext cx="28670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/>
          </p:cNvGraphicFramePr>
          <p:nvPr/>
        </p:nvGraphicFramePr>
        <p:xfrm>
          <a:off x="3779838" y="3125788"/>
          <a:ext cx="2325687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10" imgW="2325600" imgH="392040" progId="Equation.3">
                  <p:embed/>
                </p:oleObj>
              </mc:Choice>
              <mc:Fallback>
                <p:oleObj name="Equation" r:id="rId10" imgW="2325600" imgH="39204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125788"/>
                        <a:ext cx="2325687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/>
          </p:cNvGraphicFramePr>
          <p:nvPr/>
        </p:nvGraphicFramePr>
        <p:xfrm>
          <a:off x="3919538" y="3779838"/>
          <a:ext cx="2036762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12" imgW="2036520" imgH="1036440" progId="Equation.3">
                  <p:embed/>
                </p:oleObj>
              </mc:Choice>
              <mc:Fallback>
                <p:oleObj name="Equation" r:id="rId12" imgW="2036520" imgH="103644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8" y="3779838"/>
                        <a:ext cx="2036762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1219200" y="4968875"/>
            <a:ext cx="7556500" cy="1144588"/>
            <a:chOff x="768" y="3130"/>
            <a:chExt cx="4760" cy="721"/>
          </a:xfrm>
        </p:grpSpPr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768" y="3312"/>
              <a:ext cx="26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Solution Set:</a:t>
              </a:r>
            </a:p>
          </p:txBody>
        </p:sp>
        <p:graphicFrame>
          <p:nvGraphicFramePr>
            <p:cNvPr id="12296" name="Object 8"/>
            <p:cNvGraphicFramePr>
              <a:graphicFrameLocks/>
            </p:cNvGraphicFramePr>
            <p:nvPr/>
          </p:nvGraphicFramePr>
          <p:xfrm>
            <a:off x="2210" y="3130"/>
            <a:ext cx="3318" cy="7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5" name="Equation" r:id="rId14" imgW="5267160" imgH="1144440" progId="Equation.3">
                    <p:embed/>
                  </p:oleObj>
                </mc:Choice>
                <mc:Fallback>
                  <p:oleObj name="Equation" r:id="rId14" imgW="5267160" imgH="1144440" progId="Equation.3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0" y="3130"/>
                          <a:ext cx="3318" cy="7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/>
          </p:cNvGraphicFramePr>
          <p:nvPr/>
        </p:nvGraphicFramePr>
        <p:xfrm>
          <a:off x="1208088" y="2576513"/>
          <a:ext cx="7453312" cy="200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Document" r:id="rId4" imgW="7453080" imgH="2008080" progId="Word.Document.8">
                  <p:embed/>
                </p:oleObj>
              </mc:Choice>
              <mc:Fallback>
                <p:oleObj name="Document" r:id="rId4" imgW="7453080" imgH="2008080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2576513"/>
                        <a:ext cx="7453312" cy="200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/>
          </p:cNvGraphicFramePr>
          <p:nvPr/>
        </p:nvGraphicFramePr>
        <p:xfrm>
          <a:off x="1216025" y="1385888"/>
          <a:ext cx="63881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Document" r:id="rId6" imgW="6387840" imgH="684000" progId="Word.Document.8">
                  <p:embed/>
                </p:oleObj>
              </mc:Choice>
              <mc:Fallback>
                <p:oleObj name="Document" r:id="rId6" imgW="6387840" imgH="68400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1385888"/>
                        <a:ext cx="6388100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66800" y="38100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/>
          </p:cNvGraphicFramePr>
          <p:nvPr/>
        </p:nvGraphicFramePr>
        <p:xfrm>
          <a:off x="2667000" y="528638"/>
          <a:ext cx="413226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4" imgW="4132080" imgH="650520" progId="Equation.3">
                  <p:embed/>
                </p:oleObj>
              </mc:Choice>
              <mc:Fallback>
                <p:oleObj name="Equation" r:id="rId4" imgW="4132080" imgH="65052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28638"/>
                        <a:ext cx="4132263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/>
          </p:cNvGraphicFramePr>
          <p:nvPr/>
        </p:nvGraphicFramePr>
        <p:xfrm>
          <a:off x="3886200" y="1601788"/>
          <a:ext cx="20431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6" imgW="2043000" imgH="550800" progId="Equation.3">
                  <p:embed/>
                </p:oleObj>
              </mc:Choice>
              <mc:Fallback>
                <p:oleObj name="Equation" r:id="rId6" imgW="2043000" imgH="5508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01788"/>
                        <a:ext cx="2043113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/>
          </p:cNvGraphicFramePr>
          <p:nvPr/>
        </p:nvGraphicFramePr>
        <p:xfrm>
          <a:off x="1828800" y="2376488"/>
          <a:ext cx="70088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Document" r:id="rId8" imgW="7008480" imgH="533160" progId="Word.Document.8">
                  <p:embed/>
                </p:oleObj>
              </mc:Choice>
              <mc:Fallback>
                <p:oleObj name="Document" r:id="rId8" imgW="7008480" imgH="53316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76488"/>
                        <a:ext cx="70088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/>
          </p:cNvGraphicFramePr>
          <p:nvPr/>
        </p:nvGraphicFramePr>
        <p:xfrm>
          <a:off x="2436813" y="3276600"/>
          <a:ext cx="1651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10" imgW="1650960" imgH="393480" progId="Equation.3">
                  <p:embed/>
                </p:oleObj>
              </mc:Choice>
              <mc:Fallback>
                <p:oleObj name="Equation" r:id="rId10" imgW="1650960" imgH="39348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3" y="3276600"/>
                        <a:ext cx="1651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/>
          </p:cNvGraphicFramePr>
          <p:nvPr/>
        </p:nvGraphicFramePr>
        <p:xfrm>
          <a:off x="2743200" y="3856038"/>
          <a:ext cx="119856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12" imgW="1198440" imgH="947520" progId="Equation.3">
                  <p:embed/>
                </p:oleObj>
              </mc:Choice>
              <mc:Fallback>
                <p:oleObj name="Equation" r:id="rId12" imgW="1198440" imgH="94752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56038"/>
                        <a:ext cx="1198563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/>
          </p:cNvGraphicFramePr>
          <p:nvPr/>
        </p:nvGraphicFramePr>
        <p:xfrm>
          <a:off x="5462588" y="3278188"/>
          <a:ext cx="140811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14" imgW="1407960" imgH="398160" progId="Equation.3">
                  <p:embed/>
                </p:oleObj>
              </mc:Choice>
              <mc:Fallback>
                <p:oleObj name="Equation" r:id="rId14" imgW="1407960" imgH="39816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588" y="3278188"/>
                        <a:ext cx="1408112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/>
          </p:cNvGraphicFramePr>
          <p:nvPr/>
        </p:nvGraphicFramePr>
        <p:xfrm>
          <a:off x="5716588" y="4122738"/>
          <a:ext cx="9255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16" imgW="925200" imgH="385560" progId="Equation.3">
                  <p:embed/>
                </p:oleObj>
              </mc:Choice>
              <mc:Fallback>
                <p:oleObj name="Equation" r:id="rId16" imgW="925200" imgH="38556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4122738"/>
                        <a:ext cx="925512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446609"/>
              </p:ext>
            </p:extLst>
          </p:nvPr>
        </p:nvGraphicFramePr>
        <p:xfrm>
          <a:off x="1633538" y="5105400"/>
          <a:ext cx="64119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18" imgW="3530520" imgH="431640" progId="Equation.3">
                  <p:embed/>
                </p:oleObj>
              </mc:Choice>
              <mc:Fallback>
                <p:oleObj name="Equation" r:id="rId18" imgW="3530520" imgH="43164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5105400"/>
                        <a:ext cx="641191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Designs\Azure.pot</Template>
  <TotalTime>40</TotalTime>
  <Words>58</Words>
  <Application>Microsoft Office PowerPoint</Application>
  <PresentationFormat>On-screen Show (4:3)</PresentationFormat>
  <Paragraphs>9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Azure</vt:lpstr>
      <vt:lpstr>Document</vt:lpstr>
      <vt:lpstr>Equation</vt:lpstr>
      <vt:lpstr>Microsoft Equation 3.0</vt:lpstr>
      <vt:lpstr>Sullivan Algebra and Trigonometry: Section 1.6 Equations and Inequalities Involving Absolute Value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Sullivan College Algebra Section 1.6</dc:title>
  <dc:creator>Jeffrey A. Detrick</dc:creator>
  <cp:lastModifiedBy>Zabdawi, Marwan</cp:lastModifiedBy>
  <cp:revision>8</cp:revision>
  <dcterms:created xsi:type="dcterms:W3CDTF">1995-05-28T16:02:17Z</dcterms:created>
  <dcterms:modified xsi:type="dcterms:W3CDTF">2012-08-31T17:10:07Z</dcterms:modified>
</cp:coreProperties>
</file>