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2233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562E099F-2448-4AD0-9896-9A5899A111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030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817859-C587-4B74-BB44-8DFA972A2524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D0B174-2FDD-4128-94B4-4367D5E69102}" type="slidenum">
              <a:rPr lang="en-US"/>
              <a:pPr/>
              <a:t>10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A96D17-6E63-444C-8FF7-754F9C74CF0F}" type="slidenum">
              <a:rPr lang="en-US"/>
              <a:pPr/>
              <a:t>11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E3BBEA-D6E0-4C91-8C01-B8F4588D2336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2158E-38C8-4813-AC2C-F1692558ADB6}" type="slidenum">
              <a:rPr lang="en-US"/>
              <a:pPr/>
              <a:t>3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A9D68-1DB5-4128-BD55-0C4F5F20F785}" type="slidenum">
              <a:rPr lang="en-US"/>
              <a:pPr/>
              <a:t>4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7F41BD-391E-4DEC-97C1-B9DC19BAE3A3}" type="slidenum">
              <a:rPr lang="en-US"/>
              <a:pPr/>
              <a:t>5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12033E-6052-4915-B301-46A984B26038}" type="slidenum">
              <a:rPr lang="en-US"/>
              <a:pPr/>
              <a:t>6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BB6941-5E6E-48BD-AE46-2DF87D50EE88}" type="slidenum">
              <a:rPr lang="en-US"/>
              <a:pPr/>
              <a:t>7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A6A895-D5FD-43DF-B3AB-55DF70AFB1E3}" type="slidenum">
              <a:rPr lang="en-US"/>
              <a:pPr/>
              <a:t>8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A17355-CDF1-48D8-8E79-79DA2B4E2B57}" type="slidenum">
              <a:rPr lang="en-US"/>
              <a:pPr/>
              <a:t>9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1" name="Group 33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invGray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80" name="Group 32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2051" name="Rectangle 3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" name="Rectangle 4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" name="Rectangle 15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6" name="Rectangle 18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82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083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/>
          <a:lstStyle>
            <a:lvl1pPr marL="0" indent="0" algn="ctr">
              <a:buFont typeface="Monotype Sorts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85" name="Rectangle 3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86" name="Rectangle 3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5E70FCC-893F-40C8-9BD9-B1D048B445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548E3-C038-41CC-8389-F479B8BAE8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99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E811A6-38B0-4AB4-BBBA-DBC43558E3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91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BAE62-B93D-417A-A953-9BF2D38AB9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6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4B219-4B94-43DE-8B97-66AB830D08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661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61092-E58F-4A81-B4D5-E2261F3473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43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EB5EC-D956-4960-A6B1-F8281BA74D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84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C193A9-4A17-4756-8276-ECF80C450C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889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AD6E47-6769-48CB-82F9-DEA48A6C32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33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46255-48D9-4D78-997B-908ADFC8F6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06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A235C-CDB7-4E0E-843B-9EC3667261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88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7" name="Group 33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invGray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56" name="Group 32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1027" name="Rectangle 3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Rectangle 31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58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59" name="Rectangle 3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61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62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FE000FD-ED66-40DB-AE57-21C38B6D5FA0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F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838200"/>
            <a:ext cx="7772400" cy="1143000"/>
          </a:xfrm>
          <a:noFill/>
          <a:ln/>
        </p:spPr>
        <p:txBody>
          <a:bodyPr/>
          <a:lstStyle/>
          <a:p>
            <a:pPr algn="ctr" eaLnBrk="1" hangingPunct="1"/>
            <a:r>
              <a:rPr lang="en-US" sz="4800">
                <a:solidFill>
                  <a:schemeClr val="tx1"/>
                </a:solidFill>
              </a:rPr>
              <a:t>Sullivan Algebra and Trigonometry: Section 10.2</a:t>
            </a:r>
            <a:br>
              <a:rPr lang="en-US" sz="4800">
                <a:solidFill>
                  <a:schemeClr val="tx1"/>
                </a:solidFill>
              </a:rPr>
            </a:br>
            <a:r>
              <a:rPr lang="en-US" sz="4800">
                <a:solidFill>
                  <a:schemeClr val="tx1"/>
                </a:solidFill>
              </a:rPr>
              <a:t>The Parabola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066800" y="3200400"/>
            <a:ext cx="76962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/>
              <a:t>Objectives of this Section</a:t>
            </a:r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en-US"/>
              <a:t> Find the Equation of a Parabola</a:t>
            </a:r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en-US"/>
              <a:t> Graph Parabolas</a:t>
            </a:r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en-US"/>
              <a:t> Discuss the Equation of a Parabola</a:t>
            </a:r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en-US"/>
              <a:t> Work With Parabolas with Vertex at (h,k)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835150" y="387350"/>
            <a:ext cx="6159500" cy="47879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4800600" y="762000"/>
            <a:ext cx="0" cy="396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2209800" y="2590800"/>
            <a:ext cx="5410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2743200" y="1905000"/>
            <a:ext cx="48006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Arc 6"/>
          <p:cNvSpPr>
            <a:spLocks/>
          </p:cNvSpPr>
          <p:nvPr/>
        </p:nvSpPr>
        <p:spPr bwMode="auto">
          <a:xfrm rot="10560000">
            <a:off x="4343400" y="1905000"/>
            <a:ext cx="2362200" cy="1447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0800" cap="rnd">
            <a:solidFill>
              <a:srgbClr val="FFFF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Arc 7"/>
          <p:cNvSpPr>
            <a:spLocks/>
          </p:cNvSpPr>
          <p:nvPr/>
        </p:nvSpPr>
        <p:spPr bwMode="auto">
          <a:xfrm rot="11040000">
            <a:off x="4348163" y="525463"/>
            <a:ext cx="2389187" cy="1381125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rgbClr val="FFFF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4730750" y="1835150"/>
            <a:ext cx="139700" cy="1397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4197350" y="1835150"/>
            <a:ext cx="139700" cy="1397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3581400" y="914400"/>
            <a:ext cx="0" cy="2667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2514600" y="9906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2"/>
                </a:solidFill>
              </a:rPr>
              <a:t>D: x = -4</a:t>
            </a:r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4876800" y="14478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2"/>
                </a:solidFill>
              </a:rPr>
              <a:t>F = (0,3)</a:t>
            </a: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4953000" y="1981200"/>
            <a:ext cx="304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2"/>
                </a:solidFill>
              </a:rPr>
              <a:t>Axis of Symmetry: y = 3</a:t>
            </a:r>
          </a:p>
        </p:txBody>
      </p:sp>
      <p:sp>
        <p:nvSpPr>
          <p:cNvPr id="22542" name="Oval 14"/>
          <p:cNvSpPr>
            <a:spLocks noChangeArrowheads="1"/>
          </p:cNvSpPr>
          <p:nvPr/>
        </p:nvSpPr>
        <p:spPr bwMode="auto">
          <a:xfrm>
            <a:off x="4730750" y="2673350"/>
            <a:ext cx="139700" cy="1397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3962400" y="2743200"/>
            <a:ext cx="106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2"/>
                </a:solidFill>
              </a:rPr>
              <a:t>(0, -1)</a:t>
            </a:r>
          </a:p>
        </p:txBody>
      </p:sp>
      <p:sp>
        <p:nvSpPr>
          <p:cNvPr id="22544" name="Oval 16"/>
          <p:cNvSpPr>
            <a:spLocks noChangeArrowheads="1"/>
          </p:cNvSpPr>
          <p:nvPr/>
        </p:nvSpPr>
        <p:spPr bwMode="auto">
          <a:xfrm>
            <a:off x="4730750" y="996950"/>
            <a:ext cx="139700" cy="1397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3962400" y="685800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2"/>
                </a:solidFill>
              </a:rPr>
              <a:t>(0, 7)</a:t>
            </a:r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3276600" y="5486400"/>
            <a:ext cx="426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FF00"/>
                </a:solidFill>
              </a:rPr>
              <a:t>(</a:t>
            </a:r>
            <a:r>
              <a:rPr lang="en-US" sz="3200" i="1">
                <a:solidFill>
                  <a:srgbClr val="FFFF00"/>
                </a:solidFill>
              </a:rPr>
              <a:t>y</a:t>
            </a:r>
            <a:r>
              <a:rPr lang="en-US" sz="3200">
                <a:solidFill>
                  <a:srgbClr val="FFFF00"/>
                </a:solidFill>
              </a:rPr>
              <a:t> - 3)</a:t>
            </a:r>
            <a:r>
              <a:rPr lang="en-US" sz="3200" baseline="30000">
                <a:solidFill>
                  <a:srgbClr val="FFFF00"/>
                </a:solidFill>
              </a:rPr>
              <a:t>2</a:t>
            </a:r>
            <a:r>
              <a:rPr lang="en-US" sz="3200">
                <a:solidFill>
                  <a:srgbClr val="FFFF00"/>
                </a:solidFill>
              </a:rPr>
              <a:t> = 8(</a:t>
            </a:r>
            <a:r>
              <a:rPr lang="en-US" sz="3200" i="1">
                <a:solidFill>
                  <a:srgbClr val="FFFF00"/>
                </a:solidFill>
              </a:rPr>
              <a:t>x</a:t>
            </a:r>
            <a:r>
              <a:rPr lang="en-US" sz="3200">
                <a:solidFill>
                  <a:srgbClr val="FFFF00"/>
                </a:solidFill>
              </a:rPr>
              <a:t> + 2)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219200" y="2286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Find the vertex and focus of the following parabola: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667000" y="1600200"/>
            <a:ext cx="480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/>
              <a:t>x</a:t>
            </a:r>
            <a:r>
              <a:rPr lang="en-US" sz="3200" baseline="30000"/>
              <a:t>2</a:t>
            </a:r>
            <a:r>
              <a:rPr lang="en-US" sz="3200"/>
              <a:t> + 8</a:t>
            </a:r>
            <a:r>
              <a:rPr lang="en-US" sz="3200" i="1"/>
              <a:t>x </a:t>
            </a:r>
            <a:r>
              <a:rPr lang="en-US" sz="3200"/>
              <a:t>= 4</a:t>
            </a:r>
            <a:r>
              <a:rPr lang="en-US" sz="3200" i="1"/>
              <a:t>y</a:t>
            </a:r>
            <a:r>
              <a:rPr lang="en-US" sz="3200"/>
              <a:t> - 8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295400" y="2209800"/>
            <a:ext cx="7620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First, use the method of completing the square involving the variable </a:t>
            </a:r>
            <a:r>
              <a:rPr lang="en-US" sz="2800" i="1"/>
              <a:t>x</a:t>
            </a:r>
            <a:r>
              <a:rPr lang="en-US" sz="2800"/>
              <a:t> to rewrite the parabola.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2743200" y="3429000"/>
            <a:ext cx="617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/>
              <a:t>x</a:t>
            </a:r>
            <a:r>
              <a:rPr lang="en-US" sz="3200" baseline="30000"/>
              <a:t>2</a:t>
            </a:r>
            <a:r>
              <a:rPr lang="en-US" sz="3200"/>
              <a:t> + 8</a:t>
            </a:r>
            <a:r>
              <a:rPr lang="en-US" sz="3200" i="1"/>
              <a:t>x + ____ </a:t>
            </a:r>
            <a:r>
              <a:rPr lang="en-US" sz="3200"/>
              <a:t>= 4</a:t>
            </a:r>
            <a:r>
              <a:rPr lang="en-US" sz="3200" i="1"/>
              <a:t>y</a:t>
            </a:r>
            <a:r>
              <a:rPr lang="en-US" sz="3200"/>
              <a:t> - 8 + ____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495800" y="34290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FF00"/>
                </a:solidFill>
              </a:rPr>
              <a:t>16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7086600" y="34290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FF00"/>
                </a:solidFill>
              </a:rPr>
              <a:t>16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2667000" y="4038600"/>
            <a:ext cx="594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(</a:t>
            </a:r>
            <a:r>
              <a:rPr lang="en-US" sz="3200" i="1"/>
              <a:t>x</a:t>
            </a:r>
            <a:r>
              <a:rPr lang="en-US" sz="3200"/>
              <a:t> + 4)(</a:t>
            </a:r>
            <a:r>
              <a:rPr lang="en-US" sz="3200" i="1"/>
              <a:t>x</a:t>
            </a:r>
            <a:r>
              <a:rPr lang="en-US" sz="3200"/>
              <a:t> + 4) = 4</a:t>
            </a:r>
            <a:r>
              <a:rPr lang="en-US" sz="3200" i="1"/>
              <a:t>y</a:t>
            </a:r>
            <a:r>
              <a:rPr lang="en-US" sz="3200"/>
              <a:t> + 8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2667000" y="4800600"/>
            <a:ext cx="617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(</a:t>
            </a:r>
            <a:r>
              <a:rPr lang="en-US" sz="3200" i="1"/>
              <a:t>x</a:t>
            </a:r>
            <a:r>
              <a:rPr lang="en-US" sz="3200"/>
              <a:t> + 4)</a:t>
            </a:r>
            <a:r>
              <a:rPr lang="en-US" sz="3200" baseline="30000"/>
              <a:t>2</a:t>
            </a:r>
            <a:r>
              <a:rPr lang="en-US" sz="3200"/>
              <a:t> = 4(</a:t>
            </a:r>
            <a:r>
              <a:rPr lang="en-US" sz="3200" i="1"/>
              <a:t>y </a:t>
            </a:r>
            <a:r>
              <a:rPr lang="en-US" sz="3200"/>
              <a:t>+ 2)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1066800" y="53340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The equation is of the form  (</a:t>
            </a:r>
            <a:r>
              <a:rPr lang="en-US" sz="3200" i="1"/>
              <a:t>x</a:t>
            </a:r>
            <a:r>
              <a:rPr lang="en-US" sz="3200"/>
              <a:t> - </a:t>
            </a:r>
            <a:r>
              <a:rPr lang="en-US" sz="3200" i="1"/>
              <a:t>h</a:t>
            </a:r>
            <a:r>
              <a:rPr lang="en-US" sz="3200"/>
              <a:t>)</a:t>
            </a:r>
            <a:r>
              <a:rPr lang="en-US" sz="3200" baseline="30000"/>
              <a:t>2</a:t>
            </a:r>
            <a:r>
              <a:rPr lang="en-US" sz="3200"/>
              <a:t> = 4</a:t>
            </a:r>
            <a:r>
              <a:rPr lang="en-US" sz="3200" i="1"/>
              <a:t>a</a:t>
            </a:r>
            <a:r>
              <a:rPr lang="en-US" sz="3200"/>
              <a:t>(</a:t>
            </a:r>
            <a:r>
              <a:rPr lang="en-US" sz="3200" i="1"/>
              <a:t>y- k</a:t>
            </a:r>
            <a:r>
              <a:rPr lang="en-US" sz="3200"/>
              <a:t>)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1219200" y="6096000"/>
            <a:ext cx="784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Vertex: (</a:t>
            </a:r>
            <a:r>
              <a:rPr lang="en-US" sz="2800" i="1"/>
              <a:t>h,k</a:t>
            </a:r>
            <a:r>
              <a:rPr lang="en-US" sz="2800"/>
              <a:t>) = (-4, -2);  Focus: (</a:t>
            </a:r>
            <a:r>
              <a:rPr lang="en-US" sz="2800" i="1"/>
              <a:t>h, k + a</a:t>
            </a:r>
            <a:r>
              <a:rPr lang="en-US" sz="2800"/>
              <a:t>) = (-4, -1)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utoUpdateAnimBg="0"/>
      <p:bldP spid="24581" grpId="0" autoUpdateAnimBg="0"/>
      <p:bldP spid="24582" grpId="0" autoUpdateAnimBg="0"/>
      <p:bldP spid="24583" grpId="0" autoUpdateAnimBg="0"/>
      <p:bldP spid="24584" grpId="0" autoUpdateAnimBg="0"/>
      <p:bldP spid="24585" grpId="0" autoUpdateAnimBg="0"/>
      <p:bldP spid="24586" grpId="0" build="p" autoUpdateAnimBg="0"/>
      <p:bldP spid="2458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219200" y="228600"/>
            <a:ext cx="7620000" cy="423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A parabola is defined as the collection of all points P in the plane that are the same distance from a fixed point F as they are from a fixed line D.  The point F is called the focus of the parabola, and the line D is its directrix.  As a result, a parabola is the set of points P for which:</a:t>
            </a:r>
          </a:p>
          <a:p>
            <a:pPr>
              <a:spcBef>
                <a:spcPct val="50000"/>
              </a:spcBef>
            </a:pPr>
            <a:r>
              <a:rPr lang="en-US" sz="3200"/>
              <a:t>			d(F,P) = d(P,D) 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295400" y="4648200"/>
            <a:ext cx="7543800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The equation of a parabola with vertex at (0,0), focus at (</a:t>
            </a:r>
            <a:r>
              <a:rPr lang="en-US" sz="3200" i="1"/>
              <a:t>a</a:t>
            </a:r>
            <a:r>
              <a:rPr lang="en-US" sz="3200"/>
              <a:t>,0), and directrix </a:t>
            </a:r>
            <a:r>
              <a:rPr lang="en-US" sz="3200" i="1"/>
              <a:t>x</a:t>
            </a:r>
            <a:r>
              <a:rPr lang="en-US" sz="3200"/>
              <a:t> = -</a:t>
            </a:r>
            <a:r>
              <a:rPr lang="en-US" sz="3200" i="1"/>
              <a:t>a</a:t>
            </a:r>
            <a:r>
              <a:rPr lang="en-US" sz="3200"/>
              <a:t> is</a:t>
            </a:r>
          </a:p>
          <a:p>
            <a:pPr>
              <a:spcBef>
                <a:spcPct val="50000"/>
              </a:spcBef>
            </a:pPr>
            <a:r>
              <a:rPr lang="en-US" sz="3200"/>
              <a:t>			</a:t>
            </a:r>
            <a:r>
              <a:rPr lang="en-US" sz="3200" i="1"/>
              <a:t>y</a:t>
            </a:r>
            <a:r>
              <a:rPr lang="en-US" sz="3200" baseline="30000"/>
              <a:t>2</a:t>
            </a:r>
            <a:r>
              <a:rPr lang="en-US" sz="3200"/>
              <a:t> = 4</a:t>
            </a:r>
            <a:r>
              <a:rPr lang="en-US" sz="3200" i="1"/>
              <a:t>ax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581400" y="6019800"/>
            <a:ext cx="358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d(F,P) = d(P,D)</a:t>
            </a:r>
          </a:p>
        </p:txBody>
      </p:sp>
      <p:grpSp>
        <p:nvGrpSpPr>
          <p:cNvPr id="8211" name="Group 19"/>
          <p:cNvGrpSpPr>
            <a:grpSpLocks/>
          </p:cNvGrpSpPr>
          <p:nvPr/>
        </p:nvGrpSpPr>
        <p:grpSpPr bwMode="auto">
          <a:xfrm>
            <a:off x="1530350" y="234950"/>
            <a:ext cx="7378700" cy="5549900"/>
            <a:chOff x="964" y="148"/>
            <a:chExt cx="4648" cy="3496"/>
          </a:xfrm>
        </p:grpSpPr>
        <p:sp>
          <p:nvSpPr>
            <p:cNvPr id="8195" name="Rectangle 3"/>
            <p:cNvSpPr>
              <a:spLocks noChangeArrowheads="1"/>
            </p:cNvSpPr>
            <p:nvPr/>
          </p:nvSpPr>
          <p:spPr bwMode="auto">
            <a:xfrm>
              <a:off x="964" y="148"/>
              <a:ext cx="4648" cy="349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6" name="Line 4"/>
            <p:cNvSpPr>
              <a:spLocks noChangeShapeType="1"/>
            </p:cNvSpPr>
            <p:nvPr/>
          </p:nvSpPr>
          <p:spPr bwMode="auto">
            <a:xfrm>
              <a:off x="2496" y="480"/>
              <a:ext cx="0" cy="26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7" name="Line 5"/>
            <p:cNvSpPr>
              <a:spLocks noChangeShapeType="1"/>
            </p:cNvSpPr>
            <p:nvPr/>
          </p:nvSpPr>
          <p:spPr bwMode="auto">
            <a:xfrm>
              <a:off x="1104" y="1872"/>
              <a:ext cx="42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8" name="Arc 6"/>
            <p:cNvSpPr>
              <a:spLocks/>
            </p:cNvSpPr>
            <p:nvPr/>
          </p:nvSpPr>
          <p:spPr bwMode="auto">
            <a:xfrm rot="10860000">
              <a:off x="2544" y="816"/>
              <a:ext cx="1728" cy="1056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2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599" y="19"/>
                  </a:moveTo>
                  <a:cubicBezTo>
                    <a:pt x="21588" y="11941"/>
                    <a:pt x="11921" y="21599"/>
                    <a:pt x="0" y="21600"/>
                  </a:cubicBezTo>
                </a:path>
                <a:path w="21600" h="21600" stroke="0" extrusionOk="0">
                  <a:moveTo>
                    <a:pt x="21599" y="19"/>
                  </a:moveTo>
                  <a:cubicBezTo>
                    <a:pt x="21588" y="11941"/>
                    <a:pt x="11921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50800" cap="rnd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9" name="Arc 7"/>
            <p:cNvSpPr>
              <a:spLocks/>
            </p:cNvSpPr>
            <p:nvPr/>
          </p:nvSpPr>
          <p:spPr bwMode="auto">
            <a:xfrm rot="10740000">
              <a:off x="2544" y="1874"/>
              <a:ext cx="1680" cy="96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 cap="rnd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0" name="Oval 8"/>
            <p:cNvSpPr>
              <a:spLocks noChangeArrowheads="1"/>
            </p:cNvSpPr>
            <p:nvPr/>
          </p:nvSpPr>
          <p:spPr bwMode="auto">
            <a:xfrm>
              <a:off x="3028" y="1828"/>
              <a:ext cx="88" cy="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" name="Oval 9"/>
            <p:cNvSpPr>
              <a:spLocks noChangeArrowheads="1"/>
            </p:cNvSpPr>
            <p:nvPr/>
          </p:nvSpPr>
          <p:spPr bwMode="auto">
            <a:xfrm>
              <a:off x="2452" y="1828"/>
              <a:ext cx="88" cy="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" name="Line 10"/>
            <p:cNvSpPr>
              <a:spLocks noChangeShapeType="1"/>
            </p:cNvSpPr>
            <p:nvPr/>
          </p:nvSpPr>
          <p:spPr bwMode="auto">
            <a:xfrm>
              <a:off x="2208" y="912"/>
              <a:ext cx="0" cy="2208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Rectangle 11"/>
            <p:cNvSpPr>
              <a:spLocks noChangeArrowheads="1"/>
            </p:cNvSpPr>
            <p:nvPr/>
          </p:nvSpPr>
          <p:spPr bwMode="auto">
            <a:xfrm>
              <a:off x="1200" y="1344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2"/>
                  </a:solidFill>
                </a:rPr>
                <a:t>D: </a:t>
              </a:r>
              <a:r>
                <a:rPr lang="en-US" i="1">
                  <a:solidFill>
                    <a:schemeClr val="bg2"/>
                  </a:solidFill>
                </a:rPr>
                <a:t>x</a:t>
              </a:r>
              <a:r>
                <a:rPr lang="en-US">
                  <a:solidFill>
                    <a:schemeClr val="bg2"/>
                  </a:solidFill>
                </a:rPr>
                <a:t> = -</a:t>
              </a:r>
              <a:r>
                <a:rPr lang="en-US" i="1">
                  <a:solidFill>
                    <a:schemeClr val="bg2"/>
                  </a:solidFill>
                </a:rPr>
                <a:t>a</a:t>
              </a:r>
            </a:p>
          </p:txBody>
        </p:sp>
        <p:sp>
          <p:nvSpPr>
            <p:cNvPr id="8204" name="Rectangle 12"/>
            <p:cNvSpPr>
              <a:spLocks noChangeArrowheads="1"/>
            </p:cNvSpPr>
            <p:nvPr/>
          </p:nvSpPr>
          <p:spPr bwMode="auto">
            <a:xfrm>
              <a:off x="2928" y="1968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2"/>
                  </a:solidFill>
                </a:rPr>
                <a:t>F = (a,0)</a:t>
              </a:r>
            </a:p>
          </p:txBody>
        </p:sp>
        <p:sp>
          <p:nvSpPr>
            <p:cNvPr id="8205" name="Oval 13"/>
            <p:cNvSpPr>
              <a:spLocks noChangeArrowheads="1"/>
            </p:cNvSpPr>
            <p:nvPr/>
          </p:nvSpPr>
          <p:spPr bwMode="auto">
            <a:xfrm>
              <a:off x="2788" y="1204"/>
              <a:ext cx="88" cy="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Line 14"/>
            <p:cNvSpPr>
              <a:spLocks noChangeShapeType="1"/>
            </p:cNvSpPr>
            <p:nvPr/>
          </p:nvSpPr>
          <p:spPr bwMode="auto">
            <a:xfrm>
              <a:off x="2832" y="1248"/>
              <a:ext cx="240" cy="6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Line 15"/>
            <p:cNvSpPr>
              <a:spLocks noChangeShapeType="1"/>
            </p:cNvSpPr>
            <p:nvPr/>
          </p:nvSpPr>
          <p:spPr bwMode="auto">
            <a:xfrm flipH="1" flipV="1">
              <a:off x="2208" y="1152"/>
              <a:ext cx="624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Rectangle 16"/>
            <p:cNvSpPr>
              <a:spLocks noChangeArrowheads="1"/>
            </p:cNvSpPr>
            <p:nvPr/>
          </p:nvSpPr>
          <p:spPr bwMode="auto">
            <a:xfrm>
              <a:off x="2976" y="1392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d(F,P)</a:t>
              </a:r>
            </a:p>
          </p:txBody>
        </p:sp>
        <p:sp>
          <p:nvSpPr>
            <p:cNvPr id="8209" name="Rectangle 17"/>
            <p:cNvSpPr>
              <a:spLocks noChangeArrowheads="1"/>
            </p:cNvSpPr>
            <p:nvPr/>
          </p:nvSpPr>
          <p:spPr bwMode="auto">
            <a:xfrm>
              <a:off x="2832" y="864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2"/>
                  </a:solidFill>
                </a:rPr>
                <a:t>P</a:t>
              </a:r>
            </a:p>
          </p:txBody>
        </p:sp>
        <p:sp>
          <p:nvSpPr>
            <p:cNvPr id="8210" name="Rectangle 18"/>
            <p:cNvSpPr>
              <a:spLocks noChangeArrowheads="1"/>
            </p:cNvSpPr>
            <p:nvPr/>
          </p:nvSpPr>
          <p:spPr bwMode="auto">
            <a:xfrm>
              <a:off x="2208" y="816"/>
              <a:ext cx="6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d(P,D)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143000" y="304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Find the equation of a parabola with vertex at (0,0) and focus at (4,0).  Graph the equation.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295400" y="1752600"/>
            <a:ext cx="78470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The distance from the vertex to the focus is     </a:t>
            </a:r>
            <a:r>
              <a:rPr lang="en-US" sz="2800" i="1"/>
              <a:t>a</a:t>
            </a:r>
            <a:r>
              <a:rPr lang="en-US" sz="2800"/>
              <a:t> = 4.  So the equation of the parabola is </a:t>
            </a:r>
            <a:r>
              <a:rPr lang="en-US" sz="2800" i="1"/>
              <a:t>y</a:t>
            </a:r>
            <a:r>
              <a:rPr lang="en-US" sz="2800" baseline="30000"/>
              <a:t>2</a:t>
            </a:r>
            <a:r>
              <a:rPr lang="en-US" sz="2800"/>
              <a:t> = 16</a:t>
            </a:r>
            <a:r>
              <a:rPr lang="en-US" sz="2800" i="1"/>
              <a:t>x</a:t>
            </a:r>
          </a:p>
        </p:txBody>
      </p:sp>
      <p:grpSp>
        <p:nvGrpSpPr>
          <p:cNvPr id="10256" name="Group 16"/>
          <p:cNvGrpSpPr>
            <a:grpSpLocks/>
          </p:cNvGrpSpPr>
          <p:nvPr/>
        </p:nvGrpSpPr>
        <p:grpSpPr bwMode="auto">
          <a:xfrm>
            <a:off x="2590800" y="2749550"/>
            <a:ext cx="4489450" cy="3873500"/>
            <a:chOff x="1632" y="1732"/>
            <a:chExt cx="2828" cy="2440"/>
          </a:xfrm>
        </p:grpSpPr>
        <p:sp>
          <p:nvSpPr>
            <p:cNvPr id="10244" name="Rectangle 4"/>
            <p:cNvSpPr>
              <a:spLocks noChangeArrowheads="1"/>
            </p:cNvSpPr>
            <p:nvPr/>
          </p:nvSpPr>
          <p:spPr bwMode="auto">
            <a:xfrm>
              <a:off x="1636" y="1732"/>
              <a:ext cx="2824" cy="24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" name="Line 5"/>
            <p:cNvSpPr>
              <a:spLocks noChangeShapeType="1"/>
            </p:cNvSpPr>
            <p:nvPr/>
          </p:nvSpPr>
          <p:spPr bwMode="auto">
            <a:xfrm>
              <a:off x="2566" y="1963"/>
              <a:ext cx="0" cy="18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6" name="Line 6"/>
            <p:cNvSpPr>
              <a:spLocks noChangeShapeType="1"/>
            </p:cNvSpPr>
            <p:nvPr/>
          </p:nvSpPr>
          <p:spPr bwMode="auto">
            <a:xfrm>
              <a:off x="1720" y="2936"/>
              <a:ext cx="25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" name="Arc 7"/>
            <p:cNvSpPr>
              <a:spLocks/>
            </p:cNvSpPr>
            <p:nvPr/>
          </p:nvSpPr>
          <p:spPr bwMode="auto">
            <a:xfrm rot="10860000">
              <a:off x="2595" y="2198"/>
              <a:ext cx="1051" cy="739"/>
            </a:xfrm>
            <a:custGeom>
              <a:avLst/>
              <a:gdLst>
                <a:gd name="G0" fmla="+- 0 0 0"/>
                <a:gd name="G1" fmla="+- 29 0 0"/>
                <a:gd name="G2" fmla="+- 21600 0 0"/>
                <a:gd name="T0" fmla="*/ 21600 w 21600"/>
                <a:gd name="T1" fmla="*/ 0 h 21629"/>
                <a:gd name="T2" fmla="*/ 0 w 21600"/>
                <a:gd name="T3" fmla="*/ 21629 h 21629"/>
                <a:gd name="T4" fmla="*/ 0 w 21600"/>
                <a:gd name="T5" fmla="*/ 29 h 21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29" fill="none" extrusionOk="0">
                  <a:moveTo>
                    <a:pt x="21599" y="0"/>
                  </a:moveTo>
                  <a:cubicBezTo>
                    <a:pt x="21599" y="9"/>
                    <a:pt x="21600" y="19"/>
                    <a:pt x="21600" y="29"/>
                  </a:cubicBezTo>
                  <a:cubicBezTo>
                    <a:pt x="21600" y="11958"/>
                    <a:pt x="11929" y="21628"/>
                    <a:pt x="0" y="21629"/>
                  </a:cubicBezTo>
                </a:path>
                <a:path w="21600" h="21629" stroke="0" extrusionOk="0">
                  <a:moveTo>
                    <a:pt x="21599" y="0"/>
                  </a:moveTo>
                  <a:cubicBezTo>
                    <a:pt x="21599" y="9"/>
                    <a:pt x="21600" y="19"/>
                    <a:pt x="21600" y="29"/>
                  </a:cubicBezTo>
                  <a:cubicBezTo>
                    <a:pt x="21600" y="11958"/>
                    <a:pt x="11929" y="21628"/>
                    <a:pt x="0" y="21629"/>
                  </a:cubicBezTo>
                  <a:lnTo>
                    <a:pt x="0" y="29"/>
                  </a:lnTo>
                  <a:close/>
                </a:path>
              </a:pathLst>
            </a:custGeom>
            <a:noFill/>
            <a:ln w="50800" cap="rnd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8" name="Arc 8"/>
            <p:cNvSpPr>
              <a:spLocks/>
            </p:cNvSpPr>
            <p:nvPr/>
          </p:nvSpPr>
          <p:spPr bwMode="auto">
            <a:xfrm rot="10740000">
              <a:off x="2597" y="2937"/>
              <a:ext cx="1023" cy="671"/>
            </a:xfrm>
            <a:custGeom>
              <a:avLst/>
              <a:gdLst>
                <a:gd name="G0" fmla="+- 21 0 0"/>
                <a:gd name="G1" fmla="+- 21600 0 0"/>
                <a:gd name="G2" fmla="+- 21600 0 0"/>
                <a:gd name="T0" fmla="*/ 0 w 21621"/>
                <a:gd name="T1" fmla="*/ 0 h 21600"/>
                <a:gd name="T2" fmla="*/ 21621 w 21621"/>
                <a:gd name="T3" fmla="*/ 21568 h 21600"/>
                <a:gd name="T4" fmla="*/ 21 w 21621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21" h="21600" fill="none" extrusionOk="0">
                  <a:moveTo>
                    <a:pt x="0" y="0"/>
                  </a:moveTo>
                  <a:cubicBezTo>
                    <a:pt x="7" y="0"/>
                    <a:pt x="14" y="-1"/>
                    <a:pt x="21" y="0"/>
                  </a:cubicBezTo>
                  <a:cubicBezTo>
                    <a:pt x="11937" y="0"/>
                    <a:pt x="21603" y="9651"/>
                    <a:pt x="21620" y="21568"/>
                  </a:cubicBezTo>
                </a:path>
                <a:path w="21621" h="21600" stroke="0" extrusionOk="0">
                  <a:moveTo>
                    <a:pt x="0" y="0"/>
                  </a:moveTo>
                  <a:cubicBezTo>
                    <a:pt x="7" y="0"/>
                    <a:pt x="14" y="-1"/>
                    <a:pt x="21" y="0"/>
                  </a:cubicBezTo>
                  <a:cubicBezTo>
                    <a:pt x="11937" y="0"/>
                    <a:pt x="21603" y="9651"/>
                    <a:pt x="21620" y="21568"/>
                  </a:cubicBezTo>
                  <a:lnTo>
                    <a:pt x="21" y="21600"/>
                  </a:lnTo>
                  <a:close/>
                </a:path>
              </a:pathLst>
            </a:custGeom>
            <a:noFill/>
            <a:ln w="50800" cap="rnd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Oval 9"/>
            <p:cNvSpPr>
              <a:spLocks noChangeArrowheads="1"/>
            </p:cNvSpPr>
            <p:nvPr/>
          </p:nvSpPr>
          <p:spPr bwMode="auto">
            <a:xfrm>
              <a:off x="2892" y="2906"/>
              <a:ext cx="50" cy="5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" name="Oval 10"/>
            <p:cNvSpPr>
              <a:spLocks noChangeArrowheads="1"/>
            </p:cNvSpPr>
            <p:nvPr/>
          </p:nvSpPr>
          <p:spPr bwMode="auto">
            <a:xfrm>
              <a:off x="2541" y="2906"/>
              <a:ext cx="50" cy="5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>
              <a:off x="2391" y="2264"/>
              <a:ext cx="0" cy="1543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1632" y="2566"/>
              <a:ext cx="70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2"/>
                  </a:solidFill>
                </a:rPr>
                <a:t> </a:t>
              </a:r>
              <a:r>
                <a:rPr lang="en-US" sz="2000" i="1">
                  <a:solidFill>
                    <a:schemeClr val="bg2"/>
                  </a:solidFill>
                </a:rPr>
                <a:t>x</a:t>
              </a:r>
              <a:r>
                <a:rPr lang="en-US" sz="2000">
                  <a:solidFill>
                    <a:schemeClr val="bg2"/>
                  </a:solidFill>
                </a:rPr>
                <a:t> = -</a:t>
              </a:r>
              <a:r>
                <a:rPr lang="en-US" sz="2000" i="1">
                  <a:solidFill>
                    <a:schemeClr val="bg2"/>
                  </a:solidFill>
                </a:rPr>
                <a:t>4</a:t>
              </a:r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2829" y="3002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bg2"/>
                  </a:solidFill>
                </a:rPr>
                <a:t>(4,0)</a:t>
              </a:r>
            </a:p>
          </p:txBody>
        </p:sp>
        <p:sp>
          <p:nvSpPr>
            <p:cNvPr id="10254" name="Oval 14"/>
            <p:cNvSpPr>
              <a:spLocks noChangeArrowheads="1"/>
            </p:cNvSpPr>
            <p:nvPr/>
          </p:nvSpPr>
          <p:spPr bwMode="auto">
            <a:xfrm>
              <a:off x="2745" y="2470"/>
              <a:ext cx="51" cy="59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5" name="Rectangle 15"/>
            <p:cNvSpPr>
              <a:spLocks noChangeArrowheads="1"/>
            </p:cNvSpPr>
            <p:nvPr/>
          </p:nvSpPr>
          <p:spPr bwMode="auto">
            <a:xfrm>
              <a:off x="2829" y="2469"/>
              <a:ext cx="82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bg2"/>
                  </a:solidFill>
                </a:rPr>
                <a:t>(1,4)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219200" y="762000"/>
            <a:ext cx="7391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Discuss the equation:  </a:t>
            </a:r>
            <a:r>
              <a:rPr lang="en-US" sz="3600" i="1"/>
              <a:t>y</a:t>
            </a:r>
            <a:r>
              <a:rPr lang="en-US" sz="3600" baseline="30000"/>
              <a:t>2</a:t>
            </a:r>
            <a:r>
              <a:rPr lang="en-US" sz="3600"/>
              <a:t> = 10</a:t>
            </a:r>
            <a:r>
              <a:rPr lang="en-US" sz="3600" i="1"/>
              <a:t>x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524000" y="2286000"/>
            <a:ext cx="7162800" cy="255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The equation is of the form </a:t>
            </a:r>
            <a:r>
              <a:rPr lang="en-US" sz="3200" i="1" dirty="0"/>
              <a:t>y</a:t>
            </a:r>
            <a:r>
              <a:rPr lang="en-US" sz="3200" i="1" baseline="30000" dirty="0"/>
              <a:t>2</a:t>
            </a:r>
            <a:r>
              <a:rPr lang="en-US" sz="3200" dirty="0"/>
              <a:t> = 4</a:t>
            </a:r>
            <a:r>
              <a:rPr lang="en-US" sz="3200" i="1" dirty="0"/>
              <a:t>ax</a:t>
            </a:r>
            <a:r>
              <a:rPr lang="en-US" sz="3200" dirty="0"/>
              <a:t>, </a:t>
            </a:r>
            <a:r>
              <a:rPr lang="en-US" sz="3200"/>
              <a:t>where      </a:t>
            </a:r>
            <a:r>
              <a:rPr lang="en-US" sz="3200" smtClean="0"/>
              <a:t>4</a:t>
            </a:r>
            <a:r>
              <a:rPr lang="en-US" sz="3200" i="1" smtClean="0"/>
              <a:t>a</a:t>
            </a:r>
            <a:r>
              <a:rPr lang="en-US" sz="3200" smtClean="0"/>
              <a:t> </a:t>
            </a:r>
            <a:r>
              <a:rPr lang="en-US" sz="3200" dirty="0"/>
              <a:t>= 10, so </a:t>
            </a:r>
            <a:r>
              <a:rPr lang="en-US" sz="3200" i="1" dirty="0"/>
              <a:t>a</a:t>
            </a:r>
            <a:r>
              <a:rPr lang="en-US" sz="3200" dirty="0"/>
              <a:t> = 5/2.  So, the graph of the equation is a parabola with vertex (0,0), a focus at the point (5/2, 0) and </a:t>
            </a:r>
            <a:r>
              <a:rPr lang="en-US" sz="3200" dirty="0" err="1"/>
              <a:t>directrix</a:t>
            </a:r>
            <a:r>
              <a:rPr lang="en-US" sz="3200" dirty="0"/>
              <a:t> </a:t>
            </a:r>
            <a:r>
              <a:rPr lang="en-US" sz="3200" i="1" dirty="0"/>
              <a:t>x</a:t>
            </a:r>
            <a:r>
              <a:rPr lang="en-US" sz="3200" dirty="0"/>
              <a:t> = -5/2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219200" y="1524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Equations of a Parabola: Vertex at (0,0);    Focus on Axis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219200" y="1295400"/>
            <a:ext cx="784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Vertex        Focus        Directrix    Equation       Description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219200" y="1828800"/>
            <a:ext cx="586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(0,0)            (</a:t>
            </a:r>
            <a:r>
              <a:rPr lang="en-US" i="1"/>
              <a:t>a</a:t>
            </a:r>
            <a:r>
              <a:rPr lang="en-US"/>
              <a:t>,0)           </a:t>
            </a:r>
            <a:r>
              <a:rPr lang="en-US" i="1"/>
              <a:t>x</a:t>
            </a:r>
            <a:r>
              <a:rPr lang="en-US"/>
              <a:t> = -</a:t>
            </a:r>
            <a:r>
              <a:rPr lang="en-US" i="1"/>
              <a:t>a</a:t>
            </a:r>
            <a:r>
              <a:rPr lang="en-US"/>
              <a:t>         </a:t>
            </a:r>
            <a:r>
              <a:rPr lang="en-US" i="1"/>
              <a:t>y</a:t>
            </a:r>
            <a:r>
              <a:rPr lang="en-US" baseline="30000"/>
              <a:t>2</a:t>
            </a:r>
            <a:r>
              <a:rPr lang="en-US"/>
              <a:t> = 4</a:t>
            </a:r>
            <a:r>
              <a:rPr lang="en-US" i="1"/>
              <a:t>ax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143000" y="3200400"/>
            <a:ext cx="586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(0,0)            (-</a:t>
            </a:r>
            <a:r>
              <a:rPr lang="en-US" i="1"/>
              <a:t>a</a:t>
            </a:r>
            <a:r>
              <a:rPr lang="en-US"/>
              <a:t>,0)          </a:t>
            </a:r>
            <a:r>
              <a:rPr lang="en-US" i="1"/>
              <a:t>x</a:t>
            </a:r>
            <a:r>
              <a:rPr lang="en-US"/>
              <a:t> = </a:t>
            </a:r>
            <a:r>
              <a:rPr lang="en-US" i="1"/>
              <a:t>a</a:t>
            </a:r>
            <a:r>
              <a:rPr lang="en-US"/>
              <a:t>         </a:t>
            </a:r>
            <a:r>
              <a:rPr lang="en-US" i="1"/>
              <a:t>y</a:t>
            </a:r>
            <a:r>
              <a:rPr lang="en-US" baseline="30000"/>
              <a:t>2</a:t>
            </a:r>
            <a:r>
              <a:rPr lang="en-US"/>
              <a:t> = -4</a:t>
            </a:r>
            <a:r>
              <a:rPr lang="en-US" i="1"/>
              <a:t>ax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1143000" y="4419600"/>
            <a:ext cx="586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(0,0)            (0,</a:t>
            </a:r>
            <a:r>
              <a:rPr lang="en-US" i="1"/>
              <a:t>a</a:t>
            </a:r>
            <a:r>
              <a:rPr lang="en-US"/>
              <a:t>)            </a:t>
            </a:r>
            <a:r>
              <a:rPr lang="en-US" i="1"/>
              <a:t>y</a:t>
            </a:r>
            <a:r>
              <a:rPr lang="en-US"/>
              <a:t> = -</a:t>
            </a:r>
            <a:r>
              <a:rPr lang="en-US" i="1"/>
              <a:t>a</a:t>
            </a:r>
            <a:r>
              <a:rPr lang="en-US"/>
              <a:t>       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= 4</a:t>
            </a:r>
            <a:r>
              <a:rPr lang="en-US" i="1"/>
              <a:t>ay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1143000" y="5638800"/>
            <a:ext cx="586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(0,0)            (0,-</a:t>
            </a:r>
            <a:r>
              <a:rPr lang="en-US" i="1"/>
              <a:t>a</a:t>
            </a:r>
            <a:r>
              <a:rPr lang="en-US"/>
              <a:t>)           </a:t>
            </a:r>
            <a:r>
              <a:rPr lang="en-US" i="1"/>
              <a:t>y</a:t>
            </a:r>
            <a:r>
              <a:rPr lang="en-US"/>
              <a:t> = </a:t>
            </a:r>
            <a:r>
              <a:rPr lang="en-US" i="1"/>
              <a:t>a</a:t>
            </a:r>
            <a:r>
              <a:rPr lang="en-US"/>
              <a:t>        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= -4</a:t>
            </a:r>
            <a:r>
              <a:rPr lang="en-US" i="1"/>
              <a:t>ay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6858000" y="1828800"/>
            <a:ext cx="22082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Parabola, symmetric on </a:t>
            </a:r>
            <a:r>
              <a:rPr lang="en-US" i="1"/>
              <a:t>x</a:t>
            </a:r>
            <a:r>
              <a:rPr lang="en-US"/>
              <a:t> axis, opens right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6786563" y="3200400"/>
            <a:ext cx="220821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Parabola, symmetric on </a:t>
            </a:r>
            <a:r>
              <a:rPr lang="en-US" i="1"/>
              <a:t>x</a:t>
            </a:r>
            <a:r>
              <a:rPr lang="en-US"/>
              <a:t> axis, opens left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6788150" y="4419600"/>
            <a:ext cx="22082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Parabola, symmetric on </a:t>
            </a:r>
            <a:r>
              <a:rPr lang="en-US" i="1"/>
              <a:t>y</a:t>
            </a:r>
            <a:r>
              <a:rPr lang="en-US"/>
              <a:t> axis, opens up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6788150" y="5638800"/>
            <a:ext cx="23542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Parabola, symmetric on </a:t>
            </a:r>
            <a:r>
              <a:rPr lang="en-US" i="1"/>
              <a:t>y</a:t>
            </a:r>
            <a:r>
              <a:rPr lang="en-US"/>
              <a:t> axis, opens down</a:t>
            </a:r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1143000" y="1752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219200" y="152400"/>
            <a:ext cx="792321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/>
              <a:t>Find the equation of a parabola with focus (0, -3) and </a:t>
            </a:r>
            <a:r>
              <a:rPr lang="en-US" sz="3600" dirty="0" err="1"/>
              <a:t>directrix</a:t>
            </a:r>
            <a:r>
              <a:rPr lang="en-US" sz="3600"/>
              <a:t> the line </a:t>
            </a:r>
            <a:r>
              <a:rPr lang="en-US" sz="3600" i="1"/>
              <a:t>y</a:t>
            </a:r>
            <a:r>
              <a:rPr lang="en-US" sz="3600"/>
              <a:t> = </a:t>
            </a:r>
            <a:r>
              <a:rPr lang="en-US" sz="3600" smtClean="0"/>
              <a:t>3</a:t>
            </a:r>
            <a:r>
              <a:rPr lang="en-US" sz="3600"/>
              <a:t>.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524000" y="1600200"/>
            <a:ext cx="7391400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This parabola will have a vertex at (0,0), since that point is the midpoint between the directrix and the focus.  Since the focus is on the negative y axis with </a:t>
            </a:r>
            <a:r>
              <a:rPr lang="en-US" sz="3200" i="1"/>
              <a:t>a</a:t>
            </a:r>
            <a:r>
              <a:rPr lang="en-US" sz="3200"/>
              <a:t> = 3, the equation of the parabola is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743200" y="4419600"/>
            <a:ext cx="502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/>
              <a:t>x</a:t>
            </a:r>
            <a:r>
              <a:rPr lang="en-US" sz="3200" baseline="30000"/>
              <a:t>2</a:t>
            </a:r>
            <a:r>
              <a:rPr lang="en-US" sz="3200"/>
              <a:t> = -4(3)</a:t>
            </a:r>
            <a:r>
              <a:rPr lang="en-US" sz="3200" i="1"/>
              <a:t>y</a:t>
            </a:r>
            <a:r>
              <a:rPr lang="en-US" sz="3200"/>
              <a:t>  or  </a:t>
            </a:r>
            <a:r>
              <a:rPr lang="en-US" sz="3200" i="1"/>
              <a:t>x</a:t>
            </a:r>
            <a:r>
              <a:rPr lang="en-US" sz="3200" baseline="30000"/>
              <a:t>2</a:t>
            </a:r>
            <a:r>
              <a:rPr lang="en-US" sz="3200"/>
              <a:t> = -12</a:t>
            </a:r>
            <a:r>
              <a:rPr lang="en-US" sz="3200" i="1"/>
              <a:t>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utoUpdateAnimBg="0"/>
      <p:bldP spid="1638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219200" y="228600"/>
            <a:ext cx="7696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Parabolas With Vertex at (h,k); Axis of Symmetry Parallel to a Coordinate Axis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143000" y="1600200"/>
            <a:ext cx="784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Vertex       Focus      Directrix         Equation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143000" y="2209800"/>
            <a:ext cx="7924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(</a:t>
            </a:r>
            <a:r>
              <a:rPr lang="en-US" sz="2800" i="1"/>
              <a:t>h,k</a:t>
            </a:r>
            <a:r>
              <a:rPr lang="en-US" sz="2800"/>
              <a:t>)        (</a:t>
            </a:r>
            <a:r>
              <a:rPr lang="en-US" sz="2800" i="1"/>
              <a:t>h</a:t>
            </a:r>
            <a:r>
              <a:rPr lang="en-US" sz="2800"/>
              <a:t>+</a:t>
            </a:r>
            <a:r>
              <a:rPr lang="en-US" sz="2800" i="1"/>
              <a:t>a</a:t>
            </a:r>
            <a:r>
              <a:rPr lang="en-US" sz="2800"/>
              <a:t>, k)     </a:t>
            </a:r>
            <a:r>
              <a:rPr lang="en-US" sz="2800" i="1"/>
              <a:t>x</a:t>
            </a:r>
            <a:r>
              <a:rPr lang="en-US" sz="2800"/>
              <a:t> = </a:t>
            </a:r>
            <a:r>
              <a:rPr lang="en-US" sz="2800" i="1"/>
              <a:t>h - a</a:t>
            </a:r>
            <a:r>
              <a:rPr lang="en-US" sz="2800"/>
              <a:t>         (</a:t>
            </a:r>
            <a:r>
              <a:rPr lang="en-US" sz="2800" i="1"/>
              <a:t>y</a:t>
            </a:r>
            <a:r>
              <a:rPr lang="en-US" sz="2800"/>
              <a:t> - </a:t>
            </a:r>
            <a:r>
              <a:rPr lang="en-US" sz="2800" i="1"/>
              <a:t>k</a:t>
            </a:r>
            <a:r>
              <a:rPr lang="en-US" sz="2800"/>
              <a:t>)</a:t>
            </a:r>
            <a:r>
              <a:rPr lang="en-US" sz="2800" baseline="30000"/>
              <a:t>2</a:t>
            </a:r>
            <a:r>
              <a:rPr lang="en-US" sz="2800"/>
              <a:t> = 4</a:t>
            </a:r>
            <a:r>
              <a:rPr lang="en-US" sz="2800" i="1"/>
              <a:t>a</a:t>
            </a:r>
            <a:r>
              <a:rPr lang="en-US" sz="2800"/>
              <a:t>(</a:t>
            </a:r>
            <a:r>
              <a:rPr lang="en-US" sz="2800" i="1"/>
              <a:t>x - h</a:t>
            </a:r>
            <a:r>
              <a:rPr lang="en-US" sz="2800"/>
              <a:t>)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144588" y="2971800"/>
            <a:ext cx="7924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(</a:t>
            </a:r>
            <a:r>
              <a:rPr lang="en-US" sz="2800" i="1"/>
              <a:t>h,k</a:t>
            </a:r>
            <a:r>
              <a:rPr lang="en-US" sz="2800"/>
              <a:t>)        (</a:t>
            </a:r>
            <a:r>
              <a:rPr lang="en-US" sz="2800" i="1"/>
              <a:t>h</a:t>
            </a:r>
            <a:r>
              <a:rPr lang="en-US" sz="2800"/>
              <a:t>-</a:t>
            </a:r>
            <a:r>
              <a:rPr lang="en-US" sz="2800" i="1"/>
              <a:t>a</a:t>
            </a:r>
            <a:r>
              <a:rPr lang="en-US" sz="2800"/>
              <a:t>, k)      </a:t>
            </a:r>
            <a:r>
              <a:rPr lang="en-US" sz="2800" i="1"/>
              <a:t>x</a:t>
            </a:r>
            <a:r>
              <a:rPr lang="en-US" sz="2800"/>
              <a:t> = </a:t>
            </a:r>
            <a:r>
              <a:rPr lang="en-US" sz="2800" i="1"/>
              <a:t>h + a</a:t>
            </a:r>
            <a:r>
              <a:rPr lang="en-US" sz="2800"/>
              <a:t>        (</a:t>
            </a:r>
            <a:r>
              <a:rPr lang="en-US" sz="2800" i="1"/>
              <a:t>y</a:t>
            </a:r>
            <a:r>
              <a:rPr lang="en-US" sz="2800"/>
              <a:t> - </a:t>
            </a:r>
            <a:r>
              <a:rPr lang="en-US" sz="2800" i="1"/>
              <a:t>k</a:t>
            </a:r>
            <a:r>
              <a:rPr lang="en-US" sz="2800"/>
              <a:t>)</a:t>
            </a:r>
            <a:r>
              <a:rPr lang="en-US" sz="2800" baseline="30000"/>
              <a:t>2</a:t>
            </a:r>
            <a:r>
              <a:rPr lang="en-US" sz="2800"/>
              <a:t> = -4</a:t>
            </a:r>
            <a:r>
              <a:rPr lang="en-US" sz="2800" i="1"/>
              <a:t>a</a:t>
            </a:r>
            <a:r>
              <a:rPr lang="en-US" sz="2800"/>
              <a:t>(</a:t>
            </a:r>
            <a:r>
              <a:rPr lang="en-US" sz="2800" i="1"/>
              <a:t>x - h</a:t>
            </a:r>
            <a:r>
              <a:rPr lang="en-US" sz="2800"/>
              <a:t>)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144588" y="3657600"/>
            <a:ext cx="7924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(</a:t>
            </a:r>
            <a:r>
              <a:rPr lang="en-US" sz="2800" i="1"/>
              <a:t>h,k</a:t>
            </a:r>
            <a:r>
              <a:rPr lang="en-US" sz="2800"/>
              <a:t>)        (</a:t>
            </a:r>
            <a:r>
              <a:rPr lang="en-US" sz="2800" i="1"/>
              <a:t>h</a:t>
            </a:r>
            <a:r>
              <a:rPr lang="en-US" sz="2800"/>
              <a:t>, k+a)     </a:t>
            </a:r>
            <a:r>
              <a:rPr lang="en-US" sz="2800" i="1"/>
              <a:t>x</a:t>
            </a:r>
            <a:r>
              <a:rPr lang="en-US" sz="2800"/>
              <a:t> = </a:t>
            </a:r>
            <a:r>
              <a:rPr lang="en-US" sz="2800" i="1"/>
              <a:t>k - a</a:t>
            </a:r>
            <a:r>
              <a:rPr lang="en-US" sz="2800"/>
              <a:t>         (</a:t>
            </a:r>
            <a:r>
              <a:rPr lang="en-US" sz="2800" i="1"/>
              <a:t>x</a:t>
            </a:r>
            <a:r>
              <a:rPr lang="en-US" sz="2800"/>
              <a:t> - </a:t>
            </a:r>
            <a:r>
              <a:rPr lang="en-US" sz="2800" i="1"/>
              <a:t>h</a:t>
            </a:r>
            <a:r>
              <a:rPr lang="en-US" sz="2800"/>
              <a:t>)</a:t>
            </a:r>
            <a:r>
              <a:rPr lang="en-US" sz="2800" baseline="30000"/>
              <a:t>2</a:t>
            </a:r>
            <a:r>
              <a:rPr lang="en-US" sz="2800"/>
              <a:t> = 4</a:t>
            </a:r>
            <a:r>
              <a:rPr lang="en-US" sz="2800" i="1"/>
              <a:t>a</a:t>
            </a:r>
            <a:r>
              <a:rPr lang="en-US" sz="2800"/>
              <a:t>(</a:t>
            </a:r>
            <a:r>
              <a:rPr lang="en-US" sz="2800" i="1"/>
              <a:t>y- k</a:t>
            </a:r>
            <a:r>
              <a:rPr lang="en-US" sz="2800"/>
              <a:t>)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1146175" y="4419600"/>
            <a:ext cx="7924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(</a:t>
            </a:r>
            <a:r>
              <a:rPr lang="en-US" sz="2800" i="1"/>
              <a:t>h,k</a:t>
            </a:r>
            <a:r>
              <a:rPr lang="en-US" sz="2800"/>
              <a:t>)        (</a:t>
            </a:r>
            <a:r>
              <a:rPr lang="en-US" sz="2800" i="1"/>
              <a:t>h</a:t>
            </a:r>
            <a:r>
              <a:rPr lang="en-US" sz="2800"/>
              <a:t>, k - a)    </a:t>
            </a:r>
            <a:r>
              <a:rPr lang="en-US" sz="2800" i="1"/>
              <a:t>x</a:t>
            </a:r>
            <a:r>
              <a:rPr lang="en-US" sz="2800"/>
              <a:t> = </a:t>
            </a:r>
            <a:r>
              <a:rPr lang="en-US" sz="2800" i="1"/>
              <a:t>k + a</a:t>
            </a:r>
            <a:r>
              <a:rPr lang="en-US" sz="2800"/>
              <a:t>        (</a:t>
            </a:r>
            <a:r>
              <a:rPr lang="en-US" sz="2800" i="1"/>
              <a:t>x</a:t>
            </a:r>
            <a:r>
              <a:rPr lang="en-US" sz="2800"/>
              <a:t> - </a:t>
            </a:r>
            <a:r>
              <a:rPr lang="en-US" sz="2800" i="1"/>
              <a:t>h</a:t>
            </a:r>
            <a:r>
              <a:rPr lang="en-US" sz="2800"/>
              <a:t>)</a:t>
            </a:r>
            <a:r>
              <a:rPr lang="en-US" sz="2800" baseline="30000"/>
              <a:t>2</a:t>
            </a:r>
            <a:r>
              <a:rPr lang="en-US" sz="2800"/>
              <a:t> = -4</a:t>
            </a:r>
            <a:r>
              <a:rPr lang="en-US" sz="2800" i="1"/>
              <a:t>a</a:t>
            </a:r>
            <a:r>
              <a:rPr lang="en-US" sz="2800"/>
              <a:t>(</a:t>
            </a:r>
            <a:r>
              <a:rPr lang="en-US" sz="2800" i="1"/>
              <a:t>y- k</a:t>
            </a:r>
            <a:r>
              <a:rPr lang="en-US" sz="28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219200" y="228600"/>
            <a:ext cx="79232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Find the equation of a parabola with vertex at (-2, 3) and focus at (0, 3).  Graph the equation.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143000" y="1447800"/>
            <a:ext cx="7848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The vertex and focus both lie on the horizontal line   </a:t>
            </a:r>
            <a:r>
              <a:rPr lang="en-US" sz="2800" i="1"/>
              <a:t>y</a:t>
            </a:r>
            <a:r>
              <a:rPr lang="en-US" sz="2800"/>
              <a:t> = 3 (the axis of symmetry).  This distance from the vertex to the focus is </a:t>
            </a:r>
            <a:r>
              <a:rPr lang="en-US" sz="2800" i="1"/>
              <a:t>a</a:t>
            </a:r>
            <a:r>
              <a:rPr lang="en-US" sz="2800"/>
              <a:t> = 2.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143000" y="3048000"/>
            <a:ext cx="79994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Since the focus lies to the right of the vertex, the parabola opens to the right. The equation has the form: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2819400" y="4114800"/>
            <a:ext cx="59436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(</a:t>
            </a:r>
            <a:r>
              <a:rPr lang="en-US" sz="2800" i="1"/>
              <a:t>y</a:t>
            </a:r>
            <a:r>
              <a:rPr lang="en-US" sz="2800"/>
              <a:t> - </a:t>
            </a:r>
            <a:r>
              <a:rPr lang="en-US" sz="2800" i="1"/>
              <a:t>k</a:t>
            </a:r>
            <a:r>
              <a:rPr lang="en-US" sz="2800"/>
              <a:t>)</a:t>
            </a:r>
            <a:r>
              <a:rPr lang="en-US" sz="2800" baseline="30000"/>
              <a:t>2</a:t>
            </a:r>
            <a:r>
              <a:rPr lang="en-US" sz="2800"/>
              <a:t> = 4</a:t>
            </a:r>
            <a:r>
              <a:rPr lang="en-US" sz="2800" i="1"/>
              <a:t>a</a:t>
            </a:r>
            <a:r>
              <a:rPr lang="en-US" sz="2800"/>
              <a:t>(</a:t>
            </a:r>
            <a:r>
              <a:rPr lang="en-US" sz="2800" i="1"/>
              <a:t>x - h</a:t>
            </a:r>
            <a:r>
              <a:rPr lang="en-US" sz="2800"/>
              <a:t>)</a:t>
            </a:r>
          </a:p>
          <a:p>
            <a:pPr>
              <a:spcBef>
                <a:spcPct val="50000"/>
              </a:spcBef>
            </a:pPr>
            <a:r>
              <a:rPr lang="en-US" sz="2800"/>
              <a:t>	where (h,k) = (-2, 3) and a = 2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057400" y="5486400"/>
            <a:ext cx="61722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(</a:t>
            </a:r>
            <a:r>
              <a:rPr lang="en-US" sz="2800" i="1"/>
              <a:t>y</a:t>
            </a:r>
            <a:r>
              <a:rPr lang="en-US" sz="2800"/>
              <a:t> - 3)</a:t>
            </a:r>
            <a:r>
              <a:rPr lang="en-US" sz="2800" baseline="30000"/>
              <a:t>2</a:t>
            </a:r>
            <a:r>
              <a:rPr lang="en-US" sz="2800"/>
              <a:t> = 4(2)(</a:t>
            </a:r>
            <a:r>
              <a:rPr lang="en-US" sz="2800" i="1"/>
              <a:t>x</a:t>
            </a:r>
            <a:r>
              <a:rPr lang="en-US" sz="2800"/>
              <a:t> - (-2))</a:t>
            </a:r>
          </a:p>
          <a:p>
            <a:pPr>
              <a:spcBef>
                <a:spcPct val="50000"/>
              </a:spcBef>
            </a:pPr>
            <a:r>
              <a:rPr lang="en-US" sz="2800"/>
              <a:t>(</a:t>
            </a:r>
            <a:r>
              <a:rPr lang="en-US" sz="2800" i="1"/>
              <a:t>y</a:t>
            </a:r>
            <a:r>
              <a:rPr lang="en-US" sz="2800"/>
              <a:t> - 3)</a:t>
            </a:r>
            <a:r>
              <a:rPr lang="en-US" sz="2800" baseline="30000"/>
              <a:t>2</a:t>
            </a:r>
            <a:r>
              <a:rPr lang="en-US" sz="2800"/>
              <a:t> = 8(</a:t>
            </a:r>
            <a:r>
              <a:rPr lang="en-US" sz="2800" i="1"/>
              <a:t>x</a:t>
            </a:r>
            <a:r>
              <a:rPr lang="en-US" sz="2800"/>
              <a:t> + 2)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  <p:bldP spid="20484" grpId="0" autoUpdateAnimBg="0"/>
      <p:bldP spid="20485" grpId="0" autoUpdateAnimBg="0"/>
      <p:bldP spid="20486" grpId="0" autoUpdateAnimBg="0"/>
    </p:bldLst>
  </p:timing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CC99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B98AE7"/>
      </a:accent6>
      <a:hlink>
        <a:srgbClr val="6600CC"/>
      </a:hlink>
      <a:folHlink>
        <a:srgbClr val="6699FF"/>
      </a:folHlink>
    </a:clrScheme>
    <a:fontScheme name="Az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CC99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B98AE7"/>
        </a:accent6>
        <a:hlink>
          <a:srgbClr val="6600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Designs\Azure.pot</Template>
  <TotalTime>114</TotalTime>
  <Words>827</Words>
  <Application>Microsoft Office PowerPoint</Application>
  <PresentationFormat>On-screen Show (4:3)</PresentationFormat>
  <Paragraphs>76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Azure</vt:lpstr>
      <vt:lpstr>Sullivan Algebra and Trigonometry: Section 10.2 The Parabola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Sullivan College Algebra Section 7.1</dc:title>
  <dc:creator>Jeffrey A. Detrick</dc:creator>
  <cp:lastModifiedBy>Zabdawi, Marwan</cp:lastModifiedBy>
  <cp:revision>13</cp:revision>
  <dcterms:created xsi:type="dcterms:W3CDTF">1995-05-28T16:02:17Z</dcterms:created>
  <dcterms:modified xsi:type="dcterms:W3CDTF">2013-04-10T16:26:50Z</dcterms:modified>
</cp:coreProperties>
</file>