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82" r:id="rId2"/>
    <p:sldId id="258" r:id="rId3"/>
    <p:sldId id="315" r:id="rId4"/>
    <p:sldId id="291" r:id="rId5"/>
    <p:sldId id="292" r:id="rId6"/>
    <p:sldId id="293" r:id="rId7"/>
    <p:sldId id="316"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Lst>
  <p:sldSz cx="9144000" cy="6858000" type="letter"/>
  <p:notesSz cx="6858000" cy="9144000"/>
  <p:defaultTextStyle>
    <a:defPPr>
      <a:defRPr lang="en-CA"/>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00">
          <p15:clr>
            <a:srgbClr val="A4A3A4"/>
          </p15:clr>
        </p15:guide>
        <p15:guide id="2" pos="52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CEDF"/>
    <a:srgbClr val="F8BE1A"/>
    <a:srgbClr val="F6DC1C"/>
    <a:srgbClr val="A72CDE"/>
    <a:srgbClr val="A52E2C"/>
    <a:srgbClr val="981A3C"/>
    <a:srgbClr val="3333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02" d="100"/>
          <a:sy n="102" d="100"/>
        </p:scale>
        <p:origin x="264" y="78"/>
      </p:cViewPr>
      <p:guideLst>
        <p:guide orient="horz" pos="1200"/>
        <p:guide pos="5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e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ahoma" charset="0"/>
              </a:defRPr>
            </a:lvl1pPr>
          </a:lstStyle>
          <a:p>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charset="0"/>
              </a:defRPr>
            </a:lvl1pPr>
          </a:lstStyle>
          <a:p>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ahoma" charset="0"/>
              </a:defRPr>
            </a:lvl1pPr>
          </a:lstStyle>
          <a:p>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charset="0"/>
              </a:defRPr>
            </a:lvl1pPr>
          </a:lstStyle>
          <a:p>
            <a:fld id="{8596989C-EFE9-46D5-8EC0-B59D2B063282}" type="slidenum">
              <a:rPr lang="en-CA"/>
              <a:pPr/>
              <a:t>‹#›</a:t>
            </a:fld>
            <a:endParaRPr lang="en-CA"/>
          </a:p>
        </p:txBody>
      </p:sp>
    </p:spTree>
    <p:extLst>
      <p:ext uri="{BB962C8B-B14F-4D97-AF65-F5344CB8AC3E}">
        <p14:creationId xmlns:p14="http://schemas.microsoft.com/office/powerpoint/2010/main" val="3054382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ahoma" charset="0"/>
              </a:defRPr>
            </a:lvl1pPr>
          </a:lstStyle>
          <a:p>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charset="0"/>
              </a:defRPr>
            </a:lvl1pPr>
          </a:lstStyle>
          <a:p>
            <a:endParaRPr lang="en-CA"/>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ahoma" charset="0"/>
              </a:defRPr>
            </a:lvl1pPr>
          </a:lstStyle>
          <a:p>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charset="0"/>
              </a:defRPr>
            </a:lvl1pPr>
          </a:lstStyle>
          <a:p>
            <a:fld id="{F91A7A22-B2BC-49F8-8F94-8967578FEB35}" type="slidenum">
              <a:rPr lang="en-CA"/>
              <a:pPr/>
              <a:t>‹#›</a:t>
            </a:fld>
            <a:endParaRPr lang="en-CA"/>
          </a:p>
        </p:txBody>
      </p:sp>
    </p:spTree>
    <p:extLst>
      <p:ext uri="{BB962C8B-B14F-4D97-AF65-F5344CB8AC3E}">
        <p14:creationId xmlns:p14="http://schemas.microsoft.com/office/powerpoint/2010/main" val="30034601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charset="0"/>
        <a:ea typeface="+mn-ea"/>
        <a:cs typeface="+mn-cs"/>
      </a:defRPr>
    </a:lvl1pPr>
    <a:lvl2pPr marL="457200" algn="l" rtl="0" fontAlgn="base">
      <a:spcBef>
        <a:spcPct val="30000"/>
      </a:spcBef>
      <a:spcAft>
        <a:spcPct val="0"/>
      </a:spcAft>
      <a:defRPr sz="16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7AE34B-2290-45CC-BAA7-632042777E89}" type="slidenum">
              <a:rPr lang="en-CA"/>
              <a:pPr/>
              <a:t>3</a:t>
            </a:fld>
            <a:endParaRPr lang="en-CA"/>
          </a:p>
        </p:txBody>
      </p:sp>
      <p:sp>
        <p:nvSpPr>
          <p:cNvPr id="468994" name="Rectangle 2"/>
          <p:cNvSpPr>
            <a:spLocks noGrp="1" noRot="1" noChangeAspect="1" noChangeArrowheads="1" noTextEdit="1"/>
          </p:cNvSpPr>
          <p:nvPr>
            <p:ph type="sldImg"/>
          </p:nvPr>
        </p:nvSpPr>
        <p:spPr>
          <a:ln/>
        </p:spPr>
      </p:sp>
      <p:sp>
        <p:nvSpPr>
          <p:cNvPr id="468995" name="Rectangle 3"/>
          <p:cNvSpPr>
            <a:spLocks noGrp="1" noChangeArrowheads="1"/>
          </p:cNvSpPr>
          <p:nvPr>
            <p:ph type="body" idx="1"/>
          </p:nvPr>
        </p:nvSpPr>
        <p:spPr/>
        <p:txBody>
          <a:bodyPr/>
          <a:lstStyle/>
          <a:p>
            <a:r>
              <a:rPr lang="en-US">
                <a:solidFill>
                  <a:srgbClr val="000000"/>
                </a:solidFill>
              </a:rPr>
              <a:t>Meteorology offers a rich source of ideas here.  Would you take an umbrella to work if the chance for rain is at 10%?  How about 90%?</a:t>
            </a:r>
          </a:p>
        </p:txBody>
      </p:sp>
    </p:spTree>
    <p:extLst>
      <p:ext uri="{BB962C8B-B14F-4D97-AF65-F5344CB8AC3E}">
        <p14:creationId xmlns:p14="http://schemas.microsoft.com/office/powerpoint/2010/main" val="3770046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1915A0-3337-4F6C-AB9A-3A0636C7065E}" type="slidenum">
              <a:rPr lang="en-CA"/>
              <a:pPr/>
              <a:t>12</a:t>
            </a:fld>
            <a:endParaRPr lang="en-CA"/>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3107017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79CAD4-CE04-4221-AFDA-C6A59D74A273}" type="slidenum">
              <a:rPr lang="en-CA"/>
              <a:pPr/>
              <a:t>13</a:t>
            </a:fld>
            <a:endParaRPr lang="en-CA"/>
          </a:p>
        </p:txBody>
      </p:sp>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a:lstStyle/>
          <a:p>
            <a:r>
              <a:rPr lang="en-US">
                <a:solidFill>
                  <a:srgbClr val="000000"/>
                </a:solidFill>
              </a:rPr>
              <a:t>This particular example can be verified quite easily with a look at the sample space of four children.  Ask other similar questions to assess their understanding of the rule.</a:t>
            </a:r>
          </a:p>
        </p:txBody>
      </p:sp>
    </p:spTree>
    <p:extLst>
      <p:ext uri="{BB962C8B-B14F-4D97-AF65-F5344CB8AC3E}">
        <p14:creationId xmlns:p14="http://schemas.microsoft.com/office/powerpoint/2010/main" val="163834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FAAD8C-418B-4BC5-9D25-028C23198C86}" type="slidenum">
              <a:rPr lang="en-CA"/>
              <a:pPr/>
              <a:t>14</a:t>
            </a:fld>
            <a:endParaRPr lang="en-CA"/>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r>
              <a:rPr lang="en-US">
                <a:solidFill>
                  <a:srgbClr val="000000"/>
                </a:solidFill>
              </a:rPr>
              <a:t>A simulation of the Law of Averages can be done fairly easily in class using a random generator and accumulating totals from each of your students.  Graphs will look similar to those in Figure 7.6</a:t>
            </a:r>
          </a:p>
        </p:txBody>
      </p:sp>
    </p:spTree>
    <p:extLst>
      <p:ext uri="{BB962C8B-B14F-4D97-AF65-F5344CB8AC3E}">
        <p14:creationId xmlns:p14="http://schemas.microsoft.com/office/powerpoint/2010/main" val="3641914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32FEE-02F7-44B5-B01E-253BE0736548}" type="slidenum">
              <a:rPr lang="en-CA"/>
              <a:pPr/>
              <a:t>15</a:t>
            </a:fld>
            <a:endParaRPr lang="en-CA"/>
          </a:p>
        </p:txBody>
      </p:sp>
      <p:sp>
        <p:nvSpPr>
          <p:cNvPr id="491522" name="Rectangle 2"/>
          <p:cNvSpPr>
            <a:spLocks noGrp="1" noRot="1" noChangeAspect="1" noChangeArrowheads="1" noTextEdit="1"/>
          </p:cNvSpPr>
          <p:nvPr>
            <p:ph type="sldImg"/>
          </p:nvPr>
        </p:nvSpPr>
        <p:spPr>
          <a:ln/>
        </p:spPr>
      </p:sp>
      <p:sp>
        <p:nvSpPr>
          <p:cNvPr id="491523"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2205811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ECC13D-8DD2-4110-8E06-87421AAF4490}" type="slidenum">
              <a:rPr lang="en-CA"/>
              <a:pPr/>
              <a:t>16</a:t>
            </a:fld>
            <a:endParaRPr lang="en-CA"/>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p:txBody>
          <a:bodyPr/>
          <a:lstStyle/>
          <a:p>
            <a:r>
              <a:rPr lang="en-US">
                <a:solidFill>
                  <a:srgbClr val="000000"/>
                </a:solidFill>
              </a:rPr>
              <a:t>Problems 11 and/or 12 dealing with the Powerball lottery and expected value are definitely worth assigning or discussing in class.</a:t>
            </a:r>
          </a:p>
        </p:txBody>
      </p:sp>
    </p:spTree>
    <p:extLst>
      <p:ext uri="{BB962C8B-B14F-4D97-AF65-F5344CB8AC3E}">
        <p14:creationId xmlns:p14="http://schemas.microsoft.com/office/powerpoint/2010/main" val="961999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331CB-A77E-4344-83F2-4862B9AD8637}" type="slidenum">
              <a:rPr lang="en-CA"/>
              <a:pPr/>
              <a:t>17</a:t>
            </a:fld>
            <a:endParaRPr lang="en-CA"/>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3636659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6353A7-0D89-44E0-9732-93BC1685A453}" type="slidenum">
              <a:rPr lang="en-CA"/>
              <a:pPr/>
              <a:t>18</a:t>
            </a:fld>
            <a:endParaRPr lang="en-CA"/>
          </a:p>
        </p:txBody>
      </p:sp>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r>
              <a:rPr lang="en-US">
                <a:solidFill>
                  <a:srgbClr val="000000"/>
                </a:solidFill>
              </a:rPr>
              <a:t>There have been many interesting studies in this area.  Although it is true that we are living longer in the United States, one of the major reasons for the huge jump in life expectancy last century was the cure of childhood diseases such as polio and the improvement of obstetric health care around the country.</a:t>
            </a:r>
          </a:p>
        </p:txBody>
      </p:sp>
    </p:spTree>
    <p:extLst>
      <p:ext uri="{BB962C8B-B14F-4D97-AF65-F5344CB8AC3E}">
        <p14:creationId xmlns:p14="http://schemas.microsoft.com/office/powerpoint/2010/main" val="1832656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47EAF-460E-4F43-AC1C-8A1216A6F976}" type="slidenum">
              <a:rPr lang="en-CA"/>
              <a:pPr/>
              <a:t>19</a:t>
            </a:fld>
            <a:endParaRPr lang="en-CA"/>
          </a:p>
        </p:txBody>
      </p:sp>
      <p:sp>
        <p:nvSpPr>
          <p:cNvPr id="499714" name="Rectangle 2"/>
          <p:cNvSpPr>
            <a:spLocks noGrp="1" noRot="1" noChangeAspect="1" noChangeArrowheads="1" noTextEdit="1"/>
          </p:cNvSpPr>
          <p:nvPr>
            <p:ph type="sldImg"/>
          </p:nvPr>
        </p:nvSpPr>
        <p:spPr>
          <a:ln/>
        </p:spPr>
      </p:sp>
      <p:sp>
        <p:nvSpPr>
          <p:cNvPr id="499715" name="Rectangle 3"/>
          <p:cNvSpPr>
            <a:spLocks noGrp="1" noChangeArrowheads="1"/>
          </p:cNvSpPr>
          <p:nvPr>
            <p:ph type="body" idx="1"/>
          </p:nvPr>
        </p:nvSpPr>
        <p:spPr/>
        <p:txBody>
          <a:bodyPr/>
          <a:lstStyle/>
          <a:p>
            <a:r>
              <a:rPr lang="en-US">
                <a:solidFill>
                  <a:srgbClr val="000000"/>
                </a:solidFill>
              </a:rPr>
              <a:t>Current debates over issues such as the increase in area codes, toll-free numbers, and even the challenge of Social Security numbers in the future are great topics to bring into this discussion.</a:t>
            </a:r>
          </a:p>
        </p:txBody>
      </p:sp>
    </p:spTree>
    <p:extLst>
      <p:ext uri="{BB962C8B-B14F-4D97-AF65-F5344CB8AC3E}">
        <p14:creationId xmlns:p14="http://schemas.microsoft.com/office/powerpoint/2010/main" val="4162462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B13E1F-34DB-45C7-AC07-CCBAF31DF358}" type="slidenum">
              <a:rPr lang="en-CA"/>
              <a:pPr/>
              <a:t>20</a:t>
            </a:fld>
            <a:endParaRPr lang="en-CA"/>
          </a:p>
        </p:txBody>
      </p:sp>
      <p:sp>
        <p:nvSpPr>
          <p:cNvPr id="501762" name="Rectangle 2"/>
          <p:cNvSpPr>
            <a:spLocks noGrp="1" noRot="1" noChangeAspect="1" noChangeArrowheads="1" noTextEdit="1"/>
          </p:cNvSpPr>
          <p:nvPr>
            <p:ph type="sldImg"/>
          </p:nvPr>
        </p:nvSpPr>
        <p:spPr>
          <a:ln/>
        </p:spPr>
      </p:sp>
      <p:sp>
        <p:nvSpPr>
          <p:cNvPr id="501763" name="Rectangle 3"/>
          <p:cNvSpPr>
            <a:spLocks noGrp="1" noChangeArrowheads="1"/>
          </p:cNvSpPr>
          <p:nvPr>
            <p:ph type="body" idx="1"/>
          </p:nvPr>
        </p:nvSpPr>
        <p:spPr/>
        <p:txBody>
          <a:bodyPr/>
          <a:lstStyle/>
          <a:p>
            <a:r>
              <a:rPr lang="en-US">
                <a:solidFill>
                  <a:srgbClr val="000000"/>
                </a:solidFill>
              </a:rPr>
              <a:t>Contrast with the combination slide to emphasize that if order matters we use a permutation.</a:t>
            </a:r>
          </a:p>
        </p:txBody>
      </p:sp>
    </p:spTree>
    <p:extLst>
      <p:ext uri="{BB962C8B-B14F-4D97-AF65-F5344CB8AC3E}">
        <p14:creationId xmlns:p14="http://schemas.microsoft.com/office/powerpoint/2010/main" val="1621895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AC196-7B25-4075-9A2B-3B78541DFAF1}" type="slidenum">
              <a:rPr lang="en-CA"/>
              <a:pPr/>
              <a:t>21</a:t>
            </a:fld>
            <a:endParaRPr lang="en-CA"/>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r>
              <a:rPr lang="en-US">
                <a:solidFill>
                  <a:srgbClr val="000000"/>
                </a:solidFill>
              </a:rPr>
              <a:t>Contrast with the combination slide to emphasize that if order matters we use a permutation.</a:t>
            </a:r>
          </a:p>
        </p:txBody>
      </p:sp>
    </p:spTree>
    <p:extLst>
      <p:ext uri="{BB962C8B-B14F-4D97-AF65-F5344CB8AC3E}">
        <p14:creationId xmlns:p14="http://schemas.microsoft.com/office/powerpoint/2010/main" val="3664323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13DE90-63FF-4B12-B085-FD523811A0F1}" type="slidenum">
              <a:rPr lang="en-CA"/>
              <a:pPr/>
              <a:t>4</a:t>
            </a:fld>
            <a:endParaRPr lang="en-CA"/>
          </a:p>
        </p:txBody>
      </p:sp>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2187103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E9646A-8578-4F0D-A353-FDC87E9EA5DB}" type="slidenum">
              <a:rPr lang="en-CA"/>
              <a:pPr/>
              <a:t>22</a:t>
            </a:fld>
            <a:endParaRPr lang="en-CA"/>
          </a:p>
        </p:txBody>
      </p:sp>
      <p:sp>
        <p:nvSpPr>
          <p:cNvPr id="505858" name="Rectangle 2"/>
          <p:cNvSpPr>
            <a:spLocks noGrp="1" noRot="1" noChangeAspect="1" noChangeArrowheads="1" noTextEdit="1"/>
          </p:cNvSpPr>
          <p:nvPr>
            <p:ph type="sldImg"/>
          </p:nvPr>
        </p:nvSpPr>
        <p:spPr>
          <a:ln/>
        </p:spPr>
      </p:sp>
      <p:sp>
        <p:nvSpPr>
          <p:cNvPr id="505859" name="Rectangle 3"/>
          <p:cNvSpPr>
            <a:spLocks noGrp="1" noChangeArrowheads="1"/>
          </p:cNvSpPr>
          <p:nvPr>
            <p:ph type="body" idx="1"/>
          </p:nvPr>
        </p:nvSpPr>
        <p:spPr/>
        <p:txBody>
          <a:bodyPr/>
          <a:lstStyle/>
          <a:p>
            <a:r>
              <a:rPr lang="en-US">
                <a:solidFill>
                  <a:srgbClr val="000000"/>
                </a:solidFill>
              </a:rPr>
              <a:t>Contrast with the previous slide to emphasize that if order doesn’t matter we use a combination.  A simple example with letters ABCD to fit in two boxes provides an opportunity to see where the division by r! comes from.</a:t>
            </a:r>
          </a:p>
        </p:txBody>
      </p:sp>
    </p:spTree>
    <p:extLst>
      <p:ext uri="{BB962C8B-B14F-4D97-AF65-F5344CB8AC3E}">
        <p14:creationId xmlns:p14="http://schemas.microsoft.com/office/powerpoint/2010/main" val="3718830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E0AD62-9047-4B58-8296-BF898E8C5575}" type="slidenum">
              <a:rPr lang="en-CA"/>
              <a:pPr/>
              <a:t>23</a:t>
            </a:fld>
            <a:endParaRPr lang="en-CA"/>
          </a:p>
        </p:txBody>
      </p:sp>
      <p:sp>
        <p:nvSpPr>
          <p:cNvPr id="507906" name="Rectangle 2"/>
          <p:cNvSpPr>
            <a:spLocks noGrp="1" noRot="1" noChangeAspect="1" noChangeArrowheads="1" noTextEdit="1"/>
          </p:cNvSpPr>
          <p:nvPr>
            <p:ph type="sldImg"/>
          </p:nvPr>
        </p:nvSpPr>
        <p:spPr>
          <a:ln/>
        </p:spPr>
      </p:sp>
      <p:sp>
        <p:nvSpPr>
          <p:cNvPr id="507907" name="Rectangle 3"/>
          <p:cNvSpPr>
            <a:spLocks noGrp="1" noChangeArrowheads="1"/>
          </p:cNvSpPr>
          <p:nvPr>
            <p:ph type="body" idx="1"/>
          </p:nvPr>
        </p:nvSpPr>
        <p:spPr/>
        <p:txBody>
          <a:bodyPr/>
          <a:lstStyle/>
          <a:p>
            <a:r>
              <a:rPr lang="en-US">
                <a:solidFill>
                  <a:srgbClr val="000000"/>
                </a:solidFill>
              </a:rPr>
              <a:t>The probability graph makes for a great lead in to logistic curves studied in section 8-C.  To be 50% confident that there are two people or more who share some common birthday you only need around 23 in the group.  This assumes that birthdays are randomly scattered throughout the calendar year and it disregards leap year.  To be 99% confident requires about 57 people in the group.  This is always a fun class experiment to do when you have more than 30 in the room.  It’s nice to open with the 50% question first and many students will suggest that 65/2 or about 183 people would be need to be 50% confident.  This is another example where intuition and probability sometimes tend to part ways.</a:t>
            </a:r>
          </a:p>
        </p:txBody>
      </p:sp>
    </p:spTree>
    <p:extLst>
      <p:ext uri="{BB962C8B-B14F-4D97-AF65-F5344CB8AC3E}">
        <p14:creationId xmlns:p14="http://schemas.microsoft.com/office/powerpoint/2010/main" val="3650052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7B8AFE-8430-4AD2-89C5-5E17C78C36B4}" type="slidenum">
              <a:rPr lang="en-CA"/>
              <a:pPr/>
              <a:t>24</a:t>
            </a:fld>
            <a:endParaRPr lang="en-CA"/>
          </a:p>
        </p:txBody>
      </p:sp>
      <p:sp>
        <p:nvSpPr>
          <p:cNvPr id="509954" name="Rectangle 2"/>
          <p:cNvSpPr>
            <a:spLocks noGrp="1" noRot="1" noChangeAspect="1" noChangeArrowheads="1" noTextEdit="1"/>
          </p:cNvSpPr>
          <p:nvPr>
            <p:ph type="sldImg"/>
          </p:nvPr>
        </p:nvSpPr>
        <p:spPr>
          <a:ln/>
        </p:spPr>
      </p:sp>
      <p:sp>
        <p:nvSpPr>
          <p:cNvPr id="509955"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4012808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2AFC35-6F6F-4F52-89DD-586F39AEB9C4}" type="slidenum">
              <a:rPr lang="en-CA"/>
              <a:pPr/>
              <a:t>25</a:t>
            </a:fld>
            <a:endParaRPr lang="en-CA"/>
          </a:p>
        </p:txBody>
      </p:sp>
      <p:sp>
        <p:nvSpPr>
          <p:cNvPr id="512002" name="Rectangle 2"/>
          <p:cNvSpPr>
            <a:spLocks noGrp="1" noRot="1" noChangeAspect="1" noChangeArrowheads="1" noTextEdit="1"/>
          </p:cNvSpPr>
          <p:nvPr>
            <p:ph type="sldImg"/>
          </p:nvPr>
        </p:nvSpPr>
        <p:spPr>
          <a:ln/>
        </p:spPr>
      </p:sp>
      <p:sp>
        <p:nvSpPr>
          <p:cNvPr id="512003"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2407864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676C5-ECF9-4157-9F49-C7AB8B58E3D8}" type="slidenum">
              <a:rPr lang="en-CA"/>
              <a:pPr/>
              <a:t>26</a:t>
            </a:fld>
            <a:endParaRPr lang="en-CA"/>
          </a:p>
        </p:txBody>
      </p:sp>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15989605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396AE-1161-450B-9CDF-F2F8D696C094}" type="slidenum">
              <a:rPr lang="en-CA"/>
              <a:pPr/>
              <a:t>27</a:t>
            </a:fld>
            <a:endParaRPr lang="en-CA"/>
          </a:p>
        </p:txBody>
      </p:sp>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25585434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04918-B7C2-4F06-8BBB-3A3C2B8235D8}" type="slidenum">
              <a:rPr lang="en-CA"/>
              <a:pPr/>
              <a:t>28</a:t>
            </a:fld>
            <a:endParaRPr lang="en-CA"/>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r>
              <a:rPr lang="en-US">
                <a:solidFill>
                  <a:srgbClr val="000000"/>
                </a:solidFill>
              </a:rPr>
              <a:t>The probability graph makes for a great lead in to logistic curves studied in section 8-C.  To be 50% confident that there are two people or more who share some common birthday you only need around 23 in the group.  This assumes that birthdays are randomly scattered throughout the calendar year and it disregards leap year.  To be 99% confident requires about 57 people in the group.  This is always a fun class experiment to do when you have more than 30 in the room.  It’s nice to open with the 50% question first and many students will suggest that 65/2 or about 183 people would be need to be 50% confident.  This is another example where intuition and probability sometimes tend to part ways.</a:t>
            </a:r>
          </a:p>
        </p:txBody>
      </p:sp>
    </p:spTree>
    <p:extLst>
      <p:ext uri="{BB962C8B-B14F-4D97-AF65-F5344CB8AC3E}">
        <p14:creationId xmlns:p14="http://schemas.microsoft.com/office/powerpoint/2010/main" val="1873370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474C2D-0A96-4DA0-99C0-576709894C72}" type="slidenum">
              <a:rPr lang="en-CA"/>
              <a:pPr/>
              <a:t>5</a:t>
            </a:fld>
            <a:endParaRPr lang="en-CA"/>
          </a:p>
        </p:txBody>
      </p:sp>
      <p:sp>
        <p:nvSpPr>
          <p:cNvPr id="473090" name="Rectangle 2"/>
          <p:cNvSpPr>
            <a:spLocks noGrp="1" noRot="1" noChangeAspect="1" noChangeArrowheads="1" noTextEdit="1"/>
          </p:cNvSpPr>
          <p:nvPr>
            <p:ph type="sldImg"/>
          </p:nvPr>
        </p:nvSpPr>
        <p:spPr>
          <a:ln/>
        </p:spPr>
      </p:sp>
      <p:sp>
        <p:nvSpPr>
          <p:cNvPr id="473091"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2200014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93373-861F-4B15-B43A-23A6B93662EE}" type="slidenum">
              <a:rPr lang="en-CA"/>
              <a:pPr/>
              <a:t>6</a:t>
            </a:fld>
            <a:endParaRPr lang="en-CA"/>
          </a:p>
        </p:txBody>
      </p:sp>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a:lstStyle/>
          <a:p>
            <a:endParaRPr lang="en-US">
              <a:solidFill>
                <a:srgbClr val="000000"/>
              </a:solidFill>
            </a:endParaRPr>
          </a:p>
        </p:txBody>
      </p:sp>
    </p:spTree>
    <p:extLst>
      <p:ext uri="{BB962C8B-B14F-4D97-AF65-F5344CB8AC3E}">
        <p14:creationId xmlns:p14="http://schemas.microsoft.com/office/powerpoint/2010/main" val="240825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B64E0-CD7E-4FF0-8478-DB06F0FCC264}" type="slidenum">
              <a:rPr lang="en-CA"/>
              <a:pPr/>
              <a:t>7</a:t>
            </a:fld>
            <a:endParaRPr lang="en-CA"/>
          </a:p>
        </p:txBody>
      </p:sp>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r>
              <a:rPr lang="en-US">
                <a:solidFill>
                  <a:srgbClr val="000000"/>
                </a:solidFill>
              </a:rPr>
              <a:t>Practice makes perfect here.  Coin tosses, rolling of dice and playing cards make for some interesting questions that should be fairly straight-forward.	</a:t>
            </a:r>
          </a:p>
        </p:txBody>
      </p:sp>
    </p:spTree>
    <p:extLst>
      <p:ext uri="{BB962C8B-B14F-4D97-AF65-F5344CB8AC3E}">
        <p14:creationId xmlns:p14="http://schemas.microsoft.com/office/powerpoint/2010/main" val="1029428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A91A01-D75D-4901-993D-51431FF042F0}" type="slidenum">
              <a:rPr lang="en-CA"/>
              <a:pPr/>
              <a:t>8</a:t>
            </a:fld>
            <a:endParaRPr lang="en-CA"/>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p:txBody>
          <a:bodyPr/>
          <a:lstStyle/>
          <a:p>
            <a:r>
              <a:rPr lang="en-US">
                <a:solidFill>
                  <a:srgbClr val="000000"/>
                </a:solidFill>
              </a:rPr>
              <a:t>Point out that the reason 7 is considered a lucky number in many gambling games is simple because there are more ways to roll a 7 than any of the other.</a:t>
            </a:r>
          </a:p>
          <a:p>
            <a:endParaRPr lang="en-US">
              <a:solidFill>
                <a:srgbClr val="000000"/>
              </a:solidFill>
            </a:endParaRPr>
          </a:p>
        </p:txBody>
      </p:sp>
    </p:spTree>
    <p:extLst>
      <p:ext uri="{BB962C8B-B14F-4D97-AF65-F5344CB8AC3E}">
        <p14:creationId xmlns:p14="http://schemas.microsoft.com/office/powerpoint/2010/main" val="1013403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1B5E8E-3A93-4EEC-BABC-40D402BF5857}" type="slidenum">
              <a:rPr lang="en-CA"/>
              <a:pPr/>
              <a:t>9</a:t>
            </a:fld>
            <a:endParaRPr lang="en-CA"/>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r>
              <a:rPr lang="en-US">
                <a:solidFill>
                  <a:srgbClr val="000000"/>
                </a:solidFill>
              </a:rPr>
              <a:t>One of the challenges many students have with probability is knowing when to trust intuition and when to back away from it.  Many students would answer the question with a 50%.  This problem is a classic example of the importance of looking at the total number of outcomes.</a:t>
            </a:r>
          </a:p>
        </p:txBody>
      </p:sp>
    </p:spTree>
    <p:extLst>
      <p:ext uri="{BB962C8B-B14F-4D97-AF65-F5344CB8AC3E}">
        <p14:creationId xmlns:p14="http://schemas.microsoft.com/office/powerpoint/2010/main" val="1717464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4A2EB5-ACAB-4A70-80B3-EDD86FB49FE0}" type="slidenum">
              <a:rPr lang="en-CA"/>
              <a:pPr/>
              <a:t>10</a:t>
            </a:fld>
            <a:endParaRPr lang="en-CA"/>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r>
              <a:rPr lang="en-US">
                <a:solidFill>
                  <a:srgbClr val="000000"/>
                </a:solidFill>
              </a:rPr>
              <a:t>Help students understand that dependent events are those whose outcomes can be influenced by prior events.  Practice makes perfect here.</a:t>
            </a:r>
          </a:p>
        </p:txBody>
      </p:sp>
    </p:spTree>
    <p:extLst>
      <p:ext uri="{BB962C8B-B14F-4D97-AF65-F5344CB8AC3E}">
        <p14:creationId xmlns:p14="http://schemas.microsoft.com/office/powerpoint/2010/main" val="4149949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A7F6B9-981B-4702-B9BD-D1D26EC745A1}" type="slidenum">
              <a:rPr lang="en-CA"/>
              <a:pPr/>
              <a:t>11</a:t>
            </a:fld>
            <a:endParaRPr lang="en-CA"/>
          </a:p>
        </p:txBody>
      </p:sp>
      <p:sp>
        <p:nvSpPr>
          <p:cNvPr id="483330" name="Rectangle 2"/>
          <p:cNvSpPr>
            <a:spLocks noGrp="1" noRot="1" noChangeAspect="1" noChangeArrowheads="1" noTextEdit="1"/>
          </p:cNvSpPr>
          <p:nvPr>
            <p:ph type="sldImg"/>
          </p:nvPr>
        </p:nvSpPr>
        <p:spPr>
          <a:ln/>
        </p:spPr>
      </p:sp>
      <p:sp>
        <p:nvSpPr>
          <p:cNvPr id="483331" name="Rectangle 3"/>
          <p:cNvSpPr>
            <a:spLocks noGrp="1" noChangeArrowheads="1"/>
          </p:cNvSpPr>
          <p:nvPr>
            <p:ph type="body" idx="1"/>
          </p:nvPr>
        </p:nvSpPr>
        <p:spPr/>
        <p:txBody>
          <a:bodyPr/>
          <a:lstStyle/>
          <a:p>
            <a:r>
              <a:rPr lang="en-US">
                <a:solidFill>
                  <a:srgbClr val="000000"/>
                </a:solidFill>
              </a:rPr>
              <a:t>Here the focus should be on determining if there is overlap in event outcomes.</a:t>
            </a:r>
          </a:p>
          <a:p>
            <a:endParaRPr lang="en-US">
              <a:solidFill>
                <a:srgbClr val="000000"/>
              </a:solidFill>
            </a:endParaRPr>
          </a:p>
        </p:txBody>
      </p:sp>
    </p:spTree>
    <p:extLst>
      <p:ext uri="{BB962C8B-B14F-4D97-AF65-F5344CB8AC3E}">
        <p14:creationId xmlns:p14="http://schemas.microsoft.com/office/powerpoint/2010/main" val="2140169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17" name="Rectangle 21"/>
          <p:cNvSpPr>
            <a:spLocks noGrp="1" noChangeArrowheads="1"/>
          </p:cNvSpPr>
          <p:nvPr>
            <p:ph type="ftr" sz="quarter" idx="3"/>
          </p:nvPr>
        </p:nvSpPr>
        <p:spPr>
          <a:xfrm>
            <a:off x="1600200" y="6397625"/>
            <a:ext cx="3124200" cy="457200"/>
          </a:xfrm>
        </p:spPr>
        <p:txBody>
          <a:bodyPr/>
          <a:lstStyle>
            <a:lvl1pPr>
              <a:defRPr/>
            </a:lvl1pPr>
          </a:lstStyle>
          <a:p>
            <a:r>
              <a:rPr lang="en-US"/>
              <a:t>Copyright © 2005 Pearson Education, Inc.</a:t>
            </a:r>
            <a:endParaRPr lang="en-CA"/>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2005 Pearson Education, Inc.</a:t>
            </a:r>
            <a:endParaRPr lang="en-CA"/>
          </a:p>
        </p:txBody>
      </p:sp>
      <p:sp>
        <p:nvSpPr>
          <p:cNvPr id="5" name="Slide Number Placeholder 4"/>
          <p:cNvSpPr>
            <a:spLocks noGrp="1"/>
          </p:cNvSpPr>
          <p:nvPr>
            <p:ph type="sldNum" sz="quarter" idx="11"/>
          </p:nvPr>
        </p:nvSpPr>
        <p:spPr/>
        <p:txBody>
          <a:bodyPr/>
          <a:lstStyle>
            <a:lvl1pPr>
              <a:defRPr/>
            </a:lvl1pPr>
          </a:lstStyle>
          <a:p>
            <a:r>
              <a:rPr lang="en-US"/>
              <a:t>Slide 7-</a:t>
            </a:r>
            <a:fld id="{A0DD2BAF-6CD1-4C1C-80C6-3751CCEDCD75}" type="slidenum">
              <a:rPr lang="en-US"/>
              <a:pPr/>
              <a:t>‹#›</a:t>
            </a:fld>
            <a:endParaRPr lang="en-CA"/>
          </a:p>
        </p:txBody>
      </p:sp>
    </p:spTree>
    <p:extLst>
      <p:ext uri="{BB962C8B-B14F-4D97-AF65-F5344CB8AC3E}">
        <p14:creationId xmlns:p14="http://schemas.microsoft.com/office/powerpoint/2010/main" val="222307980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8300" y="150813"/>
            <a:ext cx="2111375" cy="6021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0813"/>
            <a:ext cx="6184900" cy="6021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2005 Pearson Education, Inc.</a:t>
            </a:r>
            <a:endParaRPr lang="en-CA"/>
          </a:p>
        </p:txBody>
      </p:sp>
      <p:sp>
        <p:nvSpPr>
          <p:cNvPr id="5" name="Slide Number Placeholder 4"/>
          <p:cNvSpPr>
            <a:spLocks noGrp="1"/>
          </p:cNvSpPr>
          <p:nvPr>
            <p:ph type="sldNum" sz="quarter" idx="11"/>
          </p:nvPr>
        </p:nvSpPr>
        <p:spPr/>
        <p:txBody>
          <a:bodyPr/>
          <a:lstStyle>
            <a:lvl1pPr>
              <a:defRPr/>
            </a:lvl1pPr>
          </a:lstStyle>
          <a:p>
            <a:r>
              <a:rPr lang="en-US"/>
              <a:t>Slide 7-</a:t>
            </a:r>
            <a:fld id="{083FC223-D360-475B-84A3-70282EE92BE4}" type="slidenum">
              <a:rPr lang="en-US"/>
              <a:pPr/>
              <a:t>‹#›</a:t>
            </a:fld>
            <a:endParaRPr lang="en-CA"/>
          </a:p>
        </p:txBody>
      </p:sp>
    </p:spTree>
    <p:extLst>
      <p:ext uri="{BB962C8B-B14F-4D97-AF65-F5344CB8AC3E}">
        <p14:creationId xmlns:p14="http://schemas.microsoft.com/office/powerpoint/2010/main" val="408943013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2005 Pearson Education, Inc.</a:t>
            </a:r>
            <a:endParaRPr lang="en-CA"/>
          </a:p>
        </p:txBody>
      </p:sp>
      <p:sp>
        <p:nvSpPr>
          <p:cNvPr id="5" name="Slide Number Placeholder 4"/>
          <p:cNvSpPr>
            <a:spLocks noGrp="1"/>
          </p:cNvSpPr>
          <p:nvPr>
            <p:ph type="sldNum" sz="quarter" idx="11"/>
          </p:nvPr>
        </p:nvSpPr>
        <p:spPr/>
        <p:txBody>
          <a:bodyPr/>
          <a:lstStyle>
            <a:lvl1pPr>
              <a:defRPr/>
            </a:lvl1pPr>
          </a:lstStyle>
          <a:p>
            <a:r>
              <a:rPr lang="en-US"/>
              <a:t>Slide 7-</a:t>
            </a:r>
            <a:fld id="{9E312D33-2498-4DA0-A3FF-F4BC5E8F554C}" type="slidenum">
              <a:rPr lang="en-US"/>
              <a:pPr/>
              <a:t>‹#›</a:t>
            </a:fld>
            <a:endParaRPr lang="en-CA"/>
          </a:p>
        </p:txBody>
      </p:sp>
    </p:spTree>
    <p:extLst>
      <p:ext uri="{BB962C8B-B14F-4D97-AF65-F5344CB8AC3E}">
        <p14:creationId xmlns:p14="http://schemas.microsoft.com/office/powerpoint/2010/main" val="300732019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 2005 Pearson Education, Inc.</a:t>
            </a:r>
            <a:endParaRPr lang="en-CA"/>
          </a:p>
        </p:txBody>
      </p:sp>
      <p:sp>
        <p:nvSpPr>
          <p:cNvPr id="5" name="Slide Number Placeholder 4"/>
          <p:cNvSpPr>
            <a:spLocks noGrp="1"/>
          </p:cNvSpPr>
          <p:nvPr>
            <p:ph type="sldNum" sz="quarter" idx="11"/>
          </p:nvPr>
        </p:nvSpPr>
        <p:spPr/>
        <p:txBody>
          <a:bodyPr/>
          <a:lstStyle>
            <a:lvl1pPr>
              <a:defRPr/>
            </a:lvl1pPr>
          </a:lstStyle>
          <a:p>
            <a:r>
              <a:rPr lang="en-US"/>
              <a:t>Slide 7-</a:t>
            </a:r>
            <a:fld id="{A7FC88E1-7E00-40EE-8E0B-F71114640297}" type="slidenum">
              <a:rPr lang="en-US"/>
              <a:pPr/>
              <a:t>‹#›</a:t>
            </a:fld>
            <a:endParaRPr lang="en-CA"/>
          </a:p>
        </p:txBody>
      </p:sp>
    </p:spTree>
    <p:extLst>
      <p:ext uri="{BB962C8B-B14F-4D97-AF65-F5344CB8AC3E}">
        <p14:creationId xmlns:p14="http://schemas.microsoft.com/office/powerpoint/2010/main" val="370106111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00200"/>
            <a:ext cx="414813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1538" y="1600200"/>
            <a:ext cx="41481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Copyright © 2005 Pearson Education, Inc.</a:t>
            </a:r>
            <a:endParaRPr lang="en-CA"/>
          </a:p>
        </p:txBody>
      </p:sp>
      <p:sp>
        <p:nvSpPr>
          <p:cNvPr id="6" name="Slide Number Placeholder 5"/>
          <p:cNvSpPr>
            <a:spLocks noGrp="1"/>
          </p:cNvSpPr>
          <p:nvPr>
            <p:ph type="sldNum" sz="quarter" idx="11"/>
          </p:nvPr>
        </p:nvSpPr>
        <p:spPr/>
        <p:txBody>
          <a:bodyPr/>
          <a:lstStyle>
            <a:lvl1pPr>
              <a:defRPr/>
            </a:lvl1pPr>
          </a:lstStyle>
          <a:p>
            <a:r>
              <a:rPr lang="en-US"/>
              <a:t>Slide 7-</a:t>
            </a:r>
            <a:fld id="{82547527-6EAD-47FC-830B-710DB4054813}" type="slidenum">
              <a:rPr lang="en-US"/>
              <a:pPr/>
              <a:t>‹#›</a:t>
            </a:fld>
            <a:endParaRPr lang="en-CA"/>
          </a:p>
        </p:txBody>
      </p:sp>
    </p:spTree>
    <p:extLst>
      <p:ext uri="{BB962C8B-B14F-4D97-AF65-F5344CB8AC3E}">
        <p14:creationId xmlns:p14="http://schemas.microsoft.com/office/powerpoint/2010/main" val="423531005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Copyright © 2005 Pearson Education, Inc.</a:t>
            </a:r>
            <a:endParaRPr lang="en-CA"/>
          </a:p>
        </p:txBody>
      </p:sp>
      <p:sp>
        <p:nvSpPr>
          <p:cNvPr id="8" name="Slide Number Placeholder 7"/>
          <p:cNvSpPr>
            <a:spLocks noGrp="1"/>
          </p:cNvSpPr>
          <p:nvPr>
            <p:ph type="sldNum" sz="quarter" idx="11"/>
          </p:nvPr>
        </p:nvSpPr>
        <p:spPr/>
        <p:txBody>
          <a:bodyPr/>
          <a:lstStyle>
            <a:lvl1pPr>
              <a:defRPr/>
            </a:lvl1pPr>
          </a:lstStyle>
          <a:p>
            <a:r>
              <a:rPr lang="en-US"/>
              <a:t>Slide 7-</a:t>
            </a:r>
            <a:fld id="{175A9C70-8A17-4FC2-A189-3F6F1D437BF2}" type="slidenum">
              <a:rPr lang="en-US"/>
              <a:pPr/>
              <a:t>‹#›</a:t>
            </a:fld>
            <a:endParaRPr lang="en-CA"/>
          </a:p>
        </p:txBody>
      </p:sp>
    </p:spTree>
    <p:extLst>
      <p:ext uri="{BB962C8B-B14F-4D97-AF65-F5344CB8AC3E}">
        <p14:creationId xmlns:p14="http://schemas.microsoft.com/office/powerpoint/2010/main" val="58362008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Copyright © 2005 Pearson Education, Inc.</a:t>
            </a:r>
            <a:endParaRPr lang="en-CA"/>
          </a:p>
        </p:txBody>
      </p:sp>
      <p:sp>
        <p:nvSpPr>
          <p:cNvPr id="4" name="Slide Number Placeholder 3"/>
          <p:cNvSpPr>
            <a:spLocks noGrp="1"/>
          </p:cNvSpPr>
          <p:nvPr>
            <p:ph type="sldNum" sz="quarter" idx="11"/>
          </p:nvPr>
        </p:nvSpPr>
        <p:spPr/>
        <p:txBody>
          <a:bodyPr/>
          <a:lstStyle>
            <a:lvl1pPr>
              <a:defRPr/>
            </a:lvl1pPr>
          </a:lstStyle>
          <a:p>
            <a:r>
              <a:rPr lang="en-US"/>
              <a:t>Slide 7-</a:t>
            </a:r>
            <a:fld id="{65DFC647-9784-4798-80F2-A2179144D4EB}" type="slidenum">
              <a:rPr lang="en-US"/>
              <a:pPr/>
              <a:t>‹#›</a:t>
            </a:fld>
            <a:endParaRPr lang="en-CA"/>
          </a:p>
        </p:txBody>
      </p:sp>
    </p:spTree>
    <p:extLst>
      <p:ext uri="{BB962C8B-B14F-4D97-AF65-F5344CB8AC3E}">
        <p14:creationId xmlns:p14="http://schemas.microsoft.com/office/powerpoint/2010/main" val="166991833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 2005 Pearson Education, Inc.</a:t>
            </a:r>
            <a:endParaRPr lang="en-CA"/>
          </a:p>
        </p:txBody>
      </p:sp>
      <p:sp>
        <p:nvSpPr>
          <p:cNvPr id="3" name="Slide Number Placeholder 2"/>
          <p:cNvSpPr>
            <a:spLocks noGrp="1"/>
          </p:cNvSpPr>
          <p:nvPr>
            <p:ph type="sldNum" sz="quarter" idx="11"/>
          </p:nvPr>
        </p:nvSpPr>
        <p:spPr/>
        <p:txBody>
          <a:bodyPr/>
          <a:lstStyle>
            <a:lvl1pPr>
              <a:defRPr/>
            </a:lvl1pPr>
          </a:lstStyle>
          <a:p>
            <a:r>
              <a:rPr lang="en-US"/>
              <a:t>Slide 7-</a:t>
            </a:r>
            <a:fld id="{9A6D2069-83A7-42A9-8D0F-00C8EA1E8C2C}" type="slidenum">
              <a:rPr lang="en-US"/>
              <a:pPr/>
              <a:t>‹#›</a:t>
            </a:fld>
            <a:endParaRPr lang="en-CA"/>
          </a:p>
        </p:txBody>
      </p:sp>
    </p:spTree>
    <p:extLst>
      <p:ext uri="{BB962C8B-B14F-4D97-AF65-F5344CB8AC3E}">
        <p14:creationId xmlns:p14="http://schemas.microsoft.com/office/powerpoint/2010/main" val="280128054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 2005 Pearson Education, Inc.</a:t>
            </a:r>
            <a:endParaRPr lang="en-CA"/>
          </a:p>
        </p:txBody>
      </p:sp>
      <p:sp>
        <p:nvSpPr>
          <p:cNvPr id="6" name="Slide Number Placeholder 5"/>
          <p:cNvSpPr>
            <a:spLocks noGrp="1"/>
          </p:cNvSpPr>
          <p:nvPr>
            <p:ph type="sldNum" sz="quarter" idx="11"/>
          </p:nvPr>
        </p:nvSpPr>
        <p:spPr/>
        <p:txBody>
          <a:bodyPr/>
          <a:lstStyle>
            <a:lvl1pPr>
              <a:defRPr/>
            </a:lvl1pPr>
          </a:lstStyle>
          <a:p>
            <a:r>
              <a:rPr lang="en-US"/>
              <a:t>Slide 7-</a:t>
            </a:r>
            <a:fld id="{306FABE3-04D6-486C-B757-1289AAF2B1CD}" type="slidenum">
              <a:rPr lang="en-US"/>
              <a:pPr/>
              <a:t>‹#›</a:t>
            </a:fld>
            <a:endParaRPr lang="en-CA"/>
          </a:p>
        </p:txBody>
      </p:sp>
    </p:spTree>
    <p:extLst>
      <p:ext uri="{BB962C8B-B14F-4D97-AF65-F5344CB8AC3E}">
        <p14:creationId xmlns:p14="http://schemas.microsoft.com/office/powerpoint/2010/main" val="142648582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 2005 Pearson Education, Inc.</a:t>
            </a:r>
            <a:endParaRPr lang="en-CA"/>
          </a:p>
        </p:txBody>
      </p:sp>
      <p:sp>
        <p:nvSpPr>
          <p:cNvPr id="6" name="Slide Number Placeholder 5"/>
          <p:cNvSpPr>
            <a:spLocks noGrp="1"/>
          </p:cNvSpPr>
          <p:nvPr>
            <p:ph type="sldNum" sz="quarter" idx="11"/>
          </p:nvPr>
        </p:nvSpPr>
        <p:spPr/>
        <p:txBody>
          <a:bodyPr/>
          <a:lstStyle>
            <a:lvl1pPr>
              <a:defRPr/>
            </a:lvl1pPr>
          </a:lstStyle>
          <a:p>
            <a:r>
              <a:rPr lang="en-US"/>
              <a:t>Slide 7-</a:t>
            </a:r>
            <a:fld id="{0007E1B6-496E-4BB5-AE8B-FED64D08D9D2}" type="slidenum">
              <a:rPr lang="en-US"/>
              <a:pPr/>
              <a:t>‹#›</a:t>
            </a:fld>
            <a:endParaRPr lang="en-CA"/>
          </a:p>
        </p:txBody>
      </p:sp>
    </p:spTree>
    <p:extLst>
      <p:ext uri="{BB962C8B-B14F-4D97-AF65-F5344CB8AC3E}">
        <p14:creationId xmlns:p14="http://schemas.microsoft.com/office/powerpoint/2010/main" val="295345343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1" name="Rectangle 9"/>
          <p:cNvSpPr>
            <a:spLocks noGrp="1" noChangeArrowheads="1"/>
          </p:cNvSpPr>
          <p:nvPr>
            <p:ph type="title"/>
          </p:nvPr>
        </p:nvSpPr>
        <p:spPr bwMode="auto">
          <a:xfrm>
            <a:off x="1298575" y="150813"/>
            <a:ext cx="6565900"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4" name="Rectangle 12"/>
          <p:cNvSpPr>
            <a:spLocks noGrp="1" noChangeArrowheads="1"/>
          </p:cNvSpPr>
          <p:nvPr>
            <p:ph type="ftr" sz="quarter" idx="3"/>
          </p:nvPr>
        </p:nvSpPr>
        <p:spPr bwMode="auto">
          <a:xfrm>
            <a:off x="1600200" y="64008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lvl1pPr>
          </a:lstStyle>
          <a:p>
            <a:r>
              <a:rPr lang="en-US"/>
              <a:t>Copyright © 2005 Pearson Education, Inc.</a:t>
            </a:r>
            <a:endParaRPr lang="en-CA"/>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600" b="1">
                <a:solidFill>
                  <a:srgbClr val="A52E2C"/>
                </a:solidFill>
              </a:defRPr>
            </a:lvl1pPr>
          </a:lstStyle>
          <a:p>
            <a:r>
              <a:rPr lang="en-US"/>
              <a:t>Slide 7-</a:t>
            </a:r>
            <a:fld id="{384E93D8-DD8F-44B1-9874-29C7EAE798AA}" type="slidenum">
              <a:rPr lang="en-US"/>
              <a:pPr/>
              <a:t>‹#›</a:t>
            </a:fld>
            <a:endParaRPr lang="en-CA"/>
          </a:p>
        </p:txBody>
      </p:sp>
      <p:sp>
        <p:nvSpPr>
          <p:cNvPr id="3080" name="Rectangle 8"/>
          <p:cNvSpPr>
            <a:spLocks noChangeArrowheads="1"/>
          </p:cNvSpPr>
          <p:nvPr/>
        </p:nvSpPr>
        <p:spPr bwMode="gray">
          <a:xfrm>
            <a:off x="0" y="1220788"/>
            <a:ext cx="9140825" cy="74612"/>
          </a:xfrm>
          <a:prstGeom prst="rect">
            <a:avLst/>
          </a:prstGeom>
          <a:gradFill rotWithShape="0">
            <a:gsLst>
              <a:gs pos="0">
                <a:srgbClr val="A52E2C"/>
              </a:gs>
              <a:gs pos="50000">
                <a:srgbClr val="F8BE1A"/>
              </a:gs>
              <a:gs pos="100000">
                <a:srgbClr val="A52E2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latin typeface="Tahoma" charset="0"/>
            </a:endParaRPr>
          </a:p>
        </p:txBody>
      </p:sp>
      <p:sp>
        <p:nvSpPr>
          <p:cNvPr id="3093" name="Rectangle 21"/>
          <p:cNvSpPr>
            <a:spLocks noGrp="1" noChangeArrowheads="1"/>
          </p:cNvSpPr>
          <p:nvPr>
            <p:ph type="body" idx="1"/>
          </p:nvPr>
        </p:nvSpPr>
        <p:spPr bwMode="auto">
          <a:xfrm>
            <a:off x="381000" y="1600200"/>
            <a:ext cx="84486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5" name="Rectangle 23"/>
          <p:cNvSpPr>
            <a:spLocks noChangeArrowheads="1"/>
          </p:cNvSpPr>
          <p:nvPr/>
        </p:nvSpPr>
        <p:spPr bwMode="auto">
          <a:xfrm>
            <a:off x="7569200" y="30321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atin typeface="Tahoma"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dt="0"/>
  <p:txStyles>
    <p:titleStyle>
      <a:lvl1pPr algn="l" rtl="0" fontAlgn="base">
        <a:spcBef>
          <a:spcPct val="0"/>
        </a:spcBef>
        <a:spcAft>
          <a:spcPct val="0"/>
        </a:spcAft>
        <a:defRPr sz="3600">
          <a:solidFill>
            <a:srgbClr val="333399"/>
          </a:solidFill>
          <a:latin typeface="+mj-lt"/>
          <a:ea typeface="+mj-ea"/>
          <a:cs typeface="+mj-cs"/>
        </a:defRPr>
      </a:lvl1pPr>
      <a:lvl2pPr algn="l" rtl="0" fontAlgn="base">
        <a:spcBef>
          <a:spcPct val="0"/>
        </a:spcBef>
        <a:spcAft>
          <a:spcPct val="0"/>
        </a:spcAft>
        <a:defRPr sz="3600">
          <a:solidFill>
            <a:srgbClr val="333399"/>
          </a:solidFill>
          <a:latin typeface="Arial" charset="0"/>
        </a:defRPr>
      </a:lvl2pPr>
      <a:lvl3pPr algn="l" rtl="0" fontAlgn="base">
        <a:spcBef>
          <a:spcPct val="0"/>
        </a:spcBef>
        <a:spcAft>
          <a:spcPct val="0"/>
        </a:spcAft>
        <a:defRPr sz="3600">
          <a:solidFill>
            <a:srgbClr val="333399"/>
          </a:solidFill>
          <a:latin typeface="Arial" charset="0"/>
        </a:defRPr>
      </a:lvl3pPr>
      <a:lvl4pPr algn="l" rtl="0" fontAlgn="base">
        <a:spcBef>
          <a:spcPct val="0"/>
        </a:spcBef>
        <a:spcAft>
          <a:spcPct val="0"/>
        </a:spcAft>
        <a:defRPr sz="3600">
          <a:solidFill>
            <a:srgbClr val="333399"/>
          </a:solidFill>
          <a:latin typeface="Arial" charset="0"/>
        </a:defRPr>
      </a:lvl4pPr>
      <a:lvl5pPr algn="l" rtl="0" fontAlgn="base">
        <a:spcBef>
          <a:spcPct val="0"/>
        </a:spcBef>
        <a:spcAft>
          <a:spcPct val="0"/>
        </a:spcAft>
        <a:defRPr sz="3600">
          <a:solidFill>
            <a:srgbClr val="333399"/>
          </a:solidFill>
          <a:latin typeface="Arial" charset="0"/>
        </a:defRPr>
      </a:lvl5pPr>
      <a:lvl6pPr marL="457200" algn="l" rtl="0" fontAlgn="base">
        <a:spcBef>
          <a:spcPct val="0"/>
        </a:spcBef>
        <a:spcAft>
          <a:spcPct val="0"/>
        </a:spcAft>
        <a:defRPr sz="3600">
          <a:solidFill>
            <a:srgbClr val="333399"/>
          </a:solidFill>
          <a:latin typeface="Arial" charset="0"/>
        </a:defRPr>
      </a:lvl6pPr>
      <a:lvl7pPr marL="914400" algn="l" rtl="0" fontAlgn="base">
        <a:spcBef>
          <a:spcPct val="0"/>
        </a:spcBef>
        <a:spcAft>
          <a:spcPct val="0"/>
        </a:spcAft>
        <a:defRPr sz="3600">
          <a:solidFill>
            <a:srgbClr val="333399"/>
          </a:solidFill>
          <a:latin typeface="Arial" charset="0"/>
        </a:defRPr>
      </a:lvl7pPr>
      <a:lvl8pPr marL="1371600" algn="l" rtl="0" fontAlgn="base">
        <a:spcBef>
          <a:spcPct val="0"/>
        </a:spcBef>
        <a:spcAft>
          <a:spcPct val="0"/>
        </a:spcAft>
        <a:defRPr sz="3600">
          <a:solidFill>
            <a:srgbClr val="333399"/>
          </a:solidFill>
          <a:latin typeface="Arial" charset="0"/>
        </a:defRPr>
      </a:lvl8pPr>
      <a:lvl9pPr marL="1828800" algn="l" rtl="0" fontAlgn="base">
        <a:spcBef>
          <a:spcPct val="0"/>
        </a:spcBef>
        <a:spcAft>
          <a:spcPct val="0"/>
        </a:spcAft>
        <a:defRPr sz="3600">
          <a:solidFill>
            <a:srgbClr val="333399"/>
          </a:solidFill>
          <a:latin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notesSlide" Target="../notesSlides/notesSlide11.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11.bin"/><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jpeg"/><Relationship Id="rId5" Type="http://schemas.openxmlformats.org/officeDocument/2006/relationships/image" Target="../media/image23.wmf"/><Relationship Id="rId4"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notesSlide" Target="../notesSlides/notesSlide19.xml"/><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jpeg"/><Relationship Id="rId5" Type="http://schemas.openxmlformats.org/officeDocument/2006/relationships/image" Target="../media/image25.wmf"/><Relationship Id="rId4" Type="http://schemas.openxmlformats.org/officeDocument/2006/relationships/oleObject" Target="../embeddings/oleObject14.bin"/></Relationships>
</file>

<file path=ppt/slides/_rels/slide22.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notesSlide" Target="../notesSlides/notesSlide20.xml"/><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jpeg"/><Relationship Id="rId5" Type="http://schemas.openxmlformats.org/officeDocument/2006/relationships/image" Target="../media/image27.wmf"/><Relationship Id="rId4" Type="http://schemas.openxmlformats.org/officeDocument/2006/relationships/oleObject" Target="../embeddings/oleObject16.bin"/></Relationships>
</file>

<file path=ppt/slides/_rels/slide23.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21.xml"/><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jpeg"/><Relationship Id="rId5" Type="http://schemas.openxmlformats.org/officeDocument/2006/relationships/image" Target="../media/image29.wmf"/><Relationship Id="rId4" Type="http://schemas.openxmlformats.org/officeDocument/2006/relationships/oleObject" Target="../embeddings/oleObject18.bin"/></Relationships>
</file>

<file path=ppt/slides/_rels/slide24.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22.xml"/><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jpeg"/><Relationship Id="rId5" Type="http://schemas.openxmlformats.org/officeDocument/2006/relationships/image" Target="../media/image31.wmf"/><Relationship Id="rId4" Type="http://schemas.openxmlformats.org/officeDocument/2006/relationships/oleObject" Target="../embeddings/oleObject20.bin"/></Relationships>
</file>

<file path=ppt/slides/_rels/slide25.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23.xml"/><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jpeg"/><Relationship Id="rId5" Type="http://schemas.openxmlformats.org/officeDocument/2006/relationships/image" Target="../media/image32.wmf"/><Relationship Id="rId4" Type="http://schemas.openxmlformats.org/officeDocument/2006/relationships/oleObject" Target="../embeddings/oleObject22.bin"/></Relationships>
</file>

<file path=ppt/slides/_rels/slide26.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24.xml"/><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jpeg"/><Relationship Id="rId5" Type="http://schemas.openxmlformats.org/officeDocument/2006/relationships/image" Target="../media/image33.wmf"/><Relationship Id="rId4" Type="http://schemas.openxmlformats.org/officeDocument/2006/relationships/oleObject" Target="../embeddings/oleObject24.bin"/></Relationships>
</file>

<file path=ppt/slides/_rels/slide27.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25.xml"/><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jpeg"/><Relationship Id="rId5" Type="http://schemas.openxmlformats.org/officeDocument/2006/relationships/image" Target="../media/image34.wmf"/><Relationship Id="rId4" Type="http://schemas.openxmlformats.org/officeDocument/2006/relationships/oleObject" Target="../embeddings/oleObject26.bin"/></Relationships>
</file>

<file path=ppt/slides/_rels/slide28.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26.xml"/><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jpeg"/><Relationship Id="rId5" Type="http://schemas.openxmlformats.org/officeDocument/2006/relationships/image" Target="../media/image35.wmf"/><Relationship Id="rId4"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1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image" Target="../media/image5.wmf"/><Relationship Id="rId12" Type="http://schemas.openxmlformats.org/officeDocument/2006/relationships/oleObject" Target="../embeddings/oleObject5.bin"/><Relationship Id="rId17" Type="http://schemas.openxmlformats.org/officeDocument/2006/relationships/oleObject" Target="../embeddings/oleObject7.bin"/><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notesSlide" Target="../notesSlides/notesSlide6.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1.wmf"/><Relationship Id="rId10" Type="http://schemas.openxmlformats.org/officeDocument/2006/relationships/image" Target="../media/image14.jpeg"/><Relationship Id="rId4" Type="http://schemas.openxmlformats.org/officeDocument/2006/relationships/oleObject" Target="../embeddings/oleObject8.bin"/><Relationship Id="rId9"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jpeg"/><Relationship Id="rId5" Type="http://schemas.openxmlformats.org/officeDocument/2006/relationships/image" Target="../media/image15.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Copyright © 2005 Pearson Education, Inc.</a:t>
            </a:r>
            <a:endParaRPr lang="en-CA"/>
          </a:p>
        </p:txBody>
      </p:sp>
      <p:sp>
        <p:nvSpPr>
          <p:cNvPr id="5" name="Slide Number Placeholder 3"/>
          <p:cNvSpPr>
            <a:spLocks noGrp="1"/>
          </p:cNvSpPr>
          <p:nvPr>
            <p:ph type="sldNum" sz="quarter" idx="11"/>
          </p:nvPr>
        </p:nvSpPr>
        <p:spPr/>
        <p:txBody>
          <a:bodyPr/>
          <a:lstStyle/>
          <a:p>
            <a:r>
              <a:rPr lang="en-US"/>
              <a:t>Slide 7-</a:t>
            </a:r>
            <a:fld id="{3EAA4087-A713-4564-89C9-11C63F9384B6}" type="slidenum">
              <a:rPr lang="en-US"/>
              <a:pPr/>
              <a:t>1</a:t>
            </a:fld>
            <a:endParaRPr lang="en-CA"/>
          </a:p>
        </p:txBody>
      </p:sp>
      <p:sp>
        <p:nvSpPr>
          <p:cNvPr id="412675" name="Rectangle 1027"/>
          <p:cNvSpPr>
            <a:spLocks noGrp="1" noChangeArrowheads="1"/>
          </p:cNvSpPr>
          <p:nvPr>
            <p:ph type="title"/>
          </p:nvPr>
        </p:nvSpPr>
        <p:spPr/>
        <p:txBody>
          <a:bodyPr/>
          <a:lstStyle/>
          <a:p>
            <a:endParaRPr lang="en-US"/>
          </a:p>
        </p:txBody>
      </p:sp>
      <p:pic>
        <p:nvPicPr>
          <p:cNvPr id="412677" name="Picture 1029" descr="D:\bb_cov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r>
              <a:rPr lang="en-US"/>
              <a:t>Copyright © 2005 Pearson Education, Inc.</a:t>
            </a:r>
            <a:endParaRPr lang="en-CA"/>
          </a:p>
        </p:txBody>
      </p:sp>
      <p:sp>
        <p:nvSpPr>
          <p:cNvPr id="11" name="Slide Number Placeholder 4"/>
          <p:cNvSpPr>
            <a:spLocks noGrp="1"/>
          </p:cNvSpPr>
          <p:nvPr>
            <p:ph type="sldNum" sz="quarter" idx="11"/>
          </p:nvPr>
        </p:nvSpPr>
        <p:spPr/>
        <p:txBody>
          <a:bodyPr/>
          <a:lstStyle/>
          <a:p>
            <a:r>
              <a:rPr lang="en-US"/>
              <a:t>Slide 7-</a:t>
            </a:r>
            <a:fld id="{FBB343A8-9521-4AA4-992C-D3BBDEDAAC40}" type="slidenum">
              <a:rPr lang="en-US"/>
              <a:pPr/>
              <a:t>10</a:t>
            </a:fld>
            <a:endParaRPr lang="en-CA"/>
          </a:p>
        </p:txBody>
      </p:sp>
      <p:sp>
        <p:nvSpPr>
          <p:cNvPr id="480258" name="Rectangle 1026"/>
          <p:cNvSpPr>
            <a:spLocks noGrp="1" noChangeArrowheads="1"/>
          </p:cNvSpPr>
          <p:nvPr>
            <p:ph type="title"/>
          </p:nvPr>
        </p:nvSpPr>
        <p:spPr>
          <a:xfrm>
            <a:off x="1295400" y="150813"/>
            <a:ext cx="6477000" cy="992187"/>
          </a:xfrm>
        </p:spPr>
        <p:txBody>
          <a:bodyPr/>
          <a:lstStyle/>
          <a:p>
            <a:r>
              <a:rPr lang="en-US"/>
              <a:t>Combining Probabilities</a:t>
            </a:r>
          </a:p>
        </p:txBody>
      </p:sp>
      <p:sp>
        <p:nvSpPr>
          <p:cNvPr id="480259"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7-B</a:t>
            </a:r>
            <a:endParaRPr lang="en-US" sz="1600"/>
          </a:p>
        </p:txBody>
      </p:sp>
      <p:sp>
        <p:nvSpPr>
          <p:cNvPr id="480260" name="Text Box 1028" descr="Pink tissue paper"/>
          <p:cNvSpPr txBox="1">
            <a:spLocks noChangeArrowheads="1"/>
          </p:cNvSpPr>
          <p:nvPr/>
        </p:nvSpPr>
        <p:spPr bwMode="auto">
          <a:xfrm>
            <a:off x="762000" y="1524000"/>
            <a:ext cx="6480175" cy="49371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10000"/>
              </a:lnSpc>
            </a:pPr>
            <a:r>
              <a:rPr lang="en-US" u="sng"/>
              <a:t>Independent</a:t>
            </a:r>
            <a:r>
              <a:rPr lang="en-US"/>
              <a:t> Events: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and </a:t>
            </a:r>
            <a:r>
              <a:rPr lang="en-US" i="1">
                <a:solidFill>
                  <a:srgbClr val="2F8B20"/>
                </a:solidFill>
              </a:rPr>
              <a:t>B</a:t>
            </a:r>
            <a:r>
              <a:rPr lang="en-US">
                <a:solidFill>
                  <a:srgbClr val="2F8B20"/>
                </a:solidFill>
              </a:rPr>
              <a:t>) =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 </a:t>
            </a:r>
            <a:r>
              <a:rPr lang="en-US" i="1">
                <a:solidFill>
                  <a:srgbClr val="2F8B20"/>
                </a:solidFill>
              </a:rPr>
              <a:t>P</a:t>
            </a:r>
            <a:r>
              <a:rPr lang="en-US">
                <a:solidFill>
                  <a:srgbClr val="2F8B20"/>
                </a:solidFill>
              </a:rPr>
              <a:t>(</a:t>
            </a:r>
            <a:r>
              <a:rPr lang="en-US" i="1">
                <a:solidFill>
                  <a:srgbClr val="2F8B20"/>
                </a:solidFill>
              </a:rPr>
              <a:t>B</a:t>
            </a:r>
            <a:r>
              <a:rPr lang="en-US">
                <a:solidFill>
                  <a:srgbClr val="2F8B20"/>
                </a:solidFill>
              </a:rPr>
              <a:t>)</a:t>
            </a:r>
          </a:p>
        </p:txBody>
      </p:sp>
      <p:sp>
        <p:nvSpPr>
          <p:cNvPr id="480261" name="Text Box 1029" descr="Pink tissue paper"/>
          <p:cNvSpPr txBox="1">
            <a:spLocks noChangeArrowheads="1"/>
          </p:cNvSpPr>
          <p:nvPr/>
        </p:nvSpPr>
        <p:spPr bwMode="auto">
          <a:xfrm>
            <a:off x="212725" y="2266950"/>
            <a:ext cx="8489950" cy="49371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l">
              <a:defRPr sz="2400">
                <a:solidFill>
                  <a:schemeClr val="tx1"/>
                </a:solidFill>
                <a:latin typeface="Arial" charset="0"/>
              </a:defRPr>
            </a:lvl1pPr>
            <a:lvl2pPr marL="409575" algn="l">
              <a:defRPr sz="2400">
                <a:solidFill>
                  <a:schemeClr val="tx1"/>
                </a:solidFill>
                <a:latin typeface="Arial" charset="0"/>
              </a:defRPr>
            </a:lvl2pPr>
            <a:lvl3pPr marL="523875"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a:solidFill>
                  <a:schemeClr val="tx2"/>
                </a:solidFill>
              </a:rPr>
              <a:t>Example:	  </a:t>
            </a:r>
            <a:r>
              <a:rPr lang="en-US" i="1">
                <a:solidFill>
                  <a:schemeClr val="tx2"/>
                </a:solidFill>
              </a:rPr>
              <a:t>P</a:t>
            </a:r>
            <a:r>
              <a:rPr lang="en-US">
                <a:solidFill>
                  <a:schemeClr val="tx2"/>
                </a:solidFill>
              </a:rPr>
              <a:t>(rolling a 2 and drawing an Ace of Diamonds)</a:t>
            </a:r>
          </a:p>
        </p:txBody>
      </p:sp>
      <p:sp>
        <p:nvSpPr>
          <p:cNvPr id="480262" name="Text Box 1030" descr="Pink tissue paper"/>
          <p:cNvSpPr txBox="1">
            <a:spLocks noChangeArrowheads="1"/>
          </p:cNvSpPr>
          <p:nvPr/>
        </p:nvSpPr>
        <p:spPr bwMode="auto">
          <a:xfrm>
            <a:off x="717550" y="3544888"/>
            <a:ext cx="7359650" cy="493712"/>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10000"/>
              </a:lnSpc>
            </a:pPr>
            <a:r>
              <a:rPr lang="en-US" u="sng"/>
              <a:t>Dependent</a:t>
            </a:r>
            <a:r>
              <a:rPr lang="en-US"/>
              <a:t> Events: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and </a:t>
            </a:r>
            <a:r>
              <a:rPr lang="en-US" i="1">
                <a:solidFill>
                  <a:srgbClr val="2F8B20"/>
                </a:solidFill>
              </a:rPr>
              <a:t>B</a:t>
            </a:r>
            <a:r>
              <a:rPr lang="en-US">
                <a:solidFill>
                  <a:srgbClr val="2F8B20"/>
                </a:solidFill>
              </a:rPr>
              <a:t>) =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 </a:t>
            </a:r>
            <a:r>
              <a:rPr lang="en-US" i="1">
                <a:solidFill>
                  <a:srgbClr val="2F8B20"/>
                </a:solidFill>
              </a:rPr>
              <a:t>P</a:t>
            </a:r>
            <a:r>
              <a:rPr lang="en-US">
                <a:solidFill>
                  <a:srgbClr val="2F8B20"/>
                </a:solidFill>
              </a:rPr>
              <a:t>(</a:t>
            </a:r>
            <a:r>
              <a:rPr lang="en-US" i="1">
                <a:solidFill>
                  <a:srgbClr val="2F8B20"/>
                </a:solidFill>
              </a:rPr>
              <a:t>B</a:t>
            </a:r>
            <a:r>
              <a:rPr lang="en-US">
                <a:solidFill>
                  <a:srgbClr val="2F8B20"/>
                </a:solidFill>
              </a:rPr>
              <a:t> given </a:t>
            </a:r>
            <a:r>
              <a:rPr lang="en-US" i="1">
                <a:solidFill>
                  <a:srgbClr val="2F8B20"/>
                </a:solidFill>
              </a:rPr>
              <a:t>A</a:t>
            </a:r>
            <a:r>
              <a:rPr lang="en-US">
                <a:solidFill>
                  <a:srgbClr val="2F8B20"/>
                </a:solidFill>
              </a:rPr>
              <a:t>)</a:t>
            </a:r>
          </a:p>
        </p:txBody>
      </p:sp>
      <p:sp>
        <p:nvSpPr>
          <p:cNvPr id="480263" name="Text Box 1031" descr="Pink tissue paper"/>
          <p:cNvSpPr txBox="1">
            <a:spLocks noChangeArrowheads="1"/>
          </p:cNvSpPr>
          <p:nvPr/>
        </p:nvSpPr>
        <p:spPr bwMode="auto">
          <a:xfrm>
            <a:off x="511175" y="4237038"/>
            <a:ext cx="8467725" cy="8953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l">
              <a:defRPr sz="2400">
                <a:solidFill>
                  <a:schemeClr val="tx1"/>
                </a:solidFill>
                <a:latin typeface="Arial" charset="0"/>
              </a:defRPr>
            </a:lvl1pPr>
            <a:lvl2pPr marL="114300" indent="1588" algn="l">
              <a:defRPr sz="2400">
                <a:solidFill>
                  <a:schemeClr val="tx1"/>
                </a:solidFill>
                <a:latin typeface="Arial" charset="0"/>
              </a:defRPr>
            </a:lvl2pPr>
            <a:lvl3pPr marL="230188"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a:solidFill>
                  <a:schemeClr val="tx2"/>
                </a:solidFill>
              </a:rPr>
              <a:t>Example:  </a:t>
            </a:r>
            <a:r>
              <a:rPr lang="en-US" i="1">
                <a:solidFill>
                  <a:schemeClr val="tx2"/>
                </a:solidFill>
              </a:rPr>
              <a:t>P</a:t>
            </a:r>
            <a:r>
              <a:rPr lang="en-US">
                <a:solidFill>
                  <a:schemeClr val="tx2"/>
                </a:solidFill>
              </a:rPr>
              <a:t>(drawing a Queen and then drawing a 5)</a:t>
            </a:r>
          </a:p>
          <a:p>
            <a:pPr lvl="2">
              <a:lnSpc>
                <a:spcPct val="110000"/>
              </a:lnSpc>
            </a:pPr>
            <a:r>
              <a:rPr lang="en-US">
                <a:solidFill>
                  <a:schemeClr val="tx2"/>
                </a:solidFill>
              </a:rPr>
              <a:t>	        (assume we are not replacing the 1st card drawn)</a:t>
            </a:r>
          </a:p>
        </p:txBody>
      </p:sp>
      <p:sp>
        <p:nvSpPr>
          <p:cNvPr id="480264" name="Text Box 1032" descr="Pink tissue paper"/>
          <p:cNvSpPr txBox="1">
            <a:spLocks noChangeArrowheads="1"/>
          </p:cNvSpPr>
          <p:nvPr/>
        </p:nvSpPr>
        <p:spPr bwMode="auto">
          <a:xfrm>
            <a:off x="2619375" y="2743200"/>
            <a:ext cx="2638425" cy="4572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solidFill>
                  <a:srgbClr val="2F8B20"/>
                </a:solidFill>
              </a:rPr>
              <a:t>= 1/6 • 1/52 = 1/312</a:t>
            </a:r>
          </a:p>
        </p:txBody>
      </p:sp>
      <p:sp>
        <p:nvSpPr>
          <p:cNvPr id="480265" name="Text Box 1033" descr="Pink tissue paper"/>
          <p:cNvSpPr txBox="1">
            <a:spLocks noChangeArrowheads="1"/>
          </p:cNvSpPr>
          <p:nvPr/>
        </p:nvSpPr>
        <p:spPr bwMode="auto">
          <a:xfrm>
            <a:off x="2492375" y="5181600"/>
            <a:ext cx="4467225" cy="4572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solidFill>
                  <a:srgbClr val="2F8B20"/>
                </a:solidFill>
              </a:rPr>
              <a:t>= 4/52 • 4/51 = 16/2652 = 4/663</a:t>
            </a:r>
            <a:endParaRPr lang="en-US">
              <a:solidFill>
                <a:schemeClr val="tx2"/>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0260"/>
                                        </p:tgtEl>
                                        <p:attrNameLst>
                                          <p:attrName>style.visibility</p:attrName>
                                        </p:attrNameLst>
                                      </p:cBhvr>
                                      <p:to>
                                        <p:strVal val="visible"/>
                                      </p:to>
                                    </p:set>
                                    <p:anim calcmode="lin" valueType="num">
                                      <p:cBhvr additive="base">
                                        <p:cTn id="7" dur="500" fill="hold"/>
                                        <p:tgtEl>
                                          <p:spTgt spid="480260"/>
                                        </p:tgtEl>
                                        <p:attrNameLst>
                                          <p:attrName>ppt_x</p:attrName>
                                        </p:attrNameLst>
                                      </p:cBhvr>
                                      <p:tavLst>
                                        <p:tav tm="0">
                                          <p:val>
                                            <p:strVal val="0-#ppt_w/2"/>
                                          </p:val>
                                        </p:tav>
                                        <p:tav tm="100000">
                                          <p:val>
                                            <p:strVal val="#ppt_x"/>
                                          </p:val>
                                        </p:tav>
                                      </p:tavLst>
                                    </p:anim>
                                    <p:anim calcmode="lin" valueType="num">
                                      <p:cBhvr additive="base">
                                        <p:cTn id="8" dur="500" fill="hold"/>
                                        <p:tgtEl>
                                          <p:spTgt spid="48026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4" fill="hold" grpId="0" nodeType="clickEffect">
                                  <p:stCondLst>
                                    <p:cond delay="0"/>
                                  </p:stCondLst>
                                  <p:childTnLst>
                                    <p:set>
                                      <p:cBhvr>
                                        <p:cTn id="12" dur="1" fill="hold">
                                          <p:stCondLst>
                                            <p:cond delay="0"/>
                                          </p:stCondLst>
                                        </p:cTn>
                                        <p:tgtEl>
                                          <p:spTgt spid="480261"/>
                                        </p:tgtEl>
                                        <p:attrNameLst>
                                          <p:attrName>style.visibility</p:attrName>
                                        </p:attrNameLst>
                                      </p:cBhvr>
                                      <p:to>
                                        <p:strVal val="visible"/>
                                      </p:to>
                                    </p:set>
                                    <p:anim calcmode="lin" valueType="num">
                                      <p:cBhvr>
                                        <p:cTn id="13" dur="500" fill="hold"/>
                                        <p:tgtEl>
                                          <p:spTgt spid="480261"/>
                                        </p:tgtEl>
                                        <p:attrNameLst>
                                          <p:attrName>ppt_x</p:attrName>
                                        </p:attrNameLst>
                                      </p:cBhvr>
                                      <p:tavLst>
                                        <p:tav tm="0">
                                          <p:val>
                                            <p:strVal val="#ppt_x"/>
                                          </p:val>
                                        </p:tav>
                                        <p:tav tm="100000">
                                          <p:val>
                                            <p:strVal val="#ppt_x"/>
                                          </p:val>
                                        </p:tav>
                                      </p:tavLst>
                                    </p:anim>
                                    <p:anim calcmode="lin" valueType="num">
                                      <p:cBhvr>
                                        <p:cTn id="14" dur="500" fill="hold"/>
                                        <p:tgtEl>
                                          <p:spTgt spid="480261"/>
                                        </p:tgtEl>
                                        <p:attrNameLst>
                                          <p:attrName>ppt_y</p:attrName>
                                        </p:attrNameLst>
                                      </p:cBhvr>
                                      <p:tavLst>
                                        <p:tav tm="0">
                                          <p:val>
                                            <p:strVal val="#ppt_y+#ppt_h/2"/>
                                          </p:val>
                                        </p:tav>
                                        <p:tav tm="100000">
                                          <p:val>
                                            <p:strVal val="#ppt_y"/>
                                          </p:val>
                                        </p:tav>
                                      </p:tavLst>
                                    </p:anim>
                                    <p:anim calcmode="lin" valueType="num">
                                      <p:cBhvr>
                                        <p:cTn id="15" dur="500" fill="hold"/>
                                        <p:tgtEl>
                                          <p:spTgt spid="480261"/>
                                        </p:tgtEl>
                                        <p:attrNameLst>
                                          <p:attrName>ppt_w</p:attrName>
                                        </p:attrNameLst>
                                      </p:cBhvr>
                                      <p:tavLst>
                                        <p:tav tm="0">
                                          <p:val>
                                            <p:strVal val="#ppt_w"/>
                                          </p:val>
                                        </p:tav>
                                        <p:tav tm="100000">
                                          <p:val>
                                            <p:strVal val="#ppt_w"/>
                                          </p:val>
                                        </p:tav>
                                      </p:tavLst>
                                    </p:anim>
                                    <p:anim calcmode="lin" valueType="num">
                                      <p:cBhvr>
                                        <p:cTn id="16" dur="500" fill="hold"/>
                                        <p:tgtEl>
                                          <p:spTgt spid="480261"/>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480264"/>
                                        </p:tgtEl>
                                        <p:attrNameLst>
                                          <p:attrName>style.visibility</p:attrName>
                                        </p:attrNameLst>
                                      </p:cBhvr>
                                      <p:to>
                                        <p:strVal val="visible"/>
                                      </p:to>
                                    </p:set>
                                    <p:anim calcmode="lin" valueType="num">
                                      <p:cBhvr additive="base">
                                        <p:cTn id="21" dur="500"/>
                                        <p:tgtEl>
                                          <p:spTgt spid="480264"/>
                                        </p:tgtEl>
                                        <p:attrNameLst>
                                          <p:attrName>ppt_x</p:attrName>
                                        </p:attrNameLst>
                                      </p:cBhvr>
                                      <p:tavLst>
                                        <p:tav tm="0">
                                          <p:val>
                                            <p:strVal val="#ppt_x-#ppt_w*1.125000"/>
                                          </p:val>
                                        </p:tav>
                                        <p:tav tm="100000">
                                          <p:val>
                                            <p:strVal val="#ppt_x"/>
                                          </p:val>
                                        </p:tav>
                                      </p:tavLst>
                                    </p:anim>
                                    <p:animEffect transition="in" filter="wipe(right)">
                                      <p:cBhvr>
                                        <p:cTn id="22" dur="500"/>
                                        <p:tgtEl>
                                          <p:spTgt spid="4802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80262"/>
                                        </p:tgtEl>
                                        <p:attrNameLst>
                                          <p:attrName>style.visibility</p:attrName>
                                        </p:attrNameLst>
                                      </p:cBhvr>
                                      <p:to>
                                        <p:strVal val="visible"/>
                                      </p:to>
                                    </p:set>
                                    <p:anim calcmode="lin" valueType="num">
                                      <p:cBhvr additive="base">
                                        <p:cTn id="27" dur="500" fill="hold"/>
                                        <p:tgtEl>
                                          <p:spTgt spid="480262"/>
                                        </p:tgtEl>
                                        <p:attrNameLst>
                                          <p:attrName>ppt_x</p:attrName>
                                        </p:attrNameLst>
                                      </p:cBhvr>
                                      <p:tavLst>
                                        <p:tav tm="0">
                                          <p:val>
                                            <p:strVal val="0-#ppt_w/2"/>
                                          </p:val>
                                        </p:tav>
                                        <p:tav tm="100000">
                                          <p:val>
                                            <p:strVal val="#ppt_x"/>
                                          </p:val>
                                        </p:tav>
                                      </p:tavLst>
                                    </p:anim>
                                    <p:anim calcmode="lin" valueType="num">
                                      <p:cBhvr additive="base">
                                        <p:cTn id="28" dur="500" fill="hold"/>
                                        <p:tgtEl>
                                          <p:spTgt spid="480262"/>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7" presetClass="entr" presetSubtype="4" fill="hold" grpId="0" nodeType="clickEffect">
                                  <p:stCondLst>
                                    <p:cond delay="0"/>
                                  </p:stCondLst>
                                  <p:childTnLst>
                                    <p:set>
                                      <p:cBhvr>
                                        <p:cTn id="32" dur="1" fill="hold">
                                          <p:stCondLst>
                                            <p:cond delay="0"/>
                                          </p:stCondLst>
                                        </p:cTn>
                                        <p:tgtEl>
                                          <p:spTgt spid="480263"/>
                                        </p:tgtEl>
                                        <p:attrNameLst>
                                          <p:attrName>style.visibility</p:attrName>
                                        </p:attrNameLst>
                                      </p:cBhvr>
                                      <p:to>
                                        <p:strVal val="visible"/>
                                      </p:to>
                                    </p:set>
                                    <p:anim calcmode="lin" valueType="num">
                                      <p:cBhvr>
                                        <p:cTn id="33" dur="500" fill="hold"/>
                                        <p:tgtEl>
                                          <p:spTgt spid="480263"/>
                                        </p:tgtEl>
                                        <p:attrNameLst>
                                          <p:attrName>ppt_x</p:attrName>
                                        </p:attrNameLst>
                                      </p:cBhvr>
                                      <p:tavLst>
                                        <p:tav tm="0">
                                          <p:val>
                                            <p:strVal val="#ppt_x"/>
                                          </p:val>
                                        </p:tav>
                                        <p:tav tm="100000">
                                          <p:val>
                                            <p:strVal val="#ppt_x"/>
                                          </p:val>
                                        </p:tav>
                                      </p:tavLst>
                                    </p:anim>
                                    <p:anim calcmode="lin" valueType="num">
                                      <p:cBhvr>
                                        <p:cTn id="34" dur="500" fill="hold"/>
                                        <p:tgtEl>
                                          <p:spTgt spid="480263"/>
                                        </p:tgtEl>
                                        <p:attrNameLst>
                                          <p:attrName>ppt_y</p:attrName>
                                        </p:attrNameLst>
                                      </p:cBhvr>
                                      <p:tavLst>
                                        <p:tav tm="0">
                                          <p:val>
                                            <p:strVal val="#ppt_y+#ppt_h/2"/>
                                          </p:val>
                                        </p:tav>
                                        <p:tav tm="100000">
                                          <p:val>
                                            <p:strVal val="#ppt_y"/>
                                          </p:val>
                                        </p:tav>
                                      </p:tavLst>
                                    </p:anim>
                                    <p:anim calcmode="lin" valueType="num">
                                      <p:cBhvr>
                                        <p:cTn id="35" dur="500" fill="hold"/>
                                        <p:tgtEl>
                                          <p:spTgt spid="480263"/>
                                        </p:tgtEl>
                                        <p:attrNameLst>
                                          <p:attrName>ppt_w</p:attrName>
                                        </p:attrNameLst>
                                      </p:cBhvr>
                                      <p:tavLst>
                                        <p:tav tm="0">
                                          <p:val>
                                            <p:strVal val="#ppt_w"/>
                                          </p:val>
                                        </p:tav>
                                        <p:tav tm="100000">
                                          <p:val>
                                            <p:strVal val="#ppt_w"/>
                                          </p:val>
                                        </p:tav>
                                      </p:tavLst>
                                    </p:anim>
                                    <p:anim calcmode="lin" valueType="num">
                                      <p:cBhvr>
                                        <p:cTn id="36" dur="500" fill="hold"/>
                                        <p:tgtEl>
                                          <p:spTgt spid="480263"/>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480265"/>
                                        </p:tgtEl>
                                        <p:attrNameLst>
                                          <p:attrName>style.visibility</p:attrName>
                                        </p:attrNameLst>
                                      </p:cBhvr>
                                      <p:to>
                                        <p:strVal val="visible"/>
                                      </p:to>
                                    </p:set>
                                    <p:anim calcmode="lin" valueType="num">
                                      <p:cBhvr additive="base">
                                        <p:cTn id="41" dur="500"/>
                                        <p:tgtEl>
                                          <p:spTgt spid="480265"/>
                                        </p:tgtEl>
                                        <p:attrNameLst>
                                          <p:attrName>ppt_x</p:attrName>
                                        </p:attrNameLst>
                                      </p:cBhvr>
                                      <p:tavLst>
                                        <p:tav tm="0">
                                          <p:val>
                                            <p:strVal val="#ppt_x-#ppt_w*1.125000"/>
                                          </p:val>
                                        </p:tav>
                                        <p:tav tm="100000">
                                          <p:val>
                                            <p:strVal val="#ppt_x"/>
                                          </p:val>
                                        </p:tav>
                                      </p:tavLst>
                                    </p:anim>
                                    <p:animEffect transition="in" filter="wipe(right)">
                                      <p:cBhvr>
                                        <p:cTn id="42" dur="500"/>
                                        <p:tgtEl>
                                          <p:spTgt spid="480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60" grpId="0" autoUpdateAnimBg="0"/>
      <p:bldP spid="480261" grpId="0" autoUpdateAnimBg="0"/>
      <p:bldP spid="480262" grpId="0" autoUpdateAnimBg="0"/>
      <p:bldP spid="480263" grpId="0" autoUpdateAnimBg="0"/>
      <p:bldP spid="480264" grpId="0" autoUpdateAnimBg="0"/>
      <p:bldP spid="48026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r>
              <a:rPr lang="en-US"/>
              <a:t>Copyright © 2005 Pearson Education, Inc.</a:t>
            </a:r>
            <a:endParaRPr lang="en-CA"/>
          </a:p>
        </p:txBody>
      </p:sp>
      <p:sp>
        <p:nvSpPr>
          <p:cNvPr id="11" name="Slide Number Placeholder 4"/>
          <p:cNvSpPr>
            <a:spLocks noGrp="1"/>
          </p:cNvSpPr>
          <p:nvPr>
            <p:ph type="sldNum" sz="quarter" idx="11"/>
          </p:nvPr>
        </p:nvSpPr>
        <p:spPr/>
        <p:txBody>
          <a:bodyPr/>
          <a:lstStyle/>
          <a:p>
            <a:r>
              <a:rPr lang="en-US"/>
              <a:t>Slide 7-</a:t>
            </a:r>
            <a:fld id="{EFCFF356-0321-4984-AD0E-AB52D5DCA23D}" type="slidenum">
              <a:rPr lang="en-US"/>
              <a:pPr/>
              <a:t>11</a:t>
            </a:fld>
            <a:endParaRPr lang="en-CA"/>
          </a:p>
        </p:txBody>
      </p:sp>
      <p:sp>
        <p:nvSpPr>
          <p:cNvPr id="482306" name="Rectangle 1026"/>
          <p:cNvSpPr>
            <a:spLocks noGrp="1" noChangeArrowheads="1"/>
          </p:cNvSpPr>
          <p:nvPr>
            <p:ph type="title"/>
          </p:nvPr>
        </p:nvSpPr>
        <p:spPr>
          <a:xfrm>
            <a:off x="1295400" y="150813"/>
            <a:ext cx="7161213" cy="992187"/>
          </a:xfrm>
        </p:spPr>
        <p:txBody>
          <a:bodyPr/>
          <a:lstStyle/>
          <a:p>
            <a:r>
              <a:rPr lang="en-US"/>
              <a:t>More on Combining Probabilities</a:t>
            </a:r>
          </a:p>
        </p:txBody>
      </p:sp>
      <p:sp>
        <p:nvSpPr>
          <p:cNvPr id="482307"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7-B</a:t>
            </a:r>
            <a:endParaRPr lang="en-US" sz="1600"/>
          </a:p>
        </p:txBody>
      </p:sp>
      <p:sp>
        <p:nvSpPr>
          <p:cNvPr id="482308" name="Text Box 1028" descr="Pink tissue paper"/>
          <p:cNvSpPr txBox="1">
            <a:spLocks noChangeArrowheads="1"/>
          </p:cNvSpPr>
          <p:nvPr/>
        </p:nvSpPr>
        <p:spPr bwMode="auto">
          <a:xfrm>
            <a:off x="763588" y="3697288"/>
            <a:ext cx="8091487" cy="493712"/>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10000"/>
              </a:lnSpc>
            </a:pPr>
            <a:r>
              <a:rPr lang="en-US" u="sng"/>
              <a:t>Overlapping</a:t>
            </a:r>
            <a:r>
              <a:rPr lang="en-US"/>
              <a:t> Events: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or </a:t>
            </a:r>
            <a:r>
              <a:rPr lang="en-US" i="1">
                <a:solidFill>
                  <a:srgbClr val="2F8B20"/>
                </a:solidFill>
              </a:rPr>
              <a:t>B</a:t>
            </a:r>
            <a:r>
              <a:rPr lang="en-US">
                <a:solidFill>
                  <a:srgbClr val="2F8B20"/>
                </a:solidFill>
              </a:rPr>
              <a:t>) =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 </a:t>
            </a:r>
            <a:r>
              <a:rPr lang="en-US" i="1">
                <a:solidFill>
                  <a:srgbClr val="2F8B20"/>
                </a:solidFill>
              </a:rPr>
              <a:t>P</a:t>
            </a:r>
            <a:r>
              <a:rPr lang="en-US">
                <a:solidFill>
                  <a:srgbClr val="2F8B20"/>
                </a:solidFill>
              </a:rPr>
              <a:t>(</a:t>
            </a:r>
            <a:r>
              <a:rPr lang="en-US" i="1">
                <a:solidFill>
                  <a:srgbClr val="2F8B20"/>
                </a:solidFill>
              </a:rPr>
              <a:t>B</a:t>
            </a:r>
            <a:r>
              <a:rPr lang="en-US">
                <a:solidFill>
                  <a:srgbClr val="2F8B20"/>
                </a:solidFill>
              </a:rPr>
              <a:t>) </a:t>
            </a:r>
            <a:r>
              <a:rPr lang="en-US">
                <a:solidFill>
                  <a:srgbClr val="2F8B20"/>
                </a:solidFill>
                <a:cs typeface="Times New Roman" pitchFamily="18" charset="0"/>
              </a:rPr>
              <a:t>–</a:t>
            </a:r>
            <a:r>
              <a:rPr lang="en-US">
                <a:solidFill>
                  <a:srgbClr val="2F8B20"/>
                </a:solidFill>
              </a:rPr>
              <a:t>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and </a:t>
            </a:r>
            <a:r>
              <a:rPr lang="en-US" i="1">
                <a:solidFill>
                  <a:srgbClr val="2F8B20"/>
                </a:solidFill>
              </a:rPr>
              <a:t>B</a:t>
            </a:r>
            <a:r>
              <a:rPr lang="en-US">
                <a:solidFill>
                  <a:srgbClr val="2F8B20"/>
                </a:solidFill>
              </a:rPr>
              <a:t>)</a:t>
            </a:r>
          </a:p>
        </p:txBody>
      </p:sp>
      <p:sp>
        <p:nvSpPr>
          <p:cNvPr id="482309" name="Text Box 1029" descr="Pink tissue paper"/>
          <p:cNvSpPr txBox="1">
            <a:spLocks noChangeArrowheads="1"/>
          </p:cNvSpPr>
          <p:nvPr/>
        </p:nvSpPr>
        <p:spPr bwMode="auto">
          <a:xfrm>
            <a:off x="533400" y="4237038"/>
            <a:ext cx="8451850" cy="8953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l">
              <a:defRPr sz="2400">
                <a:solidFill>
                  <a:schemeClr val="tx1"/>
                </a:solidFill>
                <a:latin typeface="Arial" charset="0"/>
              </a:defRPr>
            </a:lvl1pPr>
            <a:lvl2pPr marL="114300" algn="l">
              <a:defRPr sz="2400">
                <a:solidFill>
                  <a:schemeClr val="tx1"/>
                </a:solidFill>
                <a:latin typeface="Arial" charset="0"/>
              </a:defRPr>
            </a:lvl2pPr>
            <a:lvl3pPr marL="234950"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a:solidFill>
                  <a:schemeClr val="tx2"/>
                </a:solidFill>
              </a:rPr>
              <a:t>Example:  What is the probability that in a standard shuffled</a:t>
            </a:r>
          </a:p>
          <a:p>
            <a:pPr lvl="2">
              <a:lnSpc>
                <a:spcPct val="110000"/>
              </a:lnSpc>
            </a:pPr>
            <a:r>
              <a:rPr lang="en-US">
                <a:solidFill>
                  <a:schemeClr val="tx2"/>
                </a:solidFill>
              </a:rPr>
              <a:t>	         deck of cards you will draw a queen or a club?</a:t>
            </a:r>
          </a:p>
        </p:txBody>
      </p:sp>
      <p:sp>
        <p:nvSpPr>
          <p:cNvPr id="482310" name="Text Box 1030" descr="Pink tissue paper"/>
          <p:cNvSpPr txBox="1">
            <a:spLocks noChangeArrowheads="1"/>
          </p:cNvSpPr>
          <p:nvPr/>
        </p:nvSpPr>
        <p:spPr bwMode="auto">
          <a:xfrm>
            <a:off x="2590800" y="5137150"/>
            <a:ext cx="5846763" cy="11874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solidFill>
                  <a:srgbClr val="2F8B20"/>
                </a:solidFill>
              </a:rPr>
              <a:t>= </a:t>
            </a:r>
            <a:r>
              <a:rPr lang="en-US" i="1">
                <a:solidFill>
                  <a:srgbClr val="2F8B20"/>
                </a:solidFill>
              </a:rPr>
              <a:t>P</a:t>
            </a:r>
            <a:r>
              <a:rPr lang="en-US">
                <a:solidFill>
                  <a:srgbClr val="2F8B20"/>
                </a:solidFill>
              </a:rPr>
              <a:t>(queen or club) </a:t>
            </a:r>
          </a:p>
          <a:p>
            <a:pPr algn="l"/>
            <a:r>
              <a:rPr lang="en-US">
                <a:solidFill>
                  <a:srgbClr val="2F8B20"/>
                </a:solidFill>
              </a:rPr>
              <a:t>= </a:t>
            </a:r>
            <a:r>
              <a:rPr lang="en-US" i="1">
                <a:solidFill>
                  <a:srgbClr val="2F8B20"/>
                </a:solidFill>
              </a:rPr>
              <a:t>P</a:t>
            </a:r>
            <a:r>
              <a:rPr lang="en-US">
                <a:solidFill>
                  <a:srgbClr val="2F8B20"/>
                </a:solidFill>
              </a:rPr>
              <a:t>(queen) + </a:t>
            </a:r>
            <a:r>
              <a:rPr lang="en-US" i="1">
                <a:solidFill>
                  <a:srgbClr val="2F8B20"/>
                </a:solidFill>
              </a:rPr>
              <a:t>P</a:t>
            </a:r>
            <a:r>
              <a:rPr lang="en-US">
                <a:solidFill>
                  <a:srgbClr val="2F8B20"/>
                </a:solidFill>
              </a:rPr>
              <a:t>(club) </a:t>
            </a:r>
            <a:r>
              <a:rPr lang="en-US">
                <a:solidFill>
                  <a:srgbClr val="2F8B20"/>
                </a:solidFill>
                <a:cs typeface="Times New Roman" pitchFamily="18" charset="0"/>
              </a:rPr>
              <a:t>–</a:t>
            </a:r>
            <a:r>
              <a:rPr lang="en-US">
                <a:solidFill>
                  <a:srgbClr val="2F8B20"/>
                </a:solidFill>
              </a:rPr>
              <a:t> </a:t>
            </a:r>
            <a:r>
              <a:rPr lang="en-US" i="1">
                <a:solidFill>
                  <a:srgbClr val="2F8B20"/>
                </a:solidFill>
              </a:rPr>
              <a:t>P</a:t>
            </a:r>
            <a:r>
              <a:rPr lang="en-US">
                <a:solidFill>
                  <a:srgbClr val="2F8B20"/>
                </a:solidFill>
              </a:rPr>
              <a:t>(queen and club)</a:t>
            </a:r>
          </a:p>
          <a:p>
            <a:pPr algn="l"/>
            <a:r>
              <a:rPr lang="en-US">
                <a:solidFill>
                  <a:srgbClr val="2F8B20"/>
                </a:solidFill>
              </a:rPr>
              <a:t>=  4/52 + 13/52 </a:t>
            </a:r>
            <a:r>
              <a:rPr lang="en-US">
                <a:solidFill>
                  <a:srgbClr val="2F8B20"/>
                </a:solidFill>
                <a:cs typeface="Times New Roman" pitchFamily="18" charset="0"/>
              </a:rPr>
              <a:t>–</a:t>
            </a:r>
            <a:r>
              <a:rPr lang="en-US">
                <a:solidFill>
                  <a:srgbClr val="2F8B20"/>
                </a:solidFill>
              </a:rPr>
              <a:t> 1/52 = 16/52 = 4/13</a:t>
            </a:r>
          </a:p>
        </p:txBody>
      </p:sp>
      <p:sp>
        <p:nvSpPr>
          <p:cNvPr id="482311" name="Text Box 1031" descr="Pink tissue paper"/>
          <p:cNvSpPr txBox="1">
            <a:spLocks noChangeArrowheads="1"/>
          </p:cNvSpPr>
          <p:nvPr/>
        </p:nvSpPr>
        <p:spPr bwMode="auto">
          <a:xfrm>
            <a:off x="766763" y="1524000"/>
            <a:ext cx="6858000" cy="49371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10000"/>
              </a:lnSpc>
            </a:pPr>
            <a:r>
              <a:rPr lang="en-US" u="sng"/>
              <a:t>Non-overlapping</a:t>
            </a:r>
            <a:r>
              <a:rPr lang="en-US"/>
              <a:t> Events: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or </a:t>
            </a:r>
            <a:r>
              <a:rPr lang="en-US" i="1">
                <a:solidFill>
                  <a:srgbClr val="2F8B20"/>
                </a:solidFill>
              </a:rPr>
              <a:t>B</a:t>
            </a:r>
            <a:r>
              <a:rPr lang="en-US">
                <a:solidFill>
                  <a:srgbClr val="2F8B20"/>
                </a:solidFill>
              </a:rPr>
              <a:t>) = </a:t>
            </a:r>
            <a:r>
              <a:rPr lang="en-US" i="1">
                <a:solidFill>
                  <a:srgbClr val="2F8B20"/>
                </a:solidFill>
              </a:rPr>
              <a:t>P</a:t>
            </a:r>
            <a:r>
              <a:rPr lang="en-US">
                <a:solidFill>
                  <a:srgbClr val="2F8B20"/>
                </a:solidFill>
              </a:rPr>
              <a:t>(</a:t>
            </a:r>
            <a:r>
              <a:rPr lang="en-US" i="1">
                <a:solidFill>
                  <a:srgbClr val="2F8B20"/>
                </a:solidFill>
              </a:rPr>
              <a:t>A</a:t>
            </a:r>
            <a:r>
              <a:rPr lang="en-US">
                <a:solidFill>
                  <a:srgbClr val="2F8B20"/>
                </a:solidFill>
              </a:rPr>
              <a:t>) + </a:t>
            </a:r>
            <a:r>
              <a:rPr lang="en-US" i="1">
                <a:solidFill>
                  <a:srgbClr val="2F8B20"/>
                </a:solidFill>
              </a:rPr>
              <a:t>P</a:t>
            </a:r>
            <a:r>
              <a:rPr lang="en-US">
                <a:solidFill>
                  <a:srgbClr val="2F8B20"/>
                </a:solidFill>
              </a:rPr>
              <a:t>(</a:t>
            </a:r>
            <a:r>
              <a:rPr lang="en-US" i="1">
                <a:solidFill>
                  <a:srgbClr val="2F8B20"/>
                </a:solidFill>
              </a:rPr>
              <a:t>B</a:t>
            </a:r>
            <a:r>
              <a:rPr lang="en-US">
                <a:solidFill>
                  <a:srgbClr val="2F8B20"/>
                </a:solidFill>
              </a:rPr>
              <a:t>)</a:t>
            </a:r>
            <a:endParaRPr lang="en-US"/>
          </a:p>
        </p:txBody>
      </p:sp>
      <p:sp>
        <p:nvSpPr>
          <p:cNvPr id="482312" name="Text Box 1032" descr="Pink tissue paper"/>
          <p:cNvSpPr txBox="1">
            <a:spLocks noChangeArrowheads="1"/>
          </p:cNvSpPr>
          <p:nvPr/>
        </p:nvSpPr>
        <p:spPr bwMode="auto">
          <a:xfrm>
            <a:off x="503238" y="2066925"/>
            <a:ext cx="8483600" cy="8953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l">
              <a:defRPr sz="2400">
                <a:solidFill>
                  <a:schemeClr val="tx1"/>
                </a:solidFill>
                <a:latin typeface="Arial" charset="0"/>
              </a:defRPr>
            </a:lvl1pPr>
            <a:lvl2pPr marL="114300" algn="l">
              <a:defRPr sz="2400">
                <a:solidFill>
                  <a:schemeClr val="tx1"/>
                </a:solidFill>
                <a:latin typeface="Arial" charset="0"/>
              </a:defRPr>
            </a:lvl2pPr>
            <a:lvl3pPr marL="234950"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a:solidFill>
                  <a:schemeClr val="tx2"/>
                </a:solidFill>
              </a:rPr>
              <a:t>Example:  Suppose you roll a single die.</a:t>
            </a:r>
          </a:p>
          <a:p>
            <a:pPr lvl="2">
              <a:lnSpc>
                <a:spcPct val="110000"/>
              </a:lnSpc>
            </a:pPr>
            <a:r>
              <a:rPr lang="en-US">
                <a:solidFill>
                  <a:schemeClr val="tx2"/>
                </a:solidFill>
              </a:rPr>
              <a:t>	         What is the probability of rolling either a 2 or a 3?</a:t>
            </a:r>
          </a:p>
        </p:txBody>
      </p:sp>
      <p:sp>
        <p:nvSpPr>
          <p:cNvPr id="482313" name="Text Box 1033" descr="Pink tissue paper"/>
          <p:cNvSpPr txBox="1">
            <a:spLocks noChangeArrowheads="1"/>
          </p:cNvSpPr>
          <p:nvPr/>
        </p:nvSpPr>
        <p:spPr bwMode="auto">
          <a:xfrm>
            <a:off x="2590800" y="2971800"/>
            <a:ext cx="5865813" cy="4572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i="1">
                <a:solidFill>
                  <a:srgbClr val="2F8B20"/>
                </a:solidFill>
              </a:rPr>
              <a:t>P</a:t>
            </a:r>
            <a:r>
              <a:rPr lang="en-US">
                <a:solidFill>
                  <a:srgbClr val="2F8B20"/>
                </a:solidFill>
              </a:rPr>
              <a:t>(2 or 3) = </a:t>
            </a:r>
            <a:r>
              <a:rPr lang="en-US" i="1">
                <a:solidFill>
                  <a:srgbClr val="2F8B20"/>
                </a:solidFill>
              </a:rPr>
              <a:t>P</a:t>
            </a:r>
            <a:r>
              <a:rPr lang="en-US">
                <a:solidFill>
                  <a:srgbClr val="2F8B20"/>
                </a:solidFill>
              </a:rPr>
              <a:t>(2) + </a:t>
            </a:r>
            <a:r>
              <a:rPr lang="en-US" i="1">
                <a:solidFill>
                  <a:srgbClr val="2F8B20"/>
                </a:solidFill>
              </a:rPr>
              <a:t>P</a:t>
            </a:r>
            <a:r>
              <a:rPr lang="en-US">
                <a:solidFill>
                  <a:srgbClr val="2F8B20"/>
                </a:solidFill>
              </a:rPr>
              <a:t>(3) = 1/6 + 1/6 = 2/6 = 1/3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2311"/>
                                        </p:tgtEl>
                                        <p:attrNameLst>
                                          <p:attrName>style.visibility</p:attrName>
                                        </p:attrNameLst>
                                      </p:cBhvr>
                                      <p:to>
                                        <p:strVal val="visible"/>
                                      </p:to>
                                    </p:set>
                                    <p:anim calcmode="lin" valueType="num">
                                      <p:cBhvr additive="base">
                                        <p:cTn id="7" dur="500" fill="hold"/>
                                        <p:tgtEl>
                                          <p:spTgt spid="482311"/>
                                        </p:tgtEl>
                                        <p:attrNameLst>
                                          <p:attrName>ppt_x</p:attrName>
                                        </p:attrNameLst>
                                      </p:cBhvr>
                                      <p:tavLst>
                                        <p:tav tm="0">
                                          <p:val>
                                            <p:strVal val="0-#ppt_w/2"/>
                                          </p:val>
                                        </p:tav>
                                        <p:tav tm="100000">
                                          <p:val>
                                            <p:strVal val="#ppt_x"/>
                                          </p:val>
                                        </p:tav>
                                      </p:tavLst>
                                    </p:anim>
                                    <p:anim calcmode="lin" valueType="num">
                                      <p:cBhvr additive="base">
                                        <p:cTn id="8" dur="500" fill="hold"/>
                                        <p:tgtEl>
                                          <p:spTgt spid="4823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4" fill="hold" grpId="0" nodeType="clickEffect">
                                  <p:stCondLst>
                                    <p:cond delay="0"/>
                                  </p:stCondLst>
                                  <p:childTnLst>
                                    <p:set>
                                      <p:cBhvr>
                                        <p:cTn id="12" dur="1" fill="hold">
                                          <p:stCondLst>
                                            <p:cond delay="0"/>
                                          </p:stCondLst>
                                        </p:cTn>
                                        <p:tgtEl>
                                          <p:spTgt spid="482312"/>
                                        </p:tgtEl>
                                        <p:attrNameLst>
                                          <p:attrName>style.visibility</p:attrName>
                                        </p:attrNameLst>
                                      </p:cBhvr>
                                      <p:to>
                                        <p:strVal val="visible"/>
                                      </p:to>
                                    </p:set>
                                    <p:anim calcmode="lin" valueType="num">
                                      <p:cBhvr>
                                        <p:cTn id="13" dur="500" fill="hold"/>
                                        <p:tgtEl>
                                          <p:spTgt spid="482312"/>
                                        </p:tgtEl>
                                        <p:attrNameLst>
                                          <p:attrName>ppt_x</p:attrName>
                                        </p:attrNameLst>
                                      </p:cBhvr>
                                      <p:tavLst>
                                        <p:tav tm="0">
                                          <p:val>
                                            <p:strVal val="#ppt_x"/>
                                          </p:val>
                                        </p:tav>
                                        <p:tav tm="100000">
                                          <p:val>
                                            <p:strVal val="#ppt_x"/>
                                          </p:val>
                                        </p:tav>
                                      </p:tavLst>
                                    </p:anim>
                                    <p:anim calcmode="lin" valueType="num">
                                      <p:cBhvr>
                                        <p:cTn id="14" dur="500" fill="hold"/>
                                        <p:tgtEl>
                                          <p:spTgt spid="482312"/>
                                        </p:tgtEl>
                                        <p:attrNameLst>
                                          <p:attrName>ppt_y</p:attrName>
                                        </p:attrNameLst>
                                      </p:cBhvr>
                                      <p:tavLst>
                                        <p:tav tm="0">
                                          <p:val>
                                            <p:strVal val="#ppt_y+#ppt_h/2"/>
                                          </p:val>
                                        </p:tav>
                                        <p:tav tm="100000">
                                          <p:val>
                                            <p:strVal val="#ppt_y"/>
                                          </p:val>
                                        </p:tav>
                                      </p:tavLst>
                                    </p:anim>
                                    <p:anim calcmode="lin" valueType="num">
                                      <p:cBhvr>
                                        <p:cTn id="15" dur="500" fill="hold"/>
                                        <p:tgtEl>
                                          <p:spTgt spid="482312"/>
                                        </p:tgtEl>
                                        <p:attrNameLst>
                                          <p:attrName>ppt_w</p:attrName>
                                        </p:attrNameLst>
                                      </p:cBhvr>
                                      <p:tavLst>
                                        <p:tav tm="0">
                                          <p:val>
                                            <p:strVal val="#ppt_w"/>
                                          </p:val>
                                        </p:tav>
                                        <p:tav tm="100000">
                                          <p:val>
                                            <p:strVal val="#ppt_w"/>
                                          </p:val>
                                        </p:tav>
                                      </p:tavLst>
                                    </p:anim>
                                    <p:anim calcmode="lin" valueType="num">
                                      <p:cBhvr>
                                        <p:cTn id="16" dur="500" fill="hold"/>
                                        <p:tgtEl>
                                          <p:spTgt spid="482312"/>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482313"/>
                                        </p:tgtEl>
                                        <p:attrNameLst>
                                          <p:attrName>style.visibility</p:attrName>
                                        </p:attrNameLst>
                                      </p:cBhvr>
                                      <p:to>
                                        <p:strVal val="visible"/>
                                      </p:to>
                                    </p:set>
                                    <p:anim calcmode="lin" valueType="num">
                                      <p:cBhvr additive="base">
                                        <p:cTn id="21" dur="500"/>
                                        <p:tgtEl>
                                          <p:spTgt spid="482313"/>
                                        </p:tgtEl>
                                        <p:attrNameLst>
                                          <p:attrName>ppt_x</p:attrName>
                                        </p:attrNameLst>
                                      </p:cBhvr>
                                      <p:tavLst>
                                        <p:tav tm="0">
                                          <p:val>
                                            <p:strVal val="#ppt_x-#ppt_w*1.125000"/>
                                          </p:val>
                                        </p:tav>
                                        <p:tav tm="100000">
                                          <p:val>
                                            <p:strVal val="#ppt_x"/>
                                          </p:val>
                                        </p:tav>
                                      </p:tavLst>
                                    </p:anim>
                                    <p:animEffect transition="in" filter="wipe(right)">
                                      <p:cBhvr>
                                        <p:cTn id="22" dur="500"/>
                                        <p:tgtEl>
                                          <p:spTgt spid="4823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82308"/>
                                        </p:tgtEl>
                                        <p:attrNameLst>
                                          <p:attrName>style.visibility</p:attrName>
                                        </p:attrNameLst>
                                      </p:cBhvr>
                                      <p:to>
                                        <p:strVal val="visible"/>
                                      </p:to>
                                    </p:set>
                                    <p:anim calcmode="lin" valueType="num">
                                      <p:cBhvr additive="base">
                                        <p:cTn id="27" dur="500" fill="hold"/>
                                        <p:tgtEl>
                                          <p:spTgt spid="482308"/>
                                        </p:tgtEl>
                                        <p:attrNameLst>
                                          <p:attrName>ppt_x</p:attrName>
                                        </p:attrNameLst>
                                      </p:cBhvr>
                                      <p:tavLst>
                                        <p:tav tm="0">
                                          <p:val>
                                            <p:strVal val="0-#ppt_w/2"/>
                                          </p:val>
                                        </p:tav>
                                        <p:tav tm="100000">
                                          <p:val>
                                            <p:strVal val="#ppt_x"/>
                                          </p:val>
                                        </p:tav>
                                      </p:tavLst>
                                    </p:anim>
                                    <p:anim calcmode="lin" valueType="num">
                                      <p:cBhvr additive="base">
                                        <p:cTn id="28" dur="500" fill="hold"/>
                                        <p:tgtEl>
                                          <p:spTgt spid="48230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7" presetClass="entr" presetSubtype="4" fill="hold" grpId="0" nodeType="clickEffect">
                                  <p:stCondLst>
                                    <p:cond delay="0"/>
                                  </p:stCondLst>
                                  <p:childTnLst>
                                    <p:set>
                                      <p:cBhvr>
                                        <p:cTn id="32" dur="1" fill="hold">
                                          <p:stCondLst>
                                            <p:cond delay="0"/>
                                          </p:stCondLst>
                                        </p:cTn>
                                        <p:tgtEl>
                                          <p:spTgt spid="482309"/>
                                        </p:tgtEl>
                                        <p:attrNameLst>
                                          <p:attrName>style.visibility</p:attrName>
                                        </p:attrNameLst>
                                      </p:cBhvr>
                                      <p:to>
                                        <p:strVal val="visible"/>
                                      </p:to>
                                    </p:set>
                                    <p:anim calcmode="lin" valueType="num">
                                      <p:cBhvr>
                                        <p:cTn id="33" dur="500" fill="hold"/>
                                        <p:tgtEl>
                                          <p:spTgt spid="482309"/>
                                        </p:tgtEl>
                                        <p:attrNameLst>
                                          <p:attrName>ppt_x</p:attrName>
                                        </p:attrNameLst>
                                      </p:cBhvr>
                                      <p:tavLst>
                                        <p:tav tm="0">
                                          <p:val>
                                            <p:strVal val="#ppt_x"/>
                                          </p:val>
                                        </p:tav>
                                        <p:tav tm="100000">
                                          <p:val>
                                            <p:strVal val="#ppt_x"/>
                                          </p:val>
                                        </p:tav>
                                      </p:tavLst>
                                    </p:anim>
                                    <p:anim calcmode="lin" valueType="num">
                                      <p:cBhvr>
                                        <p:cTn id="34" dur="500" fill="hold"/>
                                        <p:tgtEl>
                                          <p:spTgt spid="482309"/>
                                        </p:tgtEl>
                                        <p:attrNameLst>
                                          <p:attrName>ppt_y</p:attrName>
                                        </p:attrNameLst>
                                      </p:cBhvr>
                                      <p:tavLst>
                                        <p:tav tm="0">
                                          <p:val>
                                            <p:strVal val="#ppt_y+#ppt_h/2"/>
                                          </p:val>
                                        </p:tav>
                                        <p:tav tm="100000">
                                          <p:val>
                                            <p:strVal val="#ppt_y"/>
                                          </p:val>
                                        </p:tav>
                                      </p:tavLst>
                                    </p:anim>
                                    <p:anim calcmode="lin" valueType="num">
                                      <p:cBhvr>
                                        <p:cTn id="35" dur="500" fill="hold"/>
                                        <p:tgtEl>
                                          <p:spTgt spid="482309"/>
                                        </p:tgtEl>
                                        <p:attrNameLst>
                                          <p:attrName>ppt_w</p:attrName>
                                        </p:attrNameLst>
                                      </p:cBhvr>
                                      <p:tavLst>
                                        <p:tav tm="0">
                                          <p:val>
                                            <p:strVal val="#ppt_w"/>
                                          </p:val>
                                        </p:tav>
                                        <p:tav tm="100000">
                                          <p:val>
                                            <p:strVal val="#ppt_w"/>
                                          </p:val>
                                        </p:tav>
                                      </p:tavLst>
                                    </p:anim>
                                    <p:anim calcmode="lin" valueType="num">
                                      <p:cBhvr>
                                        <p:cTn id="36" dur="500" fill="hold"/>
                                        <p:tgtEl>
                                          <p:spTgt spid="482309"/>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482310"/>
                                        </p:tgtEl>
                                        <p:attrNameLst>
                                          <p:attrName>style.visibility</p:attrName>
                                        </p:attrNameLst>
                                      </p:cBhvr>
                                      <p:to>
                                        <p:strVal val="visible"/>
                                      </p:to>
                                    </p:set>
                                    <p:anim calcmode="lin" valueType="num">
                                      <p:cBhvr additive="base">
                                        <p:cTn id="41" dur="500"/>
                                        <p:tgtEl>
                                          <p:spTgt spid="482310"/>
                                        </p:tgtEl>
                                        <p:attrNameLst>
                                          <p:attrName>ppt_x</p:attrName>
                                        </p:attrNameLst>
                                      </p:cBhvr>
                                      <p:tavLst>
                                        <p:tav tm="0">
                                          <p:val>
                                            <p:strVal val="#ppt_x-#ppt_w*1.125000"/>
                                          </p:val>
                                        </p:tav>
                                        <p:tav tm="100000">
                                          <p:val>
                                            <p:strVal val="#ppt_x"/>
                                          </p:val>
                                        </p:tav>
                                      </p:tavLst>
                                    </p:anim>
                                    <p:animEffect transition="in" filter="wipe(right)">
                                      <p:cBhvr>
                                        <p:cTn id="42" dur="500"/>
                                        <p:tgtEl>
                                          <p:spTgt spid="482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8" grpId="0" autoUpdateAnimBg="0"/>
      <p:bldP spid="482309" grpId="0" autoUpdateAnimBg="0"/>
      <p:bldP spid="482310" grpId="0" autoUpdateAnimBg="0"/>
      <p:bldP spid="482311" grpId="0" autoUpdateAnimBg="0"/>
      <p:bldP spid="482312" grpId="0" autoUpdateAnimBg="0"/>
      <p:bldP spid="48231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t>Copyright © 2005 Pearson Education, Inc.</a:t>
            </a:r>
            <a:endParaRPr lang="en-CA"/>
          </a:p>
        </p:txBody>
      </p:sp>
      <p:sp>
        <p:nvSpPr>
          <p:cNvPr id="9" name="Slide Number Placeholder 4"/>
          <p:cNvSpPr>
            <a:spLocks noGrp="1"/>
          </p:cNvSpPr>
          <p:nvPr>
            <p:ph type="sldNum" sz="quarter" idx="11"/>
          </p:nvPr>
        </p:nvSpPr>
        <p:spPr/>
        <p:txBody>
          <a:bodyPr/>
          <a:lstStyle/>
          <a:p>
            <a:r>
              <a:rPr lang="en-US"/>
              <a:t>Slide 7-</a:t>
            </a:r>
            <a:fld id="{783EBB9E-2474-4CD9-8F84-9C500097AF26}" type="slidenum">
              <a:rPr lang="en-US"/>
              <a:pPr/>
              <a:t>12</a:t>
            </a:fld>
            <a:endParaRPr lang="en-CA"/>
          </a:p>
        </p:txBody>
      </p:sp>
      <p:sp>
        <p:nvSpPr>
          <p:cNvPr id="484354" name="Rectangle 1026"/>
          <p:cNvSpPr>
            <a:spLocks noGrp="1" noChangeArrowheads="1"/>
          </p:cNvSpPr>
          <p:nvPr>
            <p:ph type="title"/>
          </p:nvPr>
        </p:nvSpPr>
        <p:spPr>
          <a:xfrm>
            <a:off x="1295400" y="150813"/>
            <a:ext cx="7162800" cy="992187"/>
          </a:xfrm>
        </p:spPr>
        <p:txBody>
          <a:bodyPr/>
          <a:lstStyle/>
          <a:p>
            <a:r>
              <a:rPr lang="en-US"/>
              <a:t>More on Combining Probabilities</a:t>
            </a:r>
          </a:p>
        </p:txBody>
      </p:sp>
      <p:sp>
        <p:nvSpPr>
          <p:cNvPr id="484355"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7-B</a:t>
            </a:r>
            <a:endParaRPr lang="en-US" sz="1600"/>
          </a:p>
        </p:txBody>
      </p:sp>
      <p:sp>
        <p:nvSpPr>
          <p:cNvPr id="484356" name="Text Box 1028" descr="Pink tissue paper"/>
          <p:cNvSpPr txBox="1">
            <a:spLocks noChangeArrowheads="1"/>
          </p:cNvSpPr>
          <p:nvPr/>
        </p:nvSpPr>
        <p:spPr bwMode="auto">
          <a:xfrm>
            <a:off x="762000" y="3806825"/>
            <a:ext cx="6765925" cy="42703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10000"/>
              </a:lnSpc>
            </a:pPr>
            <a:r>
              <a:rPr lang="en-US" sz="2000" u="sng"/>
              <a:t>Overlapping</a:t>
            </a:r>
            <a:r>
              <a:rPr lang="en-US" sz="2000"/>
              <a:t> Events:  </a:t>
            </a:r>
            <a:r>
              <a:rPr lang="en-US" sz="2000" i="1">
                <a:solidFill>
                  <a:srgbClr val="2F8B20"/>
                </a:solidFill>
              </a:rPr>
              <a:t>P</a:t>
            </a:r>
            <a:r>
              <a:rPr lang="en-US" sz="2000">
                <a:solidFill>
                  <a:srgbClr val="2F8B20"/>
                </a:solidFill>
              </a:rPr>
              <a:t>(</a:t>
            </a:r>
            <a:r>
              <a:rPr lang="en-US" sz="2000" i="1">
                <a:solidFill>
                  <a:srgbClr val="2F8B20"/>
                </a:solidFill>
              </a:rPr>
              <a:t>A</a:t>
            </a:r>
            <a:r>
              <a:rPr lang="en-US" sz="2000">
                <a:solidFill>
                  <a:srgbClr val="2F8B20"/>
                </a:solidFill>
              </a:rPr>
              <a:t> or </a:t>
            </a:r>
            <a:r>
              <a:rPr lang="en-US" sz="2000" i="1">
                <a:solidFill>
                  <a:srgbClr val="2F8B20"/>
                </a:solidFill>
              </a:rPr>
              <a:t>B</a:t>
            </a:r>
            <a:r>
              <a:rPr lang="en-US" sz="2000">
                <a:solidFill>
                  <a:srgbClr val="2F8B20"/>
                </a:solidFill>
              </a:rPr>
              <a:t>) = </a:t>
            </a:r>
            <a:r>
              <a:rPr lang="en-US" sz="2000" i="1">
                <a:solidFill>
                  <a:srgbClr val="2F8B20"/>
                </a:solidFill>
              </a:rPr>
              <a:t>P</a:t>
            </a:r>
            <a:r>
              <a:rPr lang="en-US" sz="2000">
                <a:solidFill>
                  <a:srgbClr val="2F8B20"/>
                </a:solidFill>
              </a:rPr>
              <a:t>(</a:t>
            </a:r>
            <a:r>
              <a:rPr lang="en-US" sz="2000" i="1">
                <a:solidFill>
                  <a:srgbClr val="2F8B20"/>
                </a:solidFill>
              </a:rPr>
              <a:t>A</a:t>
            </a:r>
            <a:r>
              <a:rPr lang="en-US" sz="2000">
                <a:solidFill>
                  <a:srgbClr val="2F8B20"/>
                </a:solidFill>
              </a:rPr>
              <a:t>) + </a:t>
            </a:r>
            <a:r>
              <a:rPr lang="en-US" sz="2000" i="1">
                <a:solidFill>
                  <a:srgbClr val="2F8B20"/>
                </a:solidFill>
              </a:rPr>
              <a:t>P</a:t>
            </a:r>
            <a:r>
              <a:rPr lang="en-US" sz="2000">
                <a:solidFill>
                  <a:srgbClr val="2F8B20"/>
                </a:solidFill>
              </a:rPr>
              <a:t>(</a:t>
            </a:r>
            <a:r>
              <a:rPr lang="en-US" sz="2000" i="1">
                <a:solidFill>
                  <a:srgbClr val="2F8B20"/>
                </a:solidFill>
              </a:rPr>
              <a:t>B</a:t>
            </a:r>
            <a:r>
              <a:rPr lang="en-US" sz="2000">
                <a:solidFill>
                  <a:srgbClr val="2F8B20"/>
                </a:solidFill>
              </a:rPr>
              <a:t>) </a:t>
            </a:r>
            <a:r>
              <a:rPr lang="en-US" sz="2000">
                <a:solidFill>
                  <a:srgbClr val="2F8B20"/>
                </a:solidFill>
                <a:cs typeface="Times New Roman" pitchFamily="18" charset="0"/>
              </a:rPr>
              <a:t>–</a:t>
            </a:r>
            <a:r>
              <a:rPr lang="en-US" sz="2000">
                <a:solidFill>
                  <a:srgbClr val="2F8B20"/>
                </a:solidFill>
              </a:rPr>
              <a:t> </a:t>
            </a:r>
            <a:r>
              <a:rPr lang="en-US" sz="2000" i="1">
                <a:solidFill>
                  <a:srgbClr val="2F8B20"/>
                </a:solidFill>
              </a:rPr>
              <a:t>P</a:t>
            </a:r>
            <a:r>
              <a:rPr lang="en-US" sz="2000">
                <a:solidFill>
                  <a:srgbClr val="2F8B20"/>
                </a:solidFill>
              </a:rPr>
              <a:t>(</a:t>
            </a:r>
            <a:r>
              <a:rPr lang="en-US" sz="2000" i="1">
                <a:solidFill>
                  <a:srgbClr val="2F8B20"/>
                </a:solidFill>
              </a:rPr>
              <a:t>A</a:t>
            </a:r>
            <a:r>
              <a:rPr lang="en-US" sz="2000">
                <a:solidFill>
                  <a:srgbClr val="2F8B20"/>
                </a:solidFill>
              </a:rPr>
              <a:t> and </a:t>
            </a:r>
            <a:r>
              <a:rPr lang="en-US" sz="2000" i="1">
                <a:solidFill>
                  <a:srgbClr val="2F8B20"/>
                </a:solidFill>
              </a:rPr>
              <a:t>B</a:t>
            </a:r>
            <a:r>
              <a:rPr lang="en-US" sz="2000">
                <a:solidFill>
                  <a:srgbClr val="2F8B20"/>
                </a:solidFill>
              </a:rPr>
              <a:t>)</a:t>
            </a:r>
          </a:p>
        </p:txBody>
      </p:sp>
      <p:sp>
        <p:nvSpPr>
          <p:cNvPr id="484357" name="Text Box 1029" descr="Pink tissue paper"/>
          <p:cNvSpPr txBox="1">
            <a:spLocks noChangeArrowheads="1"/>
          </p:cNvSpPr>
          <p:nvPr/>
        </p:nvSpPr>
        <p:spPr bwMode="auto">
          <a:xfrm>
            <a:off x="738188" y="1554163"/>
            <a:ext cx="5738812" cy="427037"/>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10000"/>
              </a:lnSpc>
            </a:pPr>
            <a:r>
              <a:rPr lang="en-US" sz="2000" u="sng"/>
              <a:t>Non-overlapping</a:t>
            </a:r>
            <a:r>
              <a:rPr lang="en-US" sz="2000"/>
              <a:t> Events:  </a:t>
            </a:r>
            <a:r>
              <a:rPr lang="en-US" sz="2000" i="1">
                <a:solidFill>
                  <a:srgbClr val="2F8B20"/>
                </a:solidFill>
              </a:rPr>
              <a:t>P</a:t>
            </a:r>
            <a:r>
              <a:rPr lang="en-US" sz="2000">
                <a:solidFill>
                  <a:srgbClr val="2F8B20"/>
                </a:solidFill>
              </a:rPr>
              <a:t>(</a:t>
            </a:r>
            <a:r>
              <a:rPr lang="en-US" sz="2000" i="1">
                <a:solidFill>
                  <a:srgbClr val="2F8B20"/>
                </a:solidFill>
              </a:rPr>
              <a:t>A</a:t>
            </a:r>
            <a:r>
              <a:rPr lang="en-US" sz="2000">
                <a:solidFill>
                  <a:srgbClr val="2F8B20"/>
                </a:solidFill>
              </a:rPr>
              <a:t> or </a:t>
            </a:r>
            <a:r>
              <a:rPr lang="en-US" sz="2000" i="1">
                <a:solidFill>
                  <a:srgbClr val="2F8B20"/>
                </a:solidFill>
              </a:rPr>
              <a:t>B</a:t>
            </a:r>
            <a:r>
              <a:rPr lang="en-US" sz="2000">
                <a:solidFill>
                  <a:srgbClr val="2F8B20"/>
                </a:solidFill>
              </a:rPr>
              <a:t>) = </a:t>
            </a:r>
            <a:r>
              <a:rPr lang="en-US" sz="2000" i="1">
                <a:solidFill>
                  <a:srgbClr val="2F8B20"/>
                </a:solidFill>
              </a:rPr>
              <a:t>P</a:t>
            </a:r>
            <a:r>
              <a:rPr lang="en-US" sz="2000">
                <a:solidFill>
                  <a:srgbClr val="2F8B20"/>
                </a:solidFill>
              </a:rPr>
              <a:t>(</a:t>
            </a:r>
            <a:r>
              <a:rPr lang="en-US" sz="2000" i="1">
                <a:solidFill>
                  <a:srgbClr val="2F8B20"/>
                </a:solidFill>
              </a:rPr>
              <a:t>A</a:t>
            </a:r>
            <a:r>
              <a:rPr lang="en-US" sz="2000">
                <a:solidFill>
                  <a:srgbClr val="2F8B20"/>
                </a:solidFill>
              </a:rPr>
              <a:t>) + </a:t>
            </a:r>
            <a:r>
              <a:rPr lang="en-US" sz="2000" i="1">
                <a:solidFill>
                  <a:srgbClr val="2F8B20"/>
                </a:solidFill>
              </a:rPr>
              <a:t>P</a:t>
            </a:r>
            <a:r>
              <a:rPr lang="en-US" sz="2000">
                <a:solidFill>
                  <a:srgbClr val="2F8B20"/>
                </a:solidFill>
              </a:rPr>
              <a:t>(</a:t>
            </a:r>
            <a:r>
              <a:rPr lang="en-US" sz="2000" i="1">
                <a:solidFill>
                  <a:srgbClr val="2F8B20"/>
                </a:solidFill>
              </a:rPr>
              <a:t>B</a:t>
            </a:r>
            <a:r>
              <a:rPr lang="en-US" sz="2000">
                <a:solidFill>
                  <a:srgbClr val="2F8B20"/>
                </a:solidFill>
              </a:rPr>
              <a:t>)</a:t>
            </a:r>
            <a:endParaRPr lang="en-US" sz="2000"/>
          </a:p>
        </p:txBody>
      </p:sp>
      <p:pic>
        <p:nvPicPr>
          <p:cNvPr id="484358" name="Picture 1030" descr="F07_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1838" y="2105025"/>
            <a:ext cx="259556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4359" name="Picture 1031" descr="F07_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4413250"/>
            <a:ext cx="340995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d"/>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t>Copyright © 2005 Pearson Education, Inc.</a:t>
            </a:r>
            <a:endParaRPr lang="en-CA"/>
          </a:p>
        </p:txBody>
      </p:sp>
      <p:sp>
        <p:nvSpPr>
          <p:cNvPr id="10" name="Slide Number Placeholder 4"/>
          <p:cNvSpPr>
            <a:spLocks noGrp="1"/>
          </p:cNvSpPr>
          <p:nvPr>
            <p:ph type="sldNum" sz="quarter" idx="11"/>
          </p:nvPr>
        </p:nvSpPr>
        <p:spPr/>
        <p:txBody>
          <a:bodyPr/>
          <a:lstStyle/>
          <a:p>
            <a:r>
              <a:rPr lang="en-US"/>
              <a:t>Slide 7-</a:t>
            </a:r>
            <a:fld id="{0AE9D320-92EA-470C-A9F7-70B1723D1E67}" type="slidenum">
              <a:rPr lang="en-US"/>
              <a:pPr/>
              <a:t>13</a:t>
            </a:fld>
            <a:endParaRPr lang="en-CA"/>
          </a:p>
        </p:txBody>
      </p:sp>
      <p:sp>
        <p:nvSpPr>
          <p:cNvPr id="486402" name="Rectangle 1026"/>
          <p:cNvSpPr>
            <a:spLocks noGrp="1" noChangeArrowheads="1"/>
          </p:cNvSpPr>
          <p:nvPr>
            <p:ph type="title"/>
          </p:nvPr>
        </p:nvSpPr>
        <p:spPr>
          <a:xfrm>
            <a:off x="1295400" y="150813"/>
            <a:ext cx="6477000" cy="992187"/>
          </a:xfrm>
        </p:spPr>
        <p:txBody>
          <a:bodyPr/>
          <a:lstStyle/>
          <a:p>
            <a:r>
              <a:rPr lang="en-US"/>
              <a:t>At Least Once Rule</a:t>
            </a:r>
          </a:p>
        </p:txBody>
      </p:sp>
      <p:sp>
        <p:nvSpPr>
          <p:cNvPr id="486403"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7-B</a:t>
            </a:r>
            <a:endParaRPr lang="en-US" sz="1600"/>
          </a:p>
        </p:txBody>
      </p:sp>
      <p:sp>
        <p:nvSpPr>
          <p:cNvPr id="486404" name="Text Box 1028" descr="Pink tissue paper"/>
          <p:cNvSpPr txBox="1">
            <a:spLocks noChangeArrowheads="1"/>
          </p:cNvSpPr>
          <p:nvPr/>
        </p:nvSpPr>
        <p:spPr bwMode="auto">
          <a:xfrm>
            <a:off x="762000" y="1600200"/>
            <a:ext cx="7405688" cy="427038"/>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10000"/>
              </a:lnSpc>
            </a:pPr>
            <a:r>
              <a:rPr lang="en-US" sz="2000" i="1">
                <a:solidFill>
                  <a:srgbClr val="2F8B20"/>
                </a:solidFill>
              </a:rPr>
              <a:t>P</a:t>
            </a:r>
            <a:r>
              <a:rPr lang="en-US" sz="2000">
                <a:solidFill>
                  <a:srgbClr val="2F8B20"/>
                </a:solidFill>
              </a:rPr>
              <a:t>(at least one event </a:t>
            </a:r>
            <a:r>
              <a:rPr lang="en-US" sz="2000" i="1">
                <a:solidFill>
                  <a:srgbClr val="2F8B20"/>
                </a:solidFill>
              </a:rPr>
              <a:t>A</a:t>
            </a:r>
            <a:r>
              <a:rPr lang="en-US" sz="2000">
                <a:solidFill>
                  <a:srgbClr val="2F8B20"/>
                </a:solidFill>
              </a:rPr>
              <a:t> in </a:t>
            </a:r>
            <a:r>
              <a:rPr lang="en-US" sz="2000" i="1">
                <a:solidFill>
                  <a:srgbClr val="2F8B20"/>
                </a:solidFill>
              </a:rPr>
              <a:t>n</a:t>
            </a:r>
            <a:r>
              <a:rPr lang="en-US" sz="2000">
                <a:solidFill>
                  <a:srgbClr val="2F8B20"/>
                </a:solidFill>
              </a:rPr>
              <a:t> trials)  =  1 </a:t>
            </a:r>
            <a:r>
              <a:rPr lang="en-US" sz="2000">
                <a:solidFill>
                  <a:srgbClr val="2F8B20"/>
                </a:solidFill>
                <a:cs typeface="Times New Roman" pitchFamily="18" charset="0"/>
              </a:rPr>
              <a:t>–</a:t>
            </a:r>
            <a:r>
              <a:rPr lang="en-US" sz="2000">
                <a:solidFill>
                  <a:srgbClr val="2F8B20"/>
                </a:solidFill>
              </a:rPr>
              <a:t> </a:t>
            </a:r>
            <a:r>
              <a:rPr lang="en-US" sz="2000" i="1">
                <a:solidFill>
                  <a:srgbClr val="2F8B20"/>
                </a:solidFill>
              </a:rPr>
              <a:t>P</a:t>
            </a:r>
            <a:r>
              <a:rPr lang="en-US" sz="2000">
                <a:solidFill>
                  <a:srgbClr val="2F8B20"/>
                </a:solidFill>
              </a:rPr>
              <a:t>(not event </a:t>
            </a:r>
            <a:r>
              <a:rPr lang="en-US" sz="2000" i="1">
                <a:solidFill>
                  <a:srgbClr val="2F8B20"/>
                </a:solidFill>
              </a:rPr>
              <a:t>A</a:t>
            </a:r>
            <a:r>
              <a:rPr lang="en-US" sz="2000">
                <a:solidFill>
                  <a:srgbClr val="2F8B20"/>
                </a:solidFill>
              </a:rPr>
              <a:t> in </a:t>
            </a:r>
            <a:r>
              <a:rPr lang="en-US" sz="2000" i="1">
                <a:solidFill>
                  <a:srgbClr val="2F8B20"/>
                </a:solidFill>
              </a:rPr>
              <a:t>n</a:t>
            </a:r>
            <a:r>
              <a:rPr lang="en-US" sz="2000">
                <a:solidFill>
                  <a:srgbClr val="2F8B20"/>
                </a:solidFill>
              </a:rPr>
              <a:t> trials)</a:t>
            </a:r>
          </a:p>
        </p:txBody>
      </p:sp>
      <p:sp>
        <p:nvSpPr>
          <p:cNvPr id="486405" name="Text Box 1029" descr="Pink tissue paper"/>
          <p:cNvSpPr txBox="1">
            <a:spLocks noChangeArrowheads="1"/>
          </p:cNvSpPr>
          <p:nvPr/>
        </p:nvSpPr>
        <p:spPr bwMode="auto">
          <a:xfrm>
            <a:off x="533400" y="2514600"/>
            <a:ext cx="6096000" cy="762000"/>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l">
              <a:defRPr sz="2400">
                <a:solidFill>
                  <a:schemeClr val="tx1"/>
                </a:solidFill>
                <a:latin typeface="Arial" charset="0"/>
              </a:defRPr>
            </a:lvl1pPr>
            <a:lvl2pPr marL="114300" algn="l">
              <a:defRPr sz="2400">
                <a:solidFill>
                  <a:schemeClr val="tx1"/>
                </a:solidFill>
                <a:latin typeface="Arial" charset="0"/>
              </a:defRPr>
            </a:lvl2pPr>
            <a:lvl3pPr marL="228600"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sz="2000">
                <a:solidFill>
                  <a:schemeClr val="tx2"/>
                </a:solidFill>
              </a:rPr>
              <a:t>Example:  What is the probability of having at least</a:t>
            </a:r>
          </a:p>
          <a:p>
            <a:pPr lvl="2">
              <a:lnSpc>
                <a:spcPct val="110000"/>
              </a:lnSpc>
            </a:pPr>
            <a:r>
              <a:rPr lang="en-US" sz="2000">
                <a:solidFill>
                  <a:schemeClr val="tx2"/>
                </a:solidFill>
              </a:rPr>
              <a:t>                  one girl in a family of four children?</a:t>
            </a:r>
          </a:p>
        </p:txBody>
      </p:sp>
      <p:graphicFrame>
        <p:nvGraphicFramePr>
          <p:cNvPr id="486406" name="Object 1030"/>
          <p:cNvGraphicFramePr>
            <a:graphicFrameLocks noChangeAspect="1"/>
          </p:cNvGraphicFramePr>
          <p:nvPr/>
        </p:nvGraphicFramePr>
        <p:xfrm>
          <a:off x="1219200" y="3505200"/>
          <a:ext cx="1244600" cy="762000"/>
        </p:xfrm>
        <a:graphic>
          <a:graphicData uri="http://schemas.openxmlformats.org/presentationml/2006/ole">
            <mc:AlternateContent xmlns:mc="http://schemas.openxmlformats.org/markup-compatibility/2006">
              <mc:Choice xmlns:v="urn:schemas-microsoft-com:vml" Requires="v">
                <p:oleObj spid="_x0000_s486415" name="Equation" r:id="rId5" imgW="1244520" imgH="761760" progId="Equation.3">
                  <p:embed/>
                </p:oleObj>
              </mc:Choice>
              <mc:Fallback>
                <p:oleObj name="Equation" r:id="rId5" imgW="1244520" imgH="761760" progId="Equation.3">
                  <p:embed/>
                  <p:pic>
                    <p:nvPicPr>
                      <p:cNvPr id="0" name="Object 10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505200"/>
                        <a:ext cx="1244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86407" name="Text Box 1031" descr="Pink tissue paper"/>
          <p:cNvSpPr txBox="1">
            <a:spLocks noChangeArrowheads="1"/>
          </p:cNvSpPr>
          <p:nvPr/>
        </p:nvSpPr>
        <p:spPr bwMode="auto">
          <a:xfrm>
            <a:off x="1233488" y="2057400"/>
            <a:ext cx="5281612" cy="427038"/>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10000"/>
              </a:lnSpc>
            </a:pPr>
            <a:r>
              <a:rPr lang="en-US" sz="2000">
                <a:solidFill>
                  <a:srgbClr val="2F8B20"/>
                </a:solidFill>
              </a:rPr>
              <a:t>		                      =  1 </a:t>
            </a:r>
            <a:r>
              <a:rPr lang="en-US" sz="2000">
                <a:solidFill>
                  <a:srgbClr val="2F8B20"/>
                </a:solidFill>
                <a:cs typeface="Times New Roman" pitchFamily="18" charset="0"/>
              </a:rPr>
              <a:t>–</a:t>
            </a:r>
            <a:r>
              <a:rPr lang="en-US" sz="2000">
                <a:solidFill>
                  <a:srgbClr val="2F8B20"/>
                </a:solidFill>
              </a:rPr>
              <a:t> </a:t>
            </a:r>
            <a:r>
              <a:rPr lang="en-US" sz="2000" i="1">
                <a:solidFill>
                  <a:srgbClr val="2F8B20"/>
                </a:solidFill>
              </a:rPr>
              <a:t>P</a:t>
            </a:r>
            <a:r>
              <a:rPr lang="en-US" sz="2000">
                <a:solidFill>
                  <a:srgbClr val="2F8B20"/>
                </a:solidFill>
              </a:rPr>
              <a:t>(not </a:t>
            </a:r>
            <a:r>
              <a:rPr lang="en-US" sz="2000" i="1">
                <a:solidFill>
                  <a:srgbClr val="2F8B20"/>
                </a:solidFill>
              </a:rPr>
              <a:t>A</a:t>
            </a:r>
            <a:r>
              <a:rPr lang="en-US" sz="2000">
                <a:solidFill>
                  <a:srgbClr val="2F8B20"/>
                </a:solidFill>
              </a:rPr>
              <a:t>)</a:t>
            </a:r>
            <a:r>
              <a:rPr lang="en-US" sz="2000" i="1" baseline="30000">
                <a:solidFill>
                  <a:srgbClr val="2F8B20"/>
                </a:solidFill>
              </a:rPr>
              <a:t>n</a:t>
            </a:r>
          </a:p>
        </p:txBody>
      </p:sp>
      <p:graphicFrame>
        <p:nvGraphicFramePr>
          <p:cNvPr id="486408" name="Object 1032"/>
          <p:cNvGraphicFramePr>
            <a:graphicFrameLocks noChangeAspect="1"/>
          </p:cNvGraphicFramePr>
          <p:nvPr/>
        </p:nvGraphicFramePr>
        <p:xfrm>
          <a:off x="2667000" y="3657600"/>
          <a:ext cx="5630863" cy="2752725"/>
        </p:xfrm>
        <a:graphic>
          <a:graphicData uri="http://schemas.openxmlformats.org/presentationml/2006/ole">
            <mc:AlternateContent xmlns:mc="http://schemas.openxmlformats.org/markup-compatibility/2006">
              <mc:Choice xmlns:v="urn:schemas-microsoft-com:vml" Requires="v">
                <p:oleObj spid="_x0000_s486416" name="Document" r:id="rId7" imgW="5629656" imgH="2752344" progId="Word.Document.8">
                  <p:embed/>
                </p:oleObj>
              </mc:Choice>
              <mc:Fallback>
                <p:oleObj name="Document" r:id="rId7" imgW="5629656" imgH="2752344" progId="Word.Document.8">
                  <p:embed/>
                  <p:pic>
                    <p:nvPicPr>
                      <p:cNvPr id="0" name="Object 10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3657600"/>
                        <a:ext cx="5630863" cy="275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486405"/>
                                        </p:tgtEl>
                                        <p:attrNameLst>
                                          <p:attrName>style.visibility</p:attrName>
                                        </p:attrNameLst>
                                      </p:cBhvr>
                                      <p:to>
                                        <p:strVal val="visible"/>
                                      </p:to>
                                    </p:set>
                                    <p:anim calcmode="lin" valueType="num">
                                      <p:cBhvr additive="base">
                                        <p:cTn id="7" dur="500"/>
                                        <p:tgtEl>
                                          <p:spTgt spid="486405"/>
                                        </p:tgtEl>
                                        <p:attrNameLst>
                                          <p:attrName>ppt_x</p:attrName>
                                        </p:attrNameLst>
                                      </p:cBhvr>
                                      <p:tavLst>
                                        <p:tav tm="0">
                                          <p:val>
                                            <p:strVal val="#ppt_x+#ppt_w*1.125000"/>
                                          </p:val>
                                        </p:tav>
                                        <p:tav tm="100000">
                                          <p:val>
                                            <p:strVal val="#ppt_x"/>
                                          </p:val>
                                        </p:tav>
                                      </p:tavLst>
                                    </p:anim>
                                    <p:animEffect transition="in" filter="wipe(left)">
                                      <p:cBhvr>
                                        <p:cTn id="8" dur="500"/>
                                        <p:tgtEl>
                                          <p:spTgt spid="486405"/>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nodeType="clickEffect">
                                  <p:stCondLst>
                                    <p:cond delay="0"/>
                                  </p:stCondLst>
                                  <p:childTnLst>
                                    <p:set>
                                      <p:cBhvr>
                                        <p:cTn id="12" dur="1" fill="hold">
                                          <p:stCondLst>
                                            <p:cond delay="0"/>
                                          </p:stCondLst>
                                        </p:cTn>
                                        <p:tgtEl>
                                          <p:spTgt spid="486406"/>
                                        </p:tgtEl>
                                        <p:attrNameLst>
                                          <p:attrName>style.visibility</p:attrName>
                                        </p:attrNameLst>
                                      </p:cBhvr>
                                      <p:to>
                                        <p:strVal val="visible"/>
                                      </p:to>
                                    </p:set>
                                    <p:anim calcmode="lin" valueType="num">
                                      <p:cBhvr additive="base">
                                        <p:cTn id="13" dur="500"/>
                                        <p:tgtEl>
                                          <p:spTgt spid="486406"/>
                                        </p:tgtEl>
                                        <p:attrNameLst>
                                          <p:attrName>ppt_x</p:attrName>
                                        </p:attrNameLst>
                                      </p:cBhvr>
                                      <p:tavLst>
                                        <p:tav tm="0">
                                          <p:val>
                                            <p:strVal val="#ppt_x-#ppt_w*1.125000"/>
                                          </p:val>
                                        </p:tav>
                                        <p:tav tm="100000">
                                          <p:val>
                                            <p:strVal val="#ppt_x"/>
                                          </p:val>
                                        </p:tav>
                                      </p:tavLst>
                                    </p:anim>
                                    <p:animEffect transition="in" filter="wipe(right)">
                                      <p:cBhvr>
                                        <p:cTn id="14" dur="500"/>
                                        <p:tgtEl>
                                          <p:spTgt spid="486406"/>
                                        </p:tgtEl>
                                      </p:cBhvr>
                                    </p:animEffect>
                                  </p:childTnLst>
                                </p:cTn>
                              </p:par>
                            </p:childTnLst>
                          </p:cTn>
                        </p:par>
                        <p:par>
                          <p:cTn id="15" fill="hold" nodeType="afterGroup">
                            <p:stCondLst>
                              <p:cond delay="500"/>
                            </p:stCondLst>
                            <p:childTnLst>
                              <p:par>
                                <p:cTn id="16" presetID="15" presetClass="entr" presetSubtype="0" fill="hold" nodeType="afterEffect">
                                  <p:stCondLst>
                                    <p:cond delay="1000"/>
                                  </p:stCondLst>
                                  <p:childTnLst>
                                    <p:set>
                                      <p:cBhvr>
                                        <p:cTn id="17" dur="1" fill="hold">
                                          <p:stCondLst>
                                            <p:cond delay="0"/>
                                          </p:stCondLst>
                                        </p:cTn>
                                        <p:tgtEl>
                                          <p:spTgt spid="486408"/>
                                        </p:tgtEl>
                                        <p:attrNameLst>
                                          <p:attrName>style.visibility</p:attrName>
                                        </p:attrNameLst>
                                      </p:cBhvr>
                                      <p:to>
                                        <p:strVal val="visible"/>
                                      </p:to>
                                    </p:set>
                                    <p:anim calcmode="lin" valueType="num">
                                      <p:cBhvr>
                                        <p:cTn id="18" dur="1000" fill="hold"/>
                                        <p:tgtEl>
                                          <p:spTgt spid="486408"/>
                                        </p:tgtEl>
                                        <p:attrNameLst>
                                          <p:attrName>ppt_w</p:attrName>
                                        </p:attrNameLst>
                                      </p:cBhvr>
                                      <p:tavLst>
                                        <p:tav tm="0">
                                          <p:val>
                                            <p:fltVal val="0"/>
                                          </p:val>
                                        </p:tav>
                                        <p:tav tm="100000">
                                          <p:val>
                                            <p:strVal val="#ppt_w"/>
                                          </p:val>
                                        </p:tav>
                                      </p:tavLst>
                                    </p:anim>
                                    <p:anim calcmode="lin" valueType="num">
                                      <p:cBhvr>
                                        <p:cTn id="19" dur="1000" fill="hold"/>
                                        <p:tgtEl>
                                          <p:spTgt spid="486408"/>
                                        </p:tgtEl>
                                        <p:attrNameLst>
                                          <p:attrName>ppt_h</p:attrName>
                                        </p:attrNameLst>
                                      </p:cBhvr>
                                      <p:tavLst>
                                        <p:tav tm="0">
                                          <p:val>
                                            <p:fltVal val="0"/>
                                          </p:val>
                                        </p:tav>
                                        <p:tav tm="100000">
                                          <p:val>
                                            <p:strVal val="#ppt_h"/>
                                          </p:val>
                                        </p:tav>
                                      </p:tavLst>
                                    </p:anim>
                                    <p:anim calcmode="lin" valueType="num">
                                      <p:cBhvr>
                                        <p:cTn id="20" dur="1000" fill="hold"/>
                                        <p:tgtEl>
                                          <p:spTgt spid="486408"/>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48640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7-</a:t>
            </a:r>
            <a:fld id="{DD9DF396-5A59-4B43-A58C-B74CF1502B55}" type="slidenum">
              <a:rPr lang="en-US"/>
              <a:pPr/>
              <a:t>14</a:t>
            </a:fld>
            <a:endParaRPr lang="en-CA"/>
          </a:p>
        </p:txBody>
      </p:sp>
      <p:sp>
        <p:nvSpPr>
          <p:cNvPr id="488450" name="Rectangle 1026"/>
          <p:cNvSpPr>
            <a:spLocks noGrp="1" noChangeArrowheads="1"/>
          </p:cNvSpPr>
          <p:nvPr>
            <p:ph type="title"/>
          </p:nvPr>
        </p:nvSpPr>
        <p:spPr>
          <a:xfrm>
            <a:off x="1295400" y="150813"/>
            <a:ext cx="6477000" cy="992187"/>
          </a:xfrm>
        </p:spPr>
        <p:txBody>
          <a:bodyPr/>
          <a:lstStyle/>
          <a:p>
            <a:r>
              <a:rPr lang="en-US"/>
              <a:t>The Law of Averages</a:t>
            </a:r>
          </a:p>
        </p:txBody>
      </p:sp>
      <p:sp>
        <p:nvSpPr>
          <p:cNvPr id="488451"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7-C</a:t>
            </a:r>
            <a:endParaRPr lang="en-US" sz="1600"/>
          </a:p>
        </p:txBody>
      </p:sp>
      <p:sp>
        <p:nvSpPr>
          <p:cNvPr id="488452" name="Text Box 1028" descr="Pink tissue paper"/>
          <p:cNvSpPr txBox="1">
            <a:spLocks noChangeArrowheads="1"/>
          </p:cNvSpPr>
          <p:nvPr/>
        </p:nvSpPr>
        <p:spPr bwMode="auto">
          <a:xfrm>
            <a:off x="762000" y="1584325"/>
            <a:ext cx="8153400" cy="16160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2000">
                <a:solidFill>
                  <a:srgbClr val="000000"/>
                </a:solidFill>
              </a:rPr>
              <a:t>If the process is repeated through many trials, the proportion of the trials in which event </a:t>
            </a:r>
            <a:r>
              <a:rPr lang="en-US" sz="2000" i="1">
                <a:solidFill>
                  <a:srgbClr val="000000"/>
                </a:solidFill>
              </a:rPr>
              <a:t>A</a:t>
            </a:r>
            <a:r>
              <a:rPr lang="en-US" sz="2000">
                <a:solidFill>
                  <a:srgbClr val="000000"/>
                </a:solidFill>
              </a:rPr>
              <a:t> occurs will be close to the probability </a:t>
            </a:r>
            <a:r>
              <a:rPr lang="en-US" sz="2000" i="1">
                <a:solidFill>
                  <a:srgbClr val="000000"/>
                </a:solidFill>
              </a:rPr>
              <a:t>P</a:t>
            </a:r>
            <a:r>
              <a:rPr lang="en-US" sz="2000">
                <a:solidFill>
                  <a:srgbClr val="000000"/>
                </a:solidFill>
              </a:rPr>
              <a:t>(</a:t>
            </a:r>
            <a:r>
              <a:rPr lang="en-US" sz="2000" i="1">
                <a:solidFill>
                  <a:srgbClr val="000000"/>
                </a:solidFill>
              </a:rPr>
              <a:t>A</a:t>
            </a:r>
            <a:r>
              <a:rPr lang="en-US" sz="2000">
                <a:solidFill>
                  <a:srgbClr val="000000"/>
                </a:solidFill>
              </a:rPr>
              <a:t>).  The larger the number of trials the closer the proportion should be to </a:t>
            </a:r>
            <a:r>
              <a:rPr lang="en-US" sz="2000" i="1">
                <a:solidFill>
                  <a:srgbClr val="000000"/>
                </a:solidFill>
              </a:rPr>
              <a:t>P</a:t>
            </a:r>
            <a:r>
              <a:rPr lang="en-US" sz="2000">
                <a:solidFill>
                  <a:srgbClr val="000000"/>
                </a:solidFill>
              </a:rPr>
              <a:t>(</a:t>
            </a:r>
            <a:r>
              <a:rPr lang="en-US" sz="2000" i="1">
                <a:solidFill>
                  <a:srgbClr val="000000"/>
                </a:solidFill>
              </a:rPr>
              <a:t>A</a:t>
            </a:r>
            <a:r>
              <a:rPr lang="en-US" sz="2000">
                <a:solidFill>
                  <a:srgbClr val="000000"/>
                </a:solidFill>
              </a:rPr>
              <a:t>).</a:t>
            </a:r>
          </a:p>
          <a:p>
            <a:pPr algn="l"/>
            <a:endParaRPr lang="en-US" sz="2000">
              <a:solidFill>
                <a:srgbClr val="000000"/>
              </a:solidFill>
            </a:endParaRPr>
          </a:p>
          <a:p>
            <a:pPr algn="l"/>
            <a:r>
              <a:rPr lang="en-US" sz="2000">
                <a:solidFill>
                  <a:srgbClr val="000000"/>
                </a:solidFill>
              </a:rPr>
              <a:t>(Sometimes this is referred to as the </a:t>
            </a:r>
            <a:r>
              <a:rPr lang="en-US" sz="2000">
                <a:solidFill>
                  <a:schemeClr val="tx2"/>
                </a:solidFill>
              </a:rPr>
              <a:t>Law of Large Numbers</a:t>
            </a:r>
            <a:r>
              <a:rPr lang="en-US" sz="2000">
                <a:solidFill>
                  <a:srgbClr val="000000"/>
                </a:solidFill>
              </a:rPr>
              <a:t>.)</a:t>
            </a:r>
            <a:endParaRPr lang="en-US" sz="2000"/>
          </a:p>
        </p:txBody>
      </p:sp>
      <p:pic>
        <p:nvPicPr>
          <p:cNvPr id="488453" name="Picture 1029" descr="F07_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375" y="3276600"/>
            <a:ext cx="7769225" cy="331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7-</a:t>
            </a:r>
            <a:fld id="{FB9B7800-5981-495A-80DE-6CB92E66E6A6}" type="slidenum">
              <a:rPr lang="en-US"/>
              <a:pPr/>
              <a:t>15</a:t>
            </a:fld>
            <a:endParaRPr lang="en-CA"/>
          </a:p>
        </p:txBody>
      </p:sp>
      <p:sp>
        <p:nvSpPr>
          <p:cNvPr id="490498" name="Rectangle 1026"/>
          <p:cNvSpPr>
            <a:spLocks noGrp="1" noChangeArrowheads="1"/>
          </p:cNvSpPr>
          <p:nvPr>
            <p:ph type="title"/>
          </p:nvPr>
        </p:nvSpPr>
        <p:spPr>
          <a:xfrm>
            <a:off x="1295400" y="150813"/>
            <a:ext cx="6477000" cy="992187"/>
          </a:xfrm>
        </p:spPr>
        <p:txBody>
          <a:bodyPr/>
          <a:lstStyle/>
          <a:p>
            <a:r>
              <a:rPr lang="en-US"/>
              <a:t>Expected Value</a:t>
            </a:r>
          </a:p>
        </p:txBody>
      </p:sp>
      <p:sp>
        <p:nvSpPr>
          <p:cNvPr id="490499"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7-C</a:t>
            </a:r>
            <a:endParaRPr lang="en-US" sz="1600"/>
          </a:p>
        </p:txBody>
      </p:sp>
      <p:sp>
        <p:nvSpPr>
          <p:cNvPr id="490500" name="Text Box 1028" descr="Pink tissue paper"/>
          <p:cNvSpPr txBox="1">
            <a:spLocks noChangeArrowheads="1"/>
          </p:cNvSpPr>
          <p:nvPr/>
        </p:nvSpPr>
        <p:spPr bwMode="auto">
          <a:xfrm>
            <a:off x="762000" y="1584325"/>
            <a:ext cx="8153400" cy="16160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2000">
                <a:solidFill>
                  <a:srgbClr val="000000"/>
                </a:solidFill>
              </a:rPr>
              <a:t>Consider two events, each with its own value and probability.  </a:t>
            </a:r>
          </a:p>
          <a:p>
            <a:pPr algn="l"/>
            <a:endParaRPr lang="en-US" sz="2000">
              <a:solidFill>
                <a:srgbClr val="000000"/>
              </a:solidFill>
            </a:endParaRPr>
          </a:p>
          <a:p>
            <a:pPr algn="l"/>
            <a:r>
              <a:rPr lang="en-US" sz="2000" u="sng">
                <a:solidFill>
                  <a:schemeClr val="folHlink"/>
                </a:solidFill>
              </a:rPr>
              <a:t>Expected Value</a:t>
            </a:r>
            <a:r>
              <a:rPr lang="en-US" sz="2000">
                <a:solidFill>
                  <a:srgbClr val="000000"/>
                </a:solidFill>
              </a:rPr>
              <a:t> =       (event 1 value) • (event 1 probability) </a:t>
            </a:r>
          </a:p>
          <a:p>
            <a:pPr algn="l"/>
            <a:r>
              <a:rPr lang="en-US" sz="2000">
                <a:solidFill>
                  <a:srgbClr val="000000"/>
                </a:solidFill>
              </a:rPr>
              <a:t>		        +  (event 2 value) • (event 2 probability)</a:t>
            </a:r>
          </a:p>
          <a:p>
            <a:pPr algn="l"/>
            <a:endParaRPr lang="en-US" sz="2000"/>
          </a:p>
        </p:txBody>
      </p:sp>
      <p:sp>
        <p:nvSpPr>
          <p:cNvPr id="490501" name="Text Box 1029" descr="Pink tissue paper"/>
          <p:cNvSpPr txBox="1">
            <a:spLocks noChangeArrowheads="1"/>
          </p:cNvSpPr>
          <p:nvPr/>
        </p:nvSpPr>
        <p:spPr bwMode="auto">
          <a:xfrm>
            <a:off x="381000" y="3017838"/>
            <a:ext cx="8534400" cy="3230562"/>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a:defRPr sz="2400">
                <a:solidFill>
                  <a:schemeClr val="tx1"/>
                </a:solidFill>
                <a:latin typeface="Arial" charset="0"/>
              </a:defRPr>
            </a:lvl1pPr>
            <a:lvl2pPr marL="173038" algn="l">
              <a:defRPr sz="2400">
                <a:solidFill>
                  <a:schemeClr val="tx1"/>
                </a:solidFill>
                <a:latin typeface="Arial" charset="0"/>
              </a:defRPr>
            </a:lvl2pPr>
            <a:lvl3pPr marL="350838"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sz="2000">
                <a:solidFill>
                  <a:srgbClr val="981A3C"/>
                </a:solidFill>
              </a:rPr>
              <a:t>Example:  </a:t>
            </a:r>
            <a:r>
              <a:rPr lang="en-US" sz="2000"/>
              <a:t>Suppose</a:t>
            </a:r>
            <a:r>
              <a:rPr lang="en-US" sz="2000">
                <a:solidFill>
                  <a:srgbClr val="981A3C"/>
                </a:solidFill>
              </a:rPr>
              <a:t> </a:t>
            </a:r>
            <a:r>
              <a:rPr lang="en-US" sz="2000">
                <a:solidFill>
                  <a:srgbClr val="000000"/>
                </a:solidFill>
                <a:latin typeface="Times" pitchFamily="18" charset="0"/>
              </a:rPr>
              <a:t>an automobile insurance company sells an insurance </a:t>
            </a:r>
          </a:p>
          <a:p>
            <a:pPr lvl="2">
              <a:lnSpc>
                <a:spcPct val="110000"/>
              </a:lnSpc>
            </a:pPr>
            <a:r>
              <a:rPr lang="en-US" sz="2000">
                <a:solidFill>
                  <a:srgbClr val="000000"/>
                </a:solidFill>
                <a:latin typeface="Times" pitchFamily="18" charset="0"/>
              </a:rPr>
              <a:t>policy with an annual premium of $200.  Based on data from past claims, </a:t>
            </a:r>
          </a:p>
          <a:p>
            <a:pPr lvl="2">
              <a:lnSpc>
                <a:spcPct val="110000"/>
              </a:lnSpc>
            </a:pPr>
            <a:r>
              <a:rPr lang="en-US" sz="2000">
                <a:solidFill>
                  <a:srgbClr val="000000"/>
                </a:solidFill>
                <a:latin typeface="Times" pitchFamily="18" charset="0"/>
              </a:rPr>
              <a:t>the company has calculated the following probabilities:</a:t>
            </a:r>
          </a:p>
          <a:p>
            <a:endParaRPr lang="en-US" sz="2000">
              <a:solidFill>
                <a:srgbClr val="000000"/>
              </a:solidFill>
              <a:latin typeface="Times" pitchFamily="18" charset="0"/>
            </a:endParaRPr>
          </a:p>
          <a:p>
            <a:r>
              <a:rPr lang="en-US" sz="2000">
                <a:solidFill>
                  <a:srgbClr val="000000"/>
                </a:solidFill>
                <a:latin typeface="Times" pitchFamily="18" charset="0"/>
              </a:rPr>
              <a:t>      An average of 1 in 50 policyholders will file a claim of $2,000</a:t>
            </a:r>
          </a:p>
          <a:p>
            <a:r>
              <a:rPr lang="en-US" sz="2000">
                <a:solidFill>
                  <a:srgbClr val="000000"/>
                </a:solidFill>
                <a:latin typeface="Times" pitchFamily="18" charset="0"/>
              </a:rPr>
              <a:t>      An average of 1 in 20 policyholders will file a claim of $1,000</a:t>
            </a:r>
          </a:p>
          <a:p>
            <a:r>
              <a:rPr lang="en-US" sz="2000">
                <a:solidFill>
                  <a:srgbClr val="000000"/>
                </a:solidFill>
                <a:latin typeface="Times" pitchFamily="18" charset="0"/>
              </a:rPr>
              <a:t>      An average of 1 in 10 policyholders will file a claim of $500</a:t>
            </a:r>
          </a:p>
          <a:p>
            <a:endParaRPr lang="en-US" sz="2000">
              <a:solidFill>
                <a:srgbClr val="000000"/>
              </a:solidFill>
              <a:latin typeface="Times" pitchFamily="18" charset="0"/>
            </a:endParaRPr>
          </a:p>
          <a:p>
            <a:r>
              <a:rPr lang="en-US" sz="2000">
                <a:solidFill>
                  <a:srgbClr val="000000"/>
                </a:solidFill>
                <a:latin typeface="Times" pitchFamily="18" charset="0"/>
              </a:rPr>
              <a:t>      Assuming that the policyholder could file any of the claims above, </a:t>
            </a:r>
          </a:p>
          <a:p>
            <a:r>
              <a:rPr lang="en-US" sz="2000">
                <a:solidFill>
                  <a:srgbClr val="000000"/>
                </a:solidFill>
                <a:latin typeface="Times" pitchFamily="18" charset="0"/>
              </a:rPr>
              <a:t>      what is the </a:t>
            </a:r>
            <a:r>
              <a:rPr lang="en-US" sz="2000" u="sng">
                <a:solidFill>
                  <a:schemeClr val="tx2"/>
                </a:solidFill>
                <a:latin typeface="Times" pitchFamily="18" charset="0"/>
              </a:rPr>
              <a:t>expected value</a:t>
            </a:r>
            <a:r>
              <a:rPr lang="en-US" sz="2000">
                <a:solidFill>
                  <a:srgbClr val="000000"/>
                </a:solidFill>
                <a:latin typeface="Times" pitchFamily="18" charset="0"/>
              </a:rPr>
              <a:t> to the company for each policy sold?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490501"/>
                                        </p:tgtEl>
                                        <p:attrNameLst>
                                          <p:attrName>style.visibility</p:attrName>
                                        </p:attrNameLst>
                                      </p:cBhvr>
                                      <p:to>
                                        <p:strVal val="visible"/>
                                      </p:to>
                                    </p:set>
                                    <p:anim calcmode="lin" valueType="num">
                                      <p:cBhvr>
                                        <p:cTn id="7" dur="500" fill="hold"/>
                                        <p:tgtEl>
                                          <p:spTgt spid="490501"/>
                                        </p:tgtEl>
                                        <p:attrNameLst>
                                          <p:attrName>ppt_x</p:attrName>
                                        </p:attrNameLst>
                                      </p:cBhvr>
                                      <p:tavLst>
                                        <p:tav tm="0">
                                          <p:val>
                                            <p:strVal val="#ppt_x"/>
                                          </p:val>
                                        </p:tav>
                                        <p:tav tm="100000">
                                          <p:val>
                                            <p:strVal val="#ppt_x"/>
                                          </p:val>
                                        </p:tav>
                                      </p:tavLst>
                                    </p:anim>
                                    <p:anim calcmode="lin" valueType="num">
                                      <p:cBhvr>
                                        <p:cTn id="8" dur="500" fill="hold"/>
                                        <p:tgtEl>
                                          <p:spTgt spid="490501"/>
                                        </p:tgtEl>
                                        <p:attrNameLst>
                                          <p:attrName>ppt_y</p:attrName>
                                        </p:attrNameLst>
                                      </p:cBhvr>
                                      <p:tavLst>
                                        <p:tav tm="0">
                                          <p:val>
                                            <p:strVal val="#ppt_y+#ppt_h/2"/>
                                          </p:val>
                                        </p:tav>
                                        <p:tav tm="100000">
                                          <p:val>
                                            <p:strVal val="#ppt_y"/>
                                          </p:val>
                                        </p:tav>
                                      </p:tavLst>
                                    </p:anim>
                                    <p:anim calcmode="lin" valueType="num">
                                      <p:cBhvr>
                                        <p:cTn id="9" dur="500" fill="hold"/>
                                        <p:tgtEl>
                                          <p:spTgt spid="490501"/>
                                        </p:tgtEl>
                                        <p:attrNameLst>
                                          <p:attrName>ppt_w</p:attrName>
                                        </p:attrNameLst>
                                      </p:cBhvr>
                                      <p:tavLst>
                                        <p:tav tm="0">
                                          <p:val>
                                            <p:strVal val="#ppt_w"/>
                                          </p:val>
                                        </p:tav>
                                        <p:tav tm="100000">
                                          <p:val>
                                            <p:strVal val="#ppt_w"/>
                                          </p:val>
                                        </p:tav>
                                      </p:tavLst>
                                    </p:anim>
                                    <p:anim calcmode="lin" valueType="num">
                                      <p:cBhvr>
                                        <p:cTn id="10" dur="500" fill="hold"/>
                                        <p:tgtEl>
                                          <p:spTgt spid="4905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0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7-</a:t>
            </a:r>
            <a:fld id="{C9F4DF4A-1AB2-4575-B489-80CE9E21B575}" type="slidenum">
              <a:rPr lang="en-US"/>
              <a:pPr/>
              <a:t>16</a:t>
            </a:fld>
            <a:endParaRPr lang="en-CA"/>
          </a:p>
        </p:txBody>
      </p:sp>
      <p:sp>
        <p:nvSpPr>
          <p:cNvPr id="492546" name="Rectangle 1026"/>
          <p:cNvSpPr>
            <a:spLocks noGrp="1" noChangeArrowheads="1"/>
          </p:cNvSpPr>
          <p:nvPr>
            <p:ph type="title"/>
          </p:nvPr>
        </p:nvSpPr>
        <p:spPr>
          <a:xfrm>
            <a:off x="1295400" y="150813"/>
            <a:ext cx="6477000" cy="992187"/>
          </a:xfrm>
        </p:spPr>
        <p:txBody>
          <a:bodyPr/>
          <a:lstStyle/>
          <a:p>
            <a:r>
              <a:rPr lang="en-US"/>
              <a:t>Expected Value</a:t>
            </a:r>
          </a:p>
        </p:txBody>
      </p:sp>
      <p:sp>
        <p:nvSpPr>
          <p:cNvPr id="492547"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7-C</a:t>
            </a:r>
            <a:endParaRPr lang="en-US" sz="1600"/>
          </a:p>
        </p:txBody>
      </p:sp>
      <p:sp>
        <p:nvSpPr>
          <p:cNvPr id="492548" name="Text Box 1028" descr="Pink tissue paper"/>
          <p:cNvSpPr txBox="1">
            <a:spLocks noChangeArrowheads="1"/>
          </p:cNvSpPr>
          <p:nvPr/>
        </p:nvSpPr>
        <p:spPr bwMode="auto">
          <a:xfrm>
            <a:off x="152400" y="3200400"/>
            <a:ext cx="8534400" cy="310673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a:defRPr sz="2400">
                <a:solidFill>
                  <a:schemeClr val="tx1"/>
                </a:solidFill>
                <a:latin typeface="Arial" charset="0"/>
              </a:defRPr>
            </a:lvl1pPr>
            <a:lvl2pPr marL="114300" algn="l">
              <a:defRPr sz="2400">
                <a:solidFill>
                  <a:schemeClr val="tx1"/>
                </a:solidFill>
                <a:latin typeface="Arial" charset="0"/>
              </a:defRPr>
            </a:lvl2pPr>
            <a:lvl3pPr marL="234950"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sz="2000"/>
              <a:t>      Let the $200 premium be positive (income) with a probability</a:t>
            </a:r>
          </a:p>
          <a:p>
            <a:pPr lvl="2">
              <a:lnSpc>
                <a:spcPct val="110000"/>
              </a:lnSpc>
            </a:pPr>
            <a:r>
              <a:rPr lang="en-US" sz="2000"/>
              <a:t>      of 1 since there will be no policy without receipt of the premium.</a:t>
            </a:r>
          </a:p>
          <a:p>
            <a:pPr lvl="2">
              <a:lnSpc>
                <a:spcPct val="110000"/>
              </a:lnSpc>
            </a:pPr>
            <a:r>
              <a:rPr lang="en-US" sz="2000"/>
              <a:t>      The insurance claims will be negatives (expenses).</a:t>
            </a:r>
            <a:endParaRPr lang="en-US" sz="2000">
              <a:solidFill>
                <a:srgbClr val="981A3C"/>
              </a:solidFill>
            </a:endParaRPr>
          </a:p>
          <a:p>
            <a:pPr lvl="2">
              <a:lnSpc>
                <a:spcPct val="110000"/>
              </a:lnSpc>
            </a:pPr>
            <a:endParaRPr lang="en-US" sz="2000">
              <a:solidFill>
                <a:srgbClr val="981A3C"/>
              </a:solidFill>
            </a:endParaRPr>
          </a:p>
          <a:p>
            <a:pPr lvl="2">
              <a:lnSpc>
                <a:spcPct val="110000"/>
              </a:lnSpc>
            </a:pPr>
            <a:r>
              <a:rPr lang="en-US" sz="2000">
                <a:solidFill>
                  <a:srgbClr val="981A3C"/>
                </a:solidFill>
              </a:rPr>
              <a:t>      The expected value is</a:t>
            </a:r>
          </a:p>
          <a:p>
            <a:pPr lvl="2">
              <a:lnSpc>
                <a:spcPct val="110000"/>
              </a:lnSpc>
            </a:pPr>
            <a:r>
              <a:rPr lang="en-US" sz="2000">
                <a:solidFill>
                  <a:srgbClr val="981A3C"/>
                </a:solidFill>
              </a:rPr>
              <a:t>	       = $200(1) + -$2000(1/50) + -$1000(1/20) + -$500(1/10) </a:t>
            </a:r>
          </a:p>
          <a:p>
            <a:pPr lvl="2">
              <a:lnSpc>
                <a:spcPct val="110000"/>
              </a:lnSpc>
            </a:pPr>
            <a:r>
              <a:rPr lang="en-US" sz="2000">
                <a:solidFill>
                  <a:srgbClr val="981A3C"/>
                </a:solidFill>
              </a:rPr>
              <a:t>                 =  $60 </a:t>
            </a:r>
            <a:r>
              <a:rPr lang="en-US" sz="2000"/>
              <a:t>  </a:t>
            </a:r>
          </a:p>
          <a:p>
            <a:pPr lvl="2">
              <a:lnSpc>
                <a:spcPct val="110000"/>
              </a:lnSpc>
            </a:pPr>
            <a:r>
              <a:rPr lang="en-US" sz="2000"/>
              <a:t>     (Suggesting that if the company sold many, many policies,</a:t>
            </a:r>
          </a:p>
          <a:p>
            <a:pPr lvl="2">
              <a:lnSpc>
                <a:spcPct val="110000"/>
              </a:lnSpc>
            </a:pPr>
            <a:r>
              <a:rPr lang="en-US" sz="2000"/>
              <a:t>      on average, the return per policy is a positive $60.)</a:t>
            </a:r>
            <a:endParaRPr lang="en-US" sz="2000">
              <a:solidFill>
                <a:srgbClr val="000000"/>
              </a:solidFill>
              <a:latin typeface="Times" pitchFamily="18" charset="0"/>
            </a:endParaRPr>
          </a:p>
        </p:txBody>
      </p:sp>
      <p:sp>
        <p:nvSpPr>
          <p:cNvPr id="492549" name="Text Box 1029" descr="Pink tissue paper"/>
          <p:cNvSpPr txBox="1">
            <a:spLocks noChangeArrowheads="1"/>
          </p:cNvSpPr>
          <p:nvPr/>
        </p:nvSpPr>
        <p:spPr bwMode="auto">
          <a:xfrm>
            <a:off x="762000" y="1584325"/>
            <a:ext cx="8153400" cy="16160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2000">
                <a:solidFill>
                  <a:srgbClr val="000000"/>
                </a:solidFill>
              </a:rPr>
              <a:t>Consider two events, each with its own value and probability.  </a:t>
            </a:r>
          </a:p>
          <a:p>
            <a:pPr algn="l"/>
            <a:endParaRPr lang="en-US" sz="2000">
              <a:solidFill>
                <a:srgbClr val="000000"/>
              </a:solidFill>
            </a:endParaRPr>
          </a:p>
          <a:p>
            <a:pPr algn="l"/>
            <a:r>
              <a:rPr lang="en-US" sz="2000" u="sng">
                <a:solidFill>
                  <a:schemeClr val="folHlink"/>
                </a:solidFill>
              </a:rPr>
              <a:t>Expected Value</a:t>
            </a:r>
            <a:r>
              <a:rPr lang="en-US" sz="2000">
                <a:solidFill>
                  <a:srgbClr val="000000"/>
                </a:solidFill>
              </a:rPr>
              <a:t> =       (event 1 value) • (event 1 probability) </a:t>
            </a:r>
          </a:p>
          <a:p>
            <a:pPr algn="l"/>
            <a:r>
              <a:rPr lang="en-US" sz="2000">
                <a:solidFill>
                  <a:srgbClr val="000000"/>
                </a:solidFill>
              </a:rPr>
              <a:t>		        +  (event 2 value) • (event 2 probability)</a:t>
            </a:r>
          </a:p>
          <a:p>
            <a:pPr algn="l"/>
            <a:endParaRPr lang="en-US"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492548"/>
                                        </p:tgtEl>
                                        <p:attrNameLst>
                                          <p:attrName>style.visibility</p:attrName>
                                        </p:attrNameLst>
                                      </p:cBhvr>
                                      <p:to>
                                        <p:strVal val="visible"/>
                                      </p:to>
                                    </p:set>
                                    <p:anim calcmode="lin" valueType="num">
                                      <p:cBhvr>
                                        <p:cTn id="7" dur="500" fill="hold"/>
                                        <p:tgtEl>
                                          <p:spTgt spid="492548"/>
                                        </p:tgtEl>
                                        <p:attrNameLst>
                                          <p:attrName>ppt_x</p:attrName>
                                        </p:attrNameLst>
                                      </p:cBhvr>
                                      <p:tavLst>
                                        <p:tav tm="0">
                                          <p:val>
                                            <p:strVal val="#ppt_x"/>
                                          </p:val>
                                        </p:tav>
                                        <p:tav tm="100000">
                                          <p:val>
                                            <p:strVal val="#ppt_x"/>
                                          </p:val>
                                        </p:tav>
                                      </p:tavLst>
                                    </p:anim>
                                    <p:anim calcmode="lin" valueType="num">
                                      <p:cBhvr>
                                        <p:cTn id="8" dur="500" fill="hold"/>
                                        <p:tgtEl>
                                          <p:spTgt spid="492548"/>
                                        </p:tgtEl>
                                        <p:attrNameLst>
                                          <p:attrName>ppt_y</p:attrName>
                                        </p:attrNameLst>
                                      </p:cBhvr>
                                      <p:tavLst>
                                        <p:tav tm="0">
                                          <p:val>
                                            <p:strVal val="#ppt_y+#ppt_h/2"/>
                                          </p:val>
                                        </p:tav>
                                        <p:tav tm="100000">
                                          <p:val>
                                            <p:strVal val="#ppt_y"/>
                                          </p:val>
                                        </p:tav>
                                      </p:tavLst>
                                    </p:anim>
                                    <p:anim calcmode="lin" valueType="num">
                                      <p:cBhvr>
                                        <p:cTn id="9" dur="500" fill="hold"/>
                                        <p:tgtEl>
                                          <p:spTgt spid="492548"/>
                                        </p:tgtEl>
                                        <p:attrNameLst>
                                          <p:attrName>ppt_w</p:attrName>
                                        </p:attrNameLst>
                                      </p:cBhvr>
                                      <p:tavLst>
                                        <p:tav tm="0">
                                          <p:val>
                                            <p:strVal val="#ppt_w"/>
                                          </p:val>
                                        </p:tav>
                                        <p:tav tm="100000">
                                          <p:val>
                                            <p:strVal val="#ppt_w"/>
                                          </p:val>
                                        </p:tav>
                                      </p:tavLst>
                                    </p:anim>
                                    <p:anim calcmode="lin" valueType="num">
                                      <p:cBhvr>
                                        <p:cTn id="10" dur="500" fill="hold"/>
                                        <p:tgtEl>
                                          <p:spTgt spid="4925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r>
              <a:rPr lang="en-US"/>
              <a:t>Copyright © 2005 Pearson Education, Inc.</a:t>
            </a:r>
            <a:endParaRPr lang="en-CA"/>
          </a:p>
        </p:txBody>
      </p:sp>
      <p:sp>
        <p:nvSpPr>
          <p:cNvPr id="11" name="Slide Number Placeholder 4"/>
          <p:cNvSpPr>
            <a:spLocks noGrp="1"/>
          </p:cNvSpPr>
          <p:nvPr>
            <p:ph type="sldNum" sz="quarter" idx="11"/>
          </p:nvPr>
        </p:nvSpPr>
        <p:spPr/>
        <p:txBody>
          <a:bodyPr/>
          <a:lstStyle/>
          <a:p>
            <a:r>
              <a:rPr lang="en-US"/>
              <a:t>Slide 7-</a:t>
            </a:r>
            <a:fld id="{66ABB1B5-4EF6-4EBC-A7ED-EF962B976813}" type="slidenum">
              <a:rPr lang="en-US"/>
              <a:pPr/>
              <a:t>17</a:t>
            </a:fld>
            <a:endParaRPr lang="en-CA"/>
          </a:p>
        </p:txBody>
      </p:sp>
      <p:sp>
        <p:nvSpPr>
          <p:cNvPr id="494594" name="Rectangle 1026"/>
          <p:cNvSpPr>
            <a:spLocks noGrp="1" noChangeArrowheads="1"/>
          </p:cNvSpPr>
          <p:nvPr>
            <p:ph type="title"/>
          </p:nvPr>
        </p:nvSpPr>
        <p:spPr>
          <a:xfrm>
            <a:off x="1295400" y="150813"/>
            <a:ext cx="6477000" cy="992187"/>
          </a:xfrm>
        </p:spPr>
        <p:txBody>
          <a:bodyPr/>
          <a:lstStyle/>
          <a:p>
            <a:r>
              <a:rPr lang="en-US"/>
              <a:t>The Gambler’s Fallacy</a:t>
            </a:r>
          </a:p>
        </p:txBody>
      </p:sp>
      <p:sp>
        <p:nvSpPr>
          <p:cNvPr id="494595"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7-C</a:t>
            </a:r>
            <a:endParaRPr lang="en-US" sz="1600"/>
          </a:p>
        </p:txBody>
      </p:sp>
      <p:sp>
        <p:nvSpPr>
          <p:cNvPr id="494596" name="Text Box 1028" descr="Pink tissue paper"/>
          <p:cNvSpPr txBox="1">
            <a:spLocks noChangeArrowheads="1"/>
          </p:cNvSpPr>
          <p:nvPr/>
        </p:nvSpPr>
        <p:spPr bwMode="auto">
          <a:xfrm>
            <a:off x="762000" y="1512888"/>
            <a:ext cx="8026400" cy="915987"/>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800">
                <a:solidFill>
                  <a:srgbClr val="000000"/>
                </a:solidFill>
              </a:rPr>
              <a:t>      The </a:t>
            </a:r>
            <a:r>
              <a:rPr lang="en-US" sz="1800">
                <a:solidFill>
                  <a:schemeClr val="tx2"/>
                </a:solidFill>
              </a:rPr>
              <a:t>gambler's fallacy</a:t>
            </a:r>
            <a:r>
              <a:rPr lang="en-US" sz="1800">
                <a:solidFill>
                  <a:srgbClr val="000000"/>
                </a:solidFill>
              </a:rPr>
              <a:t> is the mistaken belief that a streak of bad luck makes a person "due" for a streak of good luck.</a:t>
            </a:r>
          </a:p>
          <a:p>
            <a:pPr algn="l"/>
            <a:endParaRPr lang="en-US" sz="1800"/>
          </a:p>
        </p:txBody>
      </p:sp>
      <p:sp>
        <p:nvSpPr>
          <p:cNvPr id="494597" name="Text Box 1029" descr="Pink tissue paper"/>
          <p:cNvSpPr txBox="1">
            <a:spLocks noChangeArrowheads="1"/>
          </p:cNvSpPr>
          <p:nvPr/>
        </p:nvSpPr>
        <p:spPr bwMode="auto">
          <a:xfrm>
            <a:off x="533400" y="2206625"/>
            <a:ext cx="8458200" cy="12985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rgbClr val="981A3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a:defRPr sz="2400">
                <a:solidFill>
                  <a:schemeClr val="tx1"/>
                </a:solidFill>
                <a:latin typeface="Arial" charset="0"/>
              </a:defRPr>
            </a:lvl1pPr>
            <a:lvl2pPr marL="114300" algn="l">
              <a:defRPr sz="2400">
                <a:solidFill>
                  <a:schemeClr val="tx1"/>
                </a:solidFill>
                <a:latin typeface="Arial" charset="0"/>
              </a:defRPr>
            </a:lvl2pPr>
            <a:lvl3pPr marL="234950"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sz="1800">
                <a:solidFill>
                  <a:srgbClr val="981A3C"/>
                </a:solidFill>
              </a:rPr>
              <a:t>Example (</a:t>
            </a:r>
            <a:r>
              <a:rPr lang="en-US" sz="1800" i="1">
                <a:solidFill>
                  <a:srgbClr val="981A3C"/>
                </a:solidFill>
              </a:rPr>
              <a:t>continued losses</a:t>
            </a:r>
            <a:r>
              <a:rPr lang="en-US" sz="1800">
                <a:solidFill>
                  <a:srgbClr val="981A3C"/>
                </a:solidFill>
              </a:rPr>
              <a:t>):	</a:t>
            </a:r>
          </a:p>
          <a:p>
            <a:pPr lvl="2">
              <a:lnSpc>
                <a:spcPct val="110000"/>
              </a:lnSpc>
            </a:pPr>
            <a:r>
              <a:rPr lang="en-US" sz="1800">
                <a:solidFill>
                  <a:srgbClr val="981A3C"/>
                </a:solidFill>
              </a:rPr>
              <a:t>      </a:t>
            </a:r>
            <a:r>
              <a:rPr lang="en-US" sz="1800"/>
              <a:t>Suppose you are playing the coin toss game, in which you win $1 for heads and lose $1 for tails.  After 100 tosses you are </a:t>
            </a:r>
            <a:r>
              <a:rPr lang="en-US" sz="1800">
                <a:solidFill>
                  <a:schemeClr val="tx2"/>
                </a:solidFill>
              </a:rPr>
              <a:t>$10</a:t>
            </a:r>
            <a:r>
              <a:rPr lang="en-US" sz="1800"/>
              <a:t> in the hole because you flip perhaps 45 heads and 55 tails.  The empirical probability is .45 for heads.</a:t>
            </a:r>
          </a:p>
        </p:txBody>
      </p:sp>
      <p:sp>
        <p:nvSpPr>
          <p:cNvPr id="494598" name="Text Box 1030" descr="Pink tissue paper"/>
          <p:cNvSpPr txBox="1">
            <a:spLocks noChangeArrowheads="1"/>
          </p:cNvSpPr>
          <p:nvPr/>
        </p:nvSpPr>
        <p:spPr bwMode="auto">
          <a:xfrm>
            <a:off x="457200" y="3594100"/>
            <a:ext cx="8331200" cy="16002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a:defRPr sz="2400">
                <a:solidFill>
                  <a:schemeClr val="tx1"/>
                </a:solidFill>
                <a:latin typeface="Arial" charset="0"/>
              </a:defRPr>
            </a:lvl1pPr>
            <a:lvl2pPr marL="114300" indent="58738" algn="l">
              <a:defRPr sz="2400">
                <a:solidFill>
                  <a:schemeClr val="tx1"/>
                </a:solidFill>
                <a:latin typeface="Arial" charset="0"/>
              </a:defRPr>
            </a:lvl2pPr>
            <a:lvl3pPr marL="287338"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sz="1800">
                <a:solidFill>
                  <a:srgbClr val="981A3C"/>
                </a:solidFill>
              </a:rPr>
              <a:t>. . . So you keep playing the game:	</a:t>
            </a:r>
          </a:p>
          <a:p>
            <a:pPr lvl="2">
              <a:lnSpc>
                <a:spcPct val="110000"/>
              </a:lnSpc>
            </a:pPr>
            <a:r>
              <a:rPr lang="en-US" sz="1800">
                <a:solidFill>
                  <a:srgbClr val="981A3C"/>
                </a:solidFill>
              </a:rPr>
              <a:t>      </a:t>
            </a:r>
            <a:r>
              <a:rPr lang="en-US" sz="1800"/>
              <a:t>With 1,000 tosses perhaps you get 490 heads and 510 tails.  The empirical ratio is now .49 but you are </a:t>
            </a:r>
            <a:r>
              <a:rPr lang="en-US" sz="1800">
                <a:solidFill>
                  <a:schemeClr val="tx2"/>
                </a:solidFill>
              </a:rPr>
              <a:t>$20</a:t>
            </a:r>
            <a:r>
              <a:rPr lang="en-US" sz="1800"/>
              <a:t> in the hole at this point.  Because you know the Law of Averages helps us to know that the eventual theoretical probability is .50, you decide to . . . </a:t>
            </a:r>
            <a:endParaRPr lang="en-US" sz="1800">
              <a:solidFill>
                <a:srgbClr val="000000"/>
              </a:solidFill>
              <a:latin typeface="Times" pitchFamily="18" charset="0"/>
            </a:endParaRPr>
          </a:p>
        </p:txBody>
      </p:sp>
      <p:sp>
        <p:nvSpPr>
          <p:cNvPr id="494599" name="Text Box 1031" descr="Pink tissue paper"/>
          <p:cNvSpPr txBox="1">
            <a:spLocks noChangeArrowheads="1"/>
          </p:cNvSpPr>
          <p:nvPr/>
        </p:nvSpPr>
        <p:spPr bwMode="auto">
          <a:xfrm>
            <a:off x="533400" y="5254625"/>
            <a:ext cx="8382000" cy="12985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a:defRPr sz="2400">
                <a:solidFill>
                  <a:schemeClr val="tx1"/>
                </a:solidFill>
                <a:latin typeface="Arial" charset="0"/>
              </a:defRPr>
            </a:lvl1pPr>
            <a:lvl2pPr marL="114300" algn="l">
              <a:defRPr sz="2400">
                <a:solidFill>
                  <a:schemeClr val="tx1"/>
                </a:solidFill>
                <a:latin typeface="Arial" charset="0"/>
              </a:defRPr>
            </a:lvl2pPr>
            <a:lvl3pPr marL="234950"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fontAlgn="base">
              <a:spcBef>
                <a:spcPct val="0"/>
              </a:spcBef>
              <a:spcAft>
                <a:spcPct val="0"/>
              </a:spcAft>
              <a:defRPr sz="2400">
                <a:solidFill>
                  <a:schemeClr val="tx1"/>
                </a:solidFill>
                <a:latin typeface="Arial" charset="0"/>
              </a:defRPr>
            </a:lvl6pPr>
            <a:lvl7pPr fontAlgn="base">
              <a:spcBef>
                <a:spcPct val="0"/>
              </a:spcBef>
              <a:spcAft>
                <a:spcPct val="0"/>
              </a:spcAft>
              <a:defRPr sz="2400">
                <a:solidFill>
                  <a:schemeClr val="tx1"/>
                </a:solidFill>
                <a:latin typeface="Arial" charset="0"/>
              </a:defRPr>
            </a:lvl7pPr>
            <a:lvl8pPr fontAlgn="base">
              <a:spcBef>
                <a:spcPct val="0"/>
              </a:spcBef>
              <a:spcAft>
                <a:spcPct val="0"/>
              </a:spcAft>
              <a:defRPr sz="2400">
                <a:solidFill>
                  <a:schemeClr val="tx1"/>
                </a:solidFill>
                <a:latin typeface="Arial" charset="0"/>
              </a:defRPr>
            </a:lvl8pPr>
            <a:lvl9pPr fontAlgn="base">
              <a:spcBef>
                <a:spcPct val="0"/>
              </a:spcBef>
              <a:spcAft>
                <a:spcPct val="0"/>
              </a:spcAft>
              <a:defRPr sz="2400">
                <a:solidFill>
                  <a:schemeClr val="tx1"/>
                </a:solidFill>
                <a:latin typeface="Arial" charset="0"/>
              </a:defRPr>
            </a:lvl9pPr>
          </a:lstStyle>
          <a:p>
            <a:pPr lvl="2">
              <a:lnSpc>
                <a:spcPct val="110000"/>
              </a:lnSpc>
            </a:pPr>
            <a:r>
              <a:rPr lang="en-US" sz="1800">
                <a:solidFill>
                  <a:srgbClr val="981A3C"/>
                </a:solidFill>
              </a:rPr>
              <a:t>. . . play the game just a </a:t>
            </a:r>
            <a:r>
              <a:rPr lang="en-US" sz="1800" i="1">
                <a:solidFill>
                  <a:srgbClr val="981A3C"/>
                </a:solidFill>
              </a:rPr>
              <a:t>little</a:t>
            </a:r>
            <a:r>
              <a:rPr lang="en-US" sz="1800">
                <a:solidFill>
                  <a:srgbClr val="981A3C"/>
                </a:solidFill>
              </a:rPr>
              <a:t> more:	</a:t>
            </a:r>
          </a:p>
          <a:p>
            <a:pPr lvl="2">
              <a:lnSpc>
                <a:spcPct val="110000"/>
              </a:lnSpc>
            </a:pPr>
            <a:r>
              <a:rPr lang="en-US" sz="1800">
                <a:solidFill>
                  <a:srgbClr val="981A3C"/>
                </a:solidFill>
              </a:rPr>
              <a:t>      </a:t>
            </a:r>
            <a:r>
              <a:rPr lang="en-US" sz="1800"/>
              <a:t>After</a:t>
            </a:r>
            <a:r>
              <a:rPr lang="en-US" sz="1800">
                <a:solidFill>
                  <a:srgbClr val="981A3C"/>
                </a:solidFill>
              </a:rPr>
              <a:t> </a:t>
            </a:r>
            <a:r>
              <a:rPr lang="en-US" sz="1800"/>
              <a:t>10,000 tosses perhaps you flip 4,985 heads and 5,015 tails.  </a:t>
            </a:r>
          </a:p>
          <a:p>
            <a:pPr lvl="2">
              <a:lnSpc>
                <a:spcPct val="110000"/>
              </a:lnSpc>
            </a:pPr>
            <a:r>
              <a:rPr lang="en-US" sz="1800"/>
              <a:t>The empirical ratio is now .4985 but you are </a:t>
            </a:r>
            <a:r>
              <a:rPr lang="en-US" sz="1800">
                <a:solidFill>
                  <a:schemeClr val="tx2"/>
                </a:solidFill>
              </a:rPr>
              <a:t>$30</a:t>
            </a:r>
            <a:r>
              <a:rPr lang="en-US" sz="1800"/>
              <a:t> in the hole even though the ratio is approaching the hypothetical 50%.</a:t>
            </a:r>
            <a:endParaRPr lang="en-US" sz="1800">
              <a:solidFill>
                <a:srgbClr val="000000"/>
              </a:solidFill>
              <a:latin typeface="Times" pitchFamily="18" charset="0"/>
            </a:endParaRPr>
          </a:p>
        </p:txBody>
      </p:sp>
      <p:sp>
        <p:nvSpPr>
          <p:cNvPr id="494600" name="Rectangle 1032" descr="Pink tissue paper"/>
          <p:cNvSpPr>
            <a:spLocks noChangeArrowheads="1"/>
          </p:cNvSpPr>
          <p:nvPr/>
        </p:nvSpPr>
        <p:spPr bwMode="auto">
          <a:xfrm>
            <a:off x="304800" y="1295400"/>
            <a:ext cx="8466138" cy="76993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2"/>
              </a:solidFill>
            </a:endParaRPr>
          </a:p>
        </p:txBody>
      </p:sp>
      <p:sp>
        <p:nvSpPr>
          <p:cNvPr id="494601" name="Rectangle 1033" descr="Pink tissue paper"/>
          <p:cNvSpPr>
            <a:spLocks noChangeArrowheads="1"/>
          </p:cNvSpPr>
          <p:nvPr/>
        </p:nvSpPr>
        <p:spPr bwMode="auto">
          <a:xfrm>
            <a:off x="304800" y="1295400"/>
            <a:ext cx="8483600" cy="7874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494597"/>
                                        </p:tgtEl>
                                        <p:attrNameLst>
                                          <p:attrName>style.visibility</p:attrName>
                                        </p:attrNameLst>
                                      </p:cBhvr>
                                      <p:to>
                                        <p:strVal val="visible"/>
                                      </p:to>
                                    </p:set>
                                    <p:anim calcmode="lin" valueType="num">
                                      <p:cBhvr>
                                        <p:cTn id="7" dur="500" fill="hold"/>
                                        <p:tgtEl>
                                          <p:spTgt spid="494597"/>
                                        </p:tgtEl>
                                        <p:attrNameLst>
                                          <p:attrName>ppt_x</p:attrName>
                                        </p:attrNameLst>
                                      </p:cBhvr>
                                      <p:tavLst>
                                        <p:tav tm="0">
                                          <p:val>
                                            <p:strVal val="#ppt_x"/>
                                          </p:val>
                                        </p:tav>
                                        <p:tav tm="100000">
                                          <p:val>
                                            <p:strVal val="#ppt_x"/>
                                          </p:val>
                                        </p:tav>
                                      </p:tavLst>
                                    </p:anim>
                                    <p:anim calcmode="lin" valueType="num">
                                      <p:cBhvr>
                                        <p:cTn id="8" dur="500" fill="hold"/>
                                        <p:tgtEl>
                                          <p:spTgt spid="494597"/>
                                        </p:tgtEl>
                                        <p:attrNameLst>
                                          <p:attrName>ppt_y</p:attrName>
                                        </p:attrNameLst>
                                      </p:cBhvr>
                                      <p:tavLst>
                                        <p:tav tm="0">
                                          <p:val>
                                            <p:strVal val="#ppt_y+#ppt_h/2"/>
                                          </p:val>
                                        </p:tav>
                                        <p:tav tm="100000">
                                          <p:val>
                                            <p:strVal val="#ppt_y"/>
                                          </p:val>
                                        </p:tav>
                                      </p:tavLst>
                                    </p:anim>
                                    <p:anim calcmode="lin" valueType="num">
                                      <p:cBhvr>
                                        <p:cTn id="9" dur="500" fill="hold"/>
                                        <p:tgtEl>
                                          <p:spTgt spid="494597"/>
                                        </p:tgtEl>
                                        <p:attrNameLst>
                                          <p:attrName>ppt_w</p:attrName>
                                        </p:attrNameLst>
                                      </p:cBhvr>
                                      <p:tavLst>
                                        <p:tav tm="0">
                                          <p:val>
                                            <p:strVal val="#ppt_w"/>
                                          </p:val>
                                        </p:tav>
                                        <p:tav tm="100000">
                                          <p:val>
                                            <p:strVal val="#ppt_w"/>
                                          </p:val>
                                        </p:tav>
                                      </p:tavLst>
                                    </p:anim>
                                    <p:anim calcmode="lin" valueType="num">
                                      <p:cBhvr>
                                        <p:cTn id="10" dur="500" fill="hold"/>
                                        <p:tgtEl>
                                          <p:spTgt spid="494597"/>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494598"/>
                                        </p:tgtEl>
                                        <p:attrNameLst>
                                          <p:attrName>style.visibility</p:attrName>
                                        </p:attrNameLst>
                                      </p:cBhvr>
                                      <p:to>
                                        <p:strVal val="visible"/>
                                      </p:to>
                                    </p:set>
                                    <p:anim calcmode="lin" valueType="num">
                                      <p:cBhvr>
                                        <p:cTn id="15" dur="500" fill="hold"/>
                                        <p:tgtEl>
                                          <p:spTgt spid="494598"/>
                                        </p:tgtEl>
                                        <p:attrNameLst>
                                          <p:attrName>ppt_x</p:attrName>
                                        </p:attrNameLst>
                                      </p:cBhvr>
                                      <p:tavLst>
                                        <p:tav tm="0">
                                          <p:val>
                                            <p:strVal val="#ppt_x"/>
                                          </p:val>
                                        </p:tav>
                                        <p:tav tm="100000">
                                          <p:val>
                                            <p:strVal val="#ppt_x"/>
                                          </p:val>
                                        </p:tav>
                                      </p:tavLst>
                                    </p:anim>
                                    <p:anim calcmode="lin" valueType="num">
                                      <p:cBhvr>
                                        <p:cTn id="16" dur="500" fill="hold"/>
                                        <p:tgtEl>
                                          <p:spTgt spid="494598"/>
                                        </p:tgtEl>
                                        <p:attrNameLst>
                                          <p:attrName>ppt_y</p:attrName>
                                        </p:attrNameLst>
                                      </p:cBhvr>
                                      <p:tavLst>
                                        <p:tav tm="0">
                                          <p:val>
                                            <p:strVal val="#ppt_y+#ppt_h/2"/>
                                          </p:val>
                                        </p:tav>
                                        <p:tav tm="100000">
                                          <p:val>
                                            <p:strVal val="#ppt_y"/>
                                          </p:val>
                                        </p:tav>
                                      </p:tavLst>
                                    </p:anim>
                                    <p:anim calcmode="lin" valueType="num">
                                      <p:cBhvr>
                                        <p:cTn id="17" dur="500" fill="hold"/>
                                        <p:tgtEl>
                                          <p:spTgt spid="494598"/>
                                        </p:tgtEl>
                                        <p:attrNameLst>
                                          <p:attrName>ppt_w</p:attrName>
                                        </p:attrNameLst>
                                      </p:cBhvr>
                                      <p:tavLst>
                                        <p:tav tm="0">
                                          <p:val>
                                            <p:strVal val="#ppt_w"/>
                                          </p:val>
                                        </p:tav>
                                        <p:tav tm="100000">
                                          <p:val>
                                            <p:strVal val="#ppt_w"/>
                                          </p:val>
                                        </p:tav>
                                      </p:tavLst>
                                    </p:anim>
                                    <p:anim calcmode="lin" valueType="num">
                                      <p:cBhvr>
                                        <p:cTn id="18" dur="500" fill="hold"/>
                                        <p:tgtEl>
                                          <p:spTgt spid="494598"/>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494599"/>
                                        </p:tgtEl>
                                        <p:attrNameLst>
                                          <p:attrName>style.visibility</p:attrName>
                                        </p:attrNameLst>
                                      </p:cBhvr>
                                      <p:to>
                                        <p:strVal val="visible"/>
                                      </p:to>
                                    </p:set>
                                    <p:anim calcmode="lin" valueType="num">
                                      <p:cBhvr>
                                        <p:cTn id="23" dur="500" fill="hold"/>
                                        <p:tgtEl>
                                          <p:spTgt spid="494599"/>
                                        </p:tgtEl>
                                        <p:attrNameLst>
                                          <p:attrName>ppt_x</p:attrName>
                                        </p:attrNameLst>
                                      </p:cBhvr>
                                      <p:tavLst>
                                        <p:tav tm="0">
                                          <p:val>
                                            <p:strVal val="#ppt_x"/>
                                          </p:val>
                                        </p:tav>
                                        <p:tav tm="100000">
                                          <p:val>
                                            <p:strVal val="#ppt_x"/>
                                          </p:val>
                                        </p:tav>
                                      </p:tavLst>
                                    </p:anim>
                                    <p:anim calcmode="lin" valueType="num">
                                      <p:cBhvr>
                                        <p:cTn id="24" dur="500" fill="hold"/>
                                        <p:tgtEl>
                                          <p:spTgt spid="494599"/>
                                        </p:tgtEl>
                                        <p:attrNameLst>
                                          <p:attrName>ppt_y</p:attrName>
                                        </p:attrNameLst>
                                      </p:cBhvr>
                                      <p:tavLst>
                                        <p:tav tm="0">
                                          <p:val>
                                            <p:strVal val="#ppt_y+#ppt_h/2"/>
                                          </p:val>
                                        </p:tav>
                                        <p:tav tm="100000">
                                          <p:val>
                                            <p:strVal val="#ppt_y"/>
                                          </p:val>
                                        </p:tav>
                                      </p:tavLst>
                                    </p:anim>
                                    <p:anim calcmode="lin" valueType="num">
                                      <p:cBhvr>
                                        <p:cTn id="25" dur="500" fill="hold"/>
                                        <p:tgtEl>
                                          <p:spTgt spid="494599"/>
                                        </p:tgtEl>
                                        <p:attrNameLst>
                                          <p:attrName>ppt_w</p:attrName>
                                        </p:attrNameLst>
                                      </p:cBhvr>
                                      <p:tavLst>
                                        <p:tav tm="0">
                                          <p:val>
                                            <p:strVal val="#ppt_w"/>
                                          </p:val>
                                        </p:tav>
                                        <p:tav tm="100000">
                                          <p:val>
                                            <p:strVal val="#ppt_w"/>
                                          </p:val>
                                        </p:tav>
                                      </p:tavLst>
                                    </p:anim>
                                    <p:anim calcmode="lin" valueType="num">
                                      <p:cBhvr>
                                        <p:cTn id="26" dur="500" fill="hold"/>
                                        <p:tgtEl>
                                          <p:spTgt spid="4945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7" grpId="0" autoUpdateAnimBg="0"/>
      <p:bldP spid="494598" grpId="0" autoUpdateAnimBg="0"/>
      <p:bldP spid="49459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7-</a:t>
            </a:r>
            <a:fld id="{E85B4EA8-E9B6-4F3A-957A-983B5BDDFF0B}" type="slidenum">
              <a:rPr lang="en-US"/>
              <a:pPr/>
              <a:t>18</a:t>
            </a:fld>
            <a:endParaRPr lang="en-CA"/>
          </a:p>
        </p:txBody>
      </p:sp>
      <p:sp>
        <p:nvSpPr>
          <p:cNvPr id="496642" name="Rectangle 1026"/>
          <p:cNvSpPr>
            <a:spLocks noGrp="1" noChangeArrowheads="1"/>
          </p:cNvSpPr>
          <p:nvPr>
            <p:ph type="title"/>
          </p:nvPr>
        </p:nvSpPr>
        <p:spPr>
          <a:xfrm>
            <a:off x="1295400" y="150813"/>
            <a:ext cx="6477000" cy="992187"/>
          </a:xfrm>
        </p:spPr>
        <p:txBody>
          <a:bodyPr/>
          <a:lstStyle/>
          <a:p>
            <a:r>
              <a:rPr lang="en-US"/>
              <a:t>Life Expectancy at Birth</a:t>
            </a:r>
          </a:p>
        </p:txBody>
      </p:sp>
      <p:sp>
        <p:nvSpPr>
          <p:cNvPr id="496643"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7-D</a:t>
            </a:r>
            <a:endParaRPr lang="en-US" sz="1600"/>
          </a:p>
        </p:txBody>
      </p:sp>
      <p:pic>
        <p:nvPicPr>
          <p:cNvPr id="496644" name="Picture 1028" descr="C:\WINDOWS\Desktop\Bennet\Giffs\07_0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0" y="2214563"/>
            <a:ext cx="6654800" cy="311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7-</a:t>
            </a:r>
            <a:fld id="{91A25771-5992-40C6-BC52-CCF67C100F9B}" type="slidenum">
              <a:rPr lang="en-US"/>
              <a:pPr/>
              <a:t>19</a:t>
            </a:fld>
            <a:endParaRPr lang="en-CA"/>
          </a:p>
        </p:txBody>
      </p:sp>
      <p:sp>
        <p:nvSpPr>
          <p:cNvPr id="498690" name="Rectangle 1026"/>
          <p:cNvSpPr>
            <a:spLocks noGrp="1" noChangeArrowheads="1"/>
          </p:cNvSpPr>
          <p:nvPr>
            <p:ph type="title"/>
          </p:nvPr>
        </p:nvSpPr>
        <p:spPr>
          <a:xfrm>
            <a:off x="1295400" y="150813"/>
            <a:ext cx="6477000" cy="992187"/>
          </a:xfrm>
        </p:spPr>
        <p:txBody>
          <a:bodyPr/>
          <a:lstStyle/>
          <a:p>
            <a:r>
              <a:rPr lang="en-US"/>
              <a:t>Arrangements with Repetition</a:t>
            </a:r>
          </a:p>
        </p:txBody>
      </p:sp>
      <p:sp>
        <p:nvSpPr>
          <p:cNvPr id="498691"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sp>
        <p:nvSpPr>
          <p:cNvPr id="498692" name="Text Box 1028" descr="Pink tissue paper"/>
          <p:cNvSpPr txBox="1">
            <a:spLocks noChangeArrowheads="1"/>
          </p:cNvSpPr>
          <p:nvPr/>
        </p:nvSpPr>
        <p:spPr bwMode="auto">
          <a:xfrm>
            <a:off x="762000" y="1539875"/>
            <a:ext cx="6977063" cy="82232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solidFill>
                  <a:srgbClr val="000000"/>
                </a:solidFill>
              </a:rPr>
              <a:t>If we make </a:t>
            </a:r>
            <a:r>
              <a:rPr lang="en-US" i="1">
                <a:solidFill>
                  <a:srgbClr val="000000"/>
                </a:solidFill>
              </a:rPr>
              <a:t>r</a:t>
            </a:r>
            <a:r>
              <a:rPr lang="en-US">
                <a:solidFill>
                  <a:srgbClr val="000000"/>
                </a:solidFill>
              </a:rPr>
              <a:t> selections from a group of </a:t>
            </a:r>
            <a:r>
              <a:rPr lang="en-US" i="1">
                <a:solidFill>
                  <a:srgbClr val="000000"/>
                </a:solidFill>
              </a:rPr>
              <a:t>n</a:t>
            </a:r>
            <a:r>
              <a:rPr lang="en-US">
                <a:solidFill>
                  <a:srgbClr val="000000"/>
                </a:solidFill>
              </a:rPr>
              <a:t> choices, </a:t>
            </a:r>
          </a:p>
          <a:p>
            <a:pPr algn="l"/>
            <a:r>
              <a:rPr lang="en-US">
                <a:solidFill>
                  <a:srgbClr val="000000"/>
                </a:solidFill>
              </a:rPr>
              <a:t>a total of </a:t>
            </a:r>
            <a:r>
              <a:rPr lang="en-US" i="1">
                <a:solidFill>
                  <a:srgbClr val="000000"/>
                </a:solidFill>
              </a:rPr>
              <a:t>n</a:t>
            </a:r>
            <a:r>
              <a:rPr lang="en-US" i="1" baseline="30000">
                <a:solidFill>
                  <a:srgbClr val="000000"/>
                </a:solidFill>
              </a:rPr>
              <a:t>r</a:t>
            </a:r>
            <a:r>
              <a:rPr lang="en-US">
                <a:solidFill>
                  <a:srgbClr val="000000"/>
                </a:solidFill>
              </a:rPr>
              <a:t> different arrangements are possible.</a:t>
            </a:r>
          </a:p>
        </p:txBody>
      </p:sp>
      <p:pic>
        <p:nvPicPr>
          <p:cNvPr id="498693" name="Picture 1029" descr="F07_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124200"/>
            <a:ext cx="2514600" cy="2428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ftr" sz="quarter" idx="3"/>
          </p:nvPr>
        </p:nvSpPr>
        <p:spPr/>
        <p:txBody>
          <a:bodyPr/>
          <a:lstStyle/>
          <a:p>
            <a:r>
              <a:rPr lang="en-US"/>
              <a:t>Copyright © 2005 Pearson Education, Inc.</a:t>
            </a:r>
            <a:endParaRPr lang="en-CA"/>
          </a:p>
        </p:txBody>
      </p:sp>
      <p:pic>
        <p:nvPicPr>
          <p:cNvPr id="376836" name="Picture 4" descr="C:\WINDOWS\Desktop\awtri_4c UPDATE_colo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2913" y="5986463"/>
            <a:ext cx="684212" cy="831850"/>
          </a:xfrm>
          <a:prstGeom prst="rect">
            <a:avLst/>
          </a:prstGeom>
          <a:noFill/>
          <a:extLst>
            <a:ext uri="{909E8E84-426E-40DD-AFC4-6F175D3DCCD1}">
              <a14:hiddenFill xmlns:a14="http://schemas.microsoft.com/office/drawing/2010/main">
                <a:solidFill>
                  <a:srgbClr val="FFFFFF"/>
                </a:solidFill>
              </a14:hiddenFill>
            </a:ext>
          </a:extLst>
        </p:spPr>
      </p:pic>
      <p:sp>
        <p:nvSpPr>
          <p:cNvPr id="376837" name="Rectangle 5"/>
          <p:cNvSpPr>
            <a:spLocks noChangeArrowheads="1"/>
          </p:cNvSpPr>
          <p:nvPr/>
        </p:nvSpPr>
        <p:spPr bwMode="auto">
          <a:xfrm>
            <a:off x="504825" y="2590800"/>
            <a:ext cx="8181975"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6600">
                <a:solidFill>
                  <a:srgbClr val="FF9933"/>
                </a:solidFill>
              </a:rPr>
              <a:t>Chapter 7</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t>Copyright © 2005 Pearson Education, Inc.</a:t>
            </a:r>
            <a:endParaRPr lang="en-CA"/>
          </a:p>
        </p:txBody>
      </p:sp>
      <p:sp>
        <p:nvSpPr>
          <p:cNvPr id="8" name="Slide Number Placeholder 4"/>
          <p:cNvSpPr>
            <a:spLocks noGrp="1"/>
          </p:cNvSpPr>
          <p:nvPr>
            <p:ph type="sldNum" sz="quarter" idx="11"/>
          </p:nvPr>
        </p:nvSpPr>
        <p:spPr/>
        <p:txBody>
          <a:bodyPr/>
          <a:lstStyle/>
          <a:p>
            <a:r>
              <a:rPr lang="en-US"/>
              <a:t>Slide 7-</a:t>
            </a:r>
            <a:fld id="{4F18A300-2C0B-4E91-9549-D10C23260DC0}" type="slidenum">
              <a:rPr lang="en-US"/>
              <a:pPr/>
              <a:t>20</a:t>
            </a:fld>
            <a:endParaRPr lang="en-CA"/>
          </a:p>
        </p:txBody>
      </p:sp>
      <p:sp>
        <p:nvSpPr>
          <p:cNvPr id="500738" name="Rectangle 1026"/>
          <p:cNvSpPr>
            <a:spLocks noGrp="1" noChangeArrowheads="1"/>
          </p:cNvSpPr>
          <p:nvPr>
            <p:ph type="title"/>
          </p:nvPr>
        </p:nvSpPr>
        <p:spPr>
          <a:xfrm>
            <a:off x="1295400" y="150813"/>
            <a:ext cx="6477000" cy="992187"/>
          </a:xfrm>
        </p:spPr>
        <p:txBody>
          <a:bodyPr/>
          <a:lstStyle/>
          <a:p>
            <a:r>
              <a:rPr lang="en-US"/>
              <a:t>The Permutations Formula</a:t>
            </a:r>
          </a:p>
        </p:txBody>
      </p:sp>
      <p:sp>
        <p:nvSpPr>
          <p:cNvPr id="500739"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00740" name="Object 1028"/>
          <p:cNvGraphicFramePr>
            <a:graphicFrameLocks noChangeAspect="1"/>
          </p:cNvGraphicFramePr>
          <p:nvPr/>
        </p:nvGraphicFramePr>
        <p:xfrm>
          <a:off x="3789363" y="2725738"/>
          <a:ext cx="1544637" cy="627062"/>
        </p:xfrm>
        <a:graphic>
          <a:graphicData uri="http://schemas.openxmlformats.org/presentationml/2006/ole">
            <mc:AlternateContent xmlns:mc="http://schemas.openxmlformats.org/markup-compatibility/2006">
              <mc:Choice xmlns:v="urn:schemas-microsoft-com:vml" Requires="v">
                <p:oleObj spid="_x0000_s500746" name="Equation" r:id="rId4" imgW="1346040" imgH="545760" progId="Equation.3">
                  <p:embed/>
                </p:oleObj>
              </mc:Choice>
              <mc:Fallback>
                <p:oleObj name="Equation" r:id="rId4" imgW="1346040" imgH="545760" progId="Equation.3">
                  <p:embed/>
                  <p:pic>
                    <p:nvPicPr>
                      <p:cNvPr id="0"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9363" y="2725738"/>
                        <a:ext cx="1544637" cy="62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0741" name="Text Box 1029" descr="Pink tissue paper"/>
          <p:cNvSpPr txBox="1">
            <a:spLocks noChangeArrowheads="1"/>
          </p:cNvSpPr>
          <p:nvPr/>
        </p:nvSpPr>
        <p:spPr bwMode="auto">
          <a:xfrm>
            <a:off x="762000" y="1555750"/>
            <a:ext cx="8083550" cy="118745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If we make </a:t>
            </a:r>
            <a:r>
              <a:rPr lang="en-US" i="1">
                <a:solidFill>
                  <a:srgbClr val="000000"/>
                </a:solidFill>
              </a:rPr>
              <a:t>r</a:t>
            </a:r>
            <a:r>
              <a:rPr lang="en-US">
                <a:solidFill>
                  <a:srgbClr val="000000"/>
                </a:solidFill>
              </a:rPr>
              <a:t> selections from a group of </a:t>
            </a:r>
            <a:r>
              <a:rPr lang="en-US" i="1">
                <a:solidFill>
                  <a:srgbClr val="000000"/>
                </a:solidFill>
              </a:rPr>
              <a:t>n</a:t>
            </a:r>
            <a:r>
              <a:rPr lang="en-US">
                <a:solidFill>
                  <a:srgbClr val="000000"/>
                </a:solidFill>
              </a:rPr>
              <a:t> choices, the number of permutations (arrangements in which order matters) is</a:t>
            </a:r>
          </a:p>
        </p:txBody>
      </p:sp>
      <p:pic>
        <p:nvPicPr>
          <p:cNvPr id="500742" name="Picture 1030" descr="F07_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3679825"/>
            <a:ext cx="3521075" cy="2720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t>Copyright © 2005 Pearson Education, Inc.</a:t>
            </a:r>
            <a:endParaRPr lang="en-CA"/>
          </a:p>
        </p:txBody>
      </p:sp>
      <p:sp>
        <p:nvSpPr>
          <p:cNvPr id="10" name="Slide Number Placeholder 4"/>
          <p:cNvSpPr>
            <a:spLocks noGrp="1"/>
          </p:cNvSpPr>
          <p:nvPr>
            <p:ph type="sldNum" sz="quarter" idx="11"/>
          </p:nvPr>
        </p:nvSpPr>
        <p:spPr/>
        <p:txBody>
          <a:bodyPr/>
          <a:lstStyle/>
          <a:p>
            <a:r>
              <a:rPr lang="en-US"/>
              <a:t>Slide 7-</a:t>
            </a:r>
            <a:fld id="{8BB631D0-27DD-4194-A61E-B25A5095EF24}" type="slidenum">
              <a:rPr lang="en-US"/>
              <a:pPr/>
              <a:t>21</a:t>
            </a:fld>
            <a:endParaRPr lang="en-CA"/>
          </a:p>
        </p:txBody>
      </p:sp>
      <p:sp>
        <p:nvSpPr>
          <p:cNvPr id="502786" name="Rectangle 1026"/>
          <p:cNvSpPr>
            <a:spLocks noGrp="1" noChangeArrowheads="1"/>
          </p:cNvSpPr>
          <p:nvPr>
            <p:ph type="title"/>
          </p:nvPr>
        </p:nvSpPr>
        <p:spPr>
          <a:xfrm>
            <a:off x="1295400" y="150813"/>
            <a:ext cx="6477000" cy="992187"/>
          </a:xfrm>
        </p:spPr>
        <p:txBody>
          <a:bodyPr/>
          <a:lstStyle/>
          <a:p>
            <a:r>
              <a:rPr lang="en-US"/>
              <a:t>The Permutations Formula</a:t>
            </a:r>
          </a:p>
        </p:txBody>
      </p:sp>
      <p:sp>
        <p:nvSpPr>
          <p:cNvPr id="502787"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02788" name="Object 1028"/>
          <p:cNvGraphicFramePr>
            <a:graphicFrameLocks noChangeAspect="1"/>
          </p:cNvGraphicFramePr>
          <p:nvPr/>
        </p:nvGraphicFramePr>
        <p:xfrm>
          <a:off x="3416300" y="2508250"/>
          <a:ext cx="1625600" cy="558800"/>
        </p:xfrm>
        <a:graphic>
          <a:graphicData uri="http://schemas.openxmlformats.org/presentationml/2006/ole">
            <mc:AlternateContent xmlns:mc="http://schemas.openxmlformats.org/markup-compatibility/2006">
              <mc:Choice xmlns:v="urn:schemas-microsoft-com:vml" Requires="v">
                <p:oleObj spid="_x0000_s502799" name="Equation" r:id="rId4" imgW="1625400" imgH="558720" progId="Equation.DSMT4">
                  <p:embed/>
                </p:oleObj>
              </mc:Choice>
              <mc:Fallback>
                <p:oleObj name="Equation" r:id="rId4" imgW="1625400" imgH="558720" progId="Equation.DSMT4">
                  <p:embed/>
                  <p:pic>
                    <p:nvPicPr>
                      <p:cNvPr id="0"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6300" y="2508250"/>
                        <a:ext cx="16256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2789" name="Text Box 1029" descr="Pink tissue paper"/>
          <p:cNvSpPr txBox="1">
            <a:spLocks noChangeArrowheads="1"/>
          </p:cNvSpPr>
          <p:nvPr/>
        </p:nvSpPr>
        <p:spPr bwMode="auto">
          <a:xfrm>
            <a:off x="755650" y="1555750"/>
            <a:ext cx="8083550" cy="118745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If we make </a:t>
            </a:r>
            <a:r>
              <a:rPr lang="en-US" i="1">
                <a:solidFill>
                  <a:srgbClr val="000000"/>
                </a:solidFill>
              </a:rPr>
              <a:t>r</a:t>
            </a:r>
            <a:r>
              <a:rPr lang="en-US">
                <a:solidFill>
                  <a:srgbClr val="000000"/>
                </a:solidFill>
              </a:rPr>
              <a:t> selections from a group of </a:t>
            </a:r>
            <a:r>
              <a:rPr lang="en-US" i="1">
                <a:solidFill>
                  <a:srgbClr val="000000"/>
                </a:solidFill>
              </a:rPr>
              <a:t>n</a:t>
            </a:r>
            <a:r>
              <a:rPr lang="en-US">
                <a:solidFill>
                  <a:srgbClr val="000000"/>
                </a:solidFill>
              </a:rPr>
              <a:t> choices, the number of permutations (arrangements in which order matters) is</a:t>
            </a:r>
          </a:p>
        </p:txBody>
      </p:sp>
      <p:sp>
        <p:nvSpPr>
          <p:cNvPr id="502790" name="Text Box 1030" descr="Pink tissue paper"/>
          <p:cNvSpPr txBox="1">
            <a:spLocks noChangeArrowheads="1"/>
          </p:cNvSpPr>
          <p:nvPr/>
        </p:nvSpPr>
        <p:spPr bwMode="auto">
          <a:xfrm>
            <a:off x="750888" y="3263900"/>
            <a:ext cx="8240712" cy="191770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chemeClr val="tx2"/>
                </a:solidFill>
              </a:rPr>
              <a:t>Question:</a:t>
            </a:r>
            <a:r>
              <a:rPr lang="en-US"/>
              <a:t>   </a:t>
            </a:r>
          </a:p>
          <a:p>
            <a:pPr algn="l"/>
            <a:r>
              <a:rPr lang="en-US"/>
              <a:t>If </a:t>
            </a:r>
            <a:r>
              <a:rPr lang="en-US">
                <a:solidFill>
                  <a:srgbClr val="000000"/>
                </a:solidFill>
              </a:rPr>
              <a:t>an international track event has 8 athletes participating and three medals (gold, silver and bronze) are to be awarded, how many different orderings of the top three athletes are possible?</a:t>
            </a:r>
            <a:r>
              <a:rPr lang="en-US"/>
              <a:t>                 </a:t>
            </a:r>
          </a:p>
        </p:txBody>
      </p:sp>
      <p:sp>
        <p:nvSpPr>
          <p:cNvPr id="502791" name="Text Box 1031" descr="Pink tissue paper"/>
          <p:cNvSpPr txBox="1">
            <a:spLocks noChangeArrowheads="1"/>
          </p:cNvSpPr>
          <p:nvPr/>
        </p:nvSpPr>
        <p:spPr bwMode="auto">
          <a:xfrm>
            <a:off x="762000" y="5194300"/>
            <a:ext cx="3886200" cy="45720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solidFill>
                  <a:schemeClr val="tx2"/>
                </a:solidFill>
              </a:rPr>
              <a:t>Answer:</a:t>
            </a:r>
            <a:r>
              <a:rPr lang="en-US"/>
              <a:t>   </a:t>
            </a:r>
            <a:r>
              <a:rPr lang="en-US" b="1"/>
              <a:t>336            Why?</a:t>
            </a:r>
            <a:endParaRPr lang="en-US"/>
          </a:p>
        </p:txBody>
      </p:sp>
      <p:graphicFrame>
        <p:nvGraphicFramePr>
          <p:cNvPr id="502792" name="Object 1032"/>
          <p:cNvGraphicFramePr>
            <a:graphicFrameLocks noChangeAspect="1"/>
          </p:cNvGraphicFramePr>
          <p:nvPr/>
        </p:nvGraphicFramePr>
        <p:xfrm>
          <a:off x="3333750" y="5848350"/>
          <a:ext cx="4330700" cy="558800"/>
        </p:xfrm>
        <a:graphic>
          <a:graphicData uri="http://schemas.openxmlformats.org/presentationml/2006/ole">
            <mc:AlternateContent xmlns:mc="http://schemas.openxmlformats.org/markup-compatibility/2006">
              <mc:Choice xmlns:v="urn:schemas-microsoft-com:vml" Requires="v">
                <p:oleObj spid="_x0000_s502800" name="Equation" r:id="rId7" imgW="4330440" imgH="558720" progId="Equation.DSMT4">
                  <p:embed/>
                </p:oleObj>
              </mc:Choice>
              <mc:Fallback>
                <p:oleObj name="Equation" r:id="rId7" imgW="4330440" imgH="558720" progId="Equation.DSMT4">
                  <p:embed/>
                  <p:pic>
                    <p:nvPicPr>
                      <p:cNvPr id="0" name="Object 10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3750" y="5848350"/>
                        <a:ext cx="43307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02790"/>
                                        </p:tgtEl>
                                        <p:attrNameLst>
                                          <p:attrName>style.visibility</p:attrName>
                                        </p:attrNameLst>
                                      </p:cBhvr>
                                      <p:to>
                                        <p:strVal val="visible"/>
                                      </p:to>
                                    </p:set>
                                    <p:animEffect transition="in" filter="dissolve">
                                      <p:cBhvr>
                                        <p:cTn id="7" dur="500"/>
                                        <p:tgtEl>
                                          <p:spTgt spid="5027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02791"/>
                                        </p:tgtEl>
                                        <p:attrNameLst>
                                          <p:attrName>style.visibility</p:attrName>
                                        </p:attrNameLst>
                                      </p:cBhvr>
                                      <p:to>
                                        <p:strVal val="visible"/>
                                      </p:to>
                                    </p:set>
                                    <p:animEffect transition="in" filter="slide(fromBottom)">
                                      <p:cBhvr>
                                        <p:cTn id="12" dur="500"/>
                                        <p:tgtEl>
                                          <p:spTgt spid="5027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02792"/>
                                        </p:tgtEl>
                                        <p:attrNameLst>
                                          <p:attrName>style.visibility</p:attrName>
                                        </p:attrNameLst>
                                      </p:cBhvr>
                                      <p:to>
                                        <p:strVal val="visible"/>
                                      </p:to>
                                    </p:set>
                                    <p:animEffect transition="in" filter="slide(fromBottom)">
                                      <p:cBhvr>
                                        <p:cTn id="17" dur="500"/>
                                        <p:tgtEl>
                                          <p:spTgt spid="502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90" grpId="0" autoUpdateAnimBg="0"/>
      <p:bldP spid="50279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t>Copyright © 2005 Pearson Education, Inc.</a:t>
            </a:r>
            <a:endParaRPr lang="en-CA"/>
          </a:p>
        </p:txBody>
      </p:sp>
      <p:sp>
        <p:nvSpPr>
          <p:cNvPr id="10" name="Slide Number Placeholder 4"/>
          <p:cNvSpPr>
            <a:spLocks noGrp="1"/>
          </p:cNvSpPr>
          <p:nvPr>
            <p:ph type="sldNum" sz="quarter" idx="11"/>
          </p:nvPr>
        </p:nvSpPr>
        <p:spPr/>
        <p:txBody>
          <a:bodyPr/>
          <a:lstStyle/>
          <a:p>
            <a:r>
              <a:rPr lang="en-US"/>
              <a:t>Slide 7-</a:t>
            </a:r>
            <a:fld id="{6B9EA97E-DAD0-4E8F-994E-26EAFB9D493A}" type="slidenum">
              <a:rPr lang="en-US"/>
              <a:pPr/>
              <a:t>22</a:t>
            </a:fld>
            <a:endParaRPr lang="en-CA"/>
          </a:p>
        </p:txBody>
      </p:sp>
      <p:sp>
        <p:nvSpPr>
          <p:cNvPr id="504834" name="Rectangle 1026"/>
          <p:cNvSpPr>
            <a:spLocks noGrp="1" noChangeArrowheads="1"/>
          </p:cNvSpPr>
          <p:nvPr>
            <p:ph type="title"/>
          </p:nvPr>
        </p:nvSpPr>
        <p:spPr>
          <a:xfrm>
            <a:off x="1295400" y="150813"/>
            <a:ext cx="6477000" cy="992187"/>
          </a:xfrm>
        </p:spPr>
        <p:txBody>
          <a:bodyPr/>
          <a:lstStyle/>
          <a:p>
            <a:r>
              <a:rPr lang="en-US"/>
              <a:t>The Combinations Formula</a:t>
            </a:r>
          </a:p>
        </p:txBody>
      </p:sp>
      <p:sp>
        <p:nvSpPr>
          <p:cNvPr id="504835"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04836" name="Object 1028"/>
          <p:cNvGraphicFramePr>
            <a:graphicFrameLocks noChangeAspect="1"/>
          </p:cNvGraphicFramePr>
          <p:nvPr/>
        </p:nvGraphicFramePr>
        <p:xfrm>
          <a:off x="3416300" y="2736850"/>
          <a:ext cx="2082800" cy="558800"/>
        </p:xfrm>
        <a:graphic>
          <a:graphicData uri="http://schemas.openxmlformats.org/presentationml/2006/ole">
            <mc:AlternateContent xmlns:mc="http://schemas.openxmlformats.org/markup-compatibility/2006">
              <mc:Choice xmlns:v="urn:schemas-microsoft-com:vml" Requires="v">
                <p:oleObj spid="_x0000_s504847" name="Equation" r:id="rId4" imgW="2082600" imgH="558720" progId="Equation.DSMT4">
                  <p:embed/>
                </p:oleObj>
              </mc:Choice>
              <mc:Fallback>
                <p:oleObj name="Equation" r:id="rId4" imgW="2082600" imgH="558720" progId="Equation.DSMT4">
                  <p:embed/>
                  <p:pic>
                    <p:nvPicPr>
                      <p:cNvPr id="0"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6300" y="2736850"/>
                        <a:ext cx="20828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4837" name="Text Box 1029" descr="Pink tissue paper"/>
          <p:cNvSpPr txBox="1">
            <a:spLocks noChangeArrowheads="1"/>
          </p:cNvSpPr>
          <p:nvPr/>
        </p:nvSpPr>
        <p:spPr bwMode="auto">
          <a:xfrm>
            <a:off x="755650" y="1555750"/>
            <a:ext cx="8083550" cy="118745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If we make </a:t>
            </a:r>
            <a:r>
              <a:rPr lang="en-US" i="1">
                <a:solidFill>
                  <a:srgbClr val="000000"/>
                </a:solidFill>
              </a:rPr>
              <a:t>r</a:t>
            </a:r>
            <a:r>
              <a:rPr lang="en-US">
                <a:solidFill>
                  <a:srgbClr val="000000"/>
                </a:solidFill>
              </a:rPr>
              <a:t> selections from a group of </a:t>
            </a:r>
            <a:r>
              <a:rPr lang="en-US" i="1">
                <a:solidFill>
                  <a:srgbClr val="000000"/>
                </a:solidFill>
              </a:rPr>
              <a:t>n</a:t>
            </a:r>
            <a:r>
              <a:rPr lang="en-US">
                <a:solidFill>
                  <a:srgbClr val="000000"/>
                </a:solidFill>
              </a:rPr>
              <a:t> items, the number of combinations (arrangements in which order </a:t>
            </a:r>
            <a:r>
              <a:rPr lang="en-US" u="sng">
                <a:solidFill>
                  <a:srgbClr val="000000"/>
                </a:solidFill>
              </a:rPr>
              <a:t>does not</a:t>
            </a:r>
            <a:r>
              <a:rPr lang="en-US">
                <a:solidFill>
                  <a:srgbClr val="000000"/>
                </a:solidFill>
              </a:rPr>
              <a:t> matter) is</a:t>
            </a:r>
          </a:p>
        </p:txBody>
      </p:sp>
      <p:sp>
        <p:nvSpPr>
          <p:cNvPr id="504838" name="Text Box 1030" descr="Pink tissue paper"/>
          <p:cNvSpPr txBox="1">
            <a:spLocks noChangeArrowheads="1"/>
          </p:cNvSpPr>
          <p:nvPr/>
        </p:nvSpPr>
        <p:spPr bwMode="auto">
          <a:xfrm>
            <a:off x="762000" y="3263900"/>
            <a:ext cx="8012113" cy="191770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chemeClr val="tx2"/>
                </a:solidFill>
              </a:rPr>
              <a:t>Question:</a:t>
            </a:r>
            <a:r>
              <a:rPr lang="en-US"/>
              <a:t>   </a:t>
            </a:r>
          </a:p>
          <a:p>
            <a:pPr algn="l"/>
            <a:r>
              <a:rPr lang="en-US">
                <a:solidFill>
                  <a:srgbClr val="000000"/>
                </a:solidFill>
              </a:rPr>
              <a:t>If a committee of 3 people are needed out of 8 possible candidates and there is not any distinction between committee members, how many possible committees would there be?</a:t>
            </a:r>
          </a:p>
        </p:txBody>
      </p:sp>
      <p:sp>
        <p:nvSpPr>
          <p:cNvPr id="504839" name="Text Box 1031" descr="Pink tissue paper"/>
          <p:cNvSpPr txBox="1">
            <a:spLocks noChangeArrowheads="1"/>
          </p:cNvSpPr>
          <p:nvPr/>
        </p:nvSpPr>
        <p:spPr bwMode="auto">
          <a:xfrm>
            <a:off x="762000" y="5181600"/>
            <a:ext cx="3884613" cy="45720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solidFill>
                  <a:schemeClr val="tx2"/>
                </a:solidFill>
              </a:rPr>
              <a:t>Answer:</a:t>
            </a:r>
            <a:r>
              <a:rPr lang="en-US"/>
              <a:t>   </a:t>
            </a:r>
            <a:r>
              <a:rPr lang="en-US" b="1"/>
              <a:t>56              Why?</a:t>
            </a:r>
            <a:endParaRPr lang="en-US"/>
          </a:p>
        </p:txBody>
      </p:sp>
      <p:graphicFrame>
        <p:nvGraphicFramePr>
          <p:cNvPr id="504840" name="Object 1032"/>
          <p:cNvGraphicFramePr>
            <a:graphicFrameLocks noChangeAspect="1"/>
          </p:cNvGraphicFramePr>
          <p:nvPr/>
        </p:nvGraphicFramePr>
        <p:xfrm>
          <a:off x="2724150" y="5651500"/>
          <a:ext cx="4660900" cy="558800"/>
        </p:xfrm>
        <a:graphic>
          <a:graphicData uri="http://schemas.openxmlformats.org/presentationml/2006/ole">
            <mc:AlternateContent xmlns:mc="http://schemas.openxmlformats.org/markup-compatibility/2006">
              <mc:Choice xmlns:v="urn:schemas-microsoft-com:vml" Requires="v">
                <p:oleObj spid="_x0000_s504848" name="Equation" r:id="rId7" imgW="4660560" imgH="558720" progId="Equation.DSMT4">
                  <p:embed/>
                </p:oleObj>
              </mc:Choice>
              <mc:Fallback>
                <p:oleObj name="Equation" r:id="rId7" imgW="4660560" imgH="558720" progId="Equation.DSMT4">
                  <p:embed/>
                  <p:pic>
                    <p:nvPicPr>
                      <p:cNvPr id="0" name="Object 10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24150" y="5651500"/>
                        <a:ext cx="46609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4838"/>
                                        </p:tgtEl>
                                        <p:attrNameLst>
                                          <p:attrName>style.visibility</p:attrName>
                                        </p:attrNameLst>
                                      </p:cBhvr>
                                      <p:to>
                                        <p:strVal val="visible"/>
                                      </p:to>
                                    </p:set>
                                    <p:animEffect transition="in" filter="dissolve">
                                      <p:cBhvr>
                                        <p:cTn id="7" dur="500"/>
                                        <p:tgtEl>
                                          <p:spTgt spid="5048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04839"/>
                                        </p:tgtEl>
                                        <p:attrNameLst>
                                          <p:attrName>style.visibility</p:attrName>
                                        </p:attrNameLst>
                                      </p:cBhvr>
                                      <p:to>
                                        <p:strVal val="visible"/>
                                      </p:to>
                                    </p:set>
                                    <p:animEffect transition="in" filter="slide(fromBottom)">
                                      <p:cBhvr>
                                        <p:cTn id="12" dur="500"/>
                                        <p:tgtEl>
                                          <p:spTgt spid="5048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04840"/>
                                        </p:tgtEl>
                                        <p:attrNameLst>
                                          <p:attrName>style.visibility</p:attrName>
                                        </p:attrNameLst>
                                      </p:cBhvr>
                                      <p:to>
                                        <p:strVal val="visible"/>
                                      </p:to>
                                    </p:set>
                                    <p:animEffect transition="in" filter="slide(fromBottom)">
                                      <p:cBhvr>
                                        <p:cTn id="17" dur="500"/>
                                        <p:tgtEl>
                                          <p:spTgt spid="504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8" grpId="0" autoUpdateAnimBg="0"/>
      <p:bldP spid="50483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t>Copyright © 2005 Pearson Education, Inc.</a:t>
            </a:r>
            <a:endParaRPr lang="en-CA"/>
          </a:p>
        </p:txBody>
      </p:sp>
      <p:sp>
        <p:nvSpPr>
          <p:cNvPr id="14" name="Slide Number Placeholder 4"/>
          <p:cNvSpPr>
            <a:spLocks noGrp="1"/>
          </p:cNvSpPr>
          <p:nvPr>
            <p:ph type="sldNum" sz="quarter" idx="11"/>
          </p:nvPr>
        </p:nvSpPr>
        <p:spPr/>
        <p:txBody>
          <a:bodyPr/>
          <a:lstStyle/>
          <a:p>
            <a:r>
              <a:rPr lang="en-US"/>
              <a:t>Slide 7-</a:t>
            </a:r>
            <a:fld id="{4EEAA432-F0CA-41D4-9610-28429B187FE8}" type="slidenum">
              <a:rPr lang="en-US"/>
              <a:pPr/>
              <a:t>23</a:t>
            </a:fld>
            <a:endParaRPr lang="en-CA"/>
          </a:p>
        </p:txBody>
      </p:sp>
      <p:sp>
        <p:nvSpPr>
          <p:cNvPr id="506882" name="Rectangle 1026"/>
          <p:cNvSpPr>
            <a:spLocks noGrp="1" noChangeArrowheads="1"/>
          </p:cNvSpPr>
          <p:nvPr>
            <p:ph type="title"/>
          </p:nvPr>
        </p:nvSpPr>
        <p:spPr>
          <a:xfrm>
            <a:off x="1295400" y="150813"/>
            <a:ext cx="6477000" cy="992187"/>
          </a:xfrm>
        </p:spPr>
        <p:txBody>
          <a:bodyPr/>
          <a:lstStyle/>
          <a:p>
            <a:r>
              <a:rPr lang="en-US"/>
              <a:t>Birthday Coincidence</a:t>
            </a:r>
          </a:p>
        </p:txBody>
      </p:sp>
      <p:sp>
        <p:nvSpPr>
          <p:cNvPr id="506883"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06884" name="Object 1028"/>
          <p:cNvGraphicFramePr>
            <a:graphicFrameLocks noChangeAspect="1"/>
          </p:cNvGraphicFramePr>
          <p:nvPr/>
        </p:nvGraphicFramePr>
        <p:xfrm>
          <a:off x="682625" y="5257800"/>
          <a:ext cx="8385175" cy="893763"/>
        </p:xfrm>
        <a:graphic>
          <a:graphicData uri="http://schemas.openxmlformats.org/presentationml/2006/ole">
            <mc:AlternateContent xmlns:mc="http://schemas.openxmlformats.org/markup-compatibility/2006">
              <mc:Choice xmlns:v="urn:schemas-microsoft-com:vml" Requires="v">
                <p:oleObj spid="_x0000_s506899" name="Document" r:id="rId4" imgW="8385840" imgH="905040" progId="Word.Document.8">
                  <p:embed/>
                </p:oleObj>
              </mc:Choice>
              <mc:Fallback>
                <p:oleObj name="Document" r:id="rId4" imgW="8385840" imgH="905040" progId="Word.Document.8">
                  <p:embed/>
                  <p:pic>
                    <p:nvPicPr>
                      <p:cNvPr id="0"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5257800"/>
                        <a:ext cx="8385175" cy="89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6885" name="Text Box 1029" descr="Pink tissue paper"/>
          <p:cNvSpPr txBox="1">
            <a:spLocks noChangeArrowheads="1"/>
          </p:cNvSpPr>
          <p:nvPr/>
        </p:nvSpPr>
        <p:spPr bwMode="auto">
          <a:xfrm>
            <a:off x="762000" y="1555750"/>
            <a:ext cx="7951788" cy="118745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What are the probabilities that someone in a room of </a:t>
            </a:r>
          </a:p>
          <a:p>
            <a:pPr algn="l"/>
            <a:r>
              <a:rPr lang="en-US" i="1">
                <a:solidFill>
                  <a:srgbClr val="000000"/>
                </a:solidFill>
              </a:rPr>
              <a:t>x</a:t>
            </a:r>
            <a:r>
              <a:rPr lang="en-US">
                <a:solidFill>
                  <a:srgbClr val="000000"/>
                </a:solidFill>
              </a:rPr>
              <a:t> people will have a </a:t>
            </a:r>
            <a:r>
              <a:rPr lang="en-US">
                <a:solidFill>
                  <a:schemeClr val="tx2"/>
                </a:solidFill>
              </a:rPr>
              <a:t>birthday in common</a:t>
            </a:r>
            <a:r>
              <a:rPr lang="en-US">
                <a:solidFill>
                  <a:srgbClr val="000000"/>
                </a:solidFill>
              </a:rPr>
              <a:t> with someone else in that room?</a:t>
            </a:r>
            <a:endParaRPr lang="en-US"/>
          </a:p>
        </p:txBody>
      </p:sp>
      <p:grpSp>
        <p:nvGrpSpPr>
          <p:cNvPr id="506886" name="Group 1030"/>
          <p:cNvGrpSpPr>
            <a:grpSpLocks/>
          </p:cNvGrpSpPr>
          <p:nvPr/>
        </p:nvGrpSpPr>
        <p:grpSpPr bwMode="auto">
          <a:xfrm>
            <a:off x="3016250" y="3013075"/>
            <a:ext cx="3155950" cy="1960563"/>
            <a:chOff x="1660" y="1761"/>
            <a:chExt cx="1988" cy="1235"/>
          </a:xfrm>
        </p:grpSpPr>
        <p:graphicFrame>
          <p:nvGraphicFramePr>
            <p:cNvPr id="506887" name="Object 1031"/>
            <p:cNvGraphicFramePr>
              <a:graphicFrameLocks noChangeAspect="1"/>
            </p:cNvGraphicFramePr>
            <p:nvPr/>
          </p:nvGraphicFramePr>
          <p:xfrm>
            <a:off x="2031" y="1920"/>
            <a:ext cx="1617" cy="843"/>
          </p:xfrm>
          <a:graphic>
            <a:graphicData uri="http://schemas.openxmlformats.org/presentationml/2006/ole">
              <mc:AlternateContent xmlns:mc="http://schemas.openxmlformats.org/markup-compatibility/2006">
                <mc:Choice xmlns:v="urn:schemas-microsoft-com:vml" Requires="v">
                  <p:oleObj spid="_x0000_s506900" name="Document" r:id="rId7" imgW="2566416" imgH="1338072" progId="Word.Document.8">
                    <p:embed/>
                  </p:oleObj>
                </mc:Choice>
                <mc:Fallback>
                  <p:oleObj name="Document" r:id="rId7" imgW="2566416" imgH="1338072" progId="Word.Document.8">
                    <p:embed/>
                    <p:pic>
                      <p:nvPicPr>
                        <p:cNvPr id="0" name="Object 10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1" y="1920"/>
                          <a:ext cx="1617"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6888" name="Text Box 1032" descr="Pink tissue paper"/>
            <p:cNvSpPr txBox="1">
              <a:spLocks noChangeArrowheads="1"/>
            </p:cNvSpPr>
            <p:nvPr/>
          </p:nvSpPr>
          <p:spPr bwMode="auto">
            <a:xfrm>
              <a:off x="1824" y="1881"/>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1</a:t>
              </a:r>
              <a:endParaRPr lang="en-US" sz="1400"/>
            </a:p>
          </p:txBody>
        </p:sp>
        <p:sp>
          <p:nvSpPr>
            <p:cNvPr id="506889" name="Text Box 1033" descr="Pink tissue paper"/>
            <p:cNvSpPr txBox="1">
              <a:spLocks noChangeArrowheads="1"/>
            </p:cNvSpPr>
            <p:nvPr/>
          </p:nvSpPr>
          <p:spPr bwMode="auto">
            <a:xfrm>
              <a:off x="1824" y="2496"/>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0</a:t>
              </a:r>
              <a:endParaRPr lang="en-US" sz="1400"/>
            </a:p>
          </p:txBody>
        </p:sp>
        <p:sp>
          <p:nvSpPr>
            <p:cNvPr id="506890" name="Text Box 1034" descr="Pink tissue paper"/>
            <p:cNvSpPr txBox="1">
              <a:spLocks noChangeArrowheads="1"/>
            </p:cNvSpPr>
            <p:nvPr/>
          </p:nvSpPr>
          <p:spPr bwMode="auto">
            <a:xfrm rot="16200000" flipH="1">
              <a:off x="1255" y="2166"/>
              <a:ext cx="1022"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y</a:t>
              </a:r>
              <a:r>
                <a:rPr lang="en-US" sz="1600"/>
                <a:t> = Probabilities</a:t>
              </a:r>
            </a:p>
          </p:txBody>
        </p:sp>
        <p:sp>
          <p:nvSpPr>
            <p:cNvPr id="506891" name="Text Box 1035" descr="Pink tissue paper"/>
            <p:cNvSpPr txBox="1">
              <a:spLocks noChangeArrowheads="1"/>
            </p:cNvSpPr>
            <p:nvPr/>
          </p:nvSpPr>
          <p:spPr bwMode="auto">
            <a:xfrm flipH="1">
              <a:off x="2209" y="2784"/>
              <a:ext cx="1236"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x </a:t>
              </a:r>
              <a:r>
                <a:rPr lang="en-US" sz="1600"/>
                <a:t>= People in Room</a:t>
              </a:r>
              <a:endParaRPr lang="en-US" sz="1400"/>
            </a:p>
          </p:txBody>
        </p:sp>
        <p:sp>
          <p:nvSpPr>
            <p:cNvPr id="506892" name="AutoShape 1036"/>
            <p:cNvSpPr>
              <a:spLocks noChangeArrowheads="1"/>
            </p:cNvSpPr>
            <p:nvPr/>
          </p:nvSpPr>
          <p:spPr bwMode="auto">
            <a:xfrm>
              <a:off x="2363" y="2494"/>
              <a:ext cx="75" cy="98"/>
            </a:xfrm>
            <a:prstGeom prst="flowChartConnector">
              <a:avLst/>
            </a:prstGeom>
            <a:solidFill>
              <a:srgbClr val="1860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r>
              <a:rPr lang="en-US"/>
              <a:t>Copyright © 2005 Pearson Education, Inc.</a:t>
            </a:r>
            <a:endParaRPr lang="en-CA"/>
          </a:p>
        </p:txBody>
      </p:sp>
      <p:sp>
        <p:nvSpPr>
          <p:cNvPr id="15" name="Slide Number Placeholder 4"/>
          <p:cNvSpPr>
            <a:spLocks noGrp="1"/>
          </p:cNvSpPr>
          <p:nvPr>
            <p:ph type="sldNum" sz="quarter" idx="11"/>
          </p:nvPr>
        </p:nvSpPr>
        <p:spPr/>
        <p:txBody>
          <a:bodyPr/>
          <a:lstStyle/>
          <a:p>
            <a:r>
              <a:rPr lang="en-US"/>
              <a:t>Slide 7-</a:t>
            </a:r>
            <a:fld id="{2DD8A875-F40C-4305-8640-395393A0272E}" type="slidenum">
              <a:rPr lang="en-US"/>
              <a:pPr/>
              <a:t>24</a:t>
            </a:fld>
            <a:endParaRPr lang="en-CA"/>
          </a:p>
        </p:txBody>
      </p:sp>
      <p:sp>
        <p:nvSpPr>
          <p:cNvPr id="508930" name="Rectangle 1026"/>
          <p:cNvSpPr>
            <a:spLocks noGrp="1" noChangeArrowheads="1"/>
          </p:cNvSpPr>
          <p:nvPr>
            <p:ph type="title"/>
          </p:nvPr>
        </p:nvSpPr>
        <p:spPr>
          <a:xfrm>
            <a:off x="1295400" y="150813"/>
            <a:ext cx="6477000" cy="992187"/>
          </a:xfrm>
        </p:spPr>
        <p:txBody>
          <a:bodyPr/>
          <a:lstStyle/>
          <a:p>
            <a:r>
              <a:rPr lang="en-US"/>
              <a:t>Birthday Coincidence</a:t>
            </a:r>
          </a:p>
        </p:txBody>
      </p:sp>
      <p:sp>
        <p:nvSpPr>
          <p:cNvPr id="508931"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08932" name="Object 1028"/>
          <p:cNvGraphicFramePr>
            <a:graphicFrameLocks noChangeAspect="1"/>
          </p:cNvGraphicFramePr>
          <p:nvPr/>
        </p:nvGraphicFramePr>
        <p:xfrm>
          <a:off x="682625" y="5257800"/>
          <a:ext cx="8385175" cy="893763"/>
        </p:xfrm>
        <a:graphic>
          <a:graphicData uri="http://schemas.openxmlformats.org/presentationml/2006/ole">
            <mc:AlternateContent xmlns:mc="http://schemas.openxmlformats.org/markup-compatibility/2006">
              <mc:Choice xmlns:v="urn:schemas-microsoft-com:vml" Requires="v">
                <p:oleObj spid="_x0000_s508948" name="Document" r:id="rId4" imgW="8385840" imgH="905040" progId="Word.Document.8">
                  <p:embed/>
                </p:oleObj>
              </mc:Choice>
              <mc:Fallback>
                <p:oleObj name="Document" r:id="rId4" imgW="8385840" imgH="905040" progId="Word.Document.8">
                  <p:embed/>
                  <p:pic>
                    <p:nvPicPr>
                      <p:cNvPr id="0"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5257800"/>
                        <a:ext cx="8385175" cy="89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8933" name="Text Box 1029" descr="Pink tissue paper"/>
          <p:cNvSpPr txBox="1">
            <a:spLocks noChangeArrowheads="1"/>
          </p:cNvSpPr>
          <p:nvPr/>
        </p:nvSpPr>
        <p:spPr bwMode="auto">
          <a:xfrm>
            <a:off x="762000" y="1555750"/>
            <a:ext cx="7772400" cy="118745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What are the probabilities that someone in a room of </a:t>
            </a:r>
          </a:p>
          <a:p>
            <a:pPr algn="l"/>
            <a:r>
              <a:rPr lang="en-US" i="1">
                <a:solidFill>
                  <a:srgbClr val="000000"/>
                </a:solidFill>
              </a:rPr>
              <a:t>x</a:t>
            </a:r>
            <a:r>
              <a:rPr lang="en-US">
                <a:solidFill>
                  <a:srgbClr val="000000"/>
                </a:solidFill>
              </a:rPr>
              <a:t> people will have a </a:t>
            </a:r>
            <a:r>
              <a:rPr lang="en-US">
                <a:solidFill>
                  <a:schemeClr val="tx2"/>
                </a:solidFill>
              </a:rPr>
              <a:t>birthday in common</a:t>
            </a:r>
            <a:r>
              <a:rPr lang="en-US">
                <a:solidFill>
                  <a:srgbClr val="000000"/>
                </a:solidFill>
              </a:rPr>
              <a:t> with someone else in that room?</a:t>
            </a:r>
            <a:endParaRPr lang="en-US"/>
          </a:p>
        </p:txBody>
      </p:sp>
      <p:grpSp>
        <p:nvGrpSpPr>
          <p:cNvPr id="508934" name="Group 1030"/>
          <p:cNvGrpSpPr>
            <a:grpSpLocks/>
          </p:cNvGrpSpPr>
          <p:nvPr/>
        </p:nvGrpSpPr>
        <p:grpSpPr bwMode="auto">
          <a:xfrm>
            <a:off x="3001963" y="3021013"/>
            <a:ext cx="3155950" cy="1960562"/>
            <a:chOff x="1660" y="1761"/>
            <a:chExt cx="1988" cy="1235"/>
          </a:xfrm>
        </p:grpSpPr>
        <p:sp>
          <p:nvSpPr>
            <p:cNvPr id="508935" name="Text Box 1031" descr="Pink tissue paper"/>
            <p:cNvSpPr txBox="1">
              <a:spLocks noChangeArrowheads="1"/>
            </p:cNvSpPr>
            <p:nvPr/>
          </p:nvSpPr>
          <p:spPr bwMode="auto">
            <a:xfrm>
              <a:off x="1824" y="1881"/>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1</a:t>
              </a:r>
              <a:endParaRPr lang="en-US" sz="1400"/>
            </a:p>
          </p:txBody>
        </p:sp>
        <p:sp>
          <p:nvSpPr>
            <p:cNvPr id="508936" name="Text Box 1032" descr="Pink tissue paper"/>
            <p:cNvSpPr txBox="1">
              <a:spLocks noChangeArrowheads="1"/>
            </p:cNvSpPr>
            <p:nvPr/>
          </p:nvSpPr>
          <p:spPr bwMode="auto">
            <a:xfrm>
              <a:off x="1824" y="2496"/>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0</a:t>
              </a:r>
              <a:endParaRPr lang="en-US" sz="1400"/>
            </a:p>
          </p:txBody>
        </p:sp>
        <p:grpSp>
          <p:nvGrpSpPr>
            <p:cNvPr id="508937" name="Group 1033"/>
            <p:cNvGrpSpPr>
              <a:grpSpLocks/>
            </p:cNvGrpSpPr>
            <p:nvPr/>
          </p:nvGrpSpPr>
          <p:grpSpPr bwMode="auto">
            <a:xfrm>
              <a:off x="1660" y="1761"/>
              <a:ext cx="1988" cy="1235"/>
              <a:chOff x="1660" y="1761"/>
              <a:chExt cx="1988" cy="1235"/>
            </a:xfrm>
          </p:grpSpPr>
          <p:graphicFrame>
            <p:nvGraphicFramePr>
              <p:cNvPr id="508938" name="Object 1034"/>
              <p:cNvGraphicFramePr>
                <a:graphicFrameLocks noChangeAspect="1"/>
              </p:cNvGraphicFramePr>
              <p:nvPr/>
            </p:nvGraphicFramePr>
            <p:xfrm>
              <a:off x="2031" y="1920"/>
              <a:ext cx="1617" cy="843"/>
            </p:xfrm>
            <a:graphic>
              <a:graphicData uri="http://schemas.openxmlformats.org/presentationml/2006/ole">
                <mc:AlternateContent xmlns:mc="http://schemas.openxmlformats.org/markup-compatibility/2006">
                  <mc:Choice xmlns:v="urn:schemas-microsoft-com:vml" Requires="v">
                    <p:oleObj spid="_x0000_s508949" name="Document" r:id="rId7" imgW="2566416" imgH="1338072" progId="Word.Document.8">
                      <p:embed/>
                    </p:oleObj>
                  </mc:Choice>
                  <mc:Fallback>
                    <p:oleObj name="Document" r:id="rId7" imgW="2566416" imgH="1338072" progId="Word.Document.8">
                      <p:embed/>
                      <p:pic>
                        <p:nvPicPr>
                          <p:cNvPr id="0" name="Object 10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1" y="1920"/>
                            <a:ext cx="1617"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8939" name="Text Box 1035" descr="Pink tissue paper"/>
              <p:cNvSpPr txBox="1">
                <a:spLocks noChangeArrowheads="1"/>
              </p:cNvSpPr>
              <p:nvPr/>
            </p:nvSpPr>
            <p:spPr bwMode="auto">
              <a:xfrm rot="16200000" flipH="1">
                <a:off x="1255" y="2166"/>
                <a:ext cx="1022"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y</a:t>
                </a:r>
                <a:r>
                  <a:rPr lang="en-US" sz="1600"/>
                  <a:t> = Probabilities</a:t>
                </a:r>
              </a:p>
            </p:txBody>
          </p:sp>
          <p:sp>
            <p:nvSpPr>
              <p:cNvPr id="508940" name="Text Box 1036" descr="Pink tissue paper"/>
              <p:cNvSpPr txBox="1">
                <a:spLocks noChangeArrowheads="1"/>
              </p:cNvSpPr>
              <p:nvPr/>
            </p:nvSpPr>
            <p:spPr bwMode="auto">
              <a:xfrm flipH="1">
                <a:off x="2209" y="2784"/>
                <a:ext cx="1236"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x </a:t>
                </a:r>
                <a:r>
                  <a:rPr lang="en-US" sz="1600"/>
                  <a:t>= People in Room</a:t>
                </a:r>
                <a:endParaRPr lang="en-US" sz="1400"/>
              </a:p>
            </p:txBody>
          </p:sp>
        </p:grpSp>
      </p:grpSp>
      <p:sp>
        <p:nvSpPr>
          <p:cNvPr id="508941" name="AutoShape 1037"/>
          <p:cNvSpPr>
            <a:spLocks noChangeArrowheads="1"/>
          </p:cNvSpPr>
          <p:nvPr/>
        </p:nvSpPr>
        <p:spPr bwMode="auto">
          <a:xfrm>
            <a:off x="4089400" y="3767138"/>
            <a:ext cx="119063" cy="155575"/>
          </a:xfrm>
          <a:prstGeom prst="flowChartConnector">
            <a:avLst/>
          </a:prstGeom>
          <a:solidFill>
            <a:srgbClr val="1860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08941"/>
                                        </p:tgtEl>
                                        <p:attrNameLst>
                                          <p:attrName>style.visibility</p:attrName>
                                        </p:attrNameLst>
                                      </p:cBhvr>
                                      <p:to>
                                        <p:strVal val="visible"/>
                                      </p:to>
                                    </p:set>
                                    <p:animEffect transition="in" filter="slide(fromBottom)">
                                      <p:cBhvr>
                                        <p:cTn id="7" dur="500"/>
                                        <p:tgtEl>
                                          <p:spTgt spid="508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41"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t>Copyright © 2005 Pearson Education, Inc.</a:t>
            </a:r>
            <a:endParaRPr lang="en-CA"/>
          </a:p>
        </p:txBody>
      </p:sp>
      <p:sp>
        <p:nvSpPr>
          <p:cNvPr id="14" name="Slide Number Placeholder 4"/>
          <p:cNvSpPr>
            <a:spLocks noGrp="1"/>
          </p:cNvSpPr>
          <p:nvPr>
            <p:ph type="sldNum" sz="quarter" idx="11"/>
          </p:nvPr>
        </p:nvSpPr>
        <p:spPr/>
        <p:txBody>
          <a:bodyPr/>
          <a:lstStyle/>
          <a:p>
            <a:r>
              <a:rPr lang="en-US"/>
              <a:t>Slide 7-</a:t>
            </a:r>
            <a:fld id="{1836BFE0-A2EF-4A48-BE64-7DEEC2A5ED42}" type="slidenum">
              <a:rPr lang="en-US"/>
              <a:pPr/>
              <a:t>25</a:t>
            </a:fld>
            <a:endParaRPr lang="en-CA"/>
          </a:p>
        </p:txBody>
      </p:sp>
      <p:sp>
        <p:nvSpPr>
          <p:cNvPr id="510978" name="Rectangle 2"/>
          <p:cNvSpPr>
            <a:spLocks noGrp="1" noChangeArrowheads="1"/>
          </p:cNvSpPr>
          <p:nvPr>
            <p:ph type="title"/>
          </p:nvPr>
        </p:nvSpPr>
        <p:spPr>
          <a:xfrm>
            <a:off x="1295400" y="150813"/>
            <a:ext cx="6477000" cy="992187"/>
          </a:xfrm>
        </p:spPr>
        <p:txBody>
          <a:bodyPr/>
          <a:lstStyle/>
          <a:p>
            <a:r>
              <a:rPr lang="en-US"/>
              <a:t>Birthday Coincidence</a:t>
            </a:r>
          </a:p>
        </p:txBody>
      </p:sp>
      <p:sp>
        <p:nvSpPr>
          <p:cNvPr id="510979" name="Text Box 3"/>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10980" name="Object 4"/>
          <p:cNvGraphicFramePr>
            <a:graphicFrameLocks noChangeAspect="1"/>
          </p:cNvGraphicFramePr>
          <p:nvPr/>
        </p:nvGraphicFramePr>
        <p:xfrm>
          <a:off x="682625" y="5257800"/>
          <a:ext cx="8385175" cy="893763"/>
        </p:xfrm>
        <a:graphic>
          <a:graphicData uri="http://schemas.openxmlformats.org/presentationml/2006/ole">
            <mc:AlternateContent xmlns:mc="http://schemas.openxmlformats.org/markup-compatibility/2006">
              <mc:Choice xmlns:v="urn:schemas-microsoft-com:vml" Requires="v">
                <p:oleObj spid="_x0000_s510995" name="Document" r:id="rId4" imgW="8385840" imgH="905040" progId="Word.Document.8">
                  <p:embed/>
                </p:oleObj>
              </mc:Choice>
              <mc:Fallback>
                <p:oleObj name="Document" r:id="rId4" imgW="8385840" imgH="90504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5257800"/>
                        <a:ext cx="8385175" cy="89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0981" name="Text Box 5" descr="Pink tissue paper"/>
          <p:cNvSpPr txBox="1">
            <a:spLocks noChangeArrowheads="1"/>
          </p:cNvSpPr>
          <p:nvPr/>
        </p:nvSpPr>
        <p:spPr bwMode="auto">
          <a:xfrm>
            <a:off x="762000" y="1571625"/>
            <a:ext cx="7772400" cy="1552575"/>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What are the probabilities that someone in a room of </a:t>
            </a:r>
          </a:p>
          <a:p>
            <a:pPr algn="l"/>
            <a:r>
              <a:rPr lang="en-US" i="1">
                <a:solidFill>
                  <a:srgbClr val="000000"/>
                </a:solidFill>
              </a:rPr>
              <a:t>x</a:t>
            </a:r>
            <a:r>
              <a:rPr lang="en-US">
                <a:solidFill>
                  <a:srgbClr val="000000"/>
                </a:solidFill>
              </a:rPr>
              <a:t> people will have a </a:t>
            </a:r>
            <a:r>
              <a:rPr lang="en-US">
                <a:solidFill>
                  <a:schemeClr val="tx2"/>
                </a:solidFill>
              </a:rPr>
              <a:t>birthday in common</a:t>
            </a:r>
            <a:r>
              <a:rPr lang="en-US">
                <a:solidFill>
                  <a:srgbClr val="000000"/>
                </a:solidFill>
              </a:rPr>
              <a:t> with someone else in that room?</a:t>
            </a:r>
          </a:p>
          <a:p>
            <a:pPr algn="l"/>
            <a:endParaRPr lang="en-US"/>
          </a:p>
        </p:txBody>
      </p:sp>
      <p:grpSp>
        <p:nvGrpSpPr>
          <p:cNvPr id="510982" name="Group 6"/>
          <p:cNvGrpSpPr>
            <a:grpSpLocks/>
          </p:cNvGrpSpPr>
          <p:nvPr/>
        </p:nvGrpSpPr>
        <p:grpSpPr bwMode="auto">
          <a:xfrm>
            <a:off x="2997200" y="3011488"/>
            <a:ext cx="3155950" cy="1960562"/>
            <a:chOff x="1660" y="1761"/>
            <a:chExt cx="1988" cy="1235"/>
          </a:xfrm>
        </p:grpSpPr>
        <p:graphicFrame>
          <p:nvGraphicFramePr>
            <p:cNvPr id="510983" name="Object 7"/>
            <p:cNvGraphicFramePr>
              <a:graphicFrameLocks noChangeAspect="1"/>
            </p:cNvGraphicFramePr>
            <p:nvPr/>
          </p:nvGraphicFramePr>
          <p:xfrm>
            <a:off x="2031" y="1920"/>
            <a:ext cx="1617" cy="843"/>
          </p:xfrm>
          <a:graphic>
            <a:graphicData uri="http://schemas.openxmlformats.org/presentationml/2006/ole">
              <mc:AlternateContent xmlns:mc="http://schemas.openxmlformats.org/markup-compatibility/2006">
                <mc:Choice xmlns:v="urn:schemas-microsoft-com:vml" Requires="v">
                  <p:oleObj spid="_x0000_s510996" name="Document" r:id="rId7" imgW="2566416" imgH="1338072" progId="Word.Document.8">
                    <p:embed/>
                  </p:oleObj>
                </mc:Choice>
                <mc:Fallback>
                  <p:oleObj name="Document" r:id="rId7" imgW="2566416" imgH="1338072" progId="Word.Document.8">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1" y="1920"/>
                          <a:ext cx="1617"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0984" name="Text Box 8" descr="Pink tissue paper"/>
            <p:cNvSpPr txBox="1">
              <a:spLocks noChangeArrowheads="1"/>
            </p:cNvSpPr>
            <p:nvPr/>
          </p:nvSpPr>
          <p:spPr bwMode="auto">
            <a:xfrm>
              <a:off x="1824" y="1881"/>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1</a:t>
              </a:r>
              <a:endParaRPr lang="en-US" sz="1400"/>
            </a:p>
          </p:txBody>
        </p:sp>
        <p:sp>
          <p:nvSpPr>
            <p:cNvPr id="510985" name="Text Box 9" descr="Pink tissue paper"/>
            <p:cNvSpPr txBox="1">
              <a:spLocks noChangeArrowheads="1"/>
            </p:cNvSpPr>
            <p:nvPr/>
          </p:nvSpPr>
          <p:spPr bwMode="auto">
            <a:xfrm>
              <a:off x="1824" y="2496"/>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0</a:t>
              </a:r>
              <a:endParaRPr lang="en-US" sz="1400"/>
            </a:p>
          </p:txBody>
        </p:sp>
        <p:sp>
          <p:nvSpPr>
            <p:cNvPr id="510986" name="Text Box 10" descr="Pink tissue paper"/>
            <p:cNvSpPr txBox="1">
              <a:spLocks noChangeArrowheads="1"/>
            </p:cNvSpPr>
            <p:nvPr/>
          </p:nvSpPr>
          <p:spPr bwMode="auto">
            <a:xfrm rot="16200000" flipH="1">
              <a:off x="1255" y="2166"/>
              <a:ext cx="1022"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y</a:t>
              </a:r>
              <a:r>
                <a:rPr lang="en-US" sz="1600"/>
                <a:t> = Probabilities</a:t>
              </a:r>
            </a:p>
          </p:txBody>
        </p:sp>
        <p:sp>
          <p:nvSpPr>
            <p:cNvPr id="510987" name="Text Box 11" descr="Pink tissue paper"/>
            <p:cNvSpPr txBox="1">
              <a:spLocks noChangeArrowheads="1"/>
            </p:cNvSpPr>
            <p:nvPr/>
          </p:nvSpPr>
          <p:spPr bwMode="auto">
            <a:xfrm flipH="1">
              <a:off x="2209" y="2784"/>
              <a:ext cx="1236"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x </a:t>
              </a:r>
              <a:r>
                <a:rPr lang="en-US" sz="1600"/>
                <a:t>= People in Room</a:t>
              </a:r>
              <a:endParaRPr lang="en-US" sz="1400"/>
            </a:p>
          </p:txBody>
        </p:sp>
      </p:grpSp>
      <p:sp>
        <p:nvSpPr>
          <p:cNvPr id="510988" name="AutoShape 12"/>
          <p:cNvSpPr>
            <a:spLocks noChangeArrowheads="1"/>
          </p:cNvSpPr>
          <p:nvPr/>
        </p:nvSpPr>
        <p:spPr bwMode="auto">
          <a:xfrm>
            <a:off x="4454525" y="3505200"/>
            <a:ext cx="119063" cy="155575"/>
          </a:xfrm>
          <a:prstGeom prst="flowChartConnector">
            <a:avLst/>
          </a:prstGeom>
          <a:solidFill>
            <a:srgbClr val="1860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10988"/>
                                        </p:tgtEl>
                                        <p:attrNameLst>
                                          <p:attrName>style.visibility</p:attrName>
                                        </p:attrNameLst>
                                      </p:cBhvr>
                                      <p:to>
                                        <p:strVal val="visible"/>
                                      </p:to>
                                    </p:set>
                                    <p:animEffect transition="in" filter="slide(fromBottom)">
                                      <p:cBhvr>
                                        <p:cTn id="7" dur="500"/>
                                        <p:tgtEl>
                                          <p:spTgt spid="510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8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r>
              <a:rPr lang="en-US"/>
              <a:t>Copyright © 2005 Pearson Education, Inc.</a:t>
            </a:r>
            <a:endParaRPr lang="en-CA"/>
          </a:p>
        </p:txBody>
      </p:sp>
      <p:sp>
        <p:nvSpPr>
          <p:cNvPr id="15" name="Slide Number Placeholder 4"/>
          <p:cNvSpPr>
            <a:spLocks noGrp="1"/>
          </p:cNvSpPr>
          <p:nvPr>
            <p:ph type="sldNum" sz="quarter" idx="11"/>
          </p:nvPr>
        </p:nvSpPr>
        <p:spPr/>
        <p:txBody>
          <a:bodyPr/>
          <a:lstStyle/>
          <a:p>
            <a:r>
              <a:rPr lang="en-US"/>
              <a:t>Slide 7-</a:t>
            </a:r>
            <a:fld id="{F1D72E6A-1F92-4CAB-842D-7B401F1FA651}" type="slidenum">
              <a:rPr lang="en-US"/>
              <a:pPr/>
              <a:t>26</a:t>
            </a:fld>
            <a:endParaRPr lang="en-CA"/>
          </a:p>
        </p:txBody>
      </p:sp>
      <p:sp>
        <p:nvSpPr>
          <p:cNvPr id="513026" name="Rectangle 2"/>
          <p:cNvSpPr>
            <a:spLocks noGrp="1" noChangeArrowheads="1"/>
          </p:cNvSpPr>
          <p:nvPr>
            <p:ph type="title"/>
          </p:nvPr>
        </p:nvSpPr>
        <p:spPr>
          <a:xfrm>
            <a:off x="1295400" y="150813"/>
            <a:ext cx="6477000" cy="992187"/>
          </a:xfrm>
        </p:spPr>
        <p:txBody>
          <a:bodyPr/>
          <a:lstStyle/>
          <a:p>
            <a:r>
              <a:rPr lang="en-US"/>
              <a:t>Birthday Coincidence</a:t>
            </a:r>
          </a:p>
        </p:txBody>
      </p:sp>
      <p:sp>
        <p:nvSpPr>
          <p:cNvPr id="513027" name="Text Box 3"/>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13028" name="Object 4"/>
          <p:cNvGraphicFramePr>
            <a:graphicFrameLocks noChangeAspect="1"/>
          </p:cNvGraphicFramePr>
          <p:nvPr/>
        </p:nvGraphicFramePr>
        <p:xfrm>
          <a:off x="682625" y="5257800"/>
          <a:ext cx="8385175" cy="893763"/>
        </p:xfrm>
        <a:graphic>
          <a:graphicData uri="http://schemas.openxmlformats.org/presentationml/2006/ole">
            <mc:AlternateContent xmlns:mc="http://schemas.openxmlformats.org/markup-compatibility/2006">
              <mc:Choice xmlns:v="urn:schemas-microsoft-com:vml" Requires="v">
                <p:oleObj spid="_x0000_s513044" name="Document" r:id="rId4" imgW="8385840" imgH="905040" progId="Word.Document.8">
                  <p:embed/>
                </p:oleObj>
              </mc:Choice>
              <mc:Fallback>
                <p:oleObj name="Document" r:id="rId4" imgW="8385840" imgH="90504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5257800"/>
                        <a:ext cx="8385175" cy="89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029" name="Text Box 5" descr="Pink tissue paper"/>
          <p:cNvSpPr txBox="1">
            <a:spLocks noChangeArrowheads="1"/>
          </p:cNvSpPr>
          <p:nvPr/>
        </p:nvSpPr>
        <p:spPr bwMode="auto">
          <a:xfrm>
            <a:off x="762000" y="1571625"/>
            <a:ext cx="7772400" cy="1552575"/>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What are the probabilities that someone in a room of </a:t>
            </a:r>
          </a:p>
          <a:p>
            <a:pPr algn="l"/>
            <a:r>
              <a:rPr lang="en-US" i="1">
                <a:solidFill>
                  <a:srgbClr val="000000"/>
                </a:solidFill>
              </a:rPr>
              <a:t>x</a:t>
            </a:r>
            <a:r>
              <a:rPr lang="en-US">
                <a:solidFill>
                  <a:srgbClr val="000000"/>
                </a:solidFill>
              </a:rPr>
              <a:t> people will have a </a:t>
            </a:r>
            <a:r>
              <a:rPr lang="en-US">
                <a:solidFill>
                  <a:schemeClr val="tx2"/>
                </a:solidFill>
              </a:rPr>
              <a:t>birthday in common</a:t>
            </a:r>
            <a:r>
              <a:rPr lang="en-US">
                <a:solidFill>
                  <a:srgbClr val="000000"/>
                </a:solidFill>
              </a:rPr>
              <a:t> with someone else in that room?</a:t>
            </a:r>
          </a:p>
          <a:p>
            <a:pPr algn="l"/>
            <a:endParaRPr lang="en-US"/>
          </a:p>
        </p:txBody>
      </p:sp>
      <p:grpSp>
        <p:nvGrpSpPr>
          <p:cNvPr id="513030" name="Group 6"/>
          <p:cNvGrpSpPr>
            <a:grpSpLocks/>
          </p:cNvGrpSpPr>
          <p:nvPr/>
        </p:nvGrpSpPr>
        <p:grpSpPr bwMode="auto">
          <a:xfrm>
            <a:off x="3016250" y="2992438"/>
            <a:ext cx="3155950" cy="1960562"/>
            <a:chOff x="1680" y="1728"/>
            <a:chExt cx="1988" cy="1235"/>
          </a:xfrm>
        </p:grpSpPr>
        <p:sp>
          <p:nvSpPr>
            <p:cNvPr id="513031" name="Text Box 7" descr="Pink tissue paper"/>
            <p:cNvSpPr txBox="1">
              <a:spLocks noChangeArrowheads="1"/>
            </p:cNvSpPr>
            <p:nvPr/>
          </p:nvSpPr>
          <p:spPr bwMode="auto">
            <a:xfrm>
              <a:off x="1824" y="1881"/>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1</a:t>
              </a:r>
              <a:endParaRPr lang="en-US" sz="1400"/>
            </a:p>
          </p:txBody>
        </p:sp>
        <p:grpSp>
          <p:nvGrpSpPr>
            <p:cNvPr id="513032" name="Group 8"/>
            <p:cNvGrpSpPr>
              <a:grpSpLocks/>
            </p:cNvGrpSpPr>
            <p:nvPr/>
          </p:nvGrpSpPr>
          <p:grpSpPr bwMode="auto">
            <a:xfrm>
              <a:off x="1680" y="1728"/>
              <a:ext cx="1988" cy="1235"/>
              <a:chOff x="1660" y="1761"/>
              <a:chExt cx="1988" cy="1235"/>
            </a:xfrm>
          </p:grpSpPr>
          <p:graphicFrame>
            <p:nvGraphicFramePr>
              <p:cNvPr id="513033" name="Object 9"/>
              <p:cNvGraphicFramePr>
                <a:graphicFrameLocks noChangeAspect="1"/>
              </p:cNvGraphicFramePr>
              <p:nvPr/>
            </p:nvGraphicFramePr>
            <p:xfrm>
              <a:off x="2031" y="1920"/>
              <a:ext cx="1617" cy="843"/>
            </p:xfrm>
            <a:graphic>
              <a:graphicData uri="http://schemas.openxmlformats.org/presentationml/2006/ole">
                <mc:AlternateContent xmlns:mc="http://schemas.openxmlformats.org/markup-compatibility/2006">
                  <mc:Choice xmlns:v="urn:schemas-microsoft-com:vml" Requires="v">
                    <p:oleObj spid="_x0000_s513045" name="Document" r:id="rId7" imgW="2566416" imgH="1338072" progId="Word.Document.8">
                      <p:embed/>
                    </p:oleObj>
                  </mc:Choice>
                  <mc:Fallback>
                    <p:oleObj name="Document" r:id="rId7" imgW="2566416" imgH="1338072" progId="Word.Document.8">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1" y="1920"/>
                            <a:ext cx="1617"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034" name="Text Box 10" descr="Pink tissue paper"/>
              <p:cNvSpPr txBox="1">
                <a:spLocks noChangeArrowheads="1"/>
              </p:cNvSpPr>
              <p:nvPr/>
            </p:nvSpPr>
            <p:spPr bwMode="auto">
              <a:xfrm>
                <a:off x="1824" y="2496"/>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0</a:t>
                </a:r>
                <a:endParaRPr lang="en-US" sz="1400"/>
              </a:p>
            </p:txBody>
          </p:sp>
          <p:sp>
            <p:nvSpPr>
              <p:cNvPr id="513035" name="Text Box 11" descr="Pink tissue paper"/>
              <p:cNvSpPr txBox="1">
                <a:spLocks noChangeArrowheads="1"/>
              </p:cNvSpPr>
              <p:nvPr/>
            </p:nvSpPr>
            <p:spPr bwMode="auto">
              <a:xfrm rot="16200000" flipH="1">
                <a:off x="1255" y="2166"/>
                <a:ext cx="1022"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y</a:t>
                </a:r>
                <a:r>
                  <a:rPr lang="en-US" sz="1600"/>
                  <a:t> = Probabilities</a:t>
                </a:r>
              </a:p>
            </p:txBody>
          </p:sp>
          <p:sp>
            <p:nvSpPr>
              <p:cNvPr id="513036" name="Text Box 12" descr="Pink tissue paper"/>
              <p:cNvSpPr txBox="1">
                <a:spLocks noChangeArrowheads="1"/>
              </p:cNvSpPr>
              <p:nvPr/>
            </p:nvSpPr>
            <p:spPr bwMode="auto">
              <a:xfrm flipH="1">
                <a:off x="2209" y="2784"/>
                <a:ext cx="1236"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x </a:t>
                </a:r>
                <a:r>
                  <a:rPr lang="en-US" sz="1600"/>
                  <a:t>= People in Room</a:t>
                </a:r>
                <a:endParaRPr lang="en-US" sz="1400"/>
              </a:p>
            </p:txBody>
          </p:sp>
        </p:grpSp>
      </p:grpSp>
      <p:sp>
        <p:nvSpPr>
          <p:cNvPr id="513037" name="AutoShape 13"/>
          <p:cNvSpPr>
            <a:spLocks noChangeArrowheads="1"/>
          </p:cNvSpPr>
          <p:nvPr/>
        </p:nvSpPr>
        <p:spPr bwMode="auto">
          <a:xfrm>
            <a:off x="4818063" y="3297238"/>
            <a:ext cx="119062" cy="155575"/>
          </a:xfrm>
          <a:prstGeom prst="flowChartConnector">
            <a:avLst/>
          </a:prstGeom>
          <a:solidFill>
            <a:srgbClr val="1860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13037"/>
                                        </p:tgtEl>
                                        <p:attrNameLst>
                                          <p:attrName>style.visibility</p:attrName>
                                        </p:attrNameLst>
                                      </p:cBhvr>
                                      <p:to>
                                        <p:strVal val="visible"/>
                                      </p:to>
                                    </p:set>
                                    <p:animEffect transition="in" filter="slide(fromBottom)">
                                      <p:cBhvr>
                                        <p:cTn id="7" dur="500"/>
                                        <p:tgtEl>
                                          <p:spTgt spid="513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37"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t>Copyright © 2005 Pearson Education, Inc.</a:t>
            </a:r>
            <a:endParaRPr lang="en-CA"/>
          </a:p>
        </p:txBody>
      </p:sp>
      <p:sp>
        <p:nvSpPr>
          <p:cNvPr id="14" name="Slide Number Placeholder 4"/>
          <p:cNvSpPr>
            <a:spLocks noGrp="1"/>
          </p:cNvSpPr>
          <p:nvPr>
            <p:ph type="sldNum" sz="quarter" idx="11"/>
          </p:nvPr>
        </p:nvSpPr>
        <p:spPr/>
        <p:txBody>
          <a:bodyPr/>
          <a:lstStyle/>
          <a:p>
            <a:r>
              <a:rPr lang="en-US"/>
              <a:t>Slide 7-</a:t>
            </a:r>
            <a:fld id="{BAEC2B08-6059-4DCF-9B0E-E6ECBB9CB2D7}" type="slidenum">
              <a:rPr lang="en-US"/>
              <a:pPr/>
              <a:t>27</a:t>
            </a:fld>
            <a:endParaRPr lang="en-CA"/>
          </a:p>
        </p:txBody>
      </p:sp>
      <p:sp>
        <p:nvSpPr>
          <p:cNvPr id="515074" name="Rectangle 2"/>
          <p:cNvSpPr>
            <a:spLocks noGrp="1" noChangeArrowheads="1"/>
          </p:cNvSpPr>
          <p:nvPr>
            <p:ph type="title"/>
          </p:nvPr>
        </p:nvSpPr>
        <p:spPr>
          <a:xfrm>
            <a:off x="1295400" y="150813"/>
            <a:ext cx="6477000" cy="992187"/>
          </a:xfrm>
        </p:spPr>
        <p:txBody>
          <a:bodyPr/>
          <a:lstStyle/>
          <a:p>
            <a:r>
              <a:rPr lang="en-US"/>
              <a:t>Birthday Coincidence</a:t>
            </a:r>
          </a:p>
        </p:txBody>
      </p:sp>
      <p:sp>
        <p:nvSpPr>
          <p:cNvPr id="515075" name="Text Box 3"/>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15076" name="Object 4"/>
          <p:cNvGraphicFramePr>
            <a:graphicFrameLocks noChangeAspect="1"/>
          </p:cNvGraphicFramePr>
          <p:nvPr/>
        </p:nvGraphicFramePr>
        <p:xfrm>
          <a:off x="682625" y="5257800"/>
          <a:ext cx="8385175" cy="893763"/>
        </p:xfrm>
        <a:graphic>
          <a:graphicData uri="http://schemas.openxmlformats.org/presentationml/2006/ole">
            <mc:AlternateContent xmlns:mc="http://schemas.openxmlformats.org/markup-compatibility/2006">
              <mc:Choice xmlns:v="urn:schemas-microsoft-com:vml" Requires="v">
                <p:oleObj spid="_x0000_s515091" name="Document" r:id="rId4" imgW="8385840" imgH="905040" progId="Word.Document.8">
                  <p:embed/>
                </p:oleObj>
              </mc:Choice>
              <mc:Fallback>
                <p:oleObj name="Document" r:id="rId4" imgW="8385840" imgH="90504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5257800"/>
                        <a:ext cx="8385175" cy="89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5077" name="Text Box 5" descr="Pink tissue paper"/>
          <p:cNvSpPr txBox="1">
            <a:spLocks noChangeArrowheads="1"/>
          </p:cNvSpPr>
          <p:nvPr/>
        </p:nvSpPr>
        <p:spPr bwMode="auto">
          <a:xfrm>
            <a:off x="762000" y="1571625"/>
            <a:ext cx="7772400" cy="1552575"/>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What are the probabilities that someone in a room of </a:t>
            </a:r>
          </a:p>
          <a:p>
            <a:pPr algn="l"/>
            <a:r>
              <a:rPr lang="en-US" i="1">
                <a:solidFill>
                  <a:srgbClr val="000000"/>
                </a:solidFill>
              </a:rPr>
              <a:t>x</a:t>
            </a:r>
            <a:r>
              <a:rPr lang="en-US">
                <a:solidFill>
                  <a:srgbClr val="000000"/>
                </a:solidFill>
              </a:rPr>
              <a:t> people will have a </a:t>
            </a:r>
            <a:r>
              <a:rPr lang="en-US">
                <a:solidFill>
                  <a:schemeClr val="tx2"/>
                </a:solidFill>
              </a:rPr>
              <a:t>birthday in common</a:t>
            </a:r>
            <a:r>
              <a:rPr lang="en-US">
                <a:solidFill>
                  <a:srgbClr val="000000"/>
                </a:solidFill>
              </a:rPr>
              <a:t> with someone else in that room?</a:t>
            </a:r>
          </a:p>
          <a:p>
            <a:pPr algn="l"/>
            <a:endParaRPr lang="en-US"/>
          </a:p>
        </p:txBody>
      </p:sp>
      <p:grpSp>
        <p:nvGrpSpPr>
          <p:cNvPr id="515078" name="Group 6"/>
          <p:cNvGrpSpPr>
            <a:grpSpLocks/>
          </p:cNvGrpSpPr>
          <p:nvPr/>
        </p:nvGrpSpPr>
        <p:grpSpPr bwMode="auto">
          <a:xfrm>
            <a:off x="3016250" y="2992438"/>
            <a:ext cx="3155950" cy="1960562"/>
            <a:chOff x="1660" y="1761"/>
            <a:chExt cx="1988" cy="1235"/>
          </a:xfrm>
        </p:grpSpPr>
        <p:graphicFrame>
          <p:nvGraphicFramePr>
            <p:cNvPr id="515079" name="Object 7"/>
            <p:cNvGraphicFramePr>
              <a:graphicFrameLocks noChangeAspect="1"/>
            </p:cNvGraphicFramePr>
            <p:nvPr/>
          </p:nvGraphicFramePr>
          <p:xfrm>
            <a:off x="2031" y="1920"/>
            <a:ext cx="1617" cy="843"/>
          </p:xfrm>
          <a:graphic>
            <a:graphicData uri="http://schemas.openxmlformats.org/presentationml/2006/ole">
              <mc:AlternateContent xmlns:mc="http://schemas.openxmlformats.org/markup-compatibility/2006">
                <mc:Choice xmlns:v="urn:schemas-microsoft-com:vml" Requires="v">
                  <p:oleObj spid="_x0000_s515092" name="Document" r:id="rId7" imgW="2566416" imgH="1338072" progId="Word.Document.8">
                    <p:embed/>
                  </p:oleObj>
                </mc:Choice>
                <mc:Fallback>
                  <p:oleObj name="Document" r:id="rId7" imgW="2566416" imgH="1338072" progId="Word.Document.8">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1" y="1920"/>
                          <a:ext cx="1617"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5080" name="Text Box 8" descr="Pink tissue paper"/>
            <p:cNvSpPr txBox="1">
              <a:spLocks noChangeArrowheads="1"/>
            </p:cNvSpPr>
            <p:nvPr/>
          </p:nvSpPr>
          <p:spPr bwMode="auto">
            <a:xfrm>
              <a:off x="1824" y="1881"/>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1</a:t>
              </a:r>
              <a:endParaRPr lang="en-US" sz="1400"/>
            </a:p>
          </p:txBody>
        </p:sp>
        <p:sp>
          <p:nvSpPr>
            <p:cNvPr id="515081" name="Text Box 9" descr="Pink tissue paper"/>
            <p:cNvSpPr txBox="1">
              <a:spLocks noChangeArrowheads="1"/>
            </p:cNvSpPr>
            <p:nvPr/>
          </p:nvSpPr>
          <p:spPr bwMode="auto">
            <a:xfrm>
              <a:off x="1824" y="2496"/>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0</a:t>
              </a:r>
              <a:endParaRPr lang="en-US" sz="1400"/>
            </a:p>
          </p:txBody>
        </p:sp>
        <p:sp>
          <p:nvSpPr>
            <p:cNvPr id="515082" name="Text Box 10" descr="Pink tissue paper"/>
            <p:cNvSpPr txBox="1">
              <a:spLocks noChangeArrowheads="1"/>
            </p:cNvSpPr>
            <p:nvPr/>
          </p:nvSpPr>
          <p:spPr bwMode="auto">
            <a:xfrm rot="16200000" flipH="1">
              <a:off x="1255" y="2166"/>
              <a:ext cx="1022"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y</a:t>
              </a:r>
              <a:r>
                <a:rPr lang="en-US" sz="1600"/>
                <a:t> = Probabilities</a:t>
              </a:r>
            </a:p>
          </p:txBody>
        </p:sp>
        <p:sp>
          <p:nvSpPr>
            <p:cNvPr id="515083" name="Text Box 11" descr="Pink tissue paper"/>
            <p:cNvSpPr txBox="1">
              <a:spLocks noChangeArrowheads="1"/>
            </p:cNvSpPr>
            <p:nvPr/>
          </p:nvSpPr>
          <p:spPr bwMode="auto">
            <a:xfrm flipH="1">
              <a:off x="2209" y="2784"/>
              <a:ext cx="1236"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x </a:t>
              </a:r>
              <a:r>
                <a:rPr lang="en-US" sz="1600"/>
                <a:t>= People in Room</a:t>
              </a:r>
              <a:endParaRPr lang="en-US" sz="1400"/>
            </a:p>
          </p:txBody>
        </p:sp>
      </p:grpSp>
      <p:sp>
        <p:nvSpPr>
          <p:cNvPr id="515084" name="AutoShape 12"/>
          <p:cNvSpPr>
            <a:spLocks noChangeArrowheads="1"/>
          </p:cNvSpPr>
          <p:nvPr/>
        </p:nvSpPr>
        <p:spPr bwMode="auto">
          <a:xfrm>
            <a:off x="5080000" y="3227388"/>
            <a:ext cx="119063" cy="155575"/>
          </a:xfrm>
          <a:prstGeom prst="flowChartConnector">
            <a:avLst/>
          </a:prstGeom>
          <a:solidFill>
            <a:srgbClr val="1860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15084"/>
                                        </p:tgtEl>
                                        <p:attrNameLst>
                                          <p:attrName>style.visibility</p:attrName>
                                        </p:attrNameLst>
                                      </p:cBhvr>
                                      <p:to>
                                        <p:strVal val="visible"/>
                                      </p:to>
                                    </p:set>
                                    <p:animEffect transition="in" filter="slide(fromBottom)">
                                      <p:cBhvr>
                                        <p:cTn id="7" dur="500"/>
                                        <p:tgtEl>
                                          <p:spTgt spid="515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84"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t>Copyright © 2005 Pearson Education, Inc.</a:t>
            </a:r>
            <a:endParaRPr lang="en-CA"/>
          </a:p>
        </p:txBody>
      </p:sp>
      <p:sp>
        <p:nvSpPr>
          <p:cNvPr id="14" name="Slide Number Placeholder 4"/>
          <p:cNvSpPr>
            <a:spLocks noGrp="1"/>
          </p:cNvSpPr>
          <p:nvPr>
            <p:ph type="sldNum" sz="quarter" idx="11"/>
          </p:nvPr>
        </p:nvSpPr>
        <p:spPr/>
        <p:txBody>
          <a:bodyPr/>
          <a:lstStyle/>
          <a:p>
            <a:r>
              <a:rPr lang="en-US"/>
              <a:t>Slide 7-</a:t>
            </a:r>
            <a:fld id="{8C6B08D8-8DFB-4893-9505-0818DBA95BF1}" type="slidenum">
              <a:rPr lang="en-US"/>
              <a:pPr/>
              <a:t>28</a:t>
            </a:fld>
            <a:endParaRPr lang="en-CA"/>
          </a:p>
        </p:txBody>
      </p:sp>
      <p:sp>
        <p:nvSpPr>
          <p:cNvPr id="517122" name="Rectangle 2"/>
          <p:cNvSpPr>
            <a:spLocks noGrp="1" noChangeArrowheads="1"/>
          </p:cNvSpPr>
          <p:nvPr>
            <p:ph type="title"/>
          </p:nvPr>
        </p:nvSpPr>
        <p:spPr>
          <a:xfrm>
            <a:off x="1295400" y="150813"/>
            <a:ext cx="6477000" cy="992187"/>
          </a:xfrm>
        </p:spPr>
        <p:txBody>
          <a:bodyPr/>
          <a:lstStyle/>
          <a:p>
            <a:r>
              <a:rPr lang="en-US"/>
              <a:t>Birthday Coincidence</a:t>
            </a:r>
          </a:p>
        </p:txBody>
      </p:sp>
      <p:sp>
        <p:nvSpPr>
          <p:cNvPr id="517123" name="Text Box 3"/>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7-E</a:t>
            </a:r>
            <a:endParaRPr lang="en-US" sz="1600"/>
          </a:p>
        </p:txBody>
      </p:sp>
      <p:graphicFrame>
        <p:nvGraphicFramePr>
          <p:cNvPr id="517124" name="Object 4"/>
          <p:cNvGraphicFramePr>
            <a:graphicFrameLocks noChangeAspect="1"/>
          </p:cNvGraphicFramePr>
          <p:nvPr/>
        </p:nvGraphicFramePr>
        <p:xfrm>
          <a:off x="685800" y="5257800"/>
          <a:ext cx="8385175" cy="893763"/>
        </p:xfrm>
        <a:graphic>
          <a:graphicData uri="http://schemas.openxmlformats.org/presentationml/2006/ole">
            <mc:AlternateContent xmlns:mc="http://schemas.openxmlformats.org/markup-compatibility/2006">
              <mc:Choice xmlns:v="urn:schemas-microsoft-com:vml" Requires="v">
                <p:oleObj spid="_x0000_s517139" name="Document" r:id="rId4" imgW="8385840" imgH="905040" progId="Word.Document.8">
                  <p:embed/>
                </p:oleObj>
              </mc:Choice>
              <mc:Fallback>
                <p:oleObj name="Document" r:id="rId4" imgW="8385840" imgH="90504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5257800"/>
                        <a:ext cx="8385175" cy="89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7125" name="Text Box 5" descr="Pink tissue paper"/>
          <p:cNvSpPr txBox="1">
            <a:spLocks noChangeArrowheads="1"/>
          </p:cNvSpPr>
          <p:nvPr/>
        </p:nvSpPr>
        <p:spPr bwMode="auto">
          <a:xfrm>
            <a:off x="762000" y="1555750"/>
            <a:ext cx="7772400" cy="1187450"/>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solidFill>
                  <a:srgbClr val="000000"/>
                </a:solidFill>
              </a:rPr>
              <a:t>What are the probabilities that someone in a room of </a:t>
            </a:r>
          </a:p>
          <a:p>
            <a:pPr algn="l"/>
            <a:r>
              <a:rPr lang="en-US" i="1">
                <a:solidFill>
                  <a:srgbClr val="000000"/>
                </a:solidFill>
              </a:rPr>
              <a:t>x</a:t>
            </a:r>
            <a:r>
              <a:rPr lang="en-US">
                <a:solidFill>
                  <a:srgbClr val="000000"/>
                </a:solidFill>
              </a:rPr>
              <a:t> people will have a </a:t>
            </a:r>
            <a:r>
              <a:rPr lang="en-US">
                <a:solidFill>
                  <a:schemeClr val="tx2"/>
                </a:solidFill>
              </a:rPr>
              <a:t>birthday in common</a:t>
            </a:r>
            <a:r>
              <a:rPr lang="en-US">
                <a:solidFill>
                  <a:srgbClr val="000000"/>
                </a:solidFill>
              </a:rPr>
              <a:t> with someone else in that room?</a:t>
            </a:r>
            <a:endParaRPr lang="en-US"/>
          </a:p>
        </p:txBody>
      </p:sp>
      <p:grpSp>
        <p:nvGrpSpPr>
          <p:cNvPr id="517126" name="Group 6"/>
          <p:cNvGrpSpPr>
            <a:grpSpLocks/>
          </p:cNvGrpSpPr>
          <p:nvPr/>
        </p:nvGrpSpPr>
        <p:grpSpPr bwMode="auto">
          <a:xfrm>
            <a:off x="2955925" y="2960688"/>
            <a:ext cx="3216275" cy="1992312"/>
            <a:chOff x="1622" y="1741"/>
            <a:chExt cx="2026" cy="1255"/>
          </a:xfrm>
        </p:grpSpPr>
        <p:graphicFrame>
          <p:nvGraphicFramePr>
            <p:cNvPr id="517127" name="Object 7"/>
            <p:cNvGraphicFramePr>
              <a:graphicFrameLocks noChangeAspect="1"/>
            </p:cNvGraphicFramePr>
            <p:nvPr/>
          </p:nvGraphicFramePr>
          <p:xfrm>
            <a:off x="2031" y="1920"/>
            <a:ext cx="1617" cy="843"/>
          </p:xfrm>
          <a:graphic>
            <a:graphicData uri="http://schemas.openxmlformats.org/presentationml/2006/ole">
              <mc:AlternateContent xmlns:mc="http://schemas.openxmlformats.org/markup-compatibility/2006">
                <mc:Choice xmlns:v="urn:schemas-microsoft-com:vml" Requires="v">
                  <p:oleObj spid="_x0000_s517140" name="Document" r:id="rId7" imgW="2566416" imgH="1338072" progId="Word.Document.8">
                    <p:embed/>
                  </p:oleObj>
                </mc:Choice>
                <mc:Fallback>
                  <p:oleObj name="Document" r:id="rId7" imgW="2566416" imgH="1338072" progId="Word.Document.8">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1" y="1920"/>
                          <a:ext cx="1617" cy="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7128" name="Text Box 8" descr="Pink tissue paper"/>
            <p:cNvSpPr txBox="1">
              <a:spLocks noChangeArrowheads="1"/>
            </p:cNvSpPr>
            <p:nvPr/>
          </p:nvSpPr>
          <p:spPr bwMode="auto">
            <a:xfrm>
              <a:off x="1824" y="1881"/>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1</a:t>
              </a:r>
              <a:endParaRPr lang="en-US" sz="1400"/>
            </a:p>
          </p:txBody>
        </p:sp>
        <p:sp>
          <p:nvSpPr>
            <p:cNvPr id="517129" name="Text Box 9" descr="Pink tissue paper"/>
            <p:cNvSpPr txBox="1">
              <a:spLocks noChangeArrowheads="1"/>
            </p:cNvSpPr>
            <p:nvPr/>
          </p:nvSpPr>
          <p:spPr bwMode="auto">
            <a:xfrm>
              <a:off x="1824" y="2496"/>
              <a:ext cx="196" cy="231"/>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a:t>0</a:t>
              </a:r>
              <a:endParaRPr lang="en-US" sz="1400"/>
            </a:p>
          </p:txBody>
        </p:sp>
        <p:sp>
          <p:nvSpPr>
            <p:cNvPr id="517130" name="Text Box 10" descr="Pink tissue paper"/>
            <p:cNvSpPr txBox="1">
              <a:spLocks noChangeArrowheads="1"/>
            </p:cNvSpPr>
            <p:nvPr/>
          </p:nvSpPr>
          <p:spPr bwMode="auto">
            <a:xfrm rot="16200000" flipH="1">
              <a:off x="1217" y="2146"/>
              <a:ext cx="1022"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y</a:t>
              </a:r>
              <a:r>
                <a:rPr lang="en-US" sz="1600"/>
                <a:t> = Probabilities</a:t>
              </a:r>
            </a:p>
          </p:txBody>
        </p:sp>
        <p:sp>
          <p:nvSpPr>
            <p:cNvPr id="517131" name="Text Box 11" descr="Pink tissue paper"/>
            <p:cNvSpPr txBox="1">
              <a:spLocks noChangeArrowheads="1"/>
            </p:cNvSpPr>
            <p:nvPr/>
          </p:nvSpPr>
          <p:spPr bwMode="auto">
            <a:xfrm flipH="1">
              <a:off x="2209" y="2784"/>
              <a:ext cx="1236" cy="212"/>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1600" i="1"/>
                <a:t>x </a:t>
              </a:r>
              <a:r>
                <a:rPr lang="en-US" sz="1600"/>
                <a:t>= People in Room</a:t>
              </a:r>
              <a:endParaRPr lang="en-US" sz="1400"/>
            </a:p>
          </p:txBody>
        </p:sp>
      </p:grpSp>
      <p:sp>
        <p:nvSpPr>
          <p:cNvPr id="517132" name="Text Box 12" descr="Pink tissue paper"/>
          <p:cNvSpPr txBox="1">
            <a:spLocks noChangeArrowheads="1"/>
          </p:cNvSpPr>
          <p:nvPr/>
        </p:nvSpPr>
        <p:spPr bwMode="auto">
          <a:xfrm>
            <a:off x="762000" y="5973763"/>
            <a:ext cx="7899400" cy="396875"/>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2000">
                <a:solidFill>
                  <a:schemeClr val="tx2"/>
                </a:solidFill>
              </a:rPr>
              <a:t>How many people in the room would be required for 100% certainty?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17132"/>
                                        </p:tgtEl>
                                        <p:attrNameLst>
                                          <p:attrName>style.visibility</p:attrName>
                                        </p:attrNameLst>
                                      </p:cBhvr>
                                      <p:to>
                                        <p:strVal val="visible"/>
                                      </p:to>
                                    </p:set>
                                    <p:animEffect transition="in" filter="slide(fromTop)">
                                      <p:cBhvr>
                                        <p:cTn id="7" dur="500"/>
                                        <p:tgtEl>
                                          <p:spTgt spid="517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3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r>
              <a:rPr lang="en-US"/>
              <a:t>Copyright © 2005 Pearson Education, Inc.</a:t>
            </a:r>
            <a:endParaRPr lang="en-CA"/>
          </a:p>
        </p:txBody>
      </p:sp>
      <p:sp>
        <p:nvSpPr>
          <p:cNvPr id="24" name="Slide Number Placeholder 4"/>
          <p:cNvSpPr>
            <a:spLocks noGrp="1"/>
          </p:cNvSpPr>
          <p:nvPr>
            <p:ph type="sldNum" sz="quarter" idx="11"/>
          </p:nvPr>
        </p:nvSpPr>
        <p:spPr/>
        <p:txBody>
          <a:bodyPr/>
          <a:lstStyle/>
          <a:p>
            <a:r>
              <a:rPr lang="en-US"/>
              <a:t>Slide 7-</a:t>
            </a:r>
            <a:fld id="{20E71330-7518-470C-BC13-FD5FB4425195}" type="slidenum">
              <a:rPr lang="en-US"/>
              <a:pPr/>
              <a:t>3</a:t>
            </a:fld>
            <a:endParaRPr lang="en-CA"/>
          </a:p>
        </p:txBody>
      </p:sp>
      <p:sp>
        <p:nvSpPr>
          <p:cNvPr id="467970" name="Rectangle 1026"/>
          <p:cNvSpPr>
            <a:spLocks noGrp="1" noChangeArrowheads="1"/>
          </p:cNvSpPr>
          <p:nvPr>
            <p:ph type="title"/>
          </p:nvPr>
        </p:nvSpPr>
        <p:spPr>
          <a:xfrm>
            <a:off x="1295400" y="150813"/>
            <a:ext cx="6477000" cy="992187"/>
          </a:xfrm>
        </p:spPr>
        <p:txBody>
          <a:bodyPr/>
          <a:lstStyle/>
          <a:p>
            <a:r>
              <a:rPr lang="en-US"/>
              <a:t>Expressing Probability</a:t>
            </a:r>
          </a:p>
        </p:txBody>
      </p:sp>
      <p:sp>
        <p:nvSpPr>
          <p:cNvPr id="467971"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7-A</a:t>
            </a:r>
            <a:endParaRPr lang="en-US" sz="1600"/>
          </a:p>
        </p:txBody>
      </p:sp>
      <p:sp>
        <p:nvSpPr>
          <p:cNvPr id="467972" name="Text Box 1028" descr="Pink tissue paper"/>
          <p:cNvSpPr txBox="1">
            <a:spLocks noChangeArrowheads="1"/>
          </p:cNvSpPr>
          <p:nvPr/>
        </p:nvSpPr>
        <p:spPr bwMode="auto">
          <a:xfrm>
            <a:off x="593725" y="1676400"/>
            <a:ext cx="184150" cy="4572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67973" name="Text Box 1029" descr="Pink tissue paper"/>
          <p:cNvSpPr txBox="1">
            <a:spLocks noChangeArrowheads="1"/>
          </p:cNvSpPr>
          <p:nvPr/>
        </p:nvSpPr>
        <p:spPr bwMode="auto">
          <a:xfrm>
            <a:off x="760413" y="1812925"/>
            <a:ext cx="4344987" cy="22256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2000"/>
              <a:t>The probability of an event,</a:t>
            </a:r>
          </a:p>
          <a:p>
            <a:pPr algn="l"/>
            <a:r>
              <a:rPr lang="en-US" sz="2000"/>
              <a:t>expressed as </a:t>
            </a:r>
            <a:r>
              <a:rPr lang="en-US" sz="2000" i="1"/>
              <a:t>P</a:t>
            </a:r>
            <a:r>
              <a:rPr lang="en-US" sz="2000"/>
              <a:t>(event), is </a:t>
            </a:r>
          </a:p>
          <a:p>
            <a:pPr algn="l"/>
            <a:r>
              <a:rPr lang="en-US" sz="2000"/>
              <a:t>alwaysbetween 0 and 1 (inclusive).  </a:t>
            </a:r>
          </a:p>
          <a:p>
            <a:pPr algn="l"/>
            <a:endParaRPr lang="en-US" sz="2000"/>
          </a:p>
          <a:p>
            <a:pPr algn="l"/>
            <a:r>
              <a:rPr lang="en-US" sz="2000"/>
              <a:t>A probability of 0 means the event is </a:t>
            </a:r>
            <a:r>
              <a:rPr lang="en-US" sz="2000" u="sng"/>
              <a:t>impossible</a:t>
            </a:r>
            <a:r>
              <a:rPr lang="en-US" sz="2000"/>
              <a:t> and a probability of 1</a:t>
            </a:r>
          </a:p>
          <a:p>
            <a:pPr algn="l"/>
            <a:r>
              <a:rPr lang="en-US" sz="2000"/>
              <a:t>means the event is </a:t>
            </a:r>
            <a:r>
              <a:rPr lang="en-US" sz="2000" u="sng"/>
              <a:t>certain</a:t>
            </a:r>
            <a:r>
              <a:rPr lang="en-US" sz="2000"/>
              <a:t>.</a:t>
            </a:r>
          </a:p>
        </p:txBody>
      </p:sp>
      <p:grpSp>
        <p:nvGrpSpPr>
          <p:cNvPr id="467974" name="Group 1030"/>
          <p:cNvGrpSpPr>
            <a:grpSpLocks/>
          </p:cNvGrpSpPr>
          <p:nvPr/>
        </p:nvGrpSpPr>
        <p:grpSpPr bwMode="auto">
          <a:xfrm>
            <a:off x="1981200" y="1828800"/>
            <a:ext cx="6597650" cy="4114800"/>
            <a:chOff x="1440" y="1200"/>
            <a:chExt cx="4156" cy="2592"/>
          </a:xfrm>
        </p:grpSpPr>
        <p:grpSp>
          <p:nvGrpSpPr>
            <p:cNvPr id="467975" name="Group 1031"/>
            <p:cNvGrpSpPr>
              <a:grpSpLocks/>
            </p:cNvGrpSpPr>
            <p:nvPr/>
          </p:nvGrpSpPr>
          <p:grpSpPr bwMode="auto">
            <a:xfrm>
              <a:off x="3635" y="1200"/>
              <a:ext cx="1961" cy="2592"/>
              <a:chOff x="3734" y="1200"/>
              <a:chExt cx="1961" cy="2592"/>
            </a:xfrm>
          </p:grpSpPr>
          <p:sp>
            <p:nvSpPr>
              <p:cNvPr id="467976" name="Rectangle 1032"/>
              <p:cNvSpPr>
                <a:spLocks noChangeArrowheads="1"/>
              </p:cNvSpPr>
              <p:nvPr/>
            </p:nvSpPr>
            <p:spPr bwMode="auto">
              <a:xfrm>
                <a:off x="4104" y="1344"/>
                <a:ext cx="216" cy="2352"/>
              </a:xfrm>
              <a:prstGeom prst="rect">
                <a:avLst/>
              </a:prstGeom>
              <a:gradFill rotWithShape="0">
                <a:gsLst>
                  <a:gs pos="0">
                    <a:srgbClr val="18605A">
                      <a:gamma/>
                      <a:tint val="22353"/>
                      <a:invGamma/>
                    </a:srgbClr>
                  </a:gs>
                  <a:gs pos="100000">
                    <a:srgbClr val="18605A"/>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77" name="Text Box 1033" descr="Pink tissue paper"/>
              <p:cNvSpPr txBox="1">
                <a:spLocks noChangeArrowheads="1"/>
              </p:cNvSpPr>
              <p:nvPr/>
            </p:nvSpPr>
            <p:spPr bwMode="auto">
              <a:xfrm>
                <a:off x="3815" y="1200"/>
                <a:ext cx="223" cy="28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1</a:t>
                </a:r>
              </a:p>
            </p:txBody>
          </p:sp>
          <p:sp>
            <p:nvSpPr>
              <p:cNvPr id="467978" name="Text Box 1034" descr="Pink tissue paper"/>
              <p:cNvSpPr txBox="1">
                <a:spLocks noChangeArrowheads="1"/>
              </p:cNvSpPr>
              <p:nvPr/>
            </p:nvSpPr>
            <p:spPr bwMode="auto">
              <a:xfrm>
                <a:off x="3815" y="3504"/>
                <a:ext cx="223" cy="28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0</a:t>
                </a:r>
              </a:p>
            </p:txBody>
          </p:sp>
          <p:sp>
            <p:nvSpPr>
              <p:cNvPr id="467979" name="Text Box 1035" descr="Pink tissue paper"/>
              <p:cNvSpPr txBox="1">
                <a:spLocks noChangeArrowheads="1"/>
              </p:cNvSpPr>
              <p:nvPr/>
            </p:nvSpPr>
            <p:spPr bwMode="auto">
              <a:xfrm>
                <a:off x="3734" y="2370"/>
                <a:ext cx="383" cy="28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0.5</a:t>
                </a:r>
              </a:p>
            </p:txBody>
          </p:sp>
          <p:sp>
            <p:nvSpPr>
              <p:cNvPr id="467980" name="Line 1036"/>
              <p:cNvSpPr>
                <a:spLocks noChangeShapeType="1"/>
              </p:cNvSpPr>
              <p:nvPr/>
            </p:nvSpPr>
            <p:spPr bwMode="auto">
              <a:xfrm>
                <a:off x="4103" y="2514"/>
                <a:ext cx="4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1" name="Line 1037"/>
              <p:cNvSpPr>
                <a:spLocks noChangeShapeType="1"/>
              </p:cNvSpPr>
              <p:nvPr/>
            </p:nvSpPr>
            <p:spPr bwMode="auto">
              <a:xfrm>
                <a:off x="4103" y="1344"/>
                <a:ext cx="4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2" name="Line 1038"/>
              <p:cNvSpPr>
                <a:spLocks noChangeShapeType="1"/>
              </p:cNvSpPr>
              <p:nvPr/>
            </p:nvSpPr>
            <p:spPr bwMode="auto">
              <a:xfrm>
                <a:off x="4103" y="3686"/>
                <a:ext cx="4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3" name="Text Box 1039" descr="Pink tissue paper"/>
              <p:cNvSpPr txBox="1">
                <a:spLocks noChangeArrowheads="1"/>
              </p:cNvSpPr>
              <p:nvPr/>
            </p:nvSpPr>
            <p:spPr bwMode="auto">
              <a:xfrm>
                <a:off x="4628" y="1200"/>
                <a:ext cx="632" cy="2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000" i="1"/>
                  <a:t>Certain</a:t>
                </a:r>
                <a:endParaRPr lang="en-US" sz="2000"/>
              </a:p>
            </p:txBody>
          </p:sp>
          <p:sp>
            <p:nvSpPr>
              <p:cNvPr id="467984" name="Text Box 1040" descr="Pink tissue paper"/>
              <p:cNvSpPr txBox="1">
                <a:spLocks noChangeArrowheads="1"/>
              </p:cNvSpPr>
              <p:nvPr/>
            </p:nvSpPr>
            <p:spPr bwMode="auto">
              <a:xfrm>
                <a:off x="4681" y="1824"/>
                <a:ext cx="526" cy="2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000" i="1"/>
                  <a:t>Likely</a:t>
                </a:r>
                <a:endParaRPr lang="en-US" sz="2000"/>
              </a:p>
            </p:txBody>
          </p:sp>
          <p:sp>
            <p:nvSpPr>
              <p:cNvPr id="467985" name="Text Box 1041" descr="Pink tissue paper"/>
              <p:cNvSpPr txBox="1">
                <a:spLocks noChangeArrowheads="1"/>
              </p:cNvSpPr>
              <p:nvPr/>
            </p:nvSpPr>
            <p:spPr bwMode="auto">
              <a:xfrm>
                <a:off x="4700" y="2928"/>
                <a:ext cx="678" cy="2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000" i="1"/>
                  <a:t>Unlikely</a:t>
                </a:r>
                <a:endParaRPr lang="en-US" sz="2000"/>
              </a:p>
            </p:txBody>
          </p:sp>
          <p:sp>
            <p:nvSpPr>
              <p:cNvPr id="467986" name="Text Box 1042" descr="Pink tissue paper"/>
              <p:cNvSpPr txBox="1">
                <a:spLocks noChangeArrowheads="1"/>
              </p:cNvSpPr>
              <p:nvPr/>
            </p:nvSpPr>
            <p:spPr bwMode="auto">
              <a:xfrm>
                <a:off x="4530" y="2390"/>
                <a:ext cx="1165" cy="2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000" i="1"/>
                  <a:t>50 -50 Chance</a:t>
                </a:r>
              </a:p>
            </p:txBody>
          </p:sp>
          <p:sp>
            <p:nvSpPr>
              <p:cNvPr id="467987" name="Text Box 1043" descr="Pink tissue paper"/>
              <p:cNvSpPr txBox="1">
                <a:spLocks noChangeArrowheads="1"/>
              </p:cNvSpPr>
              <p:nvPr/>
            </p:nvSpPr>
            <p:spPr bwMode="auto">
              <a:xfrm>
                <a:off x="4576" y="3542"/>
                <a:ext cx="881" cy="25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000" i="1"/>
                  <a:t>Impossible</a:t>
                </a:r>
                <a:endParaRPr lang="en-US" sz="2000"/>
              </a:p>
            </p:txBody>
          </p:sp>
          <p:sp>
            <p:nvSpPr>
              <p:cNvPr id="467988" name="Line 1044"/>
              <p:cNvSpPr>
                <a:spLocks noChangeShapeType="1"/>
              </p:cNvSpPr>
              <p:nvPr/>
            </p:nvSpPr>
            <p:spPr bwMode="auto">
              <a:xfrm>
                <a:off x="4456" y="3072"/>
                <a:ext cx="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9" name="Line 1045"/>
              <p:cNvSpPr>
                <a:spLocks noChangeShapeType="1"/>
              </p:cNvSpPr>
              <p:nvPr/>
            </p:nvSpPr>
            <p:spPr bwMode="auto">
              <a:xfrm>
                <a:off x="4456" y="1968"/>
                <a:ext cx="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67990" name="Text Box 1046" descr="Pink tissue paper"/>
            <p:cNvSpPr txBox="1">
              <a:spLocks noChangeArrowheads="1"/>
            </p:cNvSpPr>
            <p:nvPr/>
          </p:nvSpPr>
          <p:spPr bwMode="auto">
            <a:xfrm>
              <a:off x="1440" y="3072"/>
              <a:ext cx="1648" cy="404"/>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3600">
                  <a:solidFill>
                    <a:schemeClr val="tx2"/>
                  </a:solidFill>
                </a:rPr>
                <a:t>0 ≤ </a:t>
              </a:r>
              <a:r>
                <a:rPr lang="en-US" sz="3600" i="1">
                  <a:solidFill>
                    <a:schemeClr val="tx2"/>
                  </a:solidFill>
                </a:rPr>
                <a:t>P</a:t>
              </a:r>
              <a:r>
                <a:rPr lang="en-US" sz="3600">
                  <a:solidFill>
                    <a:schemeClr val="tx2"/>
                  </a:solidFill>
                </a:rPr>
                <a:t>(</a:t>
              </a:r>
              <a:r>
                <a:rPr lang="en-US" sz="3600" i="1">
                  <a:solidFill>
                    <a:schemeClr val="tx2"/>
                  </a:solidFill>
                </a:rPr>
                <a:t>A</a:t>
              </a:r>
              <a:r>
                <a:rPr lang="en-US" sz="3600">
                  <a:solidFill>
                    <a:schemeClr val="tx2"/>
                  </a:solidFill>
                </a:rPr>
                <a:t>) ≤ 1</a:t>
              </a:r>
              <a:endParaRPr lang="en-US">
                <a:solidFill>
                  <a:schemeClr val="tx2"/>
                </a:solidFill>
              </a:endParaRPr>
            </a:p>
          </p:txBody>
        </p:sp>
      </p:grpSp>
    </p:spTree>
    <p:extLst>
      <p:ext uri="{BB962C8B-B14F-4D97-AF65-F5344CB8AC3E}">
        <p14:creationId xmlns:p14="http://schemas.microsoft.com/office/powerpoint/2010/main" val="128735520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67974"/>
                                        </p:tgtEl>
                                        <p:attrNameLst>
                                          <p:attrName>style.visibility</p:attrName>
                                        </p:attrNameLst>
                                      </p:cBhvr>
                                      <p:to>
                                        <p:strVal val="visible"/>
                                      </p:to>
                                    </p:set>
                                    <p:animEffect transition="in" filter="box(in)">
                                      <p:cBhvr>
                                        <p:cTn id="7" dur="500"/>
                                        <p:tgtEl>
                                          <p:spTgt spid="467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a:t>Copyright © 2005 Pearson Education, Inc.</a:t>
            </a:r>
            <a:endParaRPr lang="en-CA"/>
          </a:p>
        </p:txBody>
      </p:sp>
      <p:sp>
        <p:nvSpPr>
          <p:cNvPr id="12" name="Slide Number Placeholder 4"/>
          <p:cNvSpPr>
            <a:spLocks noGrp="1"/>
          </p:cNvSpPr>
          <p:nvPr>
            <p:ph type="sldNum" sz="quarter" idx="11"/>
          </p:nvPr>
        </p:nvSpPr>
        <p:spPr/>
        <p:txBody>
          <a:bodyPr/>
          <a:lstStyle/>
          <a:p>
            <a:r>
              <a:rPr lang="en-US"/>
              <a:t>Slide 7-</a:t>
            </a:r>
            <a:fld id="{4156E310-7F00-4880-AEE6-57309F08B8D0}" type="slidenum">
              <a:rPr lang="en-US"/>
              <a:pPr/>
              <a:t>4</a:t>
            </a:fld>
            <a:endParaRPr lang="en-CA"/>
          </a:p>
        </p:txBody>
      </p:sp>
      <p:sp>
        <p:nvSpPr>
          <p:cNvPr id="470018" name="Rectangle 1026"/>
          <p:cNvSpPr>
            <a:spLocks noGrp="1" noChangeArrowheads="1"/>
          </p:cNvSpPr>
          <p:nvPr>
            <p:ph type="title"/>
          </p:nvPr>
        </p:nvSpPr>
        <p:spPr>
          <a:xfrm>
            <a:off x="1295400" y="150813"/>
            <a:ext cx="6477000" cy="992187"/>
          </a:xfrm>
        </p:spPr>
        <p:txBody>
          <a:bodyPr/>
          <a:lstStyle/>
          <a:p>
            <a:r>
              <a:rPr lang="en-US"/>
              <a:t>Three Types of Probabilities</a:t>
            </a:r>
          </a:p>
        </p:txBody>
      </p:sp>
      <p:sp>
        <p:nvSpPr>
          <p:cNvPr id="470019"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7-A</a:t>
            </a:r>
            <a:endParaRPr lang="en-US" sz="1600"/>
          </a:p>
        </p:txBody>
      </p:sp>
      <p:sp>
        <p:nvSpPr>
          <p:cNvPr id="470020" name="AutoShape 1028"/>
          <p:cNvSpPr>
            <a:spLocks noChangeArrowheads="1"/>
          </p:cNvSpPr>
          <p:nvPr/>
        </p:nvSpPr>
        <p:spPr bwMode="auto">
          <a:xfrm>
            <a:off x="2327275" y="2270125"/>
            <a:ext cx="4800600" cy="3444875"/>
          </a:xfrm>
          <a:prstGeom prst="flowChartExtract">
            <a:avLst/>
          </a:prstGeom>
          <a:gradFill rotWithShape="0">
            <a:gsLst>
              <a:gs pos="0">
                <a:srgbClr val="8488C4"/>
              </a:gs>
              <a:gs pos="53000">
                <a:srgbClr val="D4DEFF"/>
              </a:gs>
              <a:gs pos="83000">
                <a:srgbClr val="D4DEFF"/>
              </a:gs>
              <a:gs pos="100000">
                <a:srgbClr val="96AB94"/>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0021" name="Text Box 1029"/>
          <p:cNvSpPr txBox="1">
            <a:spLocks noChangeArrowheads="1"/>
          </p:cNvSpPr>
          <p:nvPr/>
        </p:nvSpPr>
        <p:spPr bwMode="auto">
          <a:xfrm>
            <a:off x="762000" y="5867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tx2"/>
                </a:solidFill>
              </a:rPr>
              <a:t>empirical probability</a:t>
            </a:r>
          </a:p>
        </p:txBody>
      </p:sp>
      <p:sp>
        <p:nvSpPr>
          <p:cNvPr id="470022" name="Text Box 1030"/>
          <p:cNvSpPr txBox="1">
            <a:spLocks noChangeArrowheads="1"/>
          </p:cNvSpPr>
          <p:nvPr/>
        </p:nvSpPr>
        <p:spPr bwMode="auto">
          <a:xfrm>
            <a:off x="5715000" y="5867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tx2"/>
                </a:solidFill>
              </a:rPr>
              <a:t>subjective probability</a:t>
            </a:r>
          </a:p>
        </p:txBody>
      </p:sp>
      <p:sp>
        <p:nvSpPr>
          <p:cNvPr id="470023" name="Text Box 1031"/>
          <p:cNvSpPr txBox="1">
            <a:spLocks noChangeArrowheads="1"/>
          </p:cNvSpPr>
          <p:nvPr/>
        </p:nvSpPr>
        <p:spPr bwMode="auto">
          <a:xfrm>
            <a:off x="3125788" y="1600200"/>
            <a:ext cx="3198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tx2"/>
                </a:solidFill>
              </a:rPr>
              <a:t>theoretical probability</a:t>
            </a:r>
          </a:p>
        </p:txBody>
      </p:sp>
      <p:grpSp>
        <p:nvGrpSpPr>
          <p:cNvPr id="470024" name="Group 1032"/>
          <p:cNvGrpSpPr>
            <a:grpSpLocks/>
          </p:cNvGrpSpPr>
          <p:nvPr/>
        </p:nvGrpSpPr>
        <p:grpSpPr bwMode="auto">
          <a:xfrm>
            <a:off x="3125788" y="2179638"/>
            <a:ext cx="3043237" cy="2895600"/>
            <a:chOff x="1968" y="1344"/>
            <a:chExt cx="1917" cy="1824"/>
          </a:xfrm>
        </p:grpSpPr>
        <p:sp>
          <p:nvSpPr>
            <p:cNvPr id="470025" name="Text Box 1033" descr="Pink tissue paper"/>
            <p:cNvSpPr txBox="1">
              <a:spLocks noChangeArrowheads="1"/>
            </p:cNvSpPr>
            <p:nvPr/>
          </p:nvSpPr>
          <p:spPr bwMode="auto">
            <a:xfrm>
              <a:off x="1968" y="2650"/>
              <a:ext cx="1917" cy="51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The chance of</a:t>
              </a:r>
            </a:p>
            <a:p>
              <a:r>
                <a:rPr lang="en-US"/>
                <a:t>rolling a 4 is 1 out of 6.</a:t>
              </a:r>
            </a:p>
          </p:txBody>
        </p:sp>
        <p:sp>
          <p:nvSpPr>
            <p:cNvPr id="470026" name="Line 1034"/>
            <p:cNvSpPr>
              <a:spLocks noChangeShapeType="1"/>
            </p:cNvSpPr>
            <p:nvPr/>
          </p:nvSpPr>
          <p:spPr bwMode="auto">
            <a:xfrm rot="5400000">
              <a:off x="2342" y="1978"/>
              <a:ext cx="1268" cy="0"/>
            </a:xfrm>
            <a:prstGeom prst="line">
              <a:avLst/>
            </a:prstGeom>
            <a:noFill/>
            <a:ln w="38100">
              <a:solidFill>
                <a:srgbClr val="981A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70024"/>
                                        </p:tgtEl>
                                        <p:attrNameLst>
                                          <p:attrName>style.visibility</p:attrName>
                                        </p:attrNameLst>
                                      </p:cBhvr>
                                      <p:to>
                                        <p:strVal val="visible"/>
                                      </p:to>
                                    </p:set>
                                    <p:anim calcmode="lin" valueType="num">
                                      <p:cBhvr additive="base">
                                        <p:cTn id="7" dur="500" fill="hold"/>
                                        <p:tgtEl>
                                          <p:spTgt spid="470024"/>
                                        </p:tgtEl>
                                        <p:attrNameLst>
                                          <p:attrName>ppt_x</p:attrName>
                                        </p:attrNameLst>
                                      </p:cBhvr>
                                      <p:tavLst>
                                        <p:tav tm="0">
                                          <p:val>
                                            <p:strVal val="#ppt_x"/>
                                          </p:val>
                                        </p:tav>
                                        <p:tav tm="100000">
                                          <p:val>
                                            <p:strVal val="#ppt_x"/>
                                          </p:val>
                                        </p:tav>
                                      </p:tavLst>
                                    </p:anim>
                                    <p:anim calcmode="lin" valueType="num">
                                      <p:cBhvr additive="base">
                                        <p:cTn id="8" dur="500" fill="hold"/>
                                        <p:tgtEl>
                                          <p:spTgt spid="4700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a:t>Copyright © 2005 Pearson Education, Inc.</a:t>
            </a:r>
            <a:endParaRPr lang="en-CA"/>
          </a:p>
        </p:txBody>
      </p:sp>
      <p:sp>
        <p:nvSpPr>
          <p:cNvPr id="12" name="Slide Number Placeholder 4"/>
          <p:cNvSpPr>
            <a:spLocks noGrp="1"/>
          </p:cNvSpPr>
          <p:nvPr>
            <p:ph type="sldNum" sz="quarter" idx="11"/>
          </p:nvPr>
        </p:nvSpPr>
        <p:spPr/>
        <p:txBody>
          <a:bodyPr/>
          <a:lstStyle/>
          <a:p>
            <a:r>
              <a:rPr lang="en-US"/>
              <a:t>Slide 7-</a:t>
            </a:r>
            <a:fld id="{9CA91538-692B-4D1B-9063-EBEA3ECB7C7F}" type="slidenum">
              <a:rPr lang="en-US"/>
              <a:pPr/>
              <a:t>5</a:t>
            </a:fld>
            <a:endParaRPr lang="en-CA"/>
          </a:p>
        </p:txBody>
      </p:sp>
      <p:sp>
        <p:nvSpPr>
          <p:cNvPr id="472066" name="Rectangle 1026"/>
          <p:cNvSpPr>
            <a:spLocks noGrp="1" noChangeArrowheads="1"/>
          </p:cNvSpPr>
          <p:nvPr>
            <p:ph type="title"/>
          </p:nvPr>
        </p:nvSpPr>
        <p:spPr>
          <a:xfrm>
            <a:off x="1295400" y="150813"/>
            <a:ext cx="6477000" cy="992187"/>
          </a:xfrm>
        </p:spPr>
        <p:txBody>
          <a:bodyPr/>
          <a:lstStyle/>
          <a:p>
            <a:r>
              <a:rPr lang="en-US"/>
              <a:t>Three Types of Probabilities</a:t>
            </a:r>
          </a:p>
        </p:txBody>
      </p:sp>
      <p:sp>
        <p:nvSpPr>
          <p:cNvPr id="472067"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7-A</a:t>
            </a:r>
            <a:endParaRPr lang="en-US" sz="1600"/>
          </a:p>
        </p:txBody>
      </p:sp>
      <p:sp>
        <p:nvSpPr>
          <p:cNvPr id="472068" name="AutoShape 1028"/>
          <p:cNvSpPr>
            <a:spLocks noChangeArrowheads="1"/>
          </p:cNvSpPr>
          <p:nvPr/>
        </p:nvSpPr>
        <p:spPr bwMode="auto">
          <a:xfrm>
            <a:off x="2327275" y="2270125"/>
            <a:ext cx="4800600" cy="3444875"/>
          </a:xfrm>
          <a:prstGeom prst="flowChartExtract">
            <a:avLst/>
          </a:prstGeom>
          <a:gradFill rotWithShape="0">
            <a:gsLst>
              <a:gs pos="0">
                <a:srgbClr val="8488C4"/>
              </a:gs>
              <a:gs pos="53000">
                <a:srgbClr val="D4DEFF"/>
              </a:gs>
              <a:gs pos="83000">
                <a:srgbClr val="D4DEFF"/>
              </a:gs>
              <a:gs pos="100000">
                <a:srgbClr val="96AB94"/>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2069" name="Text Box 1029"/>
          <p:cNvSpPr txBox="1">
            <a:spLocks noChangeArrowheads="1"/>
          </p:cNvSpPr>
          <p:nvPr/>
        </p:nvSpPr>
        <p:spPr bwMode="auto">
          <a:xfrm>
            <a:off x="762000" y="5867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tx2"/>
                </a:solidFill>
              </a:rPr>
              <a:t>empirical probability</a:t>
            </a:r>
          </a:p>
        </p:txBody>
      </p:sp>
      <p:sp>
        <p:nvSpPr>
          <p:cNvPr id="472070" name="Text Box 1030"/>
          <p:cNvSpPr txBox="1">
            <a:spLocks noChangeArrowheads="1"/>
          </p:cNvSpPr>
          <p:nvPr/>
        </p:nvSpPr>
        <p:spPr bwMode="auto">
          <a:xfrm>
            <a:off x="5715000" y="5867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tx2"/>
                </a:solidFill>
              </a:rPr>
              <a:t>subjective probability</a:t>
            </a:r>
          </a:p>
        </p:txBody>
      </p:sp>
      <p:grpSp>
        <p:nvGrpSpPr>
          <p:cNvPr id="472071" name="Group 1031"/>
          <p:cNvGrpSpPr>
            <a:grpSpLocks/>
          </p:cNvGrpSpPr>
          <p:nvPr/>
        </p:nvGrpSpPr>
        <p:grpSpPr bwMode="auto">
          <a:xfrm>
            <a:off x="1793875" y="4237038"/>
            <a:ext cx="4584700" cy="1265237"/>
            <a:chOff x="1152" y="2685"/>
            <a:chExt cx="2888" cy="797"/>
          </a:xfrm>
        </p:grpSpPr>
        <p:sp>
          <p:nvSpPr>
            <p:cNvPr id="472072" name="Text Box 1032" descr="Pink tissue paper"/>
            <p:cNvSpPr txBox="1">
              <a:spLocks noChangeArrowheads="1"/>
            </p:cNvSpPr>
            <p:nvPr/>
          </p:nvSpPr>
          <p:spPr bwMode="auto">
            <a:xfrm>
              <a:off x="1938" y="2685"/>
              <a:ext cx="2102" cy="51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She’s a 92% free throw</a:t>
              </a:r>
            </a:p>
            <a:p>
              <a:r>
                <a:rPr lang="en-US"/>
                <a:t>shooter for the season.</a:t>
              </a:r>
            </a:p>
          </p:txBody>
        </p:sp>
        <p:sp>
          <p:nvSpPr>
            <p:cNvPr id="472073" name="Line 1033"/>
            <p:cNvSpPr>
              <a:spLocks noChangeShapeType="1"/>
            </p:cNvSpPr>
            <p:nvPr/>
          </p:nvSpPr>
          <p:spPr bwMode="auto">
            <a:xfrm rot="20171060">
              <a:off x="1152" y="3482"/>
              <a:ext cx="1268" cy="0"/>
            </a:xfrm>
            <a:prstGeom prst="line">
              <a:avLst/>
            </a:prstGeom>
            <a:noFill/>
            <a:ln w="38100">
              <a:solidFill>
                <a:srgbClr val="981A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2074" name="Text Box 1034"/>
          <p:cNvSpPr txBox="1">
            <a:spLocks noChangeArrowheads="1"/>
          </p:cNvSpPr>
          <p:nvPr/>
        </p:nvSpPr>
        <p:spPr bwMode="auto">
          <a:xfrm>
            <a:off x="3125788" y="1600200"/>
            <a:ext cx="3198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tx2"/>
                </a:solidFill>
              </a:rPr>
              <a:t>theoretical probability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nodeType="afterEffect">
                                  <p:stCondLst>
                                    <p:cond delay="0"/>
                                  </p:stCondLst>
                                  <p:childTnLst>
                                    <p:set>
                                      <p:cBhvr>
                                        <p:cTn id="6" dur="1" fill="hold">
                                          <p:stCondLst>
                                            <p:cond delay="0"/>
                                          </p:stCondLst>
                                        </p:cTn>
                                        <p:tgtEl>
                                          <p:spTgt spid="472071"/>
                                        </p:tgtEl>
                                        <p:attrNameLst>
                                          <p:attrName>style.visibility</p:attrName>
                                        </p:attrNameLst>
                                      </p:cBhvr>
                                      <p:to>
                                        <p:strVal val="visible"/>
                                      </p:to>
                                    </p:set>
                                    <p:anim calcmode="lin" valueType="num">
                                      <p:cBhvr additive="base">
                                        <p:cTn id="7" dur="500" fill="hold"/>
                                        <p:tgtEl>
                                          <p:spTgt spid="472071"/>
                                        </p:tgtEl>
                                        <p:attrNameLst>
                                          <p:attrName>ppt_x</p:attrName>
                                        </p:attrNameLst>
                                      </p:cBhvr>
                                      <p:tavLst>
                                        <p:tav tm="0">
                                          <p:val>
                                            <p:strVal val="0-#ppt_w/2"/>
                                          </p:val>
                                        </p:tav>
                                        <p:tav tm="100000">
                                          <p:val>
                                            <p:strVal val="#ppt_x"/>
                                          </p:val>
                                        </p:tav>
                                      </p:tavLst>
                                    </p:anim>
                                    <p:anim calcmode="lin" valueType="num">
                                      <p:cBhvr additive="base">
                                        <p:cTn id="8" dur="500" fill="hold"/>
                                        <p:tgtEl>
                                          <p:spTgt spid="4720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a:t>Copyright © 2005 Pearson Education, Inc.</a:t>
            </a:r>
            <a:endParaRPr lang="en-CA"/>
          </a:p>
        </p:txBody>
      </p:sp>
      <p:sp>
        <p:nvSpPr>
          <p:cNvPr id="12" name="Slide Number Placeholder 4"/>
          <p:cNvSpPr>
            <a:spLocks noGrp="1"/>
          </p:cNvSpPr>
          <p:nvPr>
            <p:ph type="sldNum" sz="quarter" idx="11"/>
          </p:nvPr>
        </p:nvSpPr>
        <p:spPr/>
        <p:txBody>
          <a:bodyPr/>
          <a:lstStyle/>
          <a:p>
            <a:r>
              <a:rPr lang="en-US"/>
              <a:t>Slide 7-</a:t>
            </a:r>
            <a:fld id="{42FF8DC6-2F2A-424D-892F-F633D1909BB2}" type="slidenum">
              <a:rPr lang="en-US"/>
              <a:pPr/>
              <a:t>6</a:t>
            </a:fld>
            <a:endParaRPr lang="en-CA"/>
          </a:p>
        </p:txBody>
      </p:sp>
      <p:sp>
        <p:nvSpPr>
          <p:cNvPr id="474114" name="Rectangle 1026"/>
          <p:cNvSpPr>
            <a:spLocks noGrp="1" noChangeArrowheads="1"/>
          </p:cNvSpPr>
          <p:nvPr>
            <p:ph type="title"/>
          </p:nvPr>
        </p:nvSpPr>
        <p:spPr>
          <a:xfrm>
            <a:off x="1295400" y="150813"/>
            <a:ext cx="6477000" cy="992187"/>
          </a:xfrm>
        </p:spPr>
        <p:txBody>
          <a:bodyPr/>
          <a:lstStyle/>
          <a:p>
            <a:r>
              <a:rPr lang="en-US"/>
              <a:t>Three Types of Probabilities</a:t>
            </a:r>
          </a:p>
        </p:txBody>
      </p:sp>
      <p:sp>
        <p:nvSpPr>
          <p:cNvPr id="474115"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7-A</a:t>
            </a:r>
            <a:endParaRPr lang="en-US" sz="1600"/>
          </a:p>
        </p:txBody>
      </p:sp>
      <p:sp>
        <p:nvSpPr>
          <p:cNvPr id="474116" name="AutoShape 1028"/>
          <p:cNvSpPr>
            <a:spLocks noChangeArrowheads="1"/>
          </p:cNvSpPr>
          <p:nvPr/>
        </p:nvSpPr>
        <p:spPr bwMode="auto">
          <a:xfrm>
            <a:off x="2327275" y="2270125"/>
            <a:ext cx="4800600" cy="3444875"/>
          </a:xfrm>
          <a:prstGeom prst="flowChartExtract">
            <a:avLst/>
          </a:prstGeom>
          <a:gradFill rotWithShape="0">
            <a:gsLst>
              <a:gs pos="0">
                <a:srgbClr val="8488C4"/>
              </a:gs>
              <a:gs pos="53000">
                <a:srgbClr val="D4DEFF"/>
              </a:gs>
              <a:gs pos="83000">
                <a:srgbClr val="D4DEFF"/>
              </a:gs>
              <a:gs pos="100000">
                <a:srgbClr val="96AB94"/>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4117" name="Text Box 1029"/>
          <p:cNvSpPr txBox="1">
            <a:spLocks noChangeArrowheads="1"/>
          </p:cNvSpPr>
          <p:nvPr/>
        </p:nvSpPr>
        <p:spPr bwMode="auto">
          <a:xfrm>
            <a:off x="762000" y="5867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tx2"/>
                </a:solidFill>
              </a:rPr>
              <a:t>empirical probability</a:t>
            </a:r>
          </a:p>
        </p:txBody>
      </p:sp>
      <p:sp>
        <p:nvSpPr>
          <p:cNvPr id="474118" name="Text Box 1030"/>
          <p:cNvSpPr txBox="1">
            <a:spLocks noChangeArrowheads="1"/>
          </p:cNvSpPr>
          <p:nvPr/>
        </p:nvSpPr>
        <p:spPr bwMode="auto">
          <a:xfrm>
            <a:off x="5715000" y="5867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tx2"/>
                </a:solidFill>
              </a:rPr>
              <a:t>subjective probability</a:t>
            </a:r>
          </a:p>
        </p:txBody>
      </p:sp>
      <p:grpSp>
        <p:nvGrpSpPr>
          <p:cNvPr id="474119" name="Group 1031"/>
          <p:cNvGrpSpPr>
            <a:grpSpLocks/>
          </p:cNvGrpSpPr>
          <p:nvPr/>
        </p:nvGrpSpPr>
        <p:grpSpPr bwMode="auto">
          <a:xfrm>
            <a:off x="3297238" y="3949700"/>
            <a:ext cx="4322762" cy="1536700"/>
            <a:chOff x="2077" y="2488"/>
            <a:chExt cx="2723" cy="968"/>
          </a:xfrm>
        </p:grpSpPr>
        <p:sp>
          <p:nvSpPr>
            <p:cNvPr id="474120" name="Text Box 1032" descr="Pink tissue paper"/>
            <p:cNvSpPr txBox="1">
              <a:spLocks noChangeArrowheads="1"/>
            </p:cNvSpPr>
            <p:nvPr/>
          </p:nvSpPr>
          <p:spPr bwMode="auto">
            <a:xfrm>
              <a:off x="2077" y="2488"/>
              <a:ext cx="1831" cy="748"/>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There’s about a 70%</a:t>
              </a:r>
            </a:p>
            <a:p>
              <a:r>
                <a:rPr lang="en-US"/>
                <a:t>chance she will go out</a:t>
              </a:r>
            </a:p>
            <a:p>
              <a:r>
                <a:rPr lang="en-US"/>
                <a:t>on a date with me. </a:t>
              </a:r>
            </a:p>
          </p:txBody>
        </p:sp>
        <p:sp>
          <p:nvSpPr>
            <p:cNvPr id="474121" name="Line 1033"/>
            <p:cNvSpPr>
              <a:spLocks noChangeShapeType="1"/>
            </p:cNvSpPr>
            <p:nvPr/>
          </p:nvSpPr>
          <p:spPr bwMode="auto">
            <a:xfrm rot="1428940" flipH="1">
              <a:off x="3532" y="3456"/>
              <a:ext cx="1268" cy="0"/>
            </a:xfrm>
            <a:prstGeom prst="line">
              <a:avLst/>
            </a:prstGeom>
            <a:noFill/>
            <a:ln w="38100">
              <a:solidFill>
                <a:srgbClr val="981A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4122" name="Text Box 1034"/>
          <p:cNvSpPr txBox="1">
            <a:spLocks noChangeArrowheads="1"/>
          </p:cNvSpPr>
          <p:nvPr/>
        </p:nvSpPr>
        <p:spPr bwMode="auto">
          <a:xfrm>
            <a:off x="3125788" y="1600200"/>
            <a:ext cx="3198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tx2"/>
                </a:solidFill>
              </a:rPr>
              <a:t>theoretical probability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afterEffect">
                                  <p:stCondLst>
                                    <p:cond delay="0"/>
                                  </p:stCondLst>
                                  <p:childTnLst>
                                    <p:set>
                                      <p:cBhvr>
                                        <p:cTn id="6" dur="1" fill="hold">
                                          <p:stCondLst>
                                            <p:cond delay="0"/>
                                          </p:stCondLst>
                                        </p:cTn>
                                        <p:tgtEl>
                                          <p:spTgt spid="474119"/>
                                        </p:tgtEl>
                                        <p:attrNameLst>
                                          <p:attrName>style.visibility</p:attrName>
                                        </p:attrNameLst>
                                      </p:cBhvr>
                                      <p:to>
                                        <p:strVal val="visible"/>
                                      </p:to>
                                    </p:set>
                                    <p:anim calcmode="lin" valueType="num">
                                      <p:cBhvr additive="base">
                                        <p:cTn id="7" dur="500" fill="hold"/>
                                        <p:tgtEl>
                                          <p:spTgt spid="474119"/>
                                        </p:tgtEl>
                                        <p:attrNameLst>
                                          <p:attrName>ppt_x</p:attrName>
                                        </p:attrNameLst>
                                      </p:cBhvr>
                                      <p:tavLst>
                                        <p:tav tm="0">
                                          <p:val>
                                            <p:strVal val="1+#ppt_w/2"/>
                                          </p:val>
                                        </p:tav>
                                        <p:tav tm="100000">
                                          <p:val>
                                            <p:strVal val="#ppt_x"/>
                                          </p:val>
                                        </p:tav>
                                      </p:tavLst>
                                    </p:anim>
                                    <p:anim calcmode="lin" valueType="num">
                                      <p:cBhvr additive="base">
                                        <p:cTn id="8" dur="500" fill="hold"/>
                                        <p:tgtEl>
                                          <p:spTgt spid="474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t>Copyright © 2005 Pearson Education, Inc.</a:t>
            </a:r>
            <a:endParaRPr lang="en-CA"/>
          </a:p>
        </p:txBody>
      </p:sp>
      <p:sp>
        <p:nvSpPr>
          <p:cNvPr id="14" name="Slide Number Placeholder 4"/>
          <p:cNvSpPr>
            <a:spLocks noGrp="1"/>
          </p:cNvSpPr>
          <p:nvPr>
            <p:ph type="sldNum" sz="quarter" idx="11"/>
          </p:nvPr>
        </p:nvSpPr>
        <p:spPr/>
        <p:txBody>
          <a:bodyPr/>
          <a:lstStyle/>
          <a:p>
            <a:r>
              <a:rPr lang="en-US"/>
              <a:t>Slide 7-</a:t>
            </a:r>
            <a:fld id="{023BDC03-455A-428B-A2D0-C8870196F301}" type="slidenum">
              <a:rPr lang="en-US"/>
              <a:pPr/>
              <a:t>7</a:t>
            </a:fld>
            <a:endParaRPr lang="en-CA"/>
          </a:p>
        </p:txBody>
      </p:sp>
      <p:sp>
        <p:nvSpPr>
          <p:cNvPr id="465922" name="Rectangle 2"/>
          <p:cNvSpPr>
            <a:spLocks noGrp="1" noChangeArrowheads="1"/>
          </p:cNvSpPr>
          <p:nvPr>
            <p:ph type="title"/>
          </p:nvPr>
        </p:nvSpPr>
        <p:spPr>
          <a:xfrm>
            <a:off x="1295400" y="150813"/>
            <a:ext cx="6477000" cy="992187"/>
          </a:xfrm>
        </p:spPr>
        <p:txBody>
          <a:bodyPr/>
          <a:lstStyle/>
          <a:p>
            <a:r>
              <a:rPr lang="en-US"/>
              <a:t>Probability Fundamentals</a:t>
            </a:r>
          </a:p>
        </p:txBody>
      </p:sp>
      <p:sp>
        <p:nvSpPr>
          <p:cNvPr id="465923" name="Text Box 3"/>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7-A</a:t>
            </a:r>
            <a:endParaRPr lang="en-US" sz="1600"/>
          </a:p>
        </p:txBody>
      </p:sp>
      <p:graphicFrame>
        <p:nvGraphicFramePr>
          <p:cNvPr id="465924" name="Object 4"/>
          <p:cNvGraphicFramePr>
            <a:graphicFrameLocks noChangeAspect="1"/>
          </p:cNvGraphicFramePr>
          <p:nvPr/>
        </p:nvGraphicFramePr>
        <p:xfrm>
          <a:off x="590550" y="1587500"/>
          <a:ext cx="4267200" cy="533400"/>
        </p:xfrm>
        <a:graphic>
          <a:graphicData uri="http://schemas.openxmlformats.org/presentationml/2006/ole">
            <mc:AlternateContent xmlns:mc="http://schemas.openxmlformats.org/markup-compatibility/2006">
              <mc:Choice xmlns:v="urn:schemas-microsoft-com:vml" Requires="v">
                <p:oleObj spid="_x0000_s518146" name="Equation" r:id="rId4" imgW="4267080" imgH="533160" progId="Equation.DSMT4">
                  <p:embed/>
                </p:oleObj>
              </mc:Choice>
              <mc:Fallback>
                <p:oleObj name="Equation" r:id="rId4" imgW="4267080" imgH="533160" progId="Equation.DSMT4">
                  <p:embed/>
                  <p:pic>
                    <p:nvPicPr>
                      <p:cNvPr id="46592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550" y="1587500"/>
                        <a:ext cx="42672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5925" name="Object 5"/>
          <p:cNvGraphicFramePr>
            <a:graphicFrameLocks noChangeAspect="1"/>
          </p:cNvGraphicFramePr>
          <p:nvPr/>
        </p:nvGraphicFramePr>
        <p:xfrm>
          <a:off x="641350" y="3390900"/>
          <a:ext cx="2400300" cy="304800"/>
        </p:xfrm>
        <a:graphic>
          <a:graphicData uri="http://schemas.openxmlformats.org/presentationml/2006/ole">
            <mc:AlternateContent xmlns:mc="http://schemas.openxmlformats.org/markup-compatibility/2006">
              <mc:Choice xmlns:v="urn:schemas-microsoft-com:vml" Requires="v">
                <p:oleObj spid="_x0000_s518147" name="Equation" r:id="rId6" imgW="2400120" imgH="304560" progId="Equation.DSMT4">
                  <p:embed/>
                </p:oleObj>
              </mc:Choice>
              <mc:Fallback>
                <p:oleObj name="Equation" r:id="rId6" imgW="2400120" imgH="304560" progId="Equation.DSMT4">
                  <p:embed/>
                  <p:pic>
                    <p:nvPicPr>
                      <p:cNvPr id="465925"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350" y="3390900"/>
                        <a:ext cx="24003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5926" name="Object 6"/>
          <p:cNvGraphicFramePr>
            <a:graphicFrameLocks noChangeAspect="1"/>
          </p:cNvGraphicFramePr>
          <p:nvPr/>
        </p:nvGraphicFramePr>
        <p:xfrm>
          <a:off x="673100" y="4919663"/>
          <a:ext cx="3302000" cy="584200"/>
        </p:xfrm>
        <a:graphic>
          <a:graphicData uri="http://schemas.openxmlformats.org/presentationml/2006/ole">
            <mc:AlternateContent xmlns:mc="http://schemas.openxmlformats.org/markup-compatibility/2006">
              <mc:Choice xmlns:v="urn:schemas-microsoft-com:vml" Requires="v">
                <p:oleObj spid="_x0000_s518148" name="Equation" r:id="rId8" imgW="3301920" imgH="583920" progId="Equation.DSMT4">
                  <p:embed/>
                </p:oleObj>
              </mc:Choice>
              <mc:Fallback>
                <p:oleObj name="Equation" r:id="rId8" imgW="3301920" imgH="583920" progId="Equation.DSMT4">
                  <p:embed/>
                  <p:pic>
                    <p:nvPicPr>
                      <p:cNvPr id="465926"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3100" y="4919663"/>
                        <a:ext cx="33020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5927" name="Object 7"/>
          <p:cNvGraphicFramePr>
            <a:graphicFrameLocks noChangeAspect="1"/>
          </p:cNvGraphicFramePr>
          <p:nvPr/>
        </p:nvGraphicFramePr>
        <p:xfrm>
          <a:off x="1371600" y="2251075"/>
          <a:ext cx="5487988" cy="584200"/>
        </p:xfrm>
        <a:graphic>
          <a:graphicData uri="http://schemas.openxmlformats.org/presentationml/2006/ole">
            <mc:AlternateContent xmlns:mc="http://schemas.openxmlformats.org/markup-compatibility/2006">
              <mc:Choice xmlns:v="urn:schemas-microsoft-com:vml" Requires="v">
                <p:oleObj spid="_x0000_s518149" name="Document" r:id="rId10" imgW="5486400" imgH="585216" progId="Word.Document.8">
                  <p:embed/>
                </p:oleObj>
              </mc:Choice>
              <mc:Fallback>
                <p:oleObj name="Document" r:id="rId10" imgW="5486400" imgH="585216" progId="Word.Document.8">
                  <p:embed/>
                  <p:pic>
                    <p:nvPicPr>
                      <p:cNvPr id="465927"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71600" y="2251075"/>
                        <a:ext cx="5487988"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5928" name="Object 8"/>
          <p:cNvGraphicFramePr>
            <a:graphicFrameLocks noChangeAspect="1"/>
          </p:cNvGraphicFramePr>
          <p:nvPr/>
        </p:nvGraphicFramePr>
        <p:xfrm>
          <a:off x="1371600" y="3779838"/>
          <a:ext cx="5487988" cy="584200"/>
        </p:xfrm>
        <a:graphic>
          <a:graphicData uri="http://schemas.openxmlformats.org/presentationml/2006/ole">
            <mc:AlternateContent xmlns:mc="http://schemas.openxmlformats.org/markup-compatibility/2006">
              <mc:Choice xmlns:v="urn:schemas-microsoft-com:vml" Requires="v">
                <p:oleObj spid="_x0000_s518150" name="Document" r:id="rId12" imgW="5486400" imgH="585216" progId="Word.Document.8">
                  <p:embed/>
                </p:oleObj>
              </mc:Choice>
              <mc:Fallback>
                <p:oleObj name="Document" r:id="rId12" imgW="5486400" imgH="585216" progId="Word.Document.8">
                  <p:embed/>
                  <p:pic>
                    <p:nvPicPr>
                      <p:cNvPr id="465928"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71600" y="3779838"/>
                        <a:ext cx="5487988"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5929" name="Object 9"/>
          <p:cNvGraphicFramePr>
            <a:graphicFrameLocks noChangeAspect="1"/>
          </p:cNvGraphicFramePr>
          <p:nvPr/>
        </p:nvGraphicFramePr>
        <p:xfrm>
          <a:off x="1905000" y="5654675"/>
          <a:ext cx="5943600" cy="881063"/>
        </p:xfrm>
        <a:graphic>
          <a:graphicData uri="http://schemas.openxmlformats.org/presentationml/2006/ole">
            <mc:AlternateContent xmlns:mc="http://schemas.openxmlformats.org/markup-compatibility/2006">
              <mc:Choice xmlns:v="urn:schemas-microsoft-com:vml" Requires="v">
                <p:oleObj spid="_x0000_s518151" name="Document" r:id="rId14" imgW="5486400" imgH="880920" progId="Word.Document.8">
                  <p:embed/>
                </p:oleObj>
              </mc:Choice>
              <mc:Fallback>
                <p:oleObj name="Document" r:id="rId14" imgW="5486400" imgH="880920" progId="Word.Document.8">
                  <p:embed/>
                  <p:pic>
                    <p:nvPicPr>
                      <p:cNvPr id="465929" name="Object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05000" y="5654675"/>
                        <a:ext cx="5943600" cy="881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5930" name="Text Box 10" descr="Pink tissue paper"/>
          <p:cNvSpPr txBox="1">
            <a:spLocks noChangeArrowheads="1"/>
          </p:cNvSpPr>
          <p:nvPr/>
        </p:nvSpPr>
        <p:spPr bwMode="auto">
          <a:xfrm>
            <a:off x="1828800" y="2862263"/>
            <a:ext cx="6573838" cy="396875"/>
          </a:xfrm>
          <a:prstGeom prst="rect">
            <a:avLst/>
          </a:prstGeom>
          <a:noFill/>
          <a:ln>
            <a:noFill/>
          </a:ln>
          <a:effectLst/>
          <a:extLst>
            <a:ext uri="{909E8E84-426E-40DD-AFC4-6F175D3DCCD1}">
              <a14:hiddenFill xmlns:a14="http://schemas.microsoft.com/office/drawing/2010/main">
                <a:blipFill dpi="0" rotWithShape="0">
                  <a:blip r:embed="rId1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2000" i="1">
                <a:solidFill>
                  <a:schemeClr val="tx2"/>
                </a:solidFill>
              </a:rPr>
              <a:t>P</a:t>
            </a:r>
            <a:r>
              <a:rPr lang="en-US" sz="2000">
                <a:solidFill>
                  <a:schemeClr val="tx2"/>
                </a:solidFill>
              </a:rPr>
              <a:t>(2 heads with 2 tosses) = 1/4      </a:t>
            </a:r>
            <a:r>
              <a:rPr lang="en-US" sz="2000"/>
              <a:t>{HH}/{HH, TT, HT, TH}</a:t>
            </a:r>
            <a:endParaRPr lang="en-US" sz="2000">
              <a:solidFill>
                <a:schemeClr val="tx2"/>
              </a:solidFill>
            </a:endParaRPr>
          </a:p>
        </p:txBody>
      </p:sp>
      <p:sp>
        <p:nvSpPr>
          <p:cNvPr id="465931" name="Text Box 11" descr="Pink tissue paper"/>
          <p:cNvSpPr txBox="1">
            <a:spLocks noChangeArrowheads="1"/>
          </p:cNvSpPr>
          <p:nvPr/>
        </p:nvSpPr>
        <p:spPr bwMode="auto">
          <a:xfrm>
            <a:off x="1828800" y="4419600"/>
            <a:ext cx="3311525" cy="396875"/>
          </a:xfrm>
          <a:prstGeom prst="rect">
            <a:avLst/>
          </a:prstGeom>
          <a:noFill/>
          <a:ln>
            <a:noFill/>
          </a:ln>
          <a:effectLst/>
          <a:extLst>
            <a:ext uri="{909E8E84-426E-40DD-AFC4-6F175D3DCCD1}">
              <a14:hiddenFill xmlns:a14="http://schemas.microsoft.com/office/drawing/2010/main">
                <a:blipFill dpi="0" rotWithShape="0">
                  <a:blip r:embed="rId1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2000" i="1">
                <a:solidFill>
                  <a:schemeClr val="tx2"/>
                </a:solidFill>
              </a:rPr>
              <a:t>P</a:t>
            </a:r>
            <a:r>
              <a:rPr lang="en-US" sz="2000">
                <a:solidFill>
                  <a:schemeClr val="tx2"/>
                </a:solidFill>
              </a:rPr>
              <a:t>(no rain) = 1 </a:t>
            </a:r>
            <a:r>
              <a:rPr lang="en-US" sz="2000">
                <a:solidFill>
                  <a:schemeClr val="tx2"/>
                </a:solidFill>
                <a:cs typeface="Times New Roman" pitchFamily="18" charset="0"/>
              </a:rPr>
              <a:t>–</a:t>
            </a:r>
            <a:r>
              <a:rPr lang="en-US" sz="2000">
                <a:solidFill>
                  <a:schemeClr val="tx2"/>
                </a:solidFill>
              </a:rPr>
              <a:t> 40% = 60%</a:t>
            </a:r>
          </a:p>
        </p:txBody>
      </p:sp>
      <p:graphicFrame>
        <p:nvGraphicFramePr>
          <p:cNvPr id="465932" name="Object 12"/>
          <p:cNvGraphicFramePr>
            <a:graphicFrameLocks noChangeAspect="1"/>
          </p:cNvGraphicFramePr>
          <p:nvPr/>
        </p:nvGraphicFramePr>
        <p:xfrm>
          <a:off x="1371600" y="5578475"/>
          <a:ext cx="5943600" cy="265113"/>
        </p:xfrm>
        <a:graphic>
          <a:graphicData uri="http://schemas.openxmlformats.org/presentationml/2006/ole">
            <mc:AlternateContent xmlns:mc="http://schemas.openxmlformats.org/markup-compatibility/2006">
              <mc:Choice xmlns:v="urn:schemas-microsoft-com:vml" Requires="v">
                <p:oleObj spid="_x0000_s518152" name="Document" r:id="rId17" imgW="5491445" imgH="264535" progId="Word.Document.8">
                  <p:embed/>
                </p:oleObj>
              </mc:Choice>
              <mc:Fallback>
                <p:oleObj name="Document" r:id="rId17" imgW="5491445" imgH="264535" progId="Word.Document.8">
                  <p:embed/>
                  <p:pic>
                    <p:nvPicPr>
                      <p:cNvPr id="465932"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71600" y="5578475"/>
                        <a:ext cx="5943600" cy="265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1643338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59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1" fill="hold" grpId="0" nodeType="clickEffect">
                                  <p:stCondLst>
                                    <p:cond delay="0"/>
                                  </p:stCondLst>
                                  <p:childTnLst>
                                    <p:set>
                                      <p:cBhvr>
                                        <p:cTn id="10" dur="1" fill="hold">
                                          <p:stCondLst>
                                            <p:cond delay="0"/>
                                          </p:stCondLst>
                                        </p:cTn>
                                        <p:tgtEl>
                                          <p:spTgt spid="465930"/>
                                        </p:tgtEl>
                                        <p:attrNameLst>
                                          <p:attrName>style.visibility</p:attrName>
                                        </p:attrNameLst>
                                      </p:cBhvr>
                                      <p:to>
                                        <p:strVal val="visible"/>
                                      </p:to>
                                    </p:set>
                                    <p:animEffect transition="in" filter="slide(fromTop)">
                                      <p:cBhvr>
                                        <p:cTn id="11" dur="500"/>
                                        <p:tgtEl>
                                          <p:spTgt spid="46593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499"/>
                                          </p:stCondLst>
                                        </p:cTn>
                                        <p:tgtEl>
                                          <p:spTgt spid="46592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465931"/>
                                        </p:tgtEl>
                                        <p:attrNameLst>
                                          <p:attrName>style.visibility</p:attrName>
                                        </p:attrNameLst>
                                      </p:cBhvr>
                                      <p:to>
                                        <p:strVal val="visible"/>
                                      </p:to>
                                    </p:set>
                                    <p:animEffect transition="in" filter="slide(fromTop)">
                                      <p:cBhvr>
                                        <p:cTn id="20" dur="500"/>
                                        <p:tgtEl>
                                          <p:spTgt spid="46593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46593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1" fill="hold" nodeType="clickEffect">
                                  <p:stCondLst>
                                    <p:cond delay="0"/>
                                  </p:stCondLst>
                                  <p:childTnLst>
                                    <p:set>
                                      <p:cBhvr>
                                        <p:cTn id="28" dur="1" fill="hold">
                                          <p:stCondLst>
                                            <p:cond delay="0"/>
                                          </p:stCondLst>
                                        </p:cTn>
                                        <p:tgtEl>
                                          <p:spTgt spid="465929"/>
                                        </p:tgtEl>
                                        <p:attrNameLst>
                                          <p:attrName>style.visibility</p:attrName>
                                        </p:attrNameLst>
                                      </p:cBhvr>
                                      <p:to>
                                        <p:strVal val="visible"/>
                                      </p:to>
                                    </p:set>
                                    <p:animEffect transition="in" filter="slide(fromTop)">
                                      <p:cBhvr>
                                        <p:cTn id="29" dur="500"/>
                                        <p:tgtEl>
                                          <p:spTgt spid="465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30" grpId="0" autoUpdateAnimBg="0"/>
      <p:bldP spid="46593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t>Copyright © 2005 Pearson Education, Inc.</a:t>
            </a:r>
            <a:endParaRPr lang="en-CA"/>
          </a:p>
        </p:txBody>
      </p:sp>
      <p:sp>
        <p:nvSpPr>
          <p:cNvPr id="10" name="Slide Number Placeholder 4"/>
          <p:cNvSpPr>
            <a:spLocks noGrp="1"/>
          </p:cNvSpPr>
          <p:nvPr>
            <p:ph type="sldNum" sz="quarter" idx="11"/>
          </p:nvPr>
        </p:nvSpPr>
        <p:spPr/>
        <p:txBody>
          <a:bodyPr/>
          <a:lstStyle/>
          <a:p>
            <a:r>
              <a:rPr lang="en-US"/>
              <a:t>Slide 7-</a:t>
            </a:r>
            <a:fld id="{34FCB075-1FEB-4102-AF47-EA69075C7DC1}" type="slidenum">
              <a:rPr lang="en-US"/>
              <a:pPr/>
              <a:t>8</a:t>
            </a:fld>
            <a:endParaRPr lang="en-CA"/>
          </a:p>
        </p:txBody>
      </p:sp>
      <p:sp>
        <p:nvSpPr>
          <p:cNvPr id="476162" name="Rectangle 2050"/>
          <p:cNvSpPr>
            <a:spLocks noGrp="1" noChangeArrowheads="1"/>
          </p:cNvSpPr>
          <p:nvPr>
            <p:ph type="title"/>
          </p:nvPr>
        </p:nvSpPr>
        <p:spPr>
          <a:xfrm>
            <a:off x="1295400" y="150813"/>
            <a:ext cx="7010400" cy="992187"/>
          </a:xfrm>
        </p:spPr>
        <p:txBody>
          <a:bodyPr/>
          <a:lstStyle/>
          <a:p>
            <a:r>
              <a:rPr lang="en-US"/>
              <a:t>Outcomes Using Two Fair Dice</a:t>
            </a:r>
          </a:p>
        </p:txBody>
      </p:sp>
      <p:sp>
        <p:nvSpPr>
          <p:cNvPr id="476163" name="Text Box 2051"/>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7-A</a:t>
            </a:r>
            <a:endParaRPr lang="en-US" sz="1600"/>
          </a:p>
        </p:txBody>
      </p:sp>
      <p:graphicFrame>
        <p:nvGraphicFramePr>
          <p:cNvPr id="476164" name="Object 2052"/>
          <p:cNvGraphicFramePr>
            <a:graphicFrameLocks noChangeAspect="1"/>
          </p:cNvGraphicFramePr>
          <p:nvPr/>
        </p:nvGraphicFramePr>
        <p:xfrm>
          <a:off x="304800" y="1581150"/>
          <a:ext cx="5634038" cy="2838450"/>
        </p:xfrm>
        <a:graphic>
          <a:graphicData uri="http://schemas.openxmlformats.org/presentationml/2006/ole">
            <mc:AlternateContent xmlns:mc="http://schemas.openxmlformats.org/markup-compatibility/2006">
              <mc:Choice xmlns:v="urn:schemas-microsoft-com:vml" Requires="v">
                <p:oleObj spid="_x0000_s476175" name="Document" r:id="rId4" imgW="5632704" imgH="2837688" progId="Word.Document.8">
                  <p:embed/>
                </p:oleObj>
              </mc:Choice>
              <mc:Fallback>
                <p:oleObj name="Document" r:id="rId4" imgW="5632704" imgH="2837688" progId="Word.Document.8">
                  <p:embed/>
                  <p:pic>
                    <p:nvPicPr>
                      <p:cNvPr id="0" name="Object 20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581150"/>
                        <a:ext cx="5634038" cy="283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6165" name="Object 2053"/>
          <p:cNvGraphicFramePr>
            <a:graphicFrameLocks noChangeAspect="1"/>
          </p:cNvGraphicFramePr>
          <p:nvPr/>
        </p:nvGraphicFramePr>
        <p:xfrm>
          <a:off x="228600" y="5078413"/>
          <a:ext cx="8445500" cy="1106487"/>
        </p:xfrm>
        <a:graphic>
          <a:graphicData uri="http://schemas.openxmlformats.org/presentationml/2006/ole">
            <mc:AlternateContent xmlns:mc="http://schemas.openxmlformats.org/markup-compatibility/2006">
              <mc:Choice xmlns:v="urn:schemas-microsoft-com:vml" Requires="v">
                <p:oleObj spid="_x0000_s476176" name="Document" r:id="rId6" imgW="8442960" imgH="1106424" progId="Word.Document.8">
                  <p:embed/>
                </p:oleObj>
              </mc:Choice>
              <mc:Fallback>
                <p:oleObj name="Document" r:id="rId6" imgW="8442960" imgH="1106424" progId="Word.Document.8">
                  <p:embed/>
                  <p:pic>
                    <p:nvPicPr>
                      <p:cNvPr id="0" name="Object 205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5078413"/>
                        <a:ext cx="8445500" cy="1106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6166" name="Text Box 2054" descr="Pink tissue paper"/>
          <p:cNvSpPr txBox="1">
            <a:spLocks noChangeArrowheads="1"/>
          </p:cNvSpPr>
          <p:nvPr/>
        </p:nvSpPr>
        <p:spPr bwMode="auto">
          <a:xfrm>
            <a:off x="179388" y="4572000"/>
            <a:ext cx="4773612" cy="396875"/>
          </a:xfrm>
          <a:prstGeom prst="rect">
            <a:avLst/>
          </a:prstGeom>
          <a:noFill/>
          <a:ln>
            <a:noFill/>
          </a:ln>
          <a:effectLst/>
          <a:extLst>
            <a:ext uri="{909E8E84-426E-40DD-AFC4-6F175D3DCCD1}">
              <a14:hiddenFill xmlns:a14="http://schemas.microsoft.com/office/drawing/2010/main">
                <a:blipFill dpi="0" rotWithShape="0">
                  <a:blip r:embed="rId8"/>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2000" u="sng"/>
              <a:t>Probabilities of rolling numbers 2 through 12</a:t>
            </a:r>
          </a:p>
        </p:txBody>
      </p:sp>
      <p:pic>
        <p:nvPicPr>
          <p:cNvPr id="476167" name="Picture 2055" descr="Pink tissue pap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89800" y="3987800"/>
            <a:ext cx="1701800" cy="889000"/>
          </a:xfrm>
          <a:prstGeom prst="rect">
            <a:avLst/>
          </a:prstGeom>
          <a:noFill/>
          <a:ln>
            <a:noFill/>
          </a:ln>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6168" name="AutoShape 2056" descr="Newsprint"/>
          <p:cNvSpPr>
            <a:spLocks noChangeArrowheads="1"/>
          </p:cNvSpPr>
          <p:nvPr/>
        </p:nvSpPr>
        <p:spPr bwMode="auto">
          <a:xfrm>
            <a:off x="8045450" y="4953000"/>
            <a:ext cx="717550" cy="622300"/>
          </a:xfrm>
          <a:custGeom>
            <a:avLst/>
            <a:gdLst>
              <a:gd name="G0" fmla="+- 9257 0 0"/>
              <a:gd name="G1" fmla="+- 18514 0 0"/>
              <a:gd name="G2" fmla="+- 6171 0 0"/>
              <a:gd name="G3" fmla="*/ 9257 1 2"/>
              <a:gd name="G4" fmla="+- G3 10800 0"/>
              <a:gd name="G5" fmla="+- 21600 9257 18514"/>
              <a:gd name="G6" fmla="+- 18514 6171 0"/>
              <a:gd name="G7" fmla="*/ G6 1 2"/>
              <a:gd name="G8" fmla="*/ 18514 2 1"/>
              <a:gd name="G9" fmla="+- G8 0 21600"/>
              <a:gd name="G10" fmla="+- G5 0 G4"/>
              <a:gd name="G11" fmla="+- 9257 0 G4"/>
              <a:gd name="G12" fmla="*/ G2 G10 G11"/>
              <a:gd name="T0" fmla="*/ 15429 w 21600"/>
              <a:gd name="T1" fmla="*/ 0 h 21600"/>
              <a:gd name="T2" fmla="*/ 9257 w 21600"/>
              <a:gd name="T3" fmla="*/ 6171 h 21600"/>
              <a:gd name="T4" fmla="*/ 6171 w 21600"/>
              <a:gd name="T5" fmla="*/ 9257 h 21600"/>
              <a:gd name="T6" fmla="*/ 0 w 21600"/>
              <a:gd name="T7" fmla="*/ 15429 h 21600"/>
              <a:gd name="T8" fmla="*/ 6171 w 21600"/>
              <a:gd name="T9" fmla="*/ 21600 h 21600"/>
              <a:gd name="T10" fmla="*/ 12343 w 21600"/>
              <a:gd name="T11" fmla="*/ 18514 h 21600"/>
              <a:gd name="T12" fmla="*/ 18514 w 21600"/>
              <a:gd name="T13" fmla="*/ 12343 h 21600"/>
              <a:gd name="T14" fmla="*/ 21600 w 21600"/>
              <a:gd name="T15" fmla="*/ 6171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G12 w 21600"/>
              <a:gd name="T25" fmla="*/ G5 h 21600"/>
              <a:gd name="T26" fmla="*/ G1 w 21600"/>
              <a:gd name="T27" fmla="*/ G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blipFill dpi="0" rotWithShape="0">
            <a:blip r:embed="rId10"/>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t>Copyright © 2005 Pearson Education, Inc.</a:t>
            </a:r>
            <a:endParaRPr lang="en-CA"/>
          </a:p>
        </p:txBody>
      </p:sp>
      <p:sp>
        <p:nvSpPr>
          <p:cNvPr id="9" name="Slide Number Placeholder 4"/>
          <p:cNvSpPr>
            <a:spLocks noGrp="1"/>
          </p:cNvSpPr>
          <p:nvPr>
            <p:ph type="sldNum" sz="quarter" idx="11"/>
          </p:nvPr>
        </p:nvSpPr>
        <p:spPr/>
        <p:txBody>
          <a:bodyPr/>
          <a:lstStyle/>
          <a:p>
            <a:r>
              <a:rPr lang="en-US"/>
              <a:t>Slide 7-</a:t>
            </a:r>
            <a:fld id="{4ED688BD-EA6B-4715-A6C1-18CFEFEB65EC}" type="slidenum">
              <a:rPr lang="en-US"/>
              <a:pPr/>
              <a:t>9</a:t>
            </a:fld>
            <a:endParaRPr lang="en-CA"/>
          </a:p>
        </p:txBody>
      </p:sp>
      <p:sp>
        <p:nvSpPr>
          <p:cNvPr id="478210" name="Rectangle 1026"/>
          <p:cNvSpPr>
            <a:spLocks noGrp="1" noChangeArrowheads="1"/>
          </p:cNvSpPr>
          <p:nvPr>
            <p:ph type="title"/>
          </p:nvPr>
        </p:nvSpPr>
        <p:spPr>
          <a:xfrm>
            <a:off x="1295400" y="150813"/>
            <a:ext cx="6477000" cy="992187"/>
          </a:xfrm>
        </p:spPr>
        <p:txBody>
          <a:bodyPr/>
          <a:lstStyle/>
          <a:p>
            <a:r>
              <a:rPr lang="en-US"/>
              <a:t>Outcomes and Events</a:t>
            </a:r>
          </a:p>
        </p:txBody>
      </p:sp>
      <p:sp>
        <p:nvSpPr>
          <p:cNvPr id="478211"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7-A</a:t>
            </a:r>
            <a:endParaRPr lang="en-US" sz="1600"/>
          </a:p>
        </p:txBody>
      </p:sp>
      <p:graphicFrame>
        <p:nvGraphicFramePr>
          <p:cNvPr id="478212" name="Object 1028"/>
          <p:cNvGraphicFramePr>
            <a:graphicFrameLocks noChangeAspect="1"/>
          </p:cNvGraphicFramePr>
          <p:nvPr/>
        </p:nvGraphicFramePr>
        <p:xfrm>
          <a:off x="1600200" y="3800475"/>
          <a:ext cx="5630863" cy="2752725"/>
        </p:xfrm>
        <a:graphic>
          <a:graphicData uri="http://schemas.openxmlformats.org/presentationml/2006/ole">
            <mc:AlternateContent xmlns:mc="http://schemas.openxmlformats.org/markup-compatibility/2006">
              <mc:Choice xmlns:v="urn:schemas-microsoft-com:vml" Requires="v">
                <p:oleObj spid="_x0000_s478219" name="Document" r:id="rId4" imgW="5629656" imgH="2752344" progId="Word.Document.8">
                  <p:embed/>
                </p:oleObj>
              </mc:Choice>
              <mc:Fallback>
                <p:oleObj name="Document" r:id="rId4" imgW="5629656" imgH="2752344" progId="Word.Document.8">
                  <p:embed/>
                  <p:pic>
                    <p:nvPicPr>
                      <p:cNvPr id="0"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3800475"/>
                        <a:ext cx="5630863" cy="275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8213" name="Text Box 1029" descr="Pink tissue paper"/>
          <p:cNvSpPr txBox="1">
            <a:spLocks noChangeArrowheads="1"/>
          </p:cNvSpPr>
          <p:nvPr/>
        </p:nvSpPr>
        <p:spPr bwMode="auto">
          <a:xfrm>
            <a:off x="750888" y="1584325"/>
            <a:ext cx="8164512" cy="1311275"/>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2000">
                <a:solidFill>
                  <a:schemeClr val="tx2"/>
                </a:solidFill>
              </a:rPr>
              <a:t>Question:</a:t>
            </a:r>
            <a:r>
              <a:rPr lang="en-US" sz="2000"/>
              <a:t>   Assuming equal chance of having a boy or girl at birth,</a:t>
            </a:r>
          </a:p>
          <a:p>
            <a:pPr algn="l"/>
            <a:r>
              <a:rPr lang="en-US" sz="2000"/>
              <a:t>                  what is the probability of having two girls and two boys</a:t>
            </a:r>
          </a:p>
          <a:p>
            <a:pPr algn="l"/>
            <a:r>
              <a:rPr lang="en-US" sz="2000"/>
              <a:t>                  in a family of four children?</a:t>
            </a:r>
          </a:p>
          <a:p>
            <a:pPr algn="l"/>
            <a:r>
              <a:rPr lang="en-US" sz="2000"/>
              <a:t>                  </a:t>
            </a:r>
          </a:p>
        </p:txBody>
      </p:sp>
      <p:sp>
        <p:nvSpPr>
          <p:cNvPr id="478214" name="Text Box 1030" descr="Pink tissue paper"/>
          <p:cNvSpPr txBox="1">
            <a:spLocks noChangeArrowheads="1"/>
          </p:cNvSpPr>
          <p:nvPr/>
        </p:nvSpPr>
        <p:spPr bwMode="auto">
          <a:xfrm>
            <a:off x="914400" y="2574925"/>
            <a:ext cx="2030413" cy="396875"/>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2000">
                <a:solidFill>
                  <a:schemeClr val="tx2"/>
                </a:solidFill>
              </a:rPr>
              <a:t>Answer:</a:t>
            </a:r>
            <a:r>
              <a:rPr lang="en-US" sz="2000"/>
              <a:t>   </a:t>
            </a:r>
            <a:r>
              <a:rPr lang="en-US" sz="2000" b="1"/>
              <a:t>37.5%</a:t>
            </a:r>
            <a:endParaRPr lang="en-US" sz="2000"/>
          </a:p>
        </p:txBody>
      </p:sp>
      <p:sp>
        <p:nvSpPr>
          <p:cNvPr id="478215" name="Text Box 1031" descr="Pink tissue paper"/>
          <p:cNvSpPr txBox="1">
            <a:spLocks noChangeArrowheads="1"/>
          </p:cNvSpPr>
          <p:nvPr/>
        </p:nvSpPr>
        <p:spPr bwMode="auto">
          <a:xfrm>
            <a:off x="1143000" y="3032125"/>
            <a:ext cx="7848600" cy="701675"/>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2000">
                <a:solidFill>
                  <a:schemeClr val="tx2"/>
                </a:solidFill>
              </a:rPr>
              <a:t>Why?:</a:t>
            </a:r>
            <a:r>
              <a:rPr lang="en-US" sz="2000"/>
              <a:t>   There are </a:t>
            </a:r>
            <a:r>
              <a:rPr lang="en-US" sz="2000" b="1"/>
              <a:t>16</a:t>
            </a:r>
            <a:r>
              <a:rPr lang="en-US" sz="2000"/>
              <a:t> possible outcomes with </a:t>
            </a:r>
            <a:r>
              <a:rPr lang="en-US" sz="2000" b="1"/>
              <a:t>6</a:t>
            </a:r>
            <a:r>
              <a:rPr lang="en-US" sz="2000"/>
              <a:t> ways (events) to 		have two of each gender.    6/16 = </a:t>
            </a:r>
            <a:r>
              <a:rPr lang="en-US" sz="2000" b="1"/>
              <a:t>37.5%</a:t>
            </a:r>
            <a:endParaRPr lang="en-US"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78214"/>
                                        </p:tgtEl>
                                        <p:attrNameLst>
                                          <p:attrName>style.visibility</p:attrName>
                                        </p:attrNameLst>
                                      </p:cBhvr>
                                      <p:to>
                                        <p:strVal val="visible"/>
                                      </p:to>
                                    </p:set>
                                    <p:anim calcmode="lin" valueType="num">
                                      <p:cBhvr additive="base">
                                        <p:cTn id="7" dur="500"/>
                                        <p:tgtEl>
                                          <p:spTgt spid="478214"/>
                                        </p:tgtEl>
                                        <p:attrNameLst>
                                          <p:attrName>ppt_y</p:attrName>
                                        </p:attrNameLst>
                                      </p:cBhvr>
                                      <p:tavLst>
                                        <p:tav tm="0">
                                          <p:val>
                                            <p:strVal val="#ppt_y+#ppt_h*1.125000"/>
                                          </p:val>
                                        </p:tav>
                                        <p:tav tm="100000">
                                          <p:val>
                                            <p:strVal val="#ppt_y"/>
                                          </p:val>
                                        </p:tav>
                                      </p:tavLst>
                                    </p:anim>
                                    <p:animEffect transition="in" filter="wipe(up)">
                                      <p:cBhvr>
                                        <p:cTn id="8" dur="500"/>
                                        <p:tgtEl>
                                          <p:spTgt spid="47821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78215"/>
                                        </p:tgtEl>
                                        <p:attrNameLst>
                                          <p:attrName>style.visibility</p:attrName>
                                        </p:attrNameLst>
                                      </p:cBhvr>
                                      <p:to>
                                        <p:strVal val="visible"/>
                                      </p:to>
                                    </p:set>
                                    <p:anim calcmode="lin" valueType="num">
                                      <p:cBhvr additive="base">
                                        <p:cTn id="13" dur="500"/>
                                        <p:tgtEl>
                                          <p:spTgt spid="478215"/>
                                        </p:tgtEl>
                                        <p:attrNameLst>
                                          <p:attrName>ppt_y</p:attrName>
                                        </p:attrNameLst>
                                      </p:cBhvr>
                                      <p:tavLst>
                                        <p:tav tm="0">
                                          <p:val>
                                            <p:strVal val="#ppt_y+#ppt_h*1.125000"/>
                                          </p:val>
                                        </p:tav>
                                        <p:tav tm="100000">
                                          <p:val>
                                            <p:strVal val="#ppt_y"/>
                                          </p:val>
                                        </p:tav>
                                      </p:tavLst>
                                    </p:anim>
                                    <p:animEffect transition="in" filter="wipe(up)">
                                      <p:cBhvr>
                                        <p:cTn id="14" dur="500"/>
                                        <p:tgtEl>
                                          <p:spTgt spid="478215"/>
                                        </p:tgtEl>
                                      </p:cBhvr>
                                    </p:animEffect>
                                  </p:childTnLst>
                                </p:cTn>
                              </p:par>
                            </p:childTnLst>
                          </p:cTn>
                        </p:par>
                        <p:par>
                          <p:cTn id="15" fill="hold" nodeType="afterGroup">
                            <p:stCondLst>
                              <p:cond delay="500"/>
                            </p:stCondLst>
                            <p:childTnLst>
                              <p:par>
                                <p:cTn id="16" presetID="15" presetClass="entr" presetSubtype="0" fill="hold" nodeType="afterEffect">
                                  <p:stCondLst>
                                    <p:cond delay="2000"/>
                                  </p:stCondLst>
                                  <p:childTnLst>
                                    <p:set>
                                      <p:cBhvr>
                                        <p:cTn id="17" dur="1" fill="hold">
                                          <p:stCondLst>
                                            <p:cond delay="0"/>
                                          </p:stCondLst>
                                        </p:cTn>
                                        <p:tgtEl>
                                          <p:spTgt spid="478212"/>
                                        </p:tgtEl>
                                        <p:attrNameLst>
                                          <p:attrName>style.visibility</p:attrName>
                                        </p:attrNameLst>
                                      </p:cBhvr>
                                      <p:to>
                                        <p:strVal val="visible"/>
                                      </p:to>
                                    </p:set>
                                    <p:anim calcmode="lin" valueType="num">
                                      <p:cBhvr>
                                        <p:cTn id="18" dur="1000" fill="hold"/>
                                        <p:tgtEl>
                                          <p:spTgt spid="478212"/>
                                        </p:tgtEl>
                                        <p:attrNameLst>
                                          <p:attrName>ppt_w</p:attrName>
                                        </p:attrNameLst>
                                      </p:cBhvr>
                                      <p:tavLst>
                                        <p:tav tm="0">
                                          <p:val>
                                            <p:fltVal val="0"/>
                                          </p:val>
                                        </p:tav>
                                        <p:tav tm="100000">
                                          <p:val>
                                            <p:strVal val="#ppt_w"/>
                                          </p:val>
                                        </p:tav>
                                      </p:tavLst>
                                    </p:anim>
                                    <p:anim calcmode="lin" valueType="num">
                                      <p:cBhvr>
                                        <p:cTn id="19" dur="1000" fill="hold"/>
                                        <p:tgtEl>
                                          <p:spTgt spid="478212"/>
                                        </p:tgtEl>
                                        <p:attrNameLst>
                                          <p:attrName>ppt_h</p:attrName>
                                        </p:attrNameLst>
                                      </p:cBhvr>
                                      <p:tavLst>
                                        <p:tav tm="0">
                                          <p:val>
                                            <p:fltVal val="0"/>
                                          </p:val>
                                        </p:tav>
                                        <p:tav tm="100000">
                                          <p:val>
                                            <p:strVal val="#ppt_h"/>
                                          </p:val>
                                        </p:tav>
                                      </p:tavLst>
                                    </p:anim>
                                    <p:anim calcmode="lin" valueType="num">
                                      <p:cBhvr>
                                        <p:cTn id="20" dur="1000" fill="hold"/>
                                        <p:tgtEl>
                                          <p:spTgt spid="478212"/>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4782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4" grpId="0" autoUpdateAnimBg="0"/>
      <p:bldP spid="478215"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636</TotalTime>
  <Words>2550</Words>
  <Application>Microsoft Office PowerPoint</Application>
  <PresentationFormat>Letter Paper (8.5x11 in)</PresentationFormat>
  <Paragraphs>299</Paragraphs>
  <Slides>28</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6" baseType="lpstr">
      <vt:lpstr>Arial</vt:lpstr>
      <vt:lpstr>Tahoma</vt:lpstr>
      <vt:lpstr>Times</vt:lpstr>
      <vt:lpstr>Times New Roman</vt:lpstr>
      <vt:lpstr>Wingdings</vt:lpstr>
      <vt:lpstr>Blends</vt:lpstr>
      <vt:lpstr>Document</vt:lpstr>
      <vt:lpstr>Equation</vt:lpstr>
      <vt:lpstr>PowerPoint Presentation</vt:lpstr>
      <vt:lpstr>PowerPoint Presentation</vt:lpstr>
      <vt:lpstr>Expressing Probability</vt:lpstr>
      <vt:lpstr>Three Types of Probabilities</vt:lpstr>
      <vt:lpstr>Three Types of Probabilities</vt:lpstr>
      <vt:lpstr>Three Types of Probabilities</vt:lpstr>
      <vt:lpstr>Probability Fundamentals</vt:lpstr>
      <vt:lpstr>Outcomes Using Two Fair Dice</vt:lpstr>
      <vt:lpstr>Outcomes and Events</vt:lpstr>
      <vt:lpstr>Combining Probabilities</vt:lpstr>
      <vt:lpstr>More on Combining Probabilities</vt:lpstr>
      <vt:lpstr>More on Combining Probabilities</vt:lpstr>
      <vt:lpstr>At Least Once Rule</vt:lpstr>
      <vt:lpstr>The Law of Averages</vt:lpstr>
      <vt:lpstr>Expected Value</vt:lpstr>
      <vt:lpstr>Expected Value</vt:lpstr>
      <vt:lpstr>The Gambler’s Fallacy</vt:lpstr>
      <vt:lpstr>Life Expectancy at Birth</vt:lpstr>
      <vt:lpstr>Arrangements with Repetition</vt:lpstr>
      <vt:lpstr>The Permutations Formula</vt:lpstr>
      <vt:lpstr>The Permutations Formula</vt:lpstr>
      <vt:lpstr>The Combinations Formula</vt:lpstr>
      <vt:lpstr>Birthday Coincidence</vt:lpstr>
      <vt:lpstr>Birthday Coincidence</vt:lpstr>
      <vt:lpstr>Birthday Coincidence</vt:lpstr>
      <vt:lpstr>Birthday Coincidence</vt:lpstr>
      <vt:lpstr>Birthday Coincidence</vt:lpstr>
      <vt:lpstr>Birthday Coincidence</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Zabdawi, Marwan</cp:lastModifiedBy>
  <cp:revision>95</cp:revision>
  <cp:lastPrinted>2001-11-04T00:51:13Z</cp:lastPrinted>
  <dcterms:created xsi:type="dcterms:W3CDTF">2001-10-30T21:43:48Z</dcterms:created>
  <dcterms:modified xsi:type="dcterms:W3CDTF">2020-03-05T15:39:27Z</dcterms:modified>
</cp:coreProperties>
</file>