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2"/>
  </p:notesMasterIdLst>
  <p:handoutMasterIdLst>
    <p:handoutMasterId r:id="rId23"/>
  </p:handoutMasterIdLst>
  <p:sldIdLst>
    <p:sldId id="282" r:id="rId2"/>
    <p:sldId id="258" r:id="rId3"/>
    <p:sldId id="289" r:id="rId4"/>
    <p:sldId id="290" r:id="rId5"/>
    <p:sldId id="291" r:id="rId6"/>
    <p:sldId id="292" r:id="rId7"/>
    <p:sldId id="293" r:id="rId8"/>
    <p:sldId id="294" r:id="rId9"/>
    <p:sldId id="295" r:id="rId10"/>
    <p:sldId id="296" r:id="rId11"/>
    <p:sldId id="297" r:id="rId12"/>
    <p:sldId id="298" r:id="rId13"/>
    <p:sldId id="299" r:id="rId14"/>
    <p:sldId id="300" r:id="rId15"/>
    <p:sldId id="301" r:id="rId16"/>
    <p:sldId id="302" r:id="rId17"/>
    <p:sldId id="303" r:id="rId18"/>
    <p:sldId id="304" r:id="rId19"/>
    <p:sldId id="305" r:id="rId20"/>
    <p:sldId id="306" r:id="rId21"/>
  </p:sldIdLst>
  <p:sldSz cx="9144000" cy="6858000" type="letter"/>
  <p:notesSz cx="6858000" cy="9144000"/>
  <p:defaultTextStyle>
    <a:defPPr>
      <a:defRPr lang="en-CA"/>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CEDF"/>
    <a:srgbClr val="F8BE1A"/>
    <a:srgbClr val="F6DC1C"/>
    <a:srgbClr val="A72CDE"/>
    <a:srgbClr val="A52E2C"/>
    <a:srgbClr val="981A3C"/>
    <a:srgbClr val="0099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p:scale>
          <a:sx n="66" d="100"/>
          <a:sy n="66" d="100"/>
        </p:scale>
        <p:origin x="-72" y="-72"/>
      </p:cViewPr>
      <p:guideLst>
        <p:guide orient="horz" pos="1200"/>
        <p:guide pos="22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p:scale>
          <a:sx n="100" d="100"/>
          <a:sy n="100" d="100"/>
        </p:scale>
        <p:origin x="-780" y="21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atin typeface="Tahoma" charset="0"/>
              </a:defRPr>
            </a:lvl1pPr>
          </a:lstStyle>
          <a:p>
            <a:endParaRPr lang="en-CA"/>
          </a:p>
        </p:txBody>
      </p:sp>
      <p:sp>
        <p:nvSpPr>
          <p:cNvPr id="60419"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ahoma" charset="0"/>
              </a:defRPr>
            </a:lvl1pPr>
          </a:lstStyle>
          <a:p>
            <a:endParaRPr lang="en-CA"/>
          </a:p>
        </p:txBody>
      </p:sp>
      <p:sp>
        <p:nvSpPr>
          <p:cNvPr id="60420"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Tahoma" charset="0"/>
              </a:defRPr>
            </a:lvl1pPr>
          </a:lstStyle>
          <a:p>
            <a:endParaRPr lang="en-CA"/>
          </a:p>
        </p:txBody>
      </p:sp>
      <p:sp>
        <p:nvSpPr>
          <p:cNvPr id="60421"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ahoma" charset="0"/>
              </a:defRPr>
            </a:lvl1pPr>
          </a:lstStyle>
          <a:p>
            <a:fld id="{8B4DD86E-331C-478C-9619-FF1DA9D56B62}" type="slidenum">
              <a:rPr lang="en-CA"/>
              <a:pPr/>
              <a:t>‹#›</a:t>
            </a:fld>
            <a:endParaRPr lang="en-CA"/>
          </a:p>
        </p:txBody>
      </p:sp>
    </p:spTree>
    <p:extLst>
      <p:ext uri="{BB962C8B-B14F-4D97-AF65-F5344CB8AC3E}">
        <p14:creationId xmlns:p14="http://schemas.microsoft.com/office/powerpoint/2010/main" val="4062233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atin typeface="Tahoma" charset="0"/>
              </a:defRPr>
            </a:lvl1pPr>
          </a:lstStyle>
          <a:p>
            <a:endParaRPr lang="en-CA"/>
          </a:p>
        </p:txBody>
      </p:sp>
      <p:sp>
        <p:nvSpPr>
          <p:cNvPr id="6144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ahoma" charset="0"/>
              </a:defRPr>
            </a:lvl1pPr>
          </a:lstStyle>
          <a:p>
            <a:endParaRPr lang="en-CA"/>
          </a:p>
        </p:txBody>
      </p:sp>
      <p:sp>
        <p:nvSpPr>
          <p:cNvPr id="6144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4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6144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Tahoma" charset="0"/>
              </a:defRPr>
            </a:lvl1pPr>
          </a:lstStyle>
          <a:p>
            <a:endParaRPr lang="en-CA"/>
          </a:p>
        </p:txBody>
      </p:sp>
      <p:sp>
        <p:nvSpPr>
          <p:cNvPr id="6144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ahoma" charset="0"/>
              </a:defRPr>
            </a:lvl1pPr>
          </a:lstStyle>
          <a:p>
            <a:fld id="{0170AD05-C283-4FAD-BE9C-666CC11B56FD}" type="slidenum">
              <a:rPr lang="en-CA"/>
              <a:pPr/>
              <a:t>‹#›</a:t>
            </a:fld>
            <a:endParaRPr lang="en-CA"/>
          </a:p>
        </p:txBody>
      </p:sp>
    </p:spTree>
    <p:extLst>
      <p:ext uri="{BB962C8B-B14F-4D97-AF65-F5344CB8AC3E}">
        <p14:creationId xmlns:p14="http://schemas.microsoft.com/office/powerpoint/2010/main" val="83827218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ern="1200">
        <a:solidFill>
          <a:schemeClr val="tx1"/>
        </a:solidFill>
        <a:latin typeface="Arial" charset="0"/>
        <a:ea typeface="+mn-ea"/>
        <a:cs typeface="+mn-cs"/>
      </a:defRPr>
    </a:lvl1pPr>
    <a:lvl2pPr marL="457200" algn="l" rtl="0" fontAlgn="base">
      <a:spcBef>
        <a:spcPct val="30000"/>
      </a:spcBef>
      <a:spcAft>
        <a:spcPct val="0"/>
      </a:spcAft>
      <a:defRPr sz="16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C7D98F-FA63-4907-87A4-F386BD8EA020}" type="slidenum">
              <a:rPr lang="en-CA"/>
              <a:pPr/>
              <a:t>3</a:t>
            </a:fld>
            <a:endParaRPr lang="en-CA"/>
          </a:p>
        </p:txBody>
      </p:sp>
      <p:sp>
        <p:nvSpPr>
          <p:cNvPr id="466946" name="Rectangle 2"/>
          <p:cNvSpPr>
            <a:spLocks noChangeArrowheads="1" noTextEdit="1"/>
          </p:cNvSpPr>
          <p:nvPr>
            <p:ph type="sldImg"/>
          </p:nvPr>
        </p:nvSpPr>
        <p:spPr>
          <a:ln/>
        </p:spPr>
      </p:sp>
      <p:sp>
        <p:nvSpPr>
          <p:cNvPr id="466947" name="Rectangle 3"/>
          <p:cNvSpPr>
            <a:spLocks noGrp="1" noChangeArrowheads="1"/>
          </p:cNvSpPr>
          <p:nvPr>
            <p:ph type="body" idx="1"/>
          </p:nvPr>
        </p:nvSpPr>
        <p:spPr/>
        <p:txBody>
          <a:bodyPr lIns="89950" tIns="44975" rIns="89950" bIns="44975"/>
          <a:lstStyle/>
          <a:p>
            <a:r>
              <a:rPr lang="en-US">
                <a:solidFill>
                  <a:srgbClr val="000000"/>
                </a:solidFill>
              </a:rPr>
              <a:t>Help students understand this flow chart in the context of statistical research by perhaps using a contemporary example from a professional journal.</a:t>
            </a:r>
          </a:p>
          <a:p>
            <a:endParaRPr lang="en-US">
              <a:solidFill>
                <a:srgbClr val="000000"/>
              </a:solidFill>
            </a:endParaRPr>
          </a:p>
          <a:p>
            <a:endParaRPr lang="en-US">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41B454-35C4-4038-B659-8D358694BFD5}" type="slidenum">
              <a:rPr lang="en-CA"/>
              <a:pPr/>
              <a:t>18</a:t>
            </a:fld>
            <a:endParaRPr lang="en-CA"/>
          </a:p>
        </p:txBody>
      </p:sp>
      <p:sp>
        <p:nvSpPr>
          <p:cNvPr id="491522" name="Rectangle 2"/>
          <p:cNvSpPr>
            <a:spLocks noChangeArrowheads="1" noTextEdit="1"/>
          </p:cNvSpPr>
          <p:nvPr>
            <p:ph type="sldImg"/>
          </p:nvPr>
        </p:nvSpPr>
        <p:spPr>
          <a:ln/>
        </p:spPr>
      </p:sp>
      <p:sp>
        <p:nvSpPr>
          <p:cNvPr id="491523" name="Rectangle 3"/>
          <p:cNvSpPr>
            <a:spLocks noGrp="1" noChangeArrowheads="1"/>
          </p:cNvSpPr>
          <p:nvPr>
            <p:ph type="body" idx="1"/>
          </p:nvPr>
        </p:nvSpPr>
        <p:spPr/>
        <p:txBody>
          <a:bodyPr lIns="91434" tIns="45716" rIns="91434" bIns="45716"/>
          <a:lstStyle/>
          <a:p>
            <a:r>
              <a:rPr lang="en-US">
                <a:solidFill>
                  <a:srgbClr val="000000"/>
                </a:solidFill>
              </a:rPr>
              <a:t>Present students with various scatter plots of data and have them discuss the type and strength of correlation as well as possible explanations for the correlation.  This may be an excellent opportunity to touch on the difference between correlation and causation.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3E720B-6711-4D53-8952-CEFA7D4597B2}" type="slidenum">
              <a:rPr lang="en-CA"/>
              <a:pPr/>
              <a:t>19</a:t>
            </a:fld>
            <a:endParaRPr lang="en-CA"/>
          </a:p>
        </p:txBody>
      </p:sp>
      <p:sp>
        <p:nvSpPr>
          <p:cNvPr id="493570" name="Rectangle 2"/>
          <p:cNvSpPr>
            <a:spLocks noChangeArrowheads="1" noTextEdit="1"/>
          </p:cNvSpPr>
          <p:nvPr>
            <p:ph type="sldImg"/>
          </p:nvPr>
        </p:nvSpPr>
        <p:spPr>
          <a:ln/>
        </p:spPr>
      </p:sp>
      <p:sp>
        <p:nvSpPr>
          <p:cNvPr id="493571" name="Rectangle 3"/>
          <p:cNvSpPr>
            <a:spLocks noGrp="1" noChangeArrowheads="1"/>
          </p:cNvSpPr>
          <p:nvPr>
            <p:ph type="body" idx="1"/>
          </p:nvPr>
        </p:nvSpPr>
        <p:spPr/>
        <p:txBody>
          <a:bodyPr lIns="91434" tIns="45716" rIns="91434" bIns="45716"/>
          <a:lstStyle/>
          <a:p>
            <a:endParaRPr lang="en-US">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57ECBB-6F87-42FA-B3D3-53565C8708E4}" type="slidenum">
              <a:rPr lang="en-CA"/>
              <a:pPr/>
              <a:t>20</a:t>
            </a:fld>
            <a:endParaRPr lang="en-CA"/>
          </a:p>
        </p:txBody>
      </p:sp>
      <p:sp>
        <p:nvSpPr>
          <p:cNvPr id="495618" name="Rectangle 2"/>
          <p:cNvSpPr>
            <a:spLocks noChangeArrowheads="1" noTextEdit="1"/>
          </p:cNvSpPr>
          <p:nvPr>
            <p:ph type="sldImg"/>
          </p:nvPr>
        </p:nvSpPr>
        <p:spPr>
          <a:ln/>
        </p:spPr>
      </p:sp>
      <p:sp>
        <p:nvSpPr>
          <p:cNvPr id="495619" name="Rectangle 3"/>
          <p:cNvSpPr>
            <a:spLocks noGrp="1" noChangeArrowheads="1"/>
          </p:cNvSpPr>
          <p:nvPr>
            <p:ph type="body" idx="1"/>
          </p:nvPr>
        </p:nvSpPr>
        <p:spPr/>
        <p:txBody>
          <a:bodyPr lIns="91434" tIns="45716" rIns="91434" bIns="45716"/>
          <a:lstStyle/>
          <a:p>
            <a:r>
              <a:rPr lang="en-US">
                <a:solidFill>
                  <a:srgbClr val="000000"/>
                </a:solidFill>
              </a:rPr>
              <a:t>Present students with various scatter plots of data and have them discuss the type and strength of correlation as well as possible explanations for the correlation.  This may be an excellent opportunity to touch on the difference between correlation and causation.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00002C-BBFF-4294-8CCA-8E4F3E53FB65}" type="slidenum">
              <a:rPr lang="en-CA"/>
              <a:pPr/>
              <a:t>4</a:t>
            </a:fld>
            <a:endParaRPr lang="en-CA"/>
          </a:p>
        </p:txBody>
      </p:sp>
      <p:sp>
        <p:nvSpPr>
          <p:cNvPr id="468994" name="Rectangle 2"/>
          <p:cNvSpPr>
            <a:spLocks noChangeArrowheads="1" noTextEdit="1"/>
          </p:cNvSpPr>
          <p:nvPr>
            <p:ph type="sldImg"/>
          </p:nvPr>
        </p:nvSpPr>
        <p:spPr>
          <a:ln/>
        </p:spPr>
      </p:sp>
      <p:sp>
        <p:nvSpPr>
          <p:cNvPr id="468995" name="Rectangle 3"/>
          <p:cNvSpPr>
            <a:spLocks noGrp="1" noChangeArrowheads="1"/>
          </p:cNvSpPr>
          <p:nvPr>
            <p:ph type="body" idx="1"/>
          </p:nvPr>
        </p:nvSpPr>
        <p:spPr/>
        <p:txBody>
          <a:bodyPr lIns="91434" tIns="45716" rIns="91434" bIns="45716"/>
          <a:lstStyle/>
          <a:p>
            <a:r>
              <a:rPr lang="en-US">
                <a:solidFill>
                  <a:srgbClr val="000000"/>
                </a:solidFill>
              </a:rPr>
              <a:t>Stress that although a simple random sample may not be practical or necessary, it is still vital that the sample be as representative (unbiased) as possible in order to have valid data.</a:t>
            </a:r>
          </a:p>
          <a:p>
            <a:pPr lvl="2"/>
            <a:endParaRPr lang="en-US">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B540C2-ACE6-43F6-991D-D68CE7AA69F7}" type="slidenum">
              <a:rPr lang="en-CA"/>
              <a:pPr/>
              <a:t>9</a:t>
            </a:fld>
            <a:endParaRPr lang="en-CA"/>
          </a:p>
        </p:txBody>
      </p:sp>
      <p:sp>
        <p:nvSpPr>
          <p:cNvPr id="475138" name="Rectangle 2"/>
          <p:cNvSpPr>
            <a:spLocks noChangeArrowheads="1" noTextEdit="1"/>
          </p:cNvSpPr>
          <p:nvPr>
            <p:ph type="sldImg"/>
          </p:nvPr>
        </p:nvSpPr>
        <p:spPr>
          <a:ln/>
        </p:spPr>
      </p:sp>
      <p:sp>
        <p:nvSpPr>
          <p:cNvPr id="475139" name="Rectangle 3"/>
          <p:cNvSpPr>
            <a:spLocks noGrp="1" noChangeArrowheads="1"/>
          </p:cNvSpPr>
          <p:nvPr>
            <p:ph type="body" idx="1"/>
          </p:nvPr>
        </p:nvSpPr>
        <p:spPr/>
        <p:txBody>
          <a:bodyPr lIns="91434" tIns="45716" rIns="91434" bIns="45716"/>
          <a:lstStyle/>
          <a:p>
            <a:r>
              <a:rPr lang="en-US">
                <a:solidFill>
                  <a:srgbClr val="000000"/>
                </a:solidFill>
              </a:rPr>
              <a:t>Have students, in small groups, read a statistical study and evaluate it using the eight guidelines.</a:t>
            </a:r>
          </a:p>
          <a:p>
            <a:endParaRPr lang="en-US">
              <a:solidFill>
                <a:srgbClr val="000000"/>
              </a:solidFill>
            </a:endParaRPr>
          </a:p>
          <a:p>
            <a:pPr lvl="2"/>
            <a:endParaRPr lang="en-US">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E45316-7328-4E02-93CA-775FA2F23DCB}" type="slidenum">
              <a:rPr lang="en-CA"/>
              <a:pPr/>
              <a:t>10</a:t>
            </a:fld>
            <a:endParaRPr lang="en-CA"/>
          </a:p>
        </p:txBody>
      </p:sp>
      <p:sp>
        <p:nvSpPr>
          <p:cNvPr id="477186" name="Rectangle 2"/>
          <p:cNvSpPr>
            <a:spLocks noChangeArrowheads="1" noTextEdit="1"/>
          </p:cNvSpPr>
          <p:nvPr>
            <p:ph type="sldImg"/>
          </p:nvPr>
        </p:nvSpPr>
        <p:spPr>
          <a:ln/>
        </p:spPr>
      </p:sp>
      <p:sp>
        <p:nvSpPr>
          <p:cNvPr id="477187" name="Rectangle 3"/>
          <p:cNvSpPr>
            <a:spLocks noGrp="1" noChangeArrowheads="1"/>
          </p:cNvSpPr>
          <p:nvPr>
            <p:ph type="body" idx="1"/>
          </p:nvPr>
        </p:nvSpPr>
        <p:spPr/>
        <p:txBody>
          <a:bodyPr lIns="91434" tIns="45716" rIns="91434" bIns="45716"/>
          <a:lstStyle/>
          <a:p>
            <a:r>
              <a:rPr lang="en-US">
                <a:solidFill>
                  <a:srgbClr val="000000"/>
                </a:solidFill>
              </a:rPr>
              <a:t>Show students how to take raw data and do the following:  1)  group data, 2)  compute actual and relative frequencies, and 3) make a bar and a pie graph.</a:t>
            </a:r>
          </a:p>
          <a:p>
            <a:endParaRPr lang="en-US">
              <a:solidFill>
                <a:srgbClr val="000000"/>
              </a:solidFill>
            </a:endParaRPr>
          </a:p>
          <a:p>
            <a:pPr lvl="2"/>
            <a:endParaRPr lang="en-US">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19D551-9709-480D-A86F-EF97FF3C03D0}" type="slidenum">
              <a:rPr lang="en-CA"/>
              <a:pPr/>
              <a:t>12</a:t>
            </a:fld>
            <a:endParaRPr lang="en-CA"/>
          </a:p>
        </p:txBody>
      </p:sp>
      <p:sp>
        <p:nvSpPr>
          <p:cNvPr id="480258" name="Rectangle 1026"/>
          <p:cNvSpPr>
            <a:spLocks noChangeArrowheads="1" noTextEdit="1"/>
          </p:cNvSpPr>
          <p:nvPr>
            <p:ph type="sldImg"/>
          </p:nvPr>
        </p:nvSpPr>
        <p:spPr>
          <a:ln/>
        </p:spPr>
      </p:sp>
      <p:sp>
        <p:nvSpPr>
          <p:cNvPr id="480259" name="Rectangle 1027"/>
          <p:cNvSpPr>
            <a:spLocks noGrp="1" noChangeArrowheads="1"/>
          </p:cNvSpPr>
          <p:nvPr>
            <p:ph type="body" idx="1"/>
          </p:nvPr>
        </p:nvSpPr>
        <p:spPr/>
        <p:txBody>
          <a:bodyPr lIns="91434" tIns="45716" rIns="91434" bIns="45716"/>
          <a:lstStyle/>
          <a:p>
            <a:r>
              <a:rPr lang="en-US">
                <a:solidFill>
                  <a:srgbClr val="000000"/>
                </a:solidFill>
              </a:rPr>
              <a:t>Both graphs represent the same data set.  Discuss the pros and cons of the graphs.</a:t>
            </a:r>
          </a:p>
          <a:p>
            <a:endParaRPr lang="en-US">
              <a:solidFill>
                <a:srgbClr val="000000"/>
              </a:solidFill>
            </a:endParaRPr>
          </a:p>
          <a:p>
            <a:pPr lvl="2"/>
            <a:endParaRPr lang="en-US">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4F48B7-C003-4603-8708-B8487F7520BC}" type="slidenum">
              <a:rPr lang="en-CA"/>
              <a:pPr/>
              <a:t>14</a:t>
            </a:fld>
            <a:endParaRPr lang="en-CA"/>
          </a:p>
        </p:txBody>
      </p:sp>
      <p:sp>
        <p:nvSpPr>
          <p:cNvPr id="483330" name="Rectangle 2"/>
          <p:cNvSpPr>
            <a:spLocks noChangeArrowheads="1" noTextEdit="1"/>
          </p:cNvSpPr>
          <p:nvPr>
            <p:ph type="sldImg"/>
          </p:nvPr>
        </p:nvSpPr>
        <p:spPr>
          <a:ln/>
        </p:spPr>
      </p:sp>
      <p:sp>
        <p:nvSpPr>
          <p:cNvPr id="483331" name="Rectangle 3"/>
          <p:cNvSpPr>
            <a:spLocks noGrp="1" noChangeArrowheads="1"/>
          </p:cNvSpPr>
          <p:nvPr>
            <p:ph type="body" idx="1"/>
          </p:nvPr>
        </p:nvSpPr>
        <p:spPr/>
        <p:txBody>
          <a:bodyPr lIns="91434" tIns="45716" rIns="91434" bIns="45716"/>
          <a:lstStyle/>
          <a:p>
            <a:r>
              <a:rPr lang="en-US">
                <a:solidFill>
                  <a:srgbClr val="000000"/>
                </a:solidFill>
              </a:rPr>
              <a:t>Illustrate with this graphic how color can help the researcher identify, at a glance, patterns and key geographical regions that may be of an influence in the context of the study.</a:t>
            </a:r>
          </a:p>
          <a:p>
            <a:endParaRPr lang="en-US">
              <a:solidFill>
                <a:srgbClr val="000000"/>
              </a:solidFill>
            </a:endParaRPr>
          </a:p>
          <a:p>
            <a:pPr lvl="2"/>
            <a:endParaRPr lang="en-US">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735981-E48B-44CB-BFC9-489236675D84}" type="slidenum">
              <a:rPr lang="en-CA"/>
              <a:pPr/>
              <a:t>15</a:t>
            </a:fld>
            <a:endParaRPr lang="en-CA"/>
          </a:p>
        </p:txBody>
      </p:sp>
      <p:sp>
        <p:nvSpPr>
          <p:cNvPr id="485378" name="Rectangle 2"/>
          <p:cNvSpPr>
            <a:spLocks noChangeArrowheads="1" noTextEdit="1"/>
          </p:cNvSpPr>
          <p:nvPr>
            <p:ph type="sldImg"/>
          </p:nvPr>
        </p:nvSpPr>
        <p:spPr>
          <a:ln/>
        </p:spPr>
      </p:sp>
      <p:sp>
        <p:nvSpPr>
          <p:cNvPr id="485379" name="Rectangle 3"/>
          <p:cNvSpPr>
            <a:spLocks noGrp="1" noChangeArrowheads="1"/>
          </p:cNvSpPr>
          <p:nvPr>
            <p:ph type="body" idx="1"/>
          </p:nvPr>
        </p:nvSpPr>
        <p:spPr/>
        <p:txBody>
          <a:bodyPr lIns="91434" tIns="45716" rIns="91434" bIns="45716"/>
          <a:lstStyle/>
          <a:p>
            <a:r>
              <a:rPr lang="en-US">
                <a:solidFill>
                  <a:srgbClr val="000000"/>
                </a:solidFill>
              </a:rPr>
              <a:t>Show students why many two dimensional graphics can distort our perspective either intentionally or unintentionally.  Explain the idea of area versus length of the dollars.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68B550-F604-4160-9CE7-622B396A20DF}" type="slidenum">
              <a:rPr lang="en-CA"/>
              <a:pPr/>
              <a:t>16</a:t>
            </a:fld>
            <a:endParaRPr lang="en-CA"/>
          </a:p>
        </p:txBody>
      </p:sp>
      <p:sp>
        <p:nvSpPr>
          <p:cNvPr id="487426" name="Rectangle 2"/>
          <p:cNvSpPr>
            <a:spLocks noChangeArrowheads="1" noTextEdit="1"/>
          </p:cNvSpPr>
          <p:nvPr>
            <p:ph type="sldImg"/>
          </p:nvPr>
        </p:nvSpPr>
        <p:spPr>
          <a:ln/>
        </p:spPr>
      </p:sp>
      <p:sp>
        <p:nvSpPr>
          <p:cNvPr id="487427" name="Rectangle 3"/>
          <p:cNvSpPr>
            <a:spLocks noGrp="1" noChangeArrowheads="1"/>
          </p:cNvSpPr>
          <p:nvPr>
            <p:ph type="body" idx="1"/>
          </p:nvPr>
        </p:nvSpPr>
        <p:spPr/>
        <p:txBody>
          <a:bodyPr lIns="91434" tIns="45716" rIns="91434" bIns="45716"/>
          <a:lstStyle/>
          <a:p>
            <a:pPr lvl="2"/>
            <a:r>
              <a:rPr lang="en-US">
                <a:solidFill>
                  <a:srgbClr val="000000"/>
                </a:solidFill>
              </a:rPr>
              <a:t>Illustrate and stress the importance of choosing a scale when graphing data and reading a graph's scale carefully.  Help students realize that the choice of a scale can change the look of the data.</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23D35E-A299-4C01-AED0-343A140A5DF5}" type="slidenum">
              <a:rPr lang="en-CA"/>
              <a:pPr/>
              <a:t>17</a:t>
            </a:fld>
            <a:endParaRPr lang="en-CA"/>
          </a:p>
        </p:txBody>
      </p:sp>
      <p:sp>
        <p:nvSpPr>
          <p:cNvPr id="489474" name="Rectangle 2"/>
          <p:cNvSpPr>
            <a:spLocks noChangeArrowheads="1" noTextEdit="1"/>
          </p:cNvSpPr>
          <p:nvPr>
            <p:ph type="sldImg"/>
          </p:nvPr>
        </p:nvSpPr>
        <p:spPr>
          <a:ln/>
        </p:spPr>
      </p:sp>
      <p:sp>
        <p:nvSpPr>
          <p:cNvPr id="489475" name="Rectangle 3"/>
          <p:cNvSpPr>
            <a:spLocks noGrp="1" noChangeArrowheads="1"/>
          </p:cNvSpPr>
          <p:nvPr>
            <p:ph type="body" idx="1"/>
          </p:nvPr>
        </p:nvSpPr>
        <p:spPr/>
        <p:txBody>
          <a:bodyPr lIns="91434" tIns="45716" rIns="91434" bIns="45716"/>
          <a:lstStyle/>
          <a:p>
            <a:pPr lvl="2"/>
            <a:r>
              <a:rPr lang="en-US">
                <a:solidFill>
                  <a:srgbClr val="000000"/>
                </a:solidFill>
              </a:rPr>
              <a:t>Illustrate and stress the importance of choosing a scale when graphing data and reading a graph's scale carefully.  Help students realize that the choice of a scale can change the look of the data.</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117" name="Rectangle 21"/>
          <p:cNvSpPr>
            <a:spLocks noGrp="1" noChangeArrowheads="1"/>
          </p:cNvSpPr>
          <p:nvPr>
            <p:ph type="ftr" sz="quarter" idx="3"/>
          </p:nvPr>
        </p:nvSpPr>
        <p:spPr>
          <a:xfrm>
            <a:off x="1600200" y="6397625"/>
            <a:ext cx="3124200" cy="457200"/>
          </a:xfrm>
        </p:spPr>
        <p:txBody>
          <a:bodyPr/>
          <a:lstStyle>
            <a:lvl1pPr>
              <a:defRPr/>
            </a:lvl1pPr>
          </a:lstStyle>
          <a:p>
            <a:r>
              <a:rPr lang="en-US"/>
              <a:t>Copyright © 2005 Pearson Education, Inc.</a:t>
            </a:r>
            <a:endParaRPr lang="en-CA"/>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Copyright © 2005 Pearson Education, Inc.</a:t>
            </a:r>
            <a:endParaRPr lang="en-CA"/>
          </a:p>
        </p:txBody>
      </p:sp>
      <p:sp>
        <p:nvSpPr>
          <p:cNvPr id="5" name="Slide Number Placeholder 4"/>
          <p:cNvSpPr>
            <a:spLocks noGrp="1"/>
          </p:cNvSpPr>
          <p:nvPr>
            <p:ph type="sldNum" sz="quarter" idx="11"/>
          </p:nvPr>
        </p:nvSpPr>
        <p:spPr/>
        <p:txBody>
          <a:bodyPr/>
          <a:lstStyle>
            <a:lvl1pPr>
              <a:defRPr/>
            </a:lvl1pPr>
          </a:lstStyle>
          <a:p>
            <a:r>
              <a:rPr lang="en-US"/>
              <a:t>Slide 5-</a:t>
            </a:r>
            <a:fld id="{D273C565-9D70-4B81-AB43-E2DC5A99620A}" type="slidenum">
              <a:rPr lang="en-US"/>
              <a:pPr/>
              <a:t>‹#›</a:t>
            </a:fld>
            <a:endParaRPr lang="en-CA"/>
          </a:p>
        </p:txBody>
      </p:sp>
    </p:spTree>
    <p:extLst>
      <p:ext uri="{BB962C8B-B14F-4D97-AF65-F5344CB8AC3E}">
        <p14:creationId xmlns:p14="http://schemas.microsoft.com/office/powerpoint/2010/main" val="1645420465"/>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8300" y="150813"/>
            <a:ext cx="2111375" cy="60213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150813"/>
            <a:ext cx="6184900" cy="60213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Copyright © 2005 Pearson Education, Inc.</a:t>
            </a:r>
            <a:endParaRPr lang="en-CA"/>
          </a:p>
        </p:txBody>
      </p:sp>
      <p:sp>
        <p:nvSpPr>
          <p:cNvPr id="5" name="Slide Number Placeholder 4"/>
          <p:cNvSpPr>
            <a:spLocks noGrp="1"/>
          </p:cNvSpPr>
          <p:nvPr>
            <p:ph type="sldNum" sz="quarter" idx="11"/>
          </p:nvPr>
        </p:nvSpPr>
        <p:spPr/>
        <p:txBody>
          <a:bodyPr/>
          <a:lstStyle>
            <a:lvl1pPr>
              <a:defRPr/>
            </a:lvl1pPr>
          </a:lstStyle>
          <a:p>
            <a:r>
              <a:rPr lang="en-US"/>
              <a:t>Slide 5-</a:t>
            </a:r>
            <a:fld id="{8347D38A-E9DE-46CB-942A-BB9952F268DE}" type="slidenum">
              <a:rPr lang="en-US"/>
              <a:pPr/>
              <a:t>‹#›</a:t>
            </a:fld>
            <a:endParaRPr lang="en-CA"/>
          </a:p>
        </p:txBody>
      </p:sp>
    </p:spTree>
    <p:extLst>
      <p:ext uri="{BB962C8B-B14F-4D97-AF65-F5344CB8AC3E}">
        <p14:creationId xmlns:p14="http://schemas.microsoft.com/office/powerpoint/2010/main" val="3516964796"/>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Copyright © 2005 Pearson Education, Inc.</a:t>
            </a:r>
            <a:endParaRPr lang="en-CA"/>
          </a:p>
        </p:txBody>
      </p:sp>
      <p:sp>
        <p:nvSpPr>
          <p:cNvPr id="5" name="Slide Number Placeholder 4"/>
          <p:cNvSpPr>
            <a:spLocks noGrp="1"/>
          </p:cNvSpPr>
          <p:nvPr>
            <p:ph type="sldNum" sz="quarter" idx="11"/>
          </p:nvPr>
        </p:nvSpPr>
        <p:spPr/>
        <p:txBody>
          <a:bodyPr/>
          <a:lstStyle>
            <a:lvl1pPr>
              <a:defRPr/>
            </a:lvl1pPr>
          </a:lstStyle>
          <a:p>
            <a:r>
              <a:rPr lang="en-US"/>
              <a:t>Slide 5-</a:t>
            </a:r>
            <a:fld id="{3EACC41D-09F8-49F9-A87C-42E0851685A1}" type="slidenum">
              <a:rPr lang="en-US"/>
              <a:pPr/>
              <a:t>‹#›</a:t>
            </a:fld>
            <a:endParaRPr lang="en-CA"/>
          </a:p>
        </p:txBody>
      </p:sp>
    </p:spTree>
    <p:extLst>
      <p:ext uri="{BB962C8B-B14F-4D97-AF65-F5344CB8AC3E}">
        <p14:creationId xmlns:p14="http://schemas.microsoft.com/office/powerpoint/2010/main" val="2788681827"/>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a:t>Copyright © 2005 Pearson Education, Inc.</a:t>
            </a:r>
            <a:endParaRPr lang="en-CA"/>
          </a:p>
        </p:txBody>
      </p:sp>
      <p:sp>
        <p:nvSpPr>
          <p:cNvPr id="5" name="Slide Number Placeholder 4"/>
          <p:cNvSpPr>
            <a:spLocks noGrp="1"/>
          </p:cNvSpPr>
          <p:nvPr>
            <p:ph type="sldNum" sz="quarter" idx="11"/>
          </p:nvPr>
        </p:nvSpPr>
        <p:spPr/>
        <p:txBody>
          <a:bodyPr/>
          <a:lstStyle>
            <a:lvl1pPr>
              <a:defRPr/>
            </a:lvl1pPr>
          </a:lstStyle>
          <a:p>
            <a:r>
              <a:rPr lang="en-US"/>
              <a:t>Slide 5-</a:t>
            </a:r>
            <a:fld id="{B6E368AC-3B6C-4D33-BC5B-75A31FA6C50C}" type="slidenum">
              <a:rPr lang="en-US"/>
              <a:pPr/>
              <a:t>‹#›</a:t>
            </a:fld>
            <a:endParaRPr lang="en-CA"/>
          </a:p>
        </p:txBody>
      </p:sp>
    </p:spTree>
    <p:extLst>
      <p:ext uri="{BB962C8B-B14F-4D97-AF65-F5344CB8AC3E}">
        <p14:creationId xmlns:p14="http://schemas.microsoft.com/office/powerpoint/2010/main" val="2504343035"/>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600200"/>
            <a:ext cx="4148138"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1538" y="1600200"/>
            <a:ext cx="4148137"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a:t>Copyright © 2005 Pearson Education, Inc.</a:t>
            </a:r>
            <a:endParaRPr lang="en-CA"/>
          </a:p>
        </p:txBody>
      </p:sp>
      <p:sp>
        <p:nvSpPr>
          <p:cNvPr id="6" name="Slide Number Placeholder 5"/>
          <p:cNvSpPr>
            <a:spLocks noGrp="1"/>
          </p:cNvSpPr>
          <p:nvPr>
            <p:ph type="sldNum" sz="quarter" idx="11"/>
          </p:nvPr>
        </p:nvSpPr>
        <p:spPr/>
        <p:txBody>
          <a:bodyPr/>
          <a:lstStyle>
            <a:lvl1pPr>
              <a:defRPr/>
            </a:lvl1pPr>
          </a:lstStyle>
          <a:p>
            <a:r>
              <a:rPr lang="en-US"/>
              <a:t>Slide 5-</a:t>
            </a:r>
            <a:fld id="{1A5B5584-B24C-4BD6-97C1-58AC0E8863CE}" type="slidenum">
              <a:rPr lang="en-US"/>
              <a:pPr/>
              <a:t>‹#›</a:t>
            </a:fld>
            <a:endParaRPr lang="en-CA"/>
          </a:p>
        </p:txBody>
      </p:sp>
    </p:spTree>
    <p:extLst>
      <p:ext uri="{BB962C8B-B14F-4D97-AF65-F5344CB8AC3E}">
        <p14:creationId xmlns:p14="http://schemas.microsoft.com/office/powerpoint/2010/main" val="1178165698"/>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a:t>Copyright © 2005 Pearson Education, Inc.</a:t>
            </a:r>
            <a:endParaRPr lang="en-CA"/>
          </a:p>
        </p:txBody>
      </p:sp>
      <p:sp>
        <p:nvSpPr>
          <p:cNvPr id="8" name="Slide Number Placeholder 7"/>
          <p:cNvSpPr>
            <a:spLocks noGrp="1"/>
          </p:cNvSpPr>
          <p:nvPr>
            <p:ph type="sldNum" sz="quarter" idx="11"/>
          </p:nvPr>
        </p:nvSpPr>
        <p:spPr/>
        <p:txBody>
          <a:bodyPr/>
          <a:lstStyle>
            <a:lvl1pPr>
              <a:defRPr/>
            </a:lvl1pPr>
          </a:lstStyle>
          <a:p>
            <a:r>
              <a:rPr lang="en-US"/>
              <a:t>Slide 5-</a:t>
            </a:r>
            <a:fld id="{FC395A4C-1FA0-406E-8F3D-44C61AD7ADE2}" type="slidenum">
              <a:rPr lang="en-US"/>
              <a:pPr/>
              <a:t>‹#›</a:t>
            </a:fld>
            <a:endParaRPr lang="en-CA"/>
          </a:p>
        </p:txBody>
      </p:sp>
    </p:spTree>
    <p:extLst>
      <p:ext uri="{BB962C8B-B14F-4D97-AF65-F5344CB8AC3E}">
        <p14:creationId xmlns:p14="http://schemas.microsoft.com/office/powerpoint/2010/main" val="4085413248"/>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a:t>Copyright © 2005 Pearson Education, Inc.</a:t>
            </a:r>
            <a:endParaRPr lang="en-CA"/>
          </a:p>
        </p:txBody>
      </p:sp>
      <p:sp>
        <p:nvSpPr>
          <p:cNvPr id="4" name="Slide Number Placeholder 3"/>
          <p:cNvSpPr>
            <a:spLocks noGrp="1"/>
          </p:cNvSpPr>
          <p:nvPr>
            <p:ph type="sldNum" sz="quarter" idx="11"/>
          </p:nvPr>
        </p:nvSpPr>
        <p:spPr/>
        <p:txBody>
          <a:bodyPr/>
          <a:lstStyle>
            <a:lvl1pPr>
              <a:defRPr/>
            </a:lvl1pPr>
          </a:lstStyle>
          <a:p>
            <a:r>
              <a:rPr lang="en-US"/>
              <a:t>Slide 5-</a:t>
            </a:r>
            <a:fld id="{FAE9B8D4-2E4A-4428-AB4B-41CADA883883}" type="slidenum">
              <a:rPr lang="en-US"/>
              <a:pPr/>
              <a:t>‹#›</a:t>
            </a:fld>
            <a:endParaRPr lang="en-CA"/>
          </a:p>
        </p:txBody>
      </p:sp>
    </p:spTree>
    <p:extLst>
      <p:ext uri="{BB962C8B-B14F-4D97-AF65-F5344CB8AC3E}">
        <p14:creationId xmlns:p14="http://schemas.microsoft.com/office/powerpoint/2010/main" val="1719392085"/>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t>Copyright © 2005 Pearson Education, Inc.</a:t>
            </a:r>
            <a:endParaRPr lang="en-CA"/>
          </a:p>
        </p:txBody>
      </p:sp>
      <p:sp>
        <p:nvSpPr>
          <p:cNvPr id="3" name="Slide Number Placeholder 2"/>
          <p:cNvSpPr>
            <a:spLocks noGrp="1"/>
          </p:cNvSpPr>
          <p:nvPr>
            <p:ph type="sldNum" sz="quarter" idx="11"/>
          </p:nvPr>
        </p:nvSpPr>
        <p:spPr/>
        <p:txBody>
          <a:bodyPr/>
          <a:lstStyle>
            <a:lvl1pPr>
              <a:defRPr/>
            </a:lvl1pPr>
          </a:lstStyle>
          <a:p>
            <a:r>
              <a:rPr lang="en-US"/>
              <a:t>Slide 5-</a:t>
            </a:r>
            <a:fld id="{6A1A4B04-9D06-4CB9-B1C0-3BEBC799C15D}" type="slidenum">
              <a:rPr lang="en-US"/>
              <a:pPr/>
              <a:t>‹#›</a:t>
            </a:fld>
            <a:endParaRPr lang="en-CA"/>
          </a:p>
        </p:txBody>
      </p:sp>
    </p:spTree>
    <p:extLst>
      <p:ext uri="{BB962C8B-B14F-4D97-AF65-F5344CB8AC3E}">
        <p14:creationId xmlns:p14="http://schemas.microsoft.com/office/powerpoint/2010/main" val="1773697387"/>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Copyright © 2005 Pearson Education, Inc.</a:t>
            </a:r>
            <a:endParaRPr lang="en-CA"/>
          </a:p>
        </p:txBody>
      </p:sp>
      <p:sp>
        <p:nvSpPr>
          <p:cNvPr id="6" name="Slide Number Placeholder 5"/>
          <p:cNvSpPr>
            <a:spLocks noGrp="1"/>
          </p:cNvSpPr>
          <p:nvPr>
            <p:ph type="sldNum" sz="quarter" idx="11"/>
          </p:nvPr>
        </p:nvSpPr>
        <p:spPr/>
        <p:txBody>
          <a:bodyPr/>
          <a:lstStyle>
            <a:lvl1pPr>
              <a:defRPr/>
            </a:lvl1pPr>
          </a:lstStyle>
          <a:p>
            <a:r>
              <a:rPr lang="en-US"/>
              <a:t>Slide 5-</a:t>
            </a:r>
            <a:fld id="{35B1AC06-4217-463F-9E6D-B96633924215}" type="slidenum">
              <a:rPr lang="en-US"/>
              <a:pPr/>
              <a:t>‹#›</a:t>
            </a:fld>
            <a:endParaRPr lang="en-CA"/>
          </a:p>
        </p:txBody>
      </p:sp>
    </p:spTree>
    <p:extLst>
      <p:ext uri="{BB962C8B-B14F-4D97-AF65-F5344CB8AC3E}">
        <p14:creationId xmlns:p14="http://schemas.microsoft.com/office/powerpoint/2010/main" val="4053223115"/>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Copyright © 2005 Pearson Education, Inc.</a:t>
            </a:r>
            <a:endParaRPr lang="en-CA"/>
          </a:p>
        </p:txBody>
      </p:sp>
      <p:sp>
        <p:nvSpPr>
          <p:cNvPr id="6" name="Slide Number Placeholder 5"/>
          <p:cNvSpPr>
            <a:spLocks noGrp="1"/>
          </p:cNvSpPr>
          <p:nvPr>
            <p:ph type="sldNum" sz="quarter" idx="11"/>
          </p:nvPr>
        </p:nvSpPr>
        <p:spPr/>
        <p:txBody>
          <a:bodyPr/>
          <a:lstStyle>
            <a:lvl1pPr>
              <a:defRPr/>
            </a:lvl1pPr>
          </a:lstStyle>
          <a:p>
            <a:r>
              <a:rPr lang="en-US"/>
              <a:t>Slide 5-</a:t>
            </a:r>
            <a:fld id="{3C96C606-3A30-403B-83A2-B2BAF245B572}" type="slidenum">
              <a:rPr lang="en-US"/>
              <a:pPr/>
              <a:t>‹#›</a:t>
            </a:fld>
            <a:endParaRPr lang="en-CA"/>
          </a:p>
        </p:txBody>
      </p:sp>
    </p:spTree>
    <p:extLst>
      <p:ext uri="{BB962C8B-B14F-4D97-AF65-F5344CB8AC3E}">
        <p14:creationId xmlns:p14="http://schemas.microsoft.com/office/powerpoint/2010/main" val="2091542867"/>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81" name="Rectangle 9"/>
          <p:cNvSpPr>
            <a:spLocks noGrp="1" noChangeArrowheads="1"/>
          </p:cNvSpPr>
          <p:nvPr>
            <p:ph type="title"/>
          </p:nvPr>
        </p:nvSpPr>
        <p:spPr bwMode="auto">
          <a:xfrm>
            <a:off x="1298575" y="150813"/>
            <a:ext cx="6565900" cy="992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84" name="Rectangle 12"/>
          <p:cNvSpPr>
            <a:spLocks noGrp="1" noChangeArrowheads="1"/>
          </p:cNvSpPr>
          <p:nvPr>
            <p:ph type="ftr" sz="quarter" idx="3"/>
          </p:nvPr>
        </p:nvSpPr>
        <p:spPr bwMode="auto">
          <a:xfrm>
            <a:off x="1600200" y="64008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000"/>
            </a:lvl1pPr>
          </a:lstStyle>
          <a:p>
            <a:r>
              <a:rPr lang="en-US"/>
              <a:t>Copyright © 2005 Pearson Education, Inc.</a:t>
            </a:r>
            <a:endParaRPr lang="en-CA"/>
          </a:p>
        </p:txBody>
      </p:sp>
      <p:sp>
        <p:nvSpPr>
          <p:cNvPr id="3085" name="Rectangle 13"/>
          <p:cNvSpPr>
            <a:spLocks noGrp="1" noChangeArrowheads="1"/>
          </p:cNvSpPr>
          <p:nvPr>
            <p:ph type="sldNum" sz="quarter" idx="4"/>
          </p:nvPr>
        </p:nvSpPr>
        <p:spPr bwMode="auto">
          <a:xfrm>
            <a:off x="7050088"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600" b="1">
                <a:solidFill>
                  <a:srgbClr val="A52E2C"/>
                </a:solidFill>
              </a:defRPr>
            </a:lvl1pPr>
          </a:lstStyle>
          <a:p>
            <a:r>
              <a:rPr lang="en-US"/>
              <a:t>Slide 5-</a:t>
            </a:r>
            <a:fld id="{128628E2-C0D2-4568-ACE1-0BEF98D5C0F7}" type="slidenum">
              <a:rPr lang="en-US"/>
              <a:pPr/>
              <a:t>‹#›</a:t>
            </a:fld>
            <a:endParaRPr lang="en-CA"/>
          </a:p>
        </p:txBody>
      </p:sp>
      <p:sp>
        <p:nvSpPr>
          <p:cNvPr id="3080" name="Rectangle 8"/>
          <p:cNvSpPr>
            <a:spLocks noChangeArrowheads="1"/>
          </p:cNvSpPr>
          <p:nvPr/>
        </p:nvSpPr>
        <p:spPr bwMode="gray">
          <a:xfrm>
            <a:off x="0" y="1220788"/>
            <a:ext cx="9140825" cy="74612"/>
          </a:xfrm>
          <a:prstGeom prst="rect">
            <a:avLst/>
          </a:prstGeom>
          <a:gradFill rotWithShape="0">
            <a:gsLst>
              <a:gs pos="0">
                <a:srgbClr val="A52E2C"/>
              </a:gs>
              <a:gs pos="50000">
                <a:srgbClr val="F8BE1A"/>
              </a:gs>
              <a:gs pos="100000">
                <a:srgbClr val="A52E2C"/>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kumimoji="1" lang="en-US">
              <a:latin typeface="Tahoma" charset="0"/>
            </a:endParaRPr>
          </a:p>
        </p:txBody>
      </p:sp>
      <p:sp>
        <p:nvSpPr>
          <p:cNvPr id="3093" name="Rectangle 21"/>
          <p:cNvSpPr>
            <a:spLocks noGrp="1" noChangeArrowheads="1"/>
          </p:cNvSpPr>
          <p:nvPr>
            <p:ph type="body" idx="1"/>
          </p:nvPr>
        </p:nvSpPr>
        <p:spPr bwMode="auto">
          <a:xfrm>
            <a:off x="381000" y="1600200"/>
            <a:ext cx="8448675"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95" name="Rectangle 23"/>
          <p:cNvSpPr>
            <a:spLocks noChangeArrowheads="1"/>
          </p:cNvSpPr>
          <p:nvPr/>
        </p:nvSpPr>
        <p:spPr bwMode="auto">
          <a:xfrm>
            <a:off x="7569200" y="303213"/>
            <a:ext cx="1336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endParaRPr lang="en-US">
              <a:latin typeface="Tahoma" charset="0"/>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med"/>
  <p:hf hdr="0" dt="0"/>
  <p:txStyles>
    <p:titleStyle>
      <a:lvl1pPr algn="l" rtl="0" fontAlgn="base">
        <a:spcBef>
          <a:spcPct val="0"/>
        </a:spcBef>
        <a:spcAft>
          <a:spcPct val="0"/>
        </a:spcAft>
        <a:defRPr sz="3600">
          <a:solidFill>
            <a:srgbClr val="333399"/>
          </a:solidFill>
          <a:latin typeface="+mj-lt"/>
          <a:ea typeface="+mj-ea"/>
          <a:cs typeface="+mj-cs"/>
        </a:defRPr>
      </a:lvl1pPr>
      <a:lvl2pPr algn="l" rtl="0" fontAlgn="base">
        <a:spcBef>
          <a:spcPct val="0"/>
        </a:spcBef>
        <a:spcAft>
          <a:spcPct val="0"/>
        </a:spcAft>
        <a:defRPr sz="3600">
          <a:solidFill>
            <a:srgbClr val="333399"/>
          </a:solidFill>
          <a:latin typeface="Arial" charset="0"/>
        </a:defRPr>
      </a:lvl2pPr>
      <a:lvl3pPr algn="l" rtl="0" fontAlgn="base">
        <a:spcBef>
          <a:spcPct val="0"/>
        </a:spcBef>
        <a:spcAft>
          <a:spcPct val="0"/>
        </a:spcAft>
        <a:defRPr sz="3600">
          <a:solidFill>
            <a:srgbClr val="333399"/>
          </a:solidFill>
          <a:latin typeface="Arial" charset="0"/>
        </a:defRPr>
      </a:lvl3pPr>
      <a:lvl4pPr algn="l" rtl="0" fontAlgn="base">
        <a:spcBef>
          <a:spcPct val="0"/>
        </a:spcBef>
        <a:spcAft>
          <a:spcPct val="0"/>
        </a:spcAft>
        <a:defRPr sz="3600">
          <a:solidFill>
            <a:srgbClr val="333399"/>
          </a:solidFill>
          <a:latin typeface="Arial" charset="0"/>
        </a:defRPr>
      </a:lvl4pPr>
      <a:lvl5pPr algn="l" rtl="0" fontAlgn="base">
        <a:spcBef>
          <a:spcPct val="0"/>
        </a:spcBef>
        <a:spcAft>
          <a:spcPct val="0"/>
        </a:spcAft>
        <a:defRPr sz="3600">
          <a:solidFill>
            <a:srgbClr val="333399"/>
          </a:solidFill>
          <a:latin typeface="Arial" charset="0"/>
        </a:defRPr>
      </a:lvl5pPr>
      <a:lvl6pPr marL="457200" algn="l" rtl="0" fontAlgn="base">
        <a:spcBef>
          <a:spcPct val="0"/>
        </a:spcBef>
        <a:spcAft>
          <a:spcPct val="0"/>
        </a:spcAft>
        <a:defRPr sz="3600">
          <a:solidFill>
            <a:srgbClr val="333399"/>
          </a:solidFill>
          <a:latin typeface="Arial" charset="0"/>
        </a:defRPr>
      </a:lvl6pPr>
      <a:lvl7pPr marL="914400" algn="l" rtl="0" fontAlgn="base">
        <a:spcBef>
          <a:spcPct val="0"/>
        </a:spcBef>
        <a:spcAft>
          <a:spcPct val="0"/>
        </a:spcAft>
        <a:defRPr sz="3600">
          <a:solidFill>
            <a:srgbClr val="333399"/>
          </a:solidFill>
          <a:latin typeface="Arial" charset="0"/>
        </a:defRPr>
      </a:lvl7pPr>
      <a:lvl8pPr marL="1371600" algn="l" rtl="0" fontAlgn="base">
        <a:spcBef>
          <a:spcPct val="0"/>
        </a:spcBef>
        <a:spcAft>
          <a:spcPct val="0"/>
        </a:spcAft>
        <a:defRPr sz="3600">
          <a:solidFill>
            <a:srgbClr val="333399"/>
          </a:solidFill>
          <a:latin typeface="Arial" charset="0"/>
        </a:defRPr>
      </a:lvl8pPr>
      <a:lvl9pPr marL="1828800" algn="l" rtl="0" fontAlgn="base">
        <a:spcBef>
          <a:spcPct val="0"/>
        </a:spcBef>
        <a:spcAft>
          <a:spcPct val="0"/>
        </a:spcAft>
        <a:defRPr sz="3600">
          <a:solidFill>
            <a:srgbClr val="333399"/>
          </a:solidFill>
          <a:latin typeface="Arial"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28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0"/>
          </p:nvPr>
        </p:nvSpPr>
        <p:spPr/>
        <p:txBody>
          <a:bodyPr/>
          <a:lstStyle/>
          <a:p>
            <a:r>
              <a:rPr lang="en-US"/>
              <a:t>Copyright © 2005 Pearson Education, Inc.</a:t>
            </a:r>
            <a:endParaRPr lang="en-CA"/>
          </a:p>
        </p:txBody>
      </p:sp>
      <p:sp>
        <p:nvSpPr>
          <p:cNvPr id="5" name="Slide Number Placeholder 3"/>
          <p:cNvSpPr>
            <a:spLocks noGrp="1"/>
          </p:cNvSpPr>
          <p:nvPr>
            <p:ph type="sldNum" sz="quarter" idx="11"/>
          </p:nvPr>
        </p:nvSpPr>
        <p:spPr/>
        <p:txBody>
          <a:bodyPr/>
          <a:lstStyle/>
          <a:p>
            <a:r>
              <a:rPr lang="en-US"/>
              <a:t>Slide 5-</a:t>
            </a:r>
            <a:fld id="{44A7331B-69D2-46D4-AA58-0A066767561E}" type="slidenum">
              <a:rPr lang="en-US"/>
              <a:pPr/>
              <a:t>1</a:t>
            </a:fld>
            <a:endParaRPr lang="en-CA"/>
          </a:p>
        </p:txBody>
      </p:sp>
      <p:sp>
        <p:nvSpPr>
          <p:cNvPr id="412675" name="Rectangle 1027"/>
          <p:cNvSpPr>
            <a:spLocks noGrp="1" noChangeArrowheads="1"/>
          </p:cNvSpPr>
          <p:nvPr>
            <p:ph type="title"/>
          </p:nvPr>
        </p:nvSpPr>
        <p:spPr/>
        <p:txBody>
          <a:bodyPr/>
          <a:lstStyle/>
          <a:p>
            <a:endParaRPr lang="en-US"/>
          </a:p>
        </p:txBody>
      </p:sp>
      <p:pic>
        <p:nvPicPr>
          <p:cNvPr id="412677" name="Picture 1029" descr="D:\bb_cov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en-US"/>
              <a:t>Copyright © 2005 Pearson Education, Inc.</a:t>
            </a:r>
            <a:endParaRPr lang="en-CA"/>
          </a:p>
        </p:txBody>
      </p:sp>
      <p:sp>
        <p:nvSpPr>
          <p:cNvPr id="7" name="Slide Number Placeholder 4"/>
          <p:cNvSpPr>
            <a:spLocks noGrp="1"/>
          </p:cNvSpPr>
          <p:nvPr>
            <p:ph type="sldNum" sz="quarter" idx="11"/>
          </p:nvPr>
        </p:nvSpPr>
        <p:spPr/>
        <p:txBody>
          <a:bodyPr/>
          <a:lstStyle/>
          <a:p>
            <a:r>
              <a:rPr lang="en-US"/>
              <a:t>Slide 5-</a:t>
            </a:r>
            <a:fld id="{10997B10-9F6F-437F-8105-9D75983FDEC7}" type="slidenum">
              <a:rPr lang="en-US"/>
              <a:pPr/>
              <a:t>10</a:t>
            </a:fld>
            <a:endParaRPr lang="en-CA"/>
          </a:p>
        </p:txBody>
      </p:sp>
      <p:sp>
        <p:nvSpPr>
          <p:cNvPr id="476162" name="Rectangle 2050"/>
          <p:cNvSpPr>
            <a:spLocks noGrp="1" noChangeArrowheads="1"/>
          </p:cNvSpPr>
          <p:nvPr>
            <p:ph type="title"/>
          </p:nvPr>
        </p:nvSpPr>
        <p:spPr>
          <a:xfrm>
            <a:off x="1295400" y="150813"/>
            <a:ext cx="6477000" cy="992187"/>
          </a:xfrm>
        </p:spPr>
        <p:txBody>
          <a:bodyPr/>
          <a:lstStyle/>
          <a:p>
            <a:r>
              <a:rPr lang="en-US"/>
              <a:t>Summarizing Raw Data</a:t>
            </a:r>
          </a:p>
        </p:txBody>
      </p:sp>
      <p:sp>
        <p:nvSpPr>
          <p:cNvPr id="476163" name="Text Box 2051"/>
          <p:cNvSpPr txBox="1">
            <a:spLocks noChangeArrowheads="1"/>
          </p:cNvSpPr>
          <p:nvPr/>
        </p:nvSpPr>
        <p:spPr bwMode="auto">
          <a:xfrm>
            <a:off x="7848600" y="4445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600" b="1">
                <a:solidFill>
                  <a:srgbClr val="A52E2C"/>
                </a:solidFill>
              </a:rPr>
              <a:t>5-C</a:t>
            </a:r>
            <a:endParaRPr lang="en-US" sz="1600"/>
          </a:p>
        </p:txBody>
      </p:sp>
      <p:sp>
        <p:nvSpPr>
          <p:cNvPr id="476164" name="Text Box 2052" descr="Pink tissue paper"/>
          <p:cNvSpPr txBox="1">
            <a:spLocks noChangeArrowheads="1"/>
          </p:cNvSpPr>
          <p:nvPr/>
        </p:nvSpPr>
        <p:spPr bwMode="auto">
          <a:xfrm>
            <a:off x="228600" y="1584325"/>
            <a:ext cx="8696325" cy="1311275"/>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r>
              <a:rPr lang="en-US" sz="2000" u="sng">
                <a:solidFill>
                  <a:srgbClr val="000000"/>
                </a:solidFill>
              </a:rPr>
              <a:t>20 scores from a 100-point exam</a:t>
            </a:r>
            <a:endParaRPr lang="en-US" sz="2000">
              <a:solidFill>
                <a:srgbClr val="000000"/>
              </a:solidFill>
            </a:endParaRPr>
          </a:p>
          <a:p>
            <a:pPr algn="l"/>
            <a:r>
              <a:rPr lang="en-US" sz="2000">
                <a:solidFill>
                  <a:srgbClr val="000000"/>
                </a:solidFill>
              </a:rPr>
              <a:t>76   	80	78	76	94	75	98	77	84	88</a:t>
            </a:r>
          </a:p>
          <a:p>
            <a:pPr algn="l"/>
            <a:r>
              <a:rPr lang="en-US" sz="2000">
                <a:solidFill>
                  <a:srgbClr val="000000"/>
                </a:solidFill>
              </a:rPr>
              <a:t>81	72	91	72	74	86	79	88	72	75</a:t>
            </a:r>
          </a:p>
          <a:p>
            <a:pPr algn="l"/>
            <a:endParaRPr lang="en-US" sz="2000"/>
          </a:p>
        </p:txBody>
      </p:sp>
      <p:pic>
        <p:nvPicPr>
          <p:cNvPr id="476165" name="Picture 2053" descr="table_5-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3136900"/>
            <a:ext cx="7732713" cy="334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Copyright © 2005 Pearson Education, Inc.</a:t>
            </a:r>
            <a:endParaRPr lang="en-CA"/>
          </a:p>
        </p:txBody>
      </p:sp>
      <p:sp>
        <p:nvSpPr>
          <p:cNvPr id="6" name="Slide Number Placeholder 4"/>
          <p:cNvSpPr>
            <a:spLocks noGrp="1"/>
          </p:cNvSpPr>
          <p:nvPr>
            <p:ph type="sldNum" sz="quarter" idx="11"/>
          </p:nvPr>
        </p:nvSpPr>
        <p:spPr/>
        <p:txBody>
          <a:bodyPr/>
          <a:lstStyle/>
          <a:p>
            <a:r>
              <a:rPr lang="en-US"/>
              <a:t>Slide 5-</a:t>
            </a:r>
            <a:fld id="{294A9911-9092-44BC-9DC0-548311C2A5CC}" type="slidenum">
              <a:rPr lang="en-US"/>
              <a:pPr/>
              <a:t>11</a:t>
            </a:fld>
            <a:endParaRPr lang="en-CA"/>
          </a:p>
        </p:txBody>
      </p:sp>
      <p:sp>
        <p:nvSpPr>
          <p:cNvPr id="478210" name="Rectangle 1026"/>
          <p:cNvSpPr>
            <a:spLocks noGrp="1" noChangeArrowheads="1"/>
          </p:cNvSpPr>
          <p:nvPr>
            <p:ph type="title"/>
          </p:nvPr>
        </p:nvSpPr>
        <p:spPr/>
        <p:txBody>
          <a:bodyPr/>
          <a:lstStyle/>
          <a:p>
            <a:r>
              <a:rPr lang="en-US"/>
              <a:t>Important Labels for Graphs</a:t>
            </a:r>
          </a:p>
        </p:txBody>
      </p:sp>
      <p:sp>
        <p:nvSpPr>
          <p:cNvPr id="478211" name="Rectangle 1027"/>
          <p:cNvSpPr>
            <a:spLocks noGrp="1" noChangeArrowheads="1"/>
          </p:cNvSpPr>
          <p:nvPr>
            <p:ph type="body" idx="1"/>
          </p:nvPr>
        </p:nvSpPr>
        <p:spPr>
          <a:xfrm>
            <a:off x="390525" y="1524000"/>
            <a:ext cx="8448675" cy="4572000"/>
          </a:xfrm>
        </p:spPr>
        <p:txBody>
          <a:bodyPr/>
          <a:lstStyle/>
          <a:p>
            <a:r>
              <a:rPr lang="en-US"/>
              <a:t>Title/Caption</a:t>
            </a:r>
          </a:p>
          <a:p>
            <a:endParaRPr lang="en-US"/>
          </a:p>
          <a:p>
            <a:r>
              <a:rPr lang="en-US"/>
              <a:t>Vertical scale and title</a:t>
            </a:r>
          </a:p>
          <a:p>
            <a:endParaRPr lang="en-US"/>
          </a:p>
          <a:p>
            <a:r>
              <a:rPr lang="en-US"/>
              <a:t>Horizontal scale and title</a:t>
            </a:r>
          </a:p>
          <a:p>
            <a:endParaRPr lang="en-US"/>
          </a:p>
          <a:p>
            <a:r>
              <a:rPr lang="en-US"/>
              <a:t>Legend</a:t>
            </a:r>
          </a:p>
        </p:txBody>
      </p:sp>
      <p:sp>
        <p:nvSpPr>
          <p:cNvPr id="478212" name="Text Box 1028"/>
          <p:cNvSpPr txBox="1">
            <a:spLocks noChangeArrowheads="1"/>
          </p:cNvSpPr>
          <p:nvPr/>
        </p:nvSpPr>
        <p:spPr bwMode="auto">
          <a:xfrm>
            <a:off x="7848600" y="4445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600" b="1">
                <a:solidFill>
                  <a:srgbClr val="A52E2C"/>
                </a:solidFill>
              </a:rPr>
              <a:t>5-C</a:t>
            </a:r>
            <a:endParaRPr lang="en-US" sz="1600"/>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en-US"/>
              <a:t>Copyright © 2005 Pearson Education, Inc.</a:t>
            </a:r>
            <a:endParaRPr lang="en-CA"/>
          </a:p>
        </p:txBody>
      </p:sp>
      <p:sp>
        <p:nvSpPr>
          <p:cNvPr id="7" name="Slide Number Placeholder 4"/>
          <p:cNvSpPr>
            <a:spLocks noGrp="1"/>
          </p:cNvSpPr>
          <p:nvPr>
            <p:ph type="sldNum" sz="quarter" idx="11"/>
          </p:nvPr>
        </p:nvSpPr>
        <p:spPr/>
        <p:txBody>
          <a:bodyPr/>
          <a:lstStyle/>
          <a:p>
            <a:r>
              <a:rPr lang="en-US"/>
              <a:t>Slide 5-</a:t>
            </a:r>
            <a:fld id="{467B1368-BE08-4E50-AB3C-63CD4D5DDC6C}" type="slidenum">
              <a:rPr lang="en-US"/>
              <a:pPr/>
              <a:t>12</a:t>
            </a:fld>
            <a:endParaRPr lang="en-CA"/>
          </a:p>
        </p:txBody>
      </p:sp>
      <p:sp>
        <p:nvSpPr>
          <p:cNvPr id="479234" name="Rectangle 2"/>
          <p:cNvSpPr>
            <a:spLocks noGrp="1" noChangeArrowheads="1"/>
          </p:cNvSpPr>
          <p:nvPr>
            <p:ph type="title"/>
          </p:nvPr>
        </p:nvSpPr>
        <p:spPr>
          <a:xfrm>
            <a:off x="1295400" y="150813"/>
            <a:ext cx="6477000" cy="992187"/>
          </a:xfrm>
        </p:spPr>
        <p:txBody>
          <a:bodyPr/>
          <a:lstStyle/>
          <a:p>
            <a:r>
              <a:rPr lang="en-US"/>
              <a:t>Bar and Pie Graphs</a:t>
            </a:r>
          </a:p>
        </p:txBody>
      </p:sp>
      <p:sp>
        <p:nvSpPr>
          <p:cNvPr id="479235" name="Text Box 3"/>
          <p:cNvSpPr txBox="1">
            <a:spLocks noChangeArrowheads="1"/>
          </p:cNvSpPr>
          <p:nvPr/>
        </p:nvSpPr>
        <p:spPr bwMode="auto">
          <a:xfrm>
            <a:off x="7848600" y="4445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600" b="1">
                <a:solidFill>
                  <a:srgbClr val="A52E2C"/>
                </a:solidFill>
              </a:rPr>
              <a:t>5-C</a:t>
            </a:r>
            <a:endParaRPr lang="en-US" sz="1600"/>
          </a:p>
        </p:txBody>
      </p:sp>
      <p:pic>
        <p:nvPicPr>
          <p:cNvPr id="479236" name="Picture 4" descr="F05_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48300" y="2209800"/>
            <a:ext cx="3162300" cy="316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9237" name="Picture 5" descr="F05_0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5138" y="1878013"/>
            <a:ext cx="4564062" cy="398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check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Copyright © 2005 Pearson Education, Inc.</a:t>
            </a:r>
            <a:endParaRPr lang="en-CA"/>
          </a:p>
        </p:txBody>
      </p:sp>
      <p:sp>
        <p:nvSpPr>
          <p:cNvPr id="6" name="Slide Number Placeholder 4"/>
          <p:cNvSpPr>
            <a:spLocks noGrp="1"/>
          </p:cNvSpPr>
          <p:nvPr>
            <p:ph type="sldNum" sz="quarter" idx="11"/>
          </p:nvPr>
        </p:nvSpPr>
        <p:spPr/>
        <p:txBody>
          <a:bodyPr/>
          <a:lstStyle/>
          <a:p>
            <a:r>
              <a:rPr lang="en-US"/>
              <a:t>Slide 5-</a:t>
            </a:r>
            <a:fld id="{B0A9217A-00ED-4B83-AF92-18BF6B761CF2}" type="slidenum">
              <a:rPr lang="en-US"/>
              <a:pPr/>
              <a:t>13</a:t>
            </a:fld>
            <a:endParaRPr lang="en-CA"/>
          </a:p>
        </p:txBody>
      </p:sp>
      <p:sp>
        <p:nvSpPr>
          <p:cNvPr id="481282" name="Rectangle 2"/>
          <p:cNvSpPr>
            <a:spLocks noGrp="1" noChangeArrowheads="1"/>
          </p:cNvSpPr>
          <p:nvPr>
            <p:ph type="title"/>
          </p:nvPr>
        </p:nvSpPr>
        <p:spPr/>
        <p:txBody>
          <a:bodyPr/>
          <a:lstStyle/>
          <a:p>
            <a:r>
              <a:rPr lang="en-US"/>
              <a:t>Definitions</a:t>
            </a:r>
          </a:p>
        </p:txBody>
      </p:sp>
      <p:sp>
        <p:nvSpPr>
          <p:cNvPr id="481283" name="Rectangle 3"/>
          <p:cNvSpPr>
            <a:spLocks noGrp="1" noChangeArrowheads="1"/>
          </p:cNvSpPr>
          <p:nvPr>
            <p:ph type="body" idx="1"/>
          </p:nvPr>
        </p:nvSpPr>
        <p:spPr>
          <a:xfrm>
            <a:off x="390525" y="1600200"/>
            <a:ext cx="8448675" cy="4572000"/>
          </a:xfrm>
        </p:spPr>
        <p:txBody>
          <a:bodyPr/>
          <a:lstStyle/>
          <a:p>
            <a:r>
              <a:rPr lang="en-US" sz="2000" b="1"/>
              <a:t>Histogram</a:t>
            </a:r>
            <a:r>
              <a:rPr lang="en-US" sz="2000"/>
              <a:t>:  a bar graph for quantitative data categories. The bars </a:t>
            </a:r>
            <a:br>
              <a:rPr lang="en-US" sz="2000"/>
            </a:br>
            <a:r>
              <a:rPr lang="en-US" sz="2000"/>
              <a:t>have a natural order and the bar widths have specific meaning.</a:t>
            </a:r>
          </a:p>
          <a:p>
            <a:endParaRPr lang="en-US" sz="2000"/>
          </a:p>
          <a:p>
            <a:r>
              <a:rPr lang="en-US" sz="2000" b="1"/>
              <a:t>Line chart</a:t>
            </a:r>
            <a:r>
              <a:rPr lang="en-US" sz="2000"/>
              <a:t>:  shows the data value for each category as a dot, and </a:t>
            </a:r>
            <a:br>
              <a:rPr lang="en-US" sz="2000"/>
            </a:br>
            <a:r>
              <a:rPr lang="en-US" sz="2000"/>
              <a:t>the dots are connected with lines. For each dot, the horizontal </a:t>
            </a:r>
            <a:br>
              <a:rPr lang="en-US" sz="2000"/>
            </a:br>
            <a:r>
              <a:rPr lang="en-US" sz="2000"/>
              <a:t>position is the </a:t>
            </a:r>
            <a:r>
              <a:rPr lang="en-US" sz="2000" i="1"/>
              <a:t>center</a:t>
            </a:r>
            <a:r>
              <a:rPr lang="en-US" sz="2000"/>
              <a:t> of the bin it represents and the vertical </a:t>
            </a:r>
            <a:br>
              <a:rPr lang="en-US" sz="2000"/>
            </a:br>
            <a:r>
              <a:rPr lang="en-US" sz="2000"/>
              <a:t>position is the data value for the bin.</a:t>
            </a:r>
          </a:p>
          <a:p>
            <a:endParaRPr lang="en-US" sz="2000"/>
          </a:p>
          <a:p>
            <a:r>
              <a:rPr lang="en-US" sz="2000" b="1"/>
              <a:t>Time-series diagram</a:t>
            </a:r>
            <a:r>
              <a:rPr lang="en-US" sz="2000"/>
              <a:t>:  a histogram or line chart in which the </a:t>
            </a:r>
            <a:br>
              <a:rPr lang="en-US" sz="2000"/>
            </a:br>
            <a:r>
              <a:rPr lang="en-US" sz="2000"/>
              <a:t>horizontal axis represents time.</a:t>
            </a:r>
          </a:p>
        </p:txBody>
      </p:sp>
      <p:sp>
        <p:nvSpPr>
          <p:cNvPr id="481284" name="Text Box 4"/>
          <p:cNvSpPr txBox="1">
            <a:spLocks noChangeArrowheads="1"/>
          </p:cNvSpPr>
          <p:nvPr/>
        </p:nvSpPr>
        <p:spPr bwMode="auto">
          <a:xfrm>
            <a:off x="7848600" y="4445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600" b="1">
                <a:solidFill>
                  <a:srgbClr val="A52E2C"/>
                </a:solidFill>
              </a:rPr>
              <a:t>5-C</a:t>
            </a:r>
            <a:endParaRPr lang="en-US" sz="1600"/>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Copyright © 2005 Pearson Education, Inc.</a:t>
            </a:r>
            <a:endParaRPr lang="en-CA"/>
          </a:p>
        </p:txBody>
      </p:sp>
      <p:sp>
        <p:nvSpPr>
          <p:cNvPr id="6" name="Slide Number Placeholder 4"/>
          <p:cNvSpPr>
            <a:spLocks noGrp="1"/>
          </p:cNvSpPr>
          <p:nvPr>
            <p:ph type="sldNum" sz="quarter" idx="11"/>
          </p:nvPr>
        </p:nvSpPr>
        <p:spPr/>
        <p:txBody>
          <a:bodyPr/>
          <a:lstStyle/>
          <a:p>
            <a:r>
              <a:rPr lang="en-US"/>
              <a:t>Slide 5-</a:t>
            </a:r>
            <a:fld id="{20490EBC-49B0-48DF-887F-CF3E2A50A68D}" type="slidenum">
              <a:rPr lang="en-US"/>
              <a:pPr/>
              <a:t>14</a:t>
            </a:fld>
            <a:endParaRPr lang="en-CA"/>
          </a:p>
        </p:txBody>
      </p:sp>
      <p:sp>
        <p:nvSpPr>
          <p:cNvPr id="482306" name="Rectangle 1026"/>
          <p:cNvSpPr>
            <a:spLocks noGrp="1" noChangeArrowheads="1"/>
          </p:cNvSpPr>
          <p:nvPr>
            <p:ph type="title"/>
          </p:nvPr>
        </p:nvSpPr>
        <p:spPr>
          <a:xfrm>
            <a:off x="1295400" y="150813"/>
            <a:ext cx="6477000" cy="992187"/>
          </a:xfrm>
        </p:spPr>
        <p:txBody>
          <a:bodyPr/>
          <a:lstStyle/>
          <a:p>
            <a:r>
              <a:rPr lang="en-US"/>
              <a:t>Graphics in the Media</a:t>
            </a:r>
          </a:p>
        </p:txBody>
      </p:sp>
      <p:sp>
        <p:nvSpPr>
          <p:cNvPr id="482307" name="Text Box 1027"/>
          <p:cNvSpPr txBox="1">
            <a:spLocks noChangeArrowheads="1"/>
          </p:cNvSpPr>
          <p:nvPr/>
        </p:nvSpPr>
        <p:spPr bwMode="auto">
          <a:xfrm>
            <a:off x="7848600" y="4445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600" b="1">
                <a:solidFill>
                  <a:srgbClr val="A52E2C"/>
                </a:solidFill>
              </a:rPr>
              <a:t>5-D</a:t>
            </a:r>
            <a:endParaRPr lang="en-US" sz="1600"/>
          </a:p>
        </p:txBody>
      </p:sp>
      <p:pic>
        <p:nvPicPr>
          <p:cNvPr id="482308" name="Picture 1028" descr="C:\WINDOWS\Desktop\Bennet\Giffs\05_16.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775" y="1873250"/>
            <a:ext cx="7769225" cy="429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cover dir="l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Copyright © 2005 Pearson Education, Inc.</a:t>
            </a:r>
            <a:endParaRPr lang="en-CA"/>
          </a:p>
        </p:txBody>
      </p:sp>
      <p:sp>
        <p:nvSpPr>
          <p:cNvPr id="6" name="Slide Number Placeholder 4"/>
          <p:cNvSpPr>
            <a:spLocks noGrp="1"/>
          </p:cNvSpPr>
          <p:nvPr>
            <p:ph type="sldNum" sz="quarter" idx="11"/>
          </p:nvPr>
        </p:nvSpPr>
        <p:spPr/>
        <p:txBody>
          <a:bodyPr/>
          <a:lstStyle/>
          <a:p>
            <a:r>
              <a:rPr lang="en-US"/>
              <a:t>Slide 5-</a:t>
            </a:r>
            <a:fld id="{A339AD0C-DA63-45A2-93DB-A8BADBFAC51B}" type="slidenum">
              <a:rPr lang="en-US"/>
              <a:pPr/>
              <a:t>15</a:t>
            </a:fld>
            <a:endParaRPr lang="en-CA"/>
          </a:p>
        </p:txBody>
      </p:sp>
      <p:sp>
        <p:nvSpPr>
          <p:cNvPr id="484354" name="Rectangle 1026"/>
          <p:cNvSpPr>
            <a:spLocks noGrp="1" noChangeArrowheads="1"/>
          </p:cNvSpPr>
          <p:nvPr>
            <p:ph type="title"/>
          </p:nvPr>
        </p:nvSpPr>
        <p:spPr>
          <a:xfrm>
            <a:off x="1295400" y="150813"/>
            <a:ext cx="6477000" cy="992187"/>
          </a:xfrm>
        </p:spPr>
        <p:txBody>
          <a:bodyPr/>
          <a:lstStyle/>
          <a:p>
            <a:r>
              <a:rPr lang="en-US"/>
              <a:t>Graphics in the Media</a:t>
            </a:r>
          </a:p>
        </p:txBody>
      </p:sp>
      <p:sp>
        <p:nvSpPr>
          <p:cNvPr id="484355" name="Text Box 1027"/>
          <p:cNvSpPr txBox="1">
            <a:spLocks noChangeArrowheads="1"/>
          </p:cNvSpPr>
          <p:nvPr/>
        </p:nvSpPr>
        <p:spPr bwMode="auto">
          <a:xfrm>
            <a:off x="7848600" y="4445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600" b="1">
                <a:solidFill>
                  <a:srgbClr val="A52E2C"/>
                </a:solidFill>
              </a:rPr>
              <a:t>5-D</a:t>
            </a:r>
            <a:endParaRPr lang="en-US" sz="1600"/>
          </a:p>
        </p:txBody>
      </p:sp>
      <p:pic>
        <p:nvPicPr>
          <p:cNvPr id="484356" name="Picture 1028" descr="F05_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1327150"/>
            <a:ext cx="4741863" cy="46799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cover dir="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Copyright © 2005 Pearson Education, Inc.</a:t>
            </a:r>
            <a:endParaRPr lang="en-CA"/>
          </a:p>
        </p:txBody>
      </p:sp>
      <p:sp>
        <p:nvSpPr>
          <p:cNvPr id="6" name="Slide Number Placeholder 4"/>
          <p:cNvSpPr>
            <a:spLocks noGrp="1"/>
          </p:cNvSpPr>
          <p:nvPr>
            <p:ph type="sldNum" sz="quarter" idx="11"/>
          </p:nvPr>
        </p:nvSpPr>
        <p:spPr/>
        <p:txBody>
          <a:bodyPr/>
          <a:lstStyle/>
          <a:p>
            <a:r>
              <a:rPr lang="en-US"/>
              <a:t>Slide 5-</a:t>
            </a:r>
            <a:fld id="{86F6B248-C908-47F2-A91C-D53A3744AB21}" type="slidenum">
              <a:rPr lang="en-US"/>
              <a:pPr/>
              <a:t>16</a:t>
            </a:fld>
            <a:endParaRPr lang="en-CA"/>
          </a:p>
        </p:txBody>
      </p:sp>
      <p:sp>
        <p:nvSpPr>
          <p:cNvPr id="486402" name="Rectangle 1026"/>
          <p:cNvSpPr>
            <a:spLocks noGrp="1" noChangeArrowheads="1"/>
          </p:cNvSpPr>
          <p:nvPr>
            <p:ph type="title"/>
          </p:nvPr>
        </p:nvSpPr>
        <p:spPr>
          <a:xfrm>
            <a:off x="1295400" y="150813"/>
            <a:ext cx="6477000" cy="992187"/>
          </a:xfrm>
        </p:spPr>
        <p:txBody>
          <a:bodyPr/>
          <a:lstStyle/>
          <a:p>
            <a:r>
              <a:rPr lang="en-US"/>
              <a:t>Graphics in the Media</a:t>
            </a:r>
          </a:p>
        </p:txBody>
      </p:sp>
      <p:sp>
        <p:nvSpPr>
          <p:cNvPr id="486403" name="Text Box 1027"/>
          <p:cNvSpPr txBox="1">
            <a:spLocks noChangeArrowheads="1"/>
          </p:cNvSpPr>
          <p:nvPr/>
        </p:nvSpPr>
        <p:spPr bwMode="auto">
          <a:xfrm>
            <a:off x="7848600" y="4445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600" b="1">
                <a:solidFill>
                  <a:srgbClr val="A52E2C"/>
                </a:solidFill>
              </a:rPr>
              <a:t>5-D</a:t>
            </a:r>
            <a:endParaRPr lang="en-US" sz="1600"/>
          </a:p>
        </p:txBody>
      </p:sp>
      <p:pic>
        <p:nvPicPr>
          <p:cNvPr id="486404" name="Picture 1028" descr="C:\WINDOWS\Desktop\Bennet\Giffs\05_23.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901825"/>
            <a:ext cx="7843838" cy="396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cover dir="l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Copyright © 2005 Pearson Education, Inc.</a:t>
            </a:r>
            <a:endParaRPr lang="en-CA"/>
          </a:p>
        </p:txBody>
      </p:sp>
      <p:sp>
        <p:nvSpPr>
          <p:cNvPr id="6" name="Slide Number Placeholder 4"/>
          <p:cNvSpPr>
            <a:spLocks noGrp="1"/>
          </p:cNvSpPr>
          <p:nvPr>
            <p:ph type="sldNum" sz="quarter" idx="11"/>
          </p:nvPr>
        </p:nvSpPr>
        <p:spPr/>
        <p:txBody>
          <a:bodyPr/>
          <a:lstStyle/>
          <a:p>
            <a:r>
              <a:rPr lang="en-US"/>
              <a:t>Slide 5-</a:t>
            </a:r>
            <a:fld id="{228B65E5-63F1-4A29-8471-63F51809B434}" type="slidenum">
              <a:rPr lang="en-US"/>
              <a:pPr/>
              <a:t>17</a:t>
            </a:fld>
            <a:endParaRPr lang="en-CA"/>
          </a:p>
        </p:txBody>
      </p:sp>
      <p:sp>
        <p:nvSpPr>
          <p:cNvPr id="488450" name="Rectangle 1026"/>
          <p:cNvSpPr>
            <a:spLocks noGrp="1" noChangeArrowheads="1"/>
          </p:cNvSpPr>
          <p:nvPr>
            <p:ph type="title"/>
          </p:nvPr>
        </p:nvSpPr>
        <p:spPr>
          <a:xfrm>
            <a:off x="1295400" y="150813"/>
            <a:ext cx="6477000" cy="992187"/>
          </a:xfrm>
        </p:spPr>
        <p:txBody>
          <a:bodyPr/>
          <a:lstStyle/>
          <a:p>
            <a:r>
              <a:rPr lang="en-US"/>
              <a:t>Graphics in the Media</a:t>
            </a:r>
          </a:p>
        </p:txBody>
      </p:sp>
      <p:sp>
        <p:nvSpPr>
          <p:cNvPr id="488451" name="Text Box 1027"/>
          <p:cNvSpPr txBox="1">
            <a:spLocks noChangeArrowheads="1"/>
          </p:cNvSpPr>
          <p:nvPr/>
        </p:nvSpPr>
        <p:spPr bwMode="auto">
          <a:xfrm>
            <a:off x="7848600" y="4445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600" b="1">
                <a:solidFill>
                  <a:srgbClr val="A52E2C"/>
                </a:solidFill>
              </a:rPr>
              <a:t>5-D</a:t>
            </a:r>
            <a:endParaRPr lang="en-US" sz="1600"/>
          </a:p>
        </p:txBody>
      </p:sp>
      <p:pic>
        <p:nvPicPr>
          <p:cNvPr id="488452" name="Picture 1028" descr="F05_2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938338"/>
            <a:ext cx="7805738" cy="370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en-US"/>
              <a:t>Copyright © 2005 Pearson Education, Inc.</a:t>
            </a:r>
            <a:endParaRPr lang="en-CA"/>
          </a:p>
        </p:txBody>
      </p:sp>
      <p:sp>
        <p:nvSpPr>
          <p:cNvPr id="7" name="Slide Number Placeholder 4"/>
          <p:cNvSpPr>
            <a:spLocks noGrp="1"/>
          </p:cNvSpPr>
          <p:nvPr>
            <p:ph type="sldNum" sz="quarter" idx="11"/>
          </p:nvPr>
        </p:nvSpPr>
        <p:spPr/>
        <p:txBody>
          <a:bodyPr/>
          <a:lstStyle/>
          <a:p>
            <a:r>
              <a:rPr lang="en-US"/>
              <a:t>Slide 5-</a:t>
            </a:r>
            <a:fld id="{D9738190-9EF7-4E75-8D16-065B79CAD7E3}" type="slidenum">
              <a:rPr lang="en-US"/>
              <a:pPr/>
              <a:t>18</a:t>
            </a:fld>
            <a:endParaRPr lang="en-CA"/>
          </a:p>
        </p:txBody>
      </p:sp>
      <p:sp>
        <p:nvSpPr>
          <p:cNvPr id="490498" name="Rectangle 1026"/>
          <p:cNvSpPr>
            <a:spLocks noGrp="1" noChangeArrowheads="1"/>
          </p:cNvSpPr>
          <p:nvPr>
            <p:ph type="title"/>
          </p:nvPr>
        </p:nvSpPr>
        <p:spPr>
          <a:xfrm>
            <a:off x="1295400" y="150813"/>
            <a:ext cx="6477000" cy="992187"/>
          </a:xfrm>
        </p:spPr>
        <p:txBody>
          <a:bodyPr/>
          <a:lstStyle/>
          <a:p>
            <a:r>
              <a:rPr lang="en-US"/>
              <a:t>Correlation and Causality</a:t>
            </a:r>
          </a:p>
        </p:txBody>
      </p:sp>
      <p:sp>
        <p:nvSpPr>
          <p:cNvPr id="490499" name="Text Box 1027"/>
          <p:cNvSpPr txBox="1">
            <a:spLocks noChangeArrowheads="1"/>
          </p:cNvSpPr>
          <p:nvPr/>
        </p:nvSpPr>
        <p:spPr bwMode="auto">
          <a:xfrm>
            <a:off x="7848600" y="4445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600" b="1">
                <a:solidFill>
                  <a:srgbClr val="A52E2C"/>
                </a:solidFill>
              </a:rPr>
              <a:t>5-E</a:t>
            </a:r>
            <a:endParaRPr lang="en-US" sz="1600"/>
          </a:p>
        </p:txBody>
      </p:sp>
      <p:sp>
        <p:nvSpPr>
          <p:cNvPr id="490500" name="Text Box 1028" descr="Pink tissue paper"/>
          <p:cNvSpPr txBox="1">
            <a:spLocks noChangeArrowheads="1"/>
          </p:cNvSpPr>
          <p:nvPr/>
        </p:nvSpPr>
        <p:spPr bwMode="auto">
          <a:xfrm>
            <a:off x="750888" y="5867400"/>
            <a:ext cx="7859712" cy="457200"/>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r>
              <a:rPr lang="en-US"/>
              <a:t>A scatter diagram for life expectancy and infant mortality.</a:t>
            </a:r>
          </a:p>
        </p:txBody>
      </p:sp>
      <p:pic>
        <p:nvPicPr>
          <p:cNvPr id="490501" name="Picture 1029" descr="F05_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1463675"/>
            <a:ext cx="5410200" cy="413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90500"/>
                                        </p:tgtEl>
                                        <p:attrNameLst>
                                          <p:attrName>style.visibility</p:attrName>
                                        </p:attrNameLst>
                                      </p:cBhvr>
                                      <p:to>
                                        <p:strVal val="visible"/>
                                      </p:to>
                                    </p:set>
                                    <p:anim calcmode="lin" valueType="num">
                                      <p:cBhvr additive="base">
                                        <p:cTn id="7" dur="500" fill="hold"/>
                                        <p:tgtEl>
                                          <p:spTgt spid="490500"/>
                                        </p:tgtEl>
                                        <p:attrNameLst>
                                          <p:attrName>ppt_x</p:attrName>
                                        </p:attrNameLst>
                                      </p:cBhvr>
                                      <p:tavLst>
                                        <p:tav tm="0">
                                          <p:val>
                                            <p:strVal val="0-#ppt_w/2"/>
                                          </p:val>
                                        </p:tav>
                                        <p:tav tm="100000">
                                          <p:val>
                                            <p:strVal val="#ppt_x"/>
                                          </p:val>
                                        </p:tav>
                                      </p:tavLst>
                                    </p:anim>
                                    <p:anim calcmode="lin" valueType="num">
                                      <p:cBhvr additive="base">
                                        <p:cTn id="8" dur="500" fill="hold"/>
                                        <p:tgtEl>
                                          <p:spTgt spid="49050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0500"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en-US"/>
              <a:t>Copyright © 2005 Pearson Education, Inc.</a:t>
            </a:r>
            <a:endParaRPr lang="en-CA"/>
          </a:p>
        </p:txBody>
      </p:sp>
      <p:sp>
        <p:nvSpPr>
          <p:cNvPr id="7" name="Slide Number Placeholder 4"/>
          <p:cNvSpPr>
            <a:spLocks noGrp="1"/>
          </p:cNvSpPr>
          <p:nvPr>
            <p:ph type="sldNum" sz="quarter" idx="11"/>
          </p:nvPr>
        </p:nvSpPr>
        <p:spPr/>
        <p:txBody>
          <a:bodyPr/>
          <a:lstStyle/>
          <a:p>
            <a:r>
              <a:rPr lang="en-US"/>
              <a:t>Slide 5-</a:t>
            </a:r>
            <a:fld id="{E0C0DFA6-51AB-4055-99F9-C7119605C549}" type="slidenum">
              <a:rPr lang="en-US"/>
              <a:pPr/>
              <a:t>19</a:t>
            </a:fld>
            <a:endParaRPr lang="en-CA"/>
          </a:p>
        </p:txBody>
      </p:sp>
      <p:sp>
        <p:nvSpPr>
          <p:cNvPr id="492546" name="Rectangle 1026"/>
          <p:cNvSpPr>
            <a:spLocks noGrp="1" noChangeArrowheads="1"/>
          </p:cNvSpPr>
          <p:nvPr>
            <p:ph type="title"/>
          </p:nvPr>
        </p:nvSpPr>
        <p:spPr>
          <a:xfrm>
            <a:off x="1295400" y="150813"/>
            <a:ext cx="6477000" cy="992187"/>
          </a:xfrm>
        </p:spPr>
        <p:txBody>
          <a:bodyPr/>
          <a:lstStyle/>
          <a:p>
            <a:r>
              <a:rPr lang="en-US"/>
              <a:t>Correlation and Causality</a:t>
            </a:r>
          </a:p>
        </p:txBody>
      </p:sp>
      <p:sp>
        <p:nvSpPr>
          <p:cNvPr id="492547" name="Text Box 1027"/>
          <p:cNvSpPr txBox="1">
            <a:spLocks noChangeArrowheads="1"/>
          </p:cNvSpPr>
          <p:nvPr/>
        </p:nvSpPr>
        <p:spPr bwMode="auto">
          <a:xfrm>
            <a:off x="7848600" y="4445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600" b="1">
                <a:solidFill>
                  <a:srgbClr val="A52E2C"/>
                </a:solidFill>
              </a:rPr>
              <a:t>5-E</a:t>
            </a:r>
            <a:endParaRPr lang="en-US" sz="1600"/>
          </a:p>
        </p:txBody>
      </p:sp>
      <p:sp>
        <p:nvSpPr>
          <p:cNvPr id="492548" name="Text Box 1028" descr="Pink tissue paper"/>
          <p:cNvSpPr txBox="1">
            <a:spLocks noChangeArrowheads="1"/>
          </p:cNvSpPr>
          <p:nvPr/>
        </p:nvSpPr>
        <p:spPr bwMode="auto">
          <a:xfrm>
            <a:off x="762000" y="5867400"/>
            <a:ext cx="6964363" cy="457200"/>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r>
              <a:rPr lang="en-US"/>
              <a:t>A scatter diagram for diamond weights and prices.</a:t>
            </a:r>
          </a:p>
        </p:txBody>
      </p:sp>
      <p:pic>
        <p:nvPicPr>
          <p:cNvPr id="492549" name="Picture 1029" descr="F05_3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1882775"/>
            <a:ext cx="5429250" cy="360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1"/>
          <p:cNvSpPr>
            <a:spLocks noGrp="1" noChangeArrowheads="1"/>
          </p:cNvSpPr>
          <p:nvPr>
            <p:ph type="ftr" sz="quarter" idx="3"/>
          </p:nvPr>
        </p:nvSpPr>
        <p:spPr/>
        <p:txBody>
          <a:bodyPr/>
          <a:lstStyle/>
          <a:p>
            <a:r>
              <a:rPr lang="en-US"/>
              <a:t>Copyright © 2005 Pearson Education, Inc.</a:t>
            </a:r>
            <a:endParaRPr lang="en-CA"/>
          </a:p>
        </p:txBody>
      </p:sp>
      <p:pic>
        <p:nvPicPr>
          <p:cNvPr id="376836" name="Picture 4" descr="C:\WINDOWS\Desktop\awtri_4c UPDATE_color.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52913" y="5986463"/>
            <a:ext cx="684212" cy="831850"/>
          </a:xfrm>
          <a:prstGeom prst="rect">
            <a:avLst/>
          </a:prstGeom>
          <a:noFill/>
          <a:extLst>
            <a:ext uri="{909E8E84-426E-40DD-AFC4-6F175D3DCCD1}">
              <a14:hiddenFill xmlns:a14="http://schemas.microsoft.com/office/drawing/2010/main">
                <a:solidFill>
                  <a:srgbClr val="FFFFFF"/>
                </a:solidFill>
              </a14:hiddenFill>
            </a:ext>
          </a:extLst>
        </p:spPr>
      </p:pic>
      <p:sp>
        <p:nvSpPr>
          <p:cNvPr id="376837" name="Rectangle 5"/>
          <p:cNvSpPr>
            <a:spLocks noChangeArrowheads="1"/>
          </p:cNvSpPr>
          <p:nvPr/>
        </p:nvSpPr>
        <p:spPr bwMode="auto">
          <a:xfrm>
            <a:off x="504825" y="2590800"/>
            <a:ext cx="8181975" cy="992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sz="6600">
                <a:solidFill>
                  <a:srgbClr val="FF9933"/>
                </a:solidFill>
              </a:rPr>
              <a:t>Chapter 5</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Copyright © 2005 Pearson Education, Inc.</a:t>
            </a:r>
            <a:endParaRPr lang="en-CA"/>
          </a:p>
        </p:txBody>
      </p:sp>
      <p:sp>
        <p:nvSpPr>
          <p:cNvPr id="6" name="Slide Number Placeholder 4"/>
          <p:cNvSpPr>
            <a:spLocks noGrp="1"/>
          </p:cNvSpPr>
          <p:nvPr>
            <p:ph type="sldNum" sz="quarter" idx="11"/>
          </p:nvPr>
        </p:nvSpPr>
        <p:spPr/>
        <p:txBody>
          <a:bodyPr/>
          <a:lstStyle/>
          <a:p>
            <a:r>
              <a:rPr lang="en-US"/>
              <a:t>Slide 5-</a:t>
            </a:r>
            <a:fld id="{0EAE8BC6-9947-4E45-B907-DC355C444FA4}" type="slidenum">
              <a:rPr lang="en-US"/>
              <a:pPr/>
              <a:t>20</a:t>
            </a:fld>
            <a:endParaRPr lang="en-CA"/>
          </a:p>
        </p:txBody>
      </p:sp>
      <p:sp>
        <p:nvSpPr>
          <p:cNvPr id="494594" name="Rectangle 1026"/>
          <p:cNvSpPr>
            <a:spLocks noGrp="1" noChangeArrowheads="1"/>
          </p:cNvSpPr>
          <p:nvPr>
            <p:ph type="title"/>
          </p:nvPr>
        </p:nvSpPr>
        <p:spPr>
          <a:xfrm>
            <a:off x="1295400" y="150813"/>
            <a:ext cx="6477000" cy="992187"/>
          </a:xfrm>
        </p:spPr>
        <p:txBody>
          <a:bodyPr/>
          <a:lstStyle/>
          <a:p>
            <a:r>
              <a:rPr lang="en-US"/>
              <a:t>Relationships Between Two Data Variables</a:t>
            </a:r>
          </a:p>
        </p:txBody>
      </p:sp>
      <p:sp>
        <p:nvSpPr>
          <p:cNvPr id="494595" name="Text Box 1027"/>
          <p:cNvSpPr txBox="1">
            <a:spLocks noChangeArrowheads="1"/>
          </p:cNvSpPr>
          <p:nvPr/>
        </p:nvSpPr>
        <p:spPr bwMode="auto">
          <a:xfrm>
            <a:off x="7848600" y="4445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600" b="1">
                <a:solidFill>
                  <a:srgbClr val="A52E2C"/>
                </a:solidFill>
              </a:rPr>
              <a:t>5-E</a:t>
            </a:r>
            <a:endParaRPr lang="en-US" sz="1600"/>
          </a:p>
        </p:txBody>
      </p:sp>
      <p:sp>
        <p:nvSpPr>
          <p:cNvPr id="494596" name="Text Box 1028" descr="Pink tissue paper"/>
          <p:cNvSpPr txBox="1">
            <a:spLocks noChangeArrowheads="1"/>
          </p:cNvSpPr>
          <p:nvPr/>
        </p:nvSpPr>
        <p:spPr bwMode="auto">
          <a:xfrm>
            <a:off x="762000" y="1639888"/>
            <a:ext cx="8153400" cy="4760912"/>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rgbClr val="A52E2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800">
                <a:solidFill>
                  <a:srgbClr val="A52E2C"/>
                </a:solidFill>
              </a:rPr>
              <a:t>No correlation:</a:t>
            </a:r>
            <a:r>
              <a:rPr lang="en-US" sz="1800">
                <a:solidFill>
                  <a:srgbClr val="000000"/>
                </a:solidFill>
              </a:rPr>
              <a:t>		There is no apparent relationship between the </a:t>
            </a:r>
          </a:p>
          <a:p>
            <a:pPr algn="l"/>
            <a:r>
              <a:rPr lang="en-US" sz="1800">
                <a:solidFill>
                  <a:srgbClr val="000000"/>
                </a:solidFill>
              </a:rPr>
              <a:t>                                            two variables.</a:t>
            </a:r>
          </a:p>
          <a:p>
            <a:pPr algn="l"/>
            <a:endParaRPr lang="en-US" sz="1800">
              <a:solidFill>
                <a:srgbClr val="000000"/>
              </a:solidFill>
            </a:endParaRPr>
          </a:p>
          <a:p>
            <a:pPr algn="l"/>
            <a:r>
              <a:rPr lang="en-US" sz="1800">
                <a:solidFill>
                  <a:srgbClr val="A52E2C"/>
                </a:solidFill>
              </a:rPr>
              <a:t>Positive correlation:</a:t>
            </a:r>
            <a:r>
              <a:rPr lang="en-US" sz="1800">
                <a:solidFill>
                  <a:srgbClr val="000000"/>
                </a:solidFill>
              </a:rPr>
              <a:t>	Both variables tend to increase (or decrease) 			together.</a:t>
            </a:r>
          </a:p>
          <a:p>
            <a:pPr algn="l"/>
            <a:endParaRPr lang="en-US" sz="1800">
              <a:solidFill>
                <a:srgbClr val="000000"/>
              </a:solidFill>
            </a:endParaRPr>
          </a:p>
          <a:p>
            <a:pPr algn="l"/>
            <a:r>
              <a:rPr lang="en-US" sz="1800">
                <a:solidFill>
                  <a:srgbClr val="A52E2C"/>
                </a:solidFill>
              </a:rPr>
              <a:t>Negative correlation:</a:t>
            </a:r>
            <a:r>
              <a:rPr lang="en-US" sz="1800">
                <a:solidFill>
                  <a:srgbClr val="000000"/>
                </a:solidFill>
              </a:rPr>
              <a:t>	The two variables tend to change in opposite 			directions, with one increasing while the other 			decreases.</a:t>
            </a:r>
          </a:p>
          <a:p>
            <a:pPr algn="l"/>
            <a:endParaRPr lang="en-US" sz="1800">
              <a:solidFill>
                <a:srgbClr val="000000"/>
              </a:solidFill>
            </a:endParaRPr>
          </a:p>
          <a:p>
            <a:pPr algn="l"/>
            <a:r>
              <a:rPr lang="en-US" sz="1800">
                <a:solidFill>
                  <a:srgbClr val="A52E2C"/>
                </a:solidFill>
              </a:rPr>
              <a:t>Strength of a correlation:	</a:t>
            </a:r>
            <a:r>
              <a:rPr lang="en-US" sz="1800">
                <a:solidFill>
                  <a:srgbClr val="000000"/>
                </a:solidFill>
              </a:rPr>
              <a:t>The more closely two variables follow the general 			trend, the stronger the correlation (which may be 			either positive or negative).  </a:t>
            </a:r>
          </a:p>
          <a:p>
            <a:pPr algn="l"/>
            <a:endParaRPr lang="en-US" sz="1800">
              <a:solidFill>
                <a:srgbClr val="A52E2C"/>
              </a:solidFill>
            </a:endParaRPr>
          </a:p>
          <a:p>
            <a:pPr algn="l"/>
            <a:r>
              <a:rPr lang="en-US" sz="1800">
                <a:solidFill>
                  <a:srgbClr val="A52E2C"/>
                </a:solidFill>
              </a:rPr>
              <a:t>In a perfect correlation, all data points lie on a straight line.</a:t>
            </a:r>
          </a:p>
          <a:p>
            <a:pPr algn="l"/>
            <a:endParaRPr lang="en-US" sz="1800">
              <a:solidFill>
                <a:srgbClr val="000000"/>
              </a:solidFill>
            </a:endParaRPr>
          </a:p>
          <a:p>
            <a:pPr algn="l"/>
            <a:endParaRPr lang="en-US" sz="1800"/>
          </a:p>
        </p:txBody>
      </p:sp>
    </p:spTree>
  </p:cSld>
  <p:clrMapOvr>
    <a:masterClrMapping/>
  </p:clrMapOvr>
  <p:transition spd="med">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Copyright © 2005 Pearson Education, Inc.</a:t>
            </a:r>
            <a:endParaRPr lang="en-CA"/>
          </a:p>
        </p:txBody>
      </p:sp>
      <p:sp>
        <p:nvSpPr>
          <p:cNvPr id="6" name="Slide Number Placeholder 4"/>
          <p:cNvSpPr>
            <a:spLocks noGrp="1"/>
          </p:cNvSpPr>
          <p:nvPr>
            <p:ph type="sldNum" sz="quarter" idx="11"/>
          </p:nvPr>
        </p:nvSpPr>
        <p:spPr/>
        <p:txBody>
          <a:bodyPr/>
          <a:lstStyle/>
          <a:p>
            <a:r>
              <a:rPr lang="en-US"/>
              <a:t>Slide 5-</a:t>
            </a:r>
            <a:fld id="{018266A9-0105-4850-ACDD-0799D42AF66C}" type="slidenum">
              <a:rPr lang="en-US"/>
              <a:pPr/>
              <a:t>3</a:t>
            </a:fld>
            <a:endParaRPr lang="en-CA"/>
          </a:p>
        </p:txBody>
      </p:sp>
      <p:sp>
        <p:nvSpPr>
          <p:cNvPr id="465922" name="Rectangle 2"/>
          <p:cNvSpPr>
            <a:spLocks noGrp="1" noChangeArrowheads="1"/>
          </p:cNvSpPr>
          <p:nvPr>
            <p:ph type="title"/>
          </p:nvPr>
        </p:nvSpPr>
        <p:spPr>
          <a:xfrm>
            <a:off x="1295400" y="150813"/>
            <a:ext cx="7162800" cy="992187"/>
          </a:xfrm>
        </p:spPr>
        <p:txBody>
          <a:bodyPr/>
          <a:lstStyle/>
          <a:p>
            <a:r>
              <a:rPr lang="en-US"/>
              <a:t>Basic Steps in a Statistical Study</a:t>
            </a:r>
          </a:p>
        </p:txBody>
      </p:sp>
      <p:sp>
        <p:nvSpPr>
          <p:cNvPr id="465923" name="Text Box 3"/>
          <p:cNvSpPr txBox="1">
            <a:spLocks noChangeArrowheads="1"/>
          </p:cNvSpPr>
          <p:nvPr/>
        </p:nvSpPr>
        <p:spPr bwMode="auto">
          <a:xfrm>
            <a:off x="7848600" y="4445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600" b="1">
                <a:solidFill>
                  <a:srgbClr val="A52E2C"/>
                </a:solidFill>
              </a:rPr>
              <a:t>5-A</a:t>
            </a:r>
            <a:endParaRPr lang="en-US" sz="1600"/>
          </a:p>
        </p:txBody>
      </p:sp>
      <p:pic>
        <p:nvPicPr>
          <p:cNvPr id="465924" name="Picture 4" descr="F05_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676400"/>
            <a:ext cx="6754813"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Copyright © 2005 Pearson Education, Inc.</a:t>
            </a:r>
            <a:endParaRPr lang="en-CA"/>
          </a:p>
        </p:txBody>
      </p:sp>
      <p:sp>
        <p:nvSpPr>
          <p:cNvPr id="6" name="Slide Number Placeholder 4"/>
          <p:cNvSpPr>
            <a:spLocks noGrp="1"/>
          </p:cNvSpPr>
          <p:nvPr>
            <p:ph type="sldNum" sz="quarter" idx="11"/>
          </p:nvPr>
        </p:nvSpPr>
        <p:spPr/>
        <p:txBody>
          <a:bodyPr/>
          <a:lstStyle/>
          <a:p>
            <a:r>
              <a:rPr lang="en-US"/>
              <a:t>Slide 5-</a:t>
            </a:r>
            <a:fld id="{5364899C-A73F-4AEF-9517-7203E4B9579C}" type="slidenum">
              <a:rPr lang="en-US"/>
              <a:pPr/>
              <a:t>4</a:t>
            </a:fld>
            <a:endParaRPr lang="en-CA"/>
          </a:p>
        </p:txBody>
      </p:sp>
      <p:sp>
        <p:nvSpPr>
          <p:cNvPr id="467970" name="Rectangle 1026"/>
          <p:cNvSpPr>
            <a:spLocks noGrp="1" noChangeArrowheads="1"/>
          </p:cNvSpPr>
          <p:nvPr>
            <p:ph type="title"/>
          </p:nvPr>
        </p:nvSpPr>
        <p:spPr>
          <a:xfrm>
            <a:off x="1295400" y="150813"/>
            <a:ext cx="7086600" cy="992187"/>
          </a:xfrm>
        </p:spPr>
        <p:txBody>
          <a:bodyPr/>
          <a:lstStyle/>
          <a:p>
            <a:r>
              <a:rPr lang="en-US"/>
              <a:t>Common Sampling Techniques</a:t>
            </a:r>
          </a:p>
        </p:txBody>
      </p:sp>
      <p:sp>
        <p:nvSpPr>
          <p:cNvPr id="467971" name="Text Box 1027"/>
          <p:cNvSpPr txBox="1">
            <a:spLocks noChangeArrowheads="1"/>
          </p:cNvSpPr>
          <p:nvPr/>
        </p:nvSpPr>
        <p:spPr bwMode="auto">
          <a:xfrm>
            <a:off x="7848600" y="4445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600" b="1">
                <a:solidFill>
                  <a:srgbClr val="A52E2C"/>
                </a:solidFill>
              </a:rPr>
              <a:t>5-A</a:t>
            </a:r>
            <a:endParaRPr lang="en-US" sz="1600"/>
          </a:p>
        </p:txBody>
      </p:sp>
      <p:pic>
        <p:nvPicPr>
          <p:cNvPr id="467972" name="Picture 1028" descr="F05_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600200"/>
            <a:ext cx="8177213" cy="44672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Copyright © 2005 Pearson Education, Inc.</a:t>
            </a:r>
            <a:endParaRPr lang="en-CA"/>
          </a:p>
        </p:txBody>
      </p:sp>
      <p:sp>
        <p:nvSpPr>
          <p:cNvPr id="6" name="Slide Number Placeholder 4"/>
          <p:cNvSpPr>
            <a:spLocks noGrp="1"/>
          </p:cNvSpPr>
          <p:nvPr>
            <p:ph type="sldNum" sz="quarter" idx="11"/>
          </p:nvPr>
        </p:nvSpPr>
        <p:spPr/>
        <p:txBody>
          <a:bodyPr/>
          <a:lstStyle/>
          <a:p>
            <a:r>
              <a:rPr lang="en-US"/>
              <a:t>Slide 5-</a:t>
            </a:r>
            <a:fld id="{A8F5BBA2-47F6-4CC5-AF57-2194A9014E97}" type="slidenum">
              <a:rPr lang="en-US"/>
              <a:pPr/>
              <a:t>5</a:t>
            </a:fld>
            <a:endParaRPr lang="en-CA"/>
          </a:p>
        </p:txBody>
      </p:sp>
      <p:sp>
        <p:nvSpPr>
          <p:cNvPr id="470018" name="Rectangle 1026"/>
          <p:cNvSpPr>
            <a:spLocks noGrp="1" noChangeArrowheads="1"/>
          </p:cNvSpPr>
          <p:nvPr>
            <p:ph type="title"/>
          </p:nvPr>
        </p:nvSpPr>
        <p:spPr>
          <a:xfrm>
            <a:off x="1295400" y="150813"/>
            <a:ext cx="7620000" cy="992187"/>
          </a:xfrm>
        </p:spPr>
        <p:txBody>
          <a:bodyPr/>
          <a:lstStyle/>
          <a:p>
            <a:r>
              <a:rPr lang="en-US"/>
              <a:t>Identify the Sampling Method Used</a:t>
            </a:r>
          </a:p>
        </p:txBody>
      </p:sp>
      <p:sp>
        <p:nvSpPr>
          <p:cNvPr id="470019" name="Rectangle 1027"/>
          <p:cNvSpPr>
            <a:spLocks noGrp="1" noChangeArrowheads="1"/>
          </p:cNvSpPr>
          <p:nvPr>
            <p:ph type="body" idx="1"/>
          </p:nvPr>
        </p:nvSpPr>
        <p:spPr/>
        <p:txBody>
          <a:bodyPr/>
          <a:lstStyle/>
          <a:p>
            <a:pPr>
              <a:lnSpc>
                <a:spcPct val="90000"/>
              </a:lnSpc>
            </a:pPr>
            <a:r>
              <a:rPr lang="en-US" sz="2000"/>
              <a:t>You are conducting a survey of students in a school. You choose </a:t>
            </a:r>
          </a:p>
          <a:p>
            <a:pPr>
              <a:lnSpc>
                <a:spcPct val="90000"/>
              </a:lnSpc>
              <a:buFont typeface="Wingdings" pitchFamily="2" charset="2"/>
              <a:buNone/>
            </a:pPr>
            <a:r>
              <a:rPr lang="en-US" sz="2000"/>
              <a:t>	your sample by knocking on the every 3</a:t>
            </a:r>
            <a:r>
              <a:rPr lang="en-US" sz="2000" baseline="30000"/>
              <a:t>rd</a:t>
            </a:r>
            <a:r>
              <a:rPr lang="en-US" sz="2000"/>
              <a:t> classroom door.</a:t>
            </a:r>
          </a:p>
          <a:p>
            <a:pPr>
              <a:lnSpc>
                <a:spcPct val="90000"/>
              </a:lnSpc>
              <a:buFont typeface="Wingdings" pitchFamily="2" charset="2"/>
              <a:buNone/>
            </a:pPr>
            <a:r>
              <a:rPr lang="en-US" sz="2000"/>
              <a:t>		</a:t>
            </a:r>
            <a:r>
              <a:rPr lang="en-US" sz="1800">
                <a:solidFill>
                  <a:srgbClr val="009900"/>
                </a:solidFill>
              </a:rPr>
              <a:t>Choosing every 3</a:t>
            </a:r>
            <a:r>
              <a:rPr lang="en-US" sz="1800" baseline="30000">
                <a:solidFill>
                  <a:srgbClr val="009900"/>
                </a:solidFill>
              </a:rPr>
              <a:t>rd</a:t>
            </a:r>
            <a:r>
              <a:rPr lang="en-US" sz="1800">
                <a:solidFill>
                  <a:srgbClr val="009900"/>
                </a:solidFill>
              </a:rPr>
              <a:t> room makes this a systematic sample.</a:t>
            </a:r>
          </a:p>
          <a:p>
            <a:pPr>
              <a:lnSpc>
                <a:spcPct val="90000"/>
              </a:lnSpc>
              <a:buFont typeface="Wingdings" pitchFamily="2" charset="2"/>
              <a:buNone/>
            </a:pPr>
            <a:r>
              <a:rPr lang="en-US" sz="1800">
                <a:solidFill>
                  <a:srgbClr val="009900"/>
                </a:solidFill>
              </a:rPr>
              <a:t>		The sample may be representative, as long as students were </a:t>
            </a:r>
          </a:p>
          <a:p>
            <a:pPr>
              <a:lnSpc>
                <a:spcPct val="90000"/>
              </a:lnSpc>
              <a:buFont typeface="Wingdings" pitchFamily="2" charset="2"/>
              <a:buNone/>
            </a:pPr>
            <a:r>
              <a:rPr lang="en-US" sz="1800">
                <a:solidFill>
                  <a:srgbClr val="009900"/>
                </a:solidFill>
              </a:rPr>
              <a:t>		randomly assigned to rooms.</a:t>
            </a:r>
          </a:p>
          <a:p>
            <a:pPr lvl="1">
              <a:lnSpc>
                <a:spcPct val="90000"/>
              </a:lnSpc>
              <a:buFont typeface="Wingdings" pitchFamily="2" charset="2"/>
              <a:buNone/>
            </a:pPr>
            <a:endParaRPr lang="en-US" sz="2000">
              <a:solidFill>
                <a:srgbClr val="33CC33"/>
              </a:solidFill>
            </a:endParaRPr>
          </a:p>
          <a:p>
            <a:pPr>
              <a:lnSpc>
                <a:spcPct val="90000"/>
              </a:lnSpc>
            </a:pPr>
            <a:r>
              <a:rPr lang="en-US" sz="2000"/>
              <a:t>To survey opinions on a new water line, a research firm </a:t>
            </a:r>
          </a:p>
          <a:p>
            <a:pPr>
              <a:lnSpc>
                <a:spcPct val="90000"/>
              </a:lnSpc>
              <a:buFont typeface="Wingdings" pitchFamily="2" charset="2"/>
              <a:buNone/>
            </a:pPr>
            <a:r>
              <a:rPr lang="en-US" sz="2000"/>
              <a:t>	randomly draws the addresses or 200 homeowners from a </a:t>
            </a:r>
          </a:p>
          <a:p>
            <a:pPr>
              <a:lnSpc>
                <a:spcPct val="90000"/>
              </a:lnSpc>
              <a:buFont typeface="Wingdings" pitchFamily="2" charset="2"/>
              <a:buNone/>
            </a:pPr>
            <a:r>
              <a:rPr lang="en-US" sz="2000"/>
              <a:t>	public list of all homeowners.</a:t>
            </a:r>
          </a:p>
          <a:p>
            <a:pPr>
              <a:lnSpc>
                <a:spcPct val="90000"/>
              </a:lnSpc>
              <a:buFont typeface="Wingdings" pitchFamily="2" charset="2"/>
              <a:buNone/>
            </a:pPr>
            <a:r>
              <a:rPr lang="en-US" sz="2000"/>
              <a:t>		</a:t>
            </a:r>
            <a:r>
              <a:rPr lang="en-US" sz="1800">
                <a:solidFill>
                  <a:srgbClr val="009900"/>
                </a:solidFill>
              </a:rPr>
              <a:t>The records presumably list all homeowners, so drawing randomly from</a:t>
            </a:r>
          </a:p>
          <a:p>
            <a:pPr>
              <a:lnSpc>
                <a:spcPct val="90000"/>
              </a:lnSpc>
              <a:buFont typeface="Wingdings" pitchFamily="2" charset="2"/>
              <a:buNone/>
            </a:pPr>
            <a:r>
              <a:rPr lang="en-US" sz="1800">
                <a:solidFill>
                  <a:srgbClr val="009900"/>
                </a:solidFill>
              </a:rPr>
              <a:t>		this list produce a simple random sample. It has a good chance of being</a:t>
            </a:r>
          </a:p>
          <a:p>
            <a:pPr>
              <a:lnSpc>
                <a:spcPct val="90000"/>
              </a:lnSpc>
              <a:buFont typeface="Wingdings" pitchFamily="2" charset="2"/>
              <a:buNone/>
            </a:pPr>
            <a:r>
              <a:rPr lang="en-US" sz="1800">
                <a:solidFill>
                  <a:srgbClr val="009900"/>
                </a:solidFill>
              </a:rPr>
              <a:t>		representative of the population.</a:t>
            </a:r>
            <a:endParaRPr lang="en-US" sz="2000">
              <a:solidFill>
                <a:srgbClr val="009900"/>
              </a:solidFill>
            </a:endParaRPr>
          </a:p>
          <a:p>
            <a:pPr>
              <a:lnSpc>
                <a:spcPct val="90000"/>
              </a:lnSpc>
              <a:buFont typeface="Wingdings" pitchFamily="2" charset="2"/>
              <a:buNone/>
            </a:pPr>
            <a:endParaRPr lang="en-US" sz="2000">
              <a:solidFill>
                <a:srgbClr val="009900"/>
              </a:solidFill>
            </a:endParaRPr>
          </a:p>
        </p:txBody>
      </p:sp>
      <p:sp>
        <p:nvSpPr>
          <p:cNvPr id="470020" name="Text Box 1028"/>
          <p:cNvSpPr txBox="1">
            <a:spLocks noChangeArrowheads="1"/>
          </p:cNvSpPr>
          <p:nvPr/>
        </p:nvSpPr>
        <p:spPr bwMode="auto">
          <a:xfrm>
            <a:off x="7848600" y="4445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600" b="1">
                <a:solidFill>
                  <a:srgbClr val="A52E2C"/>
                </a:solidFill>
              </a:rPr>
              <a:t>5-A</a:t>
            </a:r>
            <a:endParaRPr lang="en-US" sz="160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Copyright © 2005 Pearson Education, Inc.</a:t>
            </a:r>
            <a:endParaRPr lang="en-CA"/>
          </a:p>
        </p:txBody>
      </p:sp>
      <p:sp>
        <p:nvSpPr>
          <p:cNvPr id="6" name="Slide Number Placeholder 4"/>
          <p:cNvSpPr>
            <a:spLocks noGrp="1"/>
          </p:cNvSpPr>
          <p:nvPr>
            <p:ph type="sldNum" sz="quarter" idx="11"/>
          </p:nvPr>
        </p:nvSpPr>
        <p:spPr/>
        <p:txBody>
          <a:bodyPr/>
          <a:lstStyle/>
          <a:p>
            <a:r>
              <a:rPr lang="en-US"/>
              <a:t>Slide 5-</a:t>
            </a:r>
            <a:fld id="{3A8C89F6-4507-4D36-B4A8-9851D0166870}" type="slidenum">
              <a:rPr lang="en-US"/>
              <a:pPr/>
              <a:t>6</a:t>
            </a:fld>
            <a:endParaRPr lang="en-CA"/>
          </a:p>
        </p:txBody>
      </p:sp>
      <p:sp>
        <p:nvSpPr>
          <p:cNvPr id="471042" name="Rectangle 2"/>
          <p:cNvSpPr>
            <a:spLocks noGrp="1" noChangeArrowheads="1"/>
          </p:cNvSpPr>
          <p:nvPr>
            <p:ph type="title"/>
          </p:nvPr>
        </p:nvSpPr>
        <p:spPr/>
        <p:txBody>
          <a:bodyPr/>
          <a:lstStyle/>
          <a:p>
            <a:r>
              <a:rPr lang="en-US"/>
              <a:t>Types of Statistical Study</a:t>
            </a:r>
          </a:p>
        </p:txBody>
      </p:sp>
      <p:sp>
        <p:nvSpPr>
          <p:cNvPr id="471043" name="Rectangle 3"/>
          <p:cNvSpPr>
            <a:spLocks noGrp="1" noChangeArrowheads="1"/>
          </p:cNvSpPr>
          <p:nvPr>
            <p:ph type="body" idx="1"/>
          </p:nvPr>
        </p:nvSpPr>
        <p:spPr>
          <a:xfrm>
            <a:off x="762000" y="1574800"/>
            <a:ext cx="7696200" cy="4572000"/>
          </a:xfrm>
        </p:spPr>
        <p:txBody>
          <a:bodyPr/>
          <a:lstStyle/>
          <a:p>
            <a:pPr>
              <a:buFont typeface="Wingdings" pitchFamily="2" charset="2"/>
              <a:buNone/>
            </a:pPr>
            <a:r>
              <a:rPr lang="en-US" sz="2400"/>
              <a:t>1.	In an </a:t>
            </a:r>
            <a:r>
              <a:rPr lang="en-US" sz="2400" b="1"/>
              <a:t>observational study</a:t>
            </a:r>
            <a:r>
              <a:rPr lang="en-US" sz="2400"/>
              <a:t>, researchers observe or </a:t>
            </a:r>
          </a:p>
          <a:p>
            <a:pPr>
              <a:buFont typeface="Wingdings" pitchFamily="2" charset="2"/>
              <a:buNone/>
            </a:pPr>
            <a:r>
              <a:rPr lang="en-US" sz="2400"/>
              <a:t>	measure characteristics of the sample members but </a:t>
            </a:r>
          </a:p>
          <a:p>
            <a:pPr>
              <a:buFont typeface="Wingdings" pitchFamily="2" charset="2"/>
              <a:buNone/>
            </a:pPr>
            <a:r>
              <a:rPr lang="en-US" sz="2400"/>
              <a:t>	do not attempt to influence or modify these </a:t>
            </a:r>
          </a:p>
          <a:p>
            <a:pPr>
              <a:buFont typeface="Wingdings" pitchFamily="2" charset="2"/>
              <a:buNone/>
            </a:pPr>
            <a:r>
              <a:rPr lang="en-US" sz="2400"/>
              <a:t>	characteristics.</a:t>
            </a:r>
          </a:p>
          <a:p>
            <a:pPr>
              <a:buFont typeface="Wingdings" pitchFamily="2" charset="2"/>
              <a:buNone/>
            </a:pPr>
            <a:endParaRPr lang="en-US" sz="2400"/>
          </a:p>
          <a:p>
            <a:pPr>
              <a:buFont typeface="Wingdings" pitchFamily="2" charset="2"/>
              <a:buNone/>
            </a:pPr>
            <a:r>
              <a:rPr lang="en-US" sz="2400"/>
              <a:t>2.	In an </a:t>
            </a:r>
            <a:r>
              <a:rPr lang="en-US" sz="2400" b="1"/>
              <a:t>experiment</a:t>
            </a:r>
            <a:r>
              <a:rPr lang="en-US" sz="2400"/>
              <a:t>, researchers apply a treatment to </a:t>
            </a:r>
          </a:p>
          <a:p>
            <a:pPr>
              <a:buFont typeface="Wingdings" pitchFamily="2" charset="2"/>
              <a:buNone/>
            </a:pPr>
            <a:r>
              <a:rPr lang="en-US" sz="2400"/>
              <a:t>	some or all of the sample members and then look </a:t>
            </a:r>
          </a:p>
          <a:p>
            <a:pPr>
              <a:buFont typeface="Wingdings" pitchFamily="2" charset="2"/>
              <a:buNone/>
            </a:pPr>
            <a:r>
              <a:rPr lang="en-US" sz="2400"/>
              <a:t>	to see whether the treatment has any effects.</a:t>
            </a:r>
          </a:p>
          <a:p>
            <a:pPr>
              <a:buFont typeface="Wingdings" pitchFamily="2" charset="2"/>
              <a:buNone/>
            </a:pPr>
            <a:endParaRPr lang="en-US" sz="2400"/>
          </a:p>
        </p:txBody>
      </p:sp>
      <p:sp>
        <p:nvSpPr>
          <p:cNvPr id="471044" name="Text Box 4"/>
          <p:cNvSpPr txBox="1">
            <a:spLocks noChangeArrowheads="1"/>
          </p:cNvSpPr>
          <p:nvPr/>
        </p:nvSpPr>
        <p:spPr bwMode="auto">
          <a:xfrm>
            <a:off x="7848600" y="4445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600" b="1">
                <a:solidFill>
                  <a:srgbClr val="A52E2C"/>
                </a:solidFill>
              </a:rPr>
              <a:t>5-A</a:t>
            </a:r>
            <a:endParaRPr lang="en-US" sz="1600"/>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Copyright © 2005 Pearson Education, Inc.</a:t>
            </a:r>
            <a:endParaRPr lang="en-CA"/>
          </a:p>
        </p:txBody>
      </p:sp>
      <p:sp>
        <p:nvSpPr>
          <p:cNvPr id="6" name="Slide Number Placeholder 4"/>
          <p:cNvSpPr>
            <a:spLocks noGrp="1"/>
          </p:cNvSpPr>
          <p:nvPr>
            <p:ph type="sldNum" sz="quarter" idx="11"/>
          </p:nvPr>
        </p:nvSpPr>
        <p:spPr/>
        <p:txBody>
          <a:bodyPr/>
          <a:lstStyle/>
          <a:p>
            <a:r>
              <a:rPr lang="en-US"/>
              <a:t>Slide 5-</a:t>
            </a:r>
            <a:fld id="{309BBE41-346E-4785-BAC9-6BD055A063B9}" type="slidenum">
              <a:rPr lang="en-US"/>
              <a:pPr/>
              <a:t>7</a:t>
            </a:fld>
            <a:endParaRPr lang="en-CA"/>
          </a:p>
        </p:txBody>
      </p:sp>
      <p:sp>
        <p:nvSpPr>
          <p:cNvPr id="472066" name="Rectangle 1026"/>
          <p:cNvSpPr>
            <a:spLocks noGrp="1" noChangeArrowheads="1"/>
          </p:cNvSpPr>
          <p:nvPr>
            <p:ph type="title"/>
          </p:nvPr>
        </p:nvSpPr>
        <p:spPr/>
        <p:txBody>
          <a:bodyPr/>
          <a:lstStyle/>
          <a:p>
            <a:r>
              <a:rPr lang="en-US"/>
              <a:t>Treatment and Control Groups</a:t>
            </a:r>
          </a:p>
        </p:txBody>
      </p:sp>
      <p:sp>
        <p:nvSpPr>
          <p:cNvPr id="472067" name="Rectangle 1027"/>
          <p:cNvSpPr>
            <a:spLocks noGrp="1" noChangeArrowheads="1"/>
          </p:cNvSpPr>
          <p:nvPr>
            <p:ph type="body" idx="1"/>
          </p:nvPr>
        </p:nvSpPr>
        <p:spPr/>
        <p:txBody>
          <a:bodyPr/>
          <a:lstStyle/>
          <a:p>
            <a:pPr>
              <a:lnSpc>
                <a:spcPct val="90000"/>
              </a:lnSpc>
            </a:pPr>
            <a:r>
              <a:rPr lang="en-US" sz="2400"/>
              <a:t>The </a:t>
            </a:r>
            <a:r>
              <a:rPr lang="en-US" sz="2400" b="1"/>
              <a:t>treatment group</a:t>
            </a:r>
            <a:r>
              <a:rPr lang="en-US" sz="2400"/>
              <a:t> in an experiment is the group of </a:t>
            </a:r>
            <a:br>
              <a:rPr lang="en-US" sz="2400"/>
            </a:br>
            <a:r>
              <a:rPr lang="en-US" sz="2400"/>
              <a:t>sample members who receive the treatment being tested.</a:t>
            </a:r>
          </a:p>
          <a:p>
            <a:pPr>
              <a:lnSpc>
                <a:spcPct val="90000"/>
              </a:lnSpc>
            </a:pPr>
            <a:endParaRPr lang="en-US" sz="2400"/>
          </a:p>
          <a:p>
            <a:pPr>
              <a:lnSpc>
                <a:spcPct val="90000"/>
              </a:lnSpc>
            </a:pPr>
            <a:r>
              <a:rPr lang="en-US" sz="2400"/>
              <a:t>The </a:t>
            </a:r>
            <a:r>
              <a:rPr lang="en-US" sz="2400" b="1"/>
              <a:t>control group</a:t>
            </a:r>
            <a:r>
              <a:rPr lang="en-US" sz="2400"/>
              <a:t> in an experiment is the group of </a:t>
            </a:r>
            <a:br>
              <a:rPr lang="en-US" sz="2400"/>
            </a:br>
            <a:r>
              <a:rPr lang="en-US" sz="2400"/>
              <a:t>sample members who do </a:t>
            </a:r>
            <a:r>
              <a:rPr lang="en-US" sz="2400" i="1"/>
              <a:t>not</a:t>
            </a:r>
            <a:r>
              <a:rPr lang="en-US" sz="2400"/>
              <a:t> receive the treatment being </a:t>
            </a:r>
            <a:br>
              <a:rPr lang="en-US" sz="2400"/>
            </a:br>
            <a:r>
              <a:rPr lang="en-US" sz="2400"/>
              <a:t>tested.</a:t>
            </a:r>
          </a:p>
          <a:p>
            <a:pPr>
              <a:lnSpc>
                <a:spcPct val="90000"/>
              </a:lnSpc>
            </a:pPr>
            <a:endParaRPr lang="en-US" sz="2400"/>
          </a:p>
          <a:p>
            <a:pPr>
              <a:lnSpc>
                <a:spcPct val="90000"/>
              </a:lnSpc>
            </a:pPr>
            <a:r>
              <a:rPr lang="en-US" sz="2400"/>
              <a:t>It is important for the treatment and control groups to </a:t>
            </a:r>
            <a:br>
              <a:rPr lang="en-US" sz="2400"/>
            </a:br>
            <a:r>
              <a:rPr lang="en-US" sz="2400"/>
              <a:t>be selected randomly and to be alike in all respects </a:t>
            </a:r>
            <a:br>
              <a:rPr lang="en-US" sz="2400"/>
            </a:br>
            <a:r>
              <a:rPr lang="en-US" sz="2400"/>
              <a:t>except for treatment.</a:t>
            </a:r>
          </a:p>
        </p:txBody>
      </p:sp>
      <p:sp>
        <p:nvSpPr>
          <p:cNvPr id="472068" name="Text Box 1028"/>
          <p:cNvSpPr txBox="1">
            <a:spLocks noChangeArrowheads="1"/>
          </p:cNvSpPr>
          <p:nvPr/>
        </p:nvSpPr>
        <p:spPr bwMode="auto">
          <a:xfrm>
            <a:off x="7848600" y="4445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600" b="1">
                <a:solidFill>
                  <a:srgbClr val="A52E2C"/>
                </a:solidFill>
              </a:rPr>
              <a:t>5-A</a:t>
            </a:r>
            <a:endParaRPr lang="en-US" sz="1600"/>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Copyright © 2005 Pearson Education, Inc.</a:t>
            </a:r>
            <a:endParaRPr lang="en-CA"/>
          </a:p>
        </p:txBody>
      </p:sp>
      <p:sp>
        <p:nvSpPr>
          <p:cNvPr id="6" name="Slide Number Placeholder 4"/>
          <p:cNvSpPr>
            <a:spLocks noGrp="1"/>
          </p:cNvSpPr>
          <p:nvPr>
            <p:ph type="sldNum" sz="quarter" idx="11"/>
          </p:nvPr>
        </p:nvSpPr>
        <p:spPr/>
        <p:txBody>
          <a:bodyPr/>
          <a:lstStyle/>
          <a:p>
            <a:r>
              <a:rPr lang="en-US"/>
              <a:t>Slide 5-</a:t>
            </a:r>
            <a:fld id="{CB0B3FD7-F175-4A0B-877A-3B01176ED636}" type="slidenum">
              <a:rPr lang="en-US"/>
              <a:pPr/>
              <a:t>8</a:t>
            </a:fld>
            <a:endParaRPr lang="en-CA"/>
          </a:p>
        </p:txBody>
      </p:sp>
      <p:sp>
        <p:nvSpPr>
          <p:cNvPr id="473090" name="Rectangle 2"/>
          <p:cNvSpPr>
            <a:spLocks noGrp="1" noChangeArrowheads="1"/>
          </p:cNvSpPr>
          <p:nvPr>
            <p:ph type="title"/>
          </p:nvPr>
        </p:nvSpPr>
        <p:spPr>
          <a:xfrm>
            <a:off x="1295400" y="150813"/>
            <a:ext cx="7086600" cy="992187"/>
          </a:xfrm>
        </p:spPr>
        <p:txBody>
          <a:bodyPr/>
          <a:lstStyle/>
          <a:p>
            <a:r>
              <a:rPr lang="en-US"/>
              <a:t>The Placebo Effect and Blinding</a:t>
            </a:r>
          </a:p>
        </p:txBody>
      </p:sp>
      <p:sp>
        <p:nvSpPr>
          <p:cNvPr id="473091" name="Rectangle 3"/>
          <p:cNvSpPr>
            <a:spLocks noGrp="1" noChangeArrowheads="1"/>
          </p:cNvSpPr>
          <p:nvPr>
            <p:ph type="body" idx="1"/>
          </p:nvPr>
        </p:nvSpPr>
        <p:spPr>
          <a:xfrm>
            <a:off x="457200" y="1676400"/>
            <a:ext cx="8448675" cy="4572000"/>
          </a:xfrm>
        </p:spPr>
        <p:txBody>
          <a:bodyPr/>
          <a:lstStyle/>
          <a:p>
            <a:pPr>
              <a:lnSpc>
                <a:spcPct val="80000"/>
              </a:lnSpc>
            </a:pPr>
            <a:r>
              <a:rPr lang="en-US" sz="2000"/>
              <a:t>A </a:t>
            </a:r>
            <a:r>
              <a:rPr lang="en-US" sz="2000" b="1"/>
              <a:t>placebo </a:t>
            </a:r>
            <a:r>
              <a:rPr lang="en-US" sz="2000"/>
              <a:t>lacks the active ingredients of a treatment being tested</a:t>
            </a:r>
            <a:br>
              <a:rPr lang="en-US" sz="2000"/>
            </a:br>
            <a:r>
              <a:rPr lang="en-US" sz="2000"/>
              <a:t>in a study, but is identical in appearance to the treatment. Thus, </a:t>
            </a:r>
            <a:br>
              <a:rPr lang="en-US" sz="2000"/>
            </a:br>
            <a:r>
              <a:rPr lang="en-US" sz="2000"/>
              <a:t>study participants cannot distinguish the placebo from the real </a:t>
            </a:r>
            <a:br>
              <a:rPr lang="en-US" sz="2000"/>
            </a:br>
            <a:r>
              <a:rPr lang="en-US" sz="2000"/>
              <a:t>treatment.</a:t>
            </a:r>
          </a:p>
          <a:p>
            <a:pPr>
              <a:lnSpc>
                <a:spcPct val="80000"/>
              </a:lnSpc>
            </a:pPr>
            <a:endParaRPr lang="en-US" sz="2000"/>
          </a:p>
          <a:p>
            <a:pPr>
              <a:lnSpc>
                <a:spcPct val="80000"/>
              </a:lnSpc>
            </a:pPr>
            <a:r>
              <a:rPr lang="en-US" sz="2000"/>
              <a:t>The </a:t>
            </a:r>
            <a:r>
              <a:rPr lang="en-US" sz="2000" b="1"/>
              <a:t>placebo effect</a:t>
            </a:r>
            <a:r>
              <a:rPr lang="en-US" sz="2000"/>
              <a:t> refers to the situation in which patients </a:t>
            </a:r>
            <a:br>
              <a:rPr lang="en-US" sz="2000"/>
            </a:br>
            <a:r>
              <a:rPr lang="en-US" sz="2000"/>
              <a:t>improve simply because they believe they are receiving a useful </a:t>
            </a:r>
            <a:br>
              <a:rPr lang="en-US" sz="2000"/>
            </a:br>
            <a:r>
              <a:rPr lang="en-US" sz="2000"/>
              <a:t>treatment.</a:t>
            </a:r>
          </a:p>
          <a:p>
            <a:pPr>
              <a:lnSpc>
                <a:spcPct val="80000"/>
              </a:lnSpc>
            </a:pPr>
            <a:endParaRPr lang="en-US" sz="2000"/>
          </a:p>
          <a:p>
            <a:pPr>
              <a:lnSpc>
                <a:spcPct val="80000"/>
              </a:lnSpc>
            </a:pPr>
            <a:r>
              <a:rPr lang="en-US" sz="2000"/>
              <a:t>An experiment is </a:t>
            </a:r>
            <a:r>
              <a:rPr lang="en-US" sz="2000" b="1"/>
              <a:t>single-blind</a:t>
            </a:r>
            <a:r>
              <a:rPr lang="en-US" sz="2000"/>
              <a:t> if the participants do not know </a:t>
            </a:r>
            <a:br>
              <a:rPr lang="en-US" sz="2000"/>
            </a:br>
            <a:r>
              <a:rPr lang="en-US" sz="2000"/>
              <a:t>whether they are members of the treatment group or members of </a:t>
            </a:r>
            <a:br>
              <a:rPr lang="en-US" sz="2000"/>
            </a:br>
            <a:r>
              <a:rPr lang="en-US" sz="2000"/>
              <a:t>the control group, but the experimenters do know.</a:t>
            </a:r>
          </a:p>
          <a:p>
            <a:pPr>
              <a:lnSpc>
                <a:spcPct val="80000"/>
              </a:lnSpc>
            </a:pPr>
            <a:endParaRPr lang="en-US" sz="2000"/>
          </a:p>
          <a:p>
            <a:pPr>
              <a:lnSpc>
                <a:spcPct val="80000"/>
              </a:lnSpc>
            </a:pPr>
            <a:r>
              <a:rPr lang="en-US" sz="2000"/>
              <a:t>An experiment is </a:t>
            </a:r>
            <a:r>
              <a:rPr lang="en-US" sz="2000" b="1"/>
              <a:t>double-blind</a:t>
            </a:r>
            <a:r>
              <a:rPr lang="en-US" sz="2000"/>
              <a:t> if neither the participants nor the </a:t>
            </a:r>
            <a:br>
              <a:rPr lang="en-US" sz="2000"/>
            </a:br>
            <a:r>
              <a:rPr lang="en-US" sz="2000"/>
              <a:t>experimenters (people administering the treatment) know who </a:t>
            </a:r>
            <a:br>
              <a:rPr lang="en-US" sz="2000"/>
            </a:br>
            <a:r>
              <a:rPr lang="en-US" sz="2000"/>
              <a:t>belongs to the treatment group and who belongs to the control </a:t>
            </a:r>
            <a:br>
              <a:rPr lang="en-US" sz="2000"/>
            </a:br>
            <a:r>
              <a:rPr lang="en-US" sz="2000"/>
              <a:t>group.</a:t>
            </a:r>
          </a:p>
        </p:txBody>
      </p:sp>
      <p:sp>
        <p:nvSpPr>
          <p:cNvPr id="473092" name="Text Box 4"/>
          <p:cNvSpPr txBox="1">
            <a:spLocks noChangeArrowheads="1"/>
          </p:cNvSpPr>
          <p:nvPr/>
        </p:nvSpPr>
        <p:spPr bwMode="auto">
          <a:xfrm>
            <a:off x="7848600" y="4445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600" b="1">
                <a:solidFill>
                  <a:srgbClr val="A52E2C"/>
                </a:solidFill>
              </a:rPr>
              <a:t>5-A</a:t>
            </a:r>
            <a:endParaRPr lang="en-US" sz="1600"/>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en-US"/>
              <a:t>Copyright © 2005 Pearson Education, Inc.</a:t>
            </a:r>
            <a:endParaRPr lang="en-CA"/>
          </a:p>
        </p:txBody>
      </p:sp>
      <p:sp>
        <p:nvSpPr>
          <p:cNvPr id="7" name="Slide Number Placeholder 4"/>
          <p:cNvSpPr>
            <a:spLocks noGrp="1"/>
          </p:cNvSpPr>
          <p:nvPr>
            <p:ph type="sldNum" sz="quarter" idx="11"/>
          </p:nvPr>
        </p:nvSpPr>
        <p:spPr/>
        <p:txBody>
          <a:bodyPr/>
          <a:lstStyle/>
          <a:p>
            <a:r>
              <a:rPr lang="en-US"/>
              <a:t>Slide 5-</a:t>
            </a:r>
            <a:fld id="{B2C26CF9-1826-4284-93F0-5A7FD25881CB}" type="slidenum">
              <a:rPr lang="en-US"/>
              <a:pPr/>
              <a:t>9</a:t>
            </a:fld>
            <a:endParaRPr lang="en-CA"/>
          </a:p>
        </p:txBody>
      </p:sp>
      <p:sp>
        <p:nvSpPr>
          <p:cNvPr id="474114" name="Rectangle 1026"/>
          <p:cNvSpPr>
            <a:spLocks noGrp="1" noChangeArrowheads="1"/>
          </p:cNvSpPr>
          <p:nvPr>
            <p:ph type="title"/>
          </p:nvPr>
        </p:nvSpPr>
        <p:spPr>
          <a:xfrm>
            <a:off x="1295400" y="150813"/>
            <a:ext cx="7620000" cy="992187"/>
          </a:xfrm>
        </p:spPr>
        <p:txBody>
          <a:bodyPr/>
          <a:lstStyle/>
          <a:p>
            <a:r>
              <a:rPr lang="en-US"/>
              <a:t>Should I Believe a Statistical Study?</a:t>
            </a:r>
          </a:p>
        </p:txBody>
      </p:sp>
      <p:sp>
        <p:nvSpPr>
          <p:cNvPr id="474115" name="Text Box 1027"/>
          <p:cNvSpPr txBox="1">
            <a:spLocks noChangeArrowheads="1"/>
          </p:cNvSpPr>
          <p:nvPr/>
        </p:nvSpPr>
        <p:spPr bwMode="auto">
          <a:xfrm>
            <a:off x="7848600" y="4445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600" b="1">
                <a:solidFill>
                  <a:srgbClr val="A52E2C"/>
                </a:solidFill>
              </a:rPr>
              <a:t>5-B</a:t>
            </a:r>
            <a:endParaRPr lang="en-US" sz="1600"/>
          </a:p>
        </p:txBody>
      </p:sp>
      <p:sp>
        <p:nvSpPr>
          <p:cNvPr id="474116" name="AutoShape 1028" descr="Recycled paper"/>
          <p:cNvSpPr>
            <a:spLocks noChangeArrowheads="1"/>
          </p:cNvSpPr>
          <p:nvPr/>
        </p:nvSpPr>
        <p:spPr bwMode="auto">
          <a:xfrm>
            <a:off x="685800" y="1524000"/>
            <a:ext cx="7696200" cy="4648200"/>
          </a:xfrm>
          <a:prstGeom prst="verticalScroll">
            <a:avLst>
              <a:gd name="adj" fmla="val 6755"/>
            </a:avLst>
          </a:prstGeom>
          <a:blipFill dpi="0" rotWithShape="0">
            <a:blip r:embed="rId3"/>
            <a:srcRect/>
            <a:tile tx="0" ty="0" sx="100000" sy="100000" flip="none" algn="tl"/>
          </a:bli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4117" name="Text Box 1029" descr="Pink tissue paper"/>
          <p:cNvSpPr txBox="1">
            <a:spLocks noChangeArrowheads="1"/>
          </p:cNvSpPr>
          <p:nvPr/>
        </p:nvSpPr>
        <p:spPr bwMode="auto">
          <a:xfrm>
            <a:off x="1371600" y="2209800"/>
            <a:ext cx="6629400" cy="3378200"/>
          </a:xfrm>
          <a:prstGeom prst="rect">
            <a:avLst/>
          </a:prstGeom>
          <a:noFill/>
          <a:ln>
            <a:noFill/>
          </a:ln>
          <a:effectLst/>
          <a:extLst>
            <a:ext uri="{909E8E84-426E-40DD-AFC4-6F175D3DCCD1}">
              <a14:hiddenFill xmlns:a14="http://schemas.microsoft.com/office/drawing/2010/main">
                <a:blipFill dpi="0" rotWithShape="0">
                  <a:blip r:embed="rId4"/>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457200" indent="-457200" algn="l">
              <a:defRPr sz="2400">
                <a:solidFill>
                  <a:schemeClr val="tx1"/>
                </a:solidFill>
                <a:latin typeface="Arial" charset="0"/>
              </a:defRPr>
            </a:lvl1pPr>
            <a:lvl2pPr marL="914400" indent="-457200" algn="l">
              <a:defRPr sz="2400">
                <a:solidFill>
                  <a:schemeClr val="tx1"/>
                </a:solidFill>
                <a:latin typeface="Arial" charset="0"/>
              </a:defRPr>
            </a:lvl2pPr>
            <a:lvl3pPr marL="1371600" indent="-457200" algn="l">
              <a:defRPr sz="2400">
                <a:solidFill>
                  <a:schemeClr val="tx1"/>
                </a:solidFill>
                <a:latin typeface="Arial" charset="0"/>
              </a:defRPr>
            </a:lvl3pPr>
            <a:lvl4pPr marL="1828800" indent="-457200" algn="l">
              <a:defRPr sz="2400">
                <a:solidFill>
                  <a:schemeClr val="tx1"/>
                </a:solidFill>
                <a:latin typeface="Arial" charset="0"/>
              </a:defRPr>
            </a:lvl4pPr>
            <a:lvl5pPr marL="2286000" indent="-457200" algn="l">
              <a:defRPr sz="2400">
                <a:solidFill>
                  <a:schemeClr val="tx1"/>
                </a:solidFill>
                <a:latin typeface="Arial" charset="0"/>
              </a:defRPr>
            </a:lvl5pPr>
            <a:lvl6pPr marL="2743200" indent="-457200" fontAlgn="base">
              <a:spcBef>
                <a:spcPct val="0"/>
              </a:spcBef>
              <a:spcAft>
                <a:spcPct val="0"/>
              </a:spcAft>
              <a:defRPr sz="2400">
                <a:solidFill>
                  <a:schemeClr val="tx1"/>
                </a:solidFill>
                <a:latin typeface="Arial" charset="0"/>
              </a:defRPr>
            </a:lvl6pPr>
            <a:lvl7pPr marL="3200400" indent="-457200" fontAlgn="base">
              <a:spcBef>
                <a:spcPct val="0"/>
              </a:spcBef>
              <a:spcAft>
                <a:spcPct val="0"/>
              </a:spcAft>
              <a:defRPr sz="2400">
                <a:solidFill>
                  <a:schemeClr val="tx1"/>
                </a:solidFill>
                <a:latin typeface="Arial" charset="0"/>
              </a:defRPr>
            </a:lvl7pPr>
            <a:lvl8pPr marL="3657600" indent="-457200" fontAlgn="base">
              <a:spcBef>
                <a:spcPct val="0"/>
              </a:spcBef>
              <a:spcAft>
                <a:spcPct val="0"/>
              </a:spcAft>
              <a:defRPr sz="2400">
                <a:solidFill>
                  <a:schemeClr val="tx1"/>
                </a:solidFill>
                <a:latin typeface="Arial" charset="0"/>
              </a:defRPr>
            </a:lvl8pPr>
            <a:lvl9pPr marL="4114800" indent="-457200" fontAlgn="base">
              <a:spcBef>
                <a:spcPct val="0"/>
              </a:spcBef>
              <a:spcAft>
                <a:spcPct val="0"/>
              </a:spcAft>
              <a:defRPr sz="2400">
                <a:solidFill>
                  <a:schemeClr val="tx1"/>
                </a:solidFill>
                <a:latin typeface="Arial" charset="0"/>
              </a:defRPr>
            </a:lvl9pPr>
          </a:lstStyle>
          <a:p>
            <a:pPr>
              <a:buFont typeface="Times" pitchFamily="18" charset="0"/>
              <a:buAutoNum type="arabicPeriod"/>
            </a:pPr>
            <a:r>
              <a:rPr lang="en-US"/>
              <a:t>Identify the Goal, Population and Type of Study</a:t>
            </a:r>
          </a:p>
          <a:p>
            <a:pPr>
              <a:buFont typeface="Times" pitchFamily="18" charset="0"/>
              <a:buAutoNum type="arabicPeriod"/>
            </a:pPr>
            <a:r>
              <a:rPr lang="en-US"/>
              <a:t>Consider the Source</a:t>
            </a:r>
          </a:p>
          <a:p>
            <a:pPr>
              <a:buFont typeface="Times" pitchFamily="18" charset="0"/>
              <a:buAutoNum type="arabicPeriod"/>
            </a:pPr>
            <a:r>
              <a:rPr lang="en-US"/>
              <a:t>Look for Bias in the Sample</a:t>
            </a:r>
          </a:p>
          <a:p>
            <a:pPr>
              <a:buFont typeface="Times" pitchFamily="18" charset="0"/>
              <a:buAutoNum type="arabicPeriod"/>
            </a:pPr>
            <a:r>
              <a:rPr lang="en-US"/>
              <a:t>Look for Problems in Defining or Measuring the Variables of Interest</a:t>
            </a:r>
          </a:p>
          <a:p>
            <a:pPr>
              <a:buFont typeface="Times" pitchFamily="18" charset="0"/>
              <a:buAutoNum type="arabicPeriod"/>
            </a:pPr>
            <a:r>
              <a:rPr lang="en-US"/>
              <a:t>Watch out for Confounding Variables</a:t>
            </a:r>
          </a:p>
          <a:p>
            <a:pPr>
              <a:buFont typeface="Times" pitchFamily="18" charset="0"/>
              <a:buAutoNum type="arabicPeriod"/>
            </a:pPr>
            <a:r>
              <a:rPr lang="en-US"/>
              <a:t>Consider the Setting and Wording in Surveys</a:t>
            </a:r>
          </a:p>
          <a:p>
            <a:pPr>
              <a:buFont typeface="Times" pitchFamily="18" charset="0"/>
              <a:buAutoNum type="arabicPeriod"/>
            </a:pPr>
            <a:r>
              <a:rPr lang="en-US"/>
              <a:t>Check that Results are Presented Fairly</a:t>
            </a:r>
          </a:p>
          <a:p>
            <a:pPr>
              <a:buFont typeface="Times" pitchFamily="18" charset="0"/>
              <a:buAutoNum type="arabicPeriod"/>
            </a:pPr>
            <a:r>
              <a:rPr lang="en-US"/>
              <a:t>Stand Back and Consider the Conclusions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74117"/>
                                        </p:tgtEl>
                                        <p:attrNameLst>
                                          <p:attrName>style.visibility</p:attrName>
                                        </p:attrNameLst>
                                      </p:cBhvr>
                                      <p:to>
                                        <p:strVal val="visible"/>
                                      </p:to>
                                    </p:set>
                                    <p:anim calcmode="lin" valueType="num">
                                      <p:cBhvr additive="base">
                                        <p:cTn id="7" dur="500" fill="hold"/>
                                        <p:tgtEl>
                                          <p:spTgt spid="474117"/>
                                        </p:tgtEl>
                                        <p:attrNameLst>
                                          <p:attrName>ppt_x</p:attrName>
                                        </p:attrNameLst>
                                      </p:cBhvr>
                                      <p:tavLst>
                                        <p:tav tm="0">
                                          <p:val>
                                            <p:strVal val="0-#ppt_w/2"/>
                                          </p:val>
                                        </p:tav>
                                        <p:tav tm="100000">
                                          <p:val>
                                            <p:strVal val="#ppt_x"/>
                                          </p:val>
                                        </p:tav>
                                      </p:tavLst>
                                    </p:anim>
                                    <p:anim calcmode="lin" valueType="num">
                                      <p:cBhvr additive="base">
                                        <p:cTn id="8" dur="500" fill="hold"/>
                                        <p:tgtEl>
                                          <p:spTgt spid="4741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4117" grpId="0"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625</TotalTime>
  <Words>793</Words>
  <Application>Microsoft Office PowerPoint</Application>
  <PresentationFormat>Letter Paper (8.5x11 in)</PresentationFormat>
  <Paragraphs>166</Paragraphs>
  <Slides>20</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Tahoma</vt:lpstr>
      <vt:lpstr>Wingdings</vt:lpstr>
      <vt:lpstr>Times</vt:lpstr>
      <vt:lpstr>Blends</vt:lpstr>
      <vt:lpstr>PowerPoint Presentation</vt:lpstr>
      <vt:lpstr>PowerPoint Presentation</vt:lpstr>
      <vt:lpstr>Basic Steps in a Statistical Study</vt:lpstr>
      <vt:lpstr>Common Sampling Techniques</vt:lpstr>
      <vt:lpstr>Identify the Sampling Method Used</vt:lpstr>
      <vt:lpstr>Types of Statistical Study</vt:lpstr>
      <vt:lpstr>Treatment and Control Groups</vt:lpstr>
      <vt:lpstr>The Placebo Effect and Blinding</vt:lpstr>
      <vt:lpstr>Should I Believe a Statistical Study?</vt:lpstr>
      <vt:lpstr>Summarizing Raw Data</vt:lpstr>
      <vt:lpstr>Important Labels for Graphs</vt:lpstr>
      <vt:lpstr>Bar and Pie Graphs</vt:lpstr>
      <vt:lpstr>Definitions</vt:lpstr>
      <vt:lpstr>Graphics in the Media</vt:lpstr>
      <vt:lpstr>Graphics in the Media</vt:lpstr>
      <vt:lpstr>Graphics in the Media</vt:lpstr>
      <vt:lpstr>Graphics in the Media</vt:lpstr>
      <vt:lpstr>Correlation and Causality</vt:lpstr>
      <vt:lpstr>Correlation and Causality</vt:lpstr>
      <vt:lpstr>Relationships Between Two Data Variables</vt:lpstr>
    </vt:vector>
  </TitlesOfParts>
  <Company>Addison Wesley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Addison Wesley</dc:creator>
  <cp:lastModifiedBy>mzabdawi</cp:lastModifiedBy>
  <cp:revision>86</cp:revision>
  <cp:lastPrinted>2001-11-04T00:51:13Z</cp:lastPrinted>
  <dcterms:created xsi:type="dcterms:W3CDTF">2001-10-30T21:43:48Z</dcterms:created>
  <dcterms:modified xsi:type="dcterms:W3CDTF">2012-06-09T00:27:43Z</dcterms:modified>
</cp:coreProperties>
</file>