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9"/>
  </p:notesMasterIdLst>
  <p:handoutMasterIdLst>
    <p:handoutMasterId r:id="rId20"/>
  </p:handoutMasterIdLst>
  <p:sldIdLst>
    <p:sldId id="264" r:id="rId2"/>
    <p:sldId id="265" r:id="rId3"/>
    <p:sldId id="267" r:id="rId4"/>
    <p:sldId id="263" r:id="rId5"/>
    <p:sldId id="301" r:id="rId6"/>
    <p:sldId id="268" r:id="rId7"/>
    <p:sldId id="283" r:id="rId8"/>
    <p:sldId id="269" r:id="rId9"/>
    <p:sldId id="302" r:id="rId10"/>
    <p:sldId id="303" r:id="rId11"/>
    <p:sldId id="304" r:id="rId12"/>
    <p:sldId id="286" r:id="rId13"/>
    <p:sldId id="305" r:id="rId14"/>
    <p:sldId id="306" r:id="rId15"/>
    <p:sldId id="307" r:id="rId16"/>
    <p:sldId id="288" r:id="rId17"/>
    <p:sldId id="289" r:id="rId18"/>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990033"/>
    <a:srgbClr val="0000FA"/>
    <a:srgbClr val="000096"/>
    <a:srgbClr val="00FFFF"/>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50" autoAdjust="0"/>
  </p:normalViewPr>
  <p:slideViewPr>
    <p:cSldViewPr>
      <p:cViewPr varScale="1">
        <p:scale>
          <a:sx n="64" d="100"/>
          <a:sy n="64" d="100"/>
        </p:scale>
        <p:origin x="-13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 9.3</a:t>
            </a:r>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DF19E9-CE3B-4AE5-AEA7-938A0549392C}" type="slidenum">
              <a:rPr lang="en-US"/>
              <a:pPr/>
              <a:t>‹#›</a:t>
            </a:fld>
            <a:endParaRPr lang="en-US"/>
          </a:p>
        </p:txBody>
      </p:sp>
    </p:spTree>
    <p:extLst>
      <p:ext uri="{BB962C8B-B14F-4D97-AF65-F5344CB8AC3E}">
        <p14:creationId xmlns:p14="http://schemas.microsoft.com/office/powerpoint/2010/main" val="379803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 9.3</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AD9509-DFE8-4D52-9EF0-4CD3F86897D7}" type="slidenum">
              <a:rPr lang="en-US"/>
              <a:pPr/>
              <a:t>‹#›</a:t>
            </a:fld>
            <a:endParaRPr lang="en-US"/>
          </a:p>
        </p:txBody>
      </p:sp>
    </p:spTree>
    <p:extLst>
      <p:ext uri="{BB962C8B-B14F-4D97-AF65-F5344CB8AC3E}">
        <p14:creationId xmlns:p14="http://schemas.microsoft.com/office/powerpoint/2010/main" val="376110997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15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E65C12BF-55AF-4FCA-B35B-5FFA57A2FE56}" type="slidenum">
              <a:rPr lang="en-US" sz="1200"/>
              <a:pPr eaLnBrk="1" hangingPunct="1"/>
              <a:t>1</a:t>
            </a:fld>
            <a:endParaRPr lang="en-US" sz="1200"/>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18577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fld id="{7AAD9509-DFE8-4D52-9EF0-4CD3F86897D7}" type="slidenum">
              <a:rPr lang="en-US" smtClean="0"/>
              <a:pPr/>
              <a:t>10</a:t>
            </a:fld>
            <a:endParaRPr lang="en-US"/>
          </a:p>
        </p:txBody>
      </p:sp>
    </p:spTree>
    <p:extLst>
      <p:ext uri="{BB962C8B-B14F-4D97-AF65-F5344CB8AC3E}">
        <p14:creationId xmlns:p14="http://schemas.microsoft.com/office/powerpoint/2010/main" val="3050163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39BD7CAC-0408-424F-A755-0C69E245694E}" type="slidenum">
              <a:rPr lang="en-US" sz="1200"/>
              <a:pPr eaLnBrk="1" hangingPunct="1"/>
              <a:t>11</a:t>
            </a:fld>
            <a:endParaRPr 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2442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31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D8EABD9-E75E-4FF4-8FC3-F3F6E1661AEC}" type="slidenum">
              <a:rPr lang="en-US" sz="1200"/>
              <a:pPr eaLnBrk="1" hangingPunct="1"/>
              <a:t>12</a:t>
            </a:fld>
            <a:endParaRPr lang="en-US" sz="1200"/>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2400" dirty="0" smtClean="0"/>
              <a:t>Answers:</a:t>
            </a:r>
          </a:p>
          <a:p>
            <a:pPr eaLnBrk="1" hangingPunct="1"/>
            <a:r>
              <a:rPr lang="en-US" sz="2400" dirty="0" smtClean="0"/>
              <a:t>1. B</a:t>
            </a:r>
          </a:p>
          <a:p>
            <a:pPr eaLnBrk="1" hangingPunct="1"/>
            <a:r>
              <a:rPr lang="en-US" sz="2400" dirty="0" smtClean="0"/>
              <a:t>2. C</a:t>
            </a:r>
          </a:p>
        </p:txBody>
      </p:sp>
    </p:spTree>
    <p:extLst>
      <p:ext uri="{BB962C8B-B14F-4D97-AF65-F5344CB8AC3E}">
        <p14:creationId xmlns:p14="http://schemas.microsoft.com/office/powerpoint/2010/main" val="3679368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165CACF2-6E25-49C2-9645-DF5E1AA244D9}" type="slidenum">
              <a:rPr lang="en-US" sz="1200"/>
              <a:pPr eaLnBrk="1" hangingPunct="1"/>
              <a:t>13</a:t>
            </a:fld>
            <a:endParaRPr lang="en-US"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 P9-64</a:t>
            </a:r>
          </a:p>
        </p:txBody>
      </p:sp>
    </p:spTree>
    <p:extLst>
      <p:ext uri="{BB962C8B-B14F-4D97-AF65-F5344CB8AC3E}">
        <p14:creationId xmlns:p14="http://schemas.microsoft.com/office/powerpoint/2010/main" val="348108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9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03459C8E-3751-4F9F-943C-0F1544B8EBDC}" type="slidenum">
              <a:rPr lang="en-US" sz="1200"/>
              <a:pPr eaLnBrk="1" hangingPunct="1"/>
              <a:t>14</a:t>
            </a:fld>
            <a:endParaRPr lang="en-US" sz="120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339741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E458FE8F-3355-48CD-99A5-CBED867AC371}" type="slidenum">
              <a:rPr lang="en-US" sz="1200"/>
              <a:pPr eaLnBrk="1" hangingPunct="1"/>
              <a:t>15</a:t>
            </a:fld>
            <a:endParaRPr lang="en-US"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60719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8F121A20-BE08-40B0-A371-3B2240C4A7D4}" type="slidenum">
              <a:rPr lang="en-US" sz="1200"/>
              <a:pPr eaLnBrk="1" hangingPunct="1"/>
              <a:t>16</a:t>
            </a:fld>
            <a:endParaRPr lang="en-US"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smtClean="0"/>
              <a:t>Answers:</a:t>
            </a:r>
          </a:p>
          <a:p>
            <a:pPr marL="228600" indent="-228600" eaLnBrk="1" hangingPunct="1"/>
            <a:r>
              <a:rPr lang="en-US" sz="2400" smtClean="0"/>
              <a:t>1. B</a:t>
            </a:r>
          </a:p>
          <a:p>
            <a:pPr marL="228600" indent="-228600" eaLnBrk="1" hangingPunct="1"/>
            <a:r>
              <a:rPr lang="en-US" sz="2400" smtClean="0"/>
              <a:t>2. D</a:t>
            </a:r>
          </a:p>
        </p:txBody>
      </p:sp>
    </p:spTree>
    <p:extLst>
      <p:ext uri="{BB962C8B-B14F-4D97-AF65-F5344CB8AC3E}">
        <p14:creationId xmlns:p14="http://schemas.microsoft.com/office/powerpoint/2010/main" val="2261796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329AF9A9-7645-4C02-ABF2-770F13E4D99B}" type="slidenum">
              <a:rPr lang="en-US" sz="1200"/>
              <a:pPr eaLnBrk="1" hangingPunct="1"/>
              <a:t>17</a:t>
            </a:fld>
            <a:endParaRPr 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8456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8FEFB920-AB52-403E-8A50-6342333DB479}" type="slidenum">
              <a:rPr lang="en-US" sz="1200"/>
              <a:pPr eaLnBrk="1" hangingPunct="1"/>
              <a:t>2</a:t>
            </a:fld>
            <a:endParaRPr lang="en-US" sz="120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dirty="0" smtClean="0"/>
              <a:t>Answers:</a:t>
            </a:r>
          </a:p>
          <a:p>
            <a:pPr marL="228600" indent="-228600" eaLnBrk="1" hangingPunct="1"/>
            <a:r>
              <a:rPr lang="en-US" sz="2400" dirty="0" smtClean="0"/>
              <a:t>1. C</a:t>
            </a:r>
          </a:p>
          <a:p>
            <a:pPr marL="228600" indent="-228600" eaLnBrk="1" hangingPunct="1"/>
            <a:r>
              <a:rPr lang="en-US" sz="2400" dirty="0" smtClean="0"/>
              <a:t>2. A</a:t>
            </a:r>
          </a:p>
        </p:txBody>
      </p:sp>
    </p:spTree>
    <p:extLst>
      <p:ext uri="{BB962C8B-B14F-4D97-AF65-F5344CB8AC3E}">
        <p14:creationId xmlns:p14="http://schemas.microsoft.com/office/powerpoint/2010/main" val="345811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35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D8A51B63-205C-4B09-ADA6-434F14E4FF9D}" type="slidenum">
              <a:rPr lang="en-US" sz="1200"/>
              <a:pPr eaLnBrk="1" hangingPunct="1"/>
              <a:t>3</a:t>
            </a:fld>
            <a:endParaRPr lang="en-US" sz="120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85322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EE26F9EB-0229-42C7-8FA0-48973433AC15}" type="slidenum">
              <a:rPr lang="en-US" sz="1200"/>
              <a:pPr eaLnBrk="1" hangingPunct="1"/>
              <a:t>4</a:t>
            </a:fld>
            <a:endParaRPr lang="en-US" sz="1200"/>
          </a:p>
        </p:txBody>
      </p:sp>
      <p:sp>
        <p:nvSpPr>
          <p:cNvPr id="24580" name="Rectangle 1026"/>
          <p:cNvSpPr>
            <a:spLocks noGrp="1" noRot="1" noChangeAspect="1" noChangeArrowheads="1" noTextEdit="1"/>
          </p:cNvSpPr>
          <p:nvPr>
            <p:ph type="sldImg"/>
          </p:nvPr>
        </p:nvSpPr>
        <p:spPr>
          <a:ln/>
        </p:spPr>
      </p:sp>
      <p:sp>
        <p:nvSpPr>
          <p:cNvPr id="2458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2857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fld id="{7AAD9509-DFE8-4D52-9EF0-4CD3F86897D7}" type="slidenum">
              <a:rPr lang="en-US" smtClean="0"/>
              <a:pPr/>
              <a:t>5</a:t>
            </a:fld>
            <a:endParaRPr lang="en-US"/>
          </a:p>
        </p:txBody>
      </p:sp>
    </p:spTree>
    <p:extLst>
      <p:ext uri="{BB962C8B-B14F-4D97-AF65-F5344CB8AC3E}">
        <p14:creationId xmlns:p14="http://schemas.microsoft.com/office/powerpoint/2010/main" val="109911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5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619C44D-CDD8-4263-BFEE-FDB9B88AAFC7}" type="slidenum">
              <a:rPr lang="en-US" sz="1200"/>
              <a:pPr eaLnBrk="1" hangingPunct="1"/>
              <a:t>6</a:t>
            </a:fld>
            <a:endParaRPr lang="en-US"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2900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D8876C26-857D-411A-A8B8-05735EA42117}" type="slidenum">
              <a:rPr lang="en-US" sz="1200"/>
              <a:pPr eaLnBrk="1" hangingPunct="1"/>
              <a:t>7</a:t>
            </a:fld>
            <a:endParaRPr lang="en-US" sz="120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126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 9.3</a:t>
            </a:r>
          </a:p>
        </p:txBody>
      </p:sp>
      <p:sp>
        <p:nvSpPr>
          <p:cNvPr id="27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AA7CAA0F-BD99-4733-935E-47E1AD2DCC9C}" type="slidenum">
              <a:rPr lang="en-US" sz="1200"/>
              <a:pPr eaLnBrk="1" hangingPunct="1"/>
              <a:t>8</a:t>
            </a:fld>
            <a:endParaRPr lang="en-US" sz="120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4266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 F9-12</a:t>
            </a:r>
            <a:endParaRPr lang="en-US" dirty="0"/>
          </a:p>
        </p:txBody>
      </p:sp>
      <p:sp>
        <p:nvSpPr>
          <p:cNvPr id="4" name="Footer Placeholder 3"/>
          <p:cNvSpPr>
            <a:spLocks noGrp="1"/>
          </p:cNvSpPr>
          <p:nvPr>
            <p:ph type="ftr" sz="quarter" idx="10"/>
          </p:nvPr>
        </p:nvSpPr>
        <p:spPr/>
        <p:txBody>
          <a:bodyPr/>
          <a:lstStyle/>
          <a:p>
            <a:pPr>
              <a:defRPr/>
            </a:pPr>
            <a:r>
              <a:rPr lang="en-US" smtClean="0"/>
              <a:t>Statics:The Next Generation (2nd Ed.)   Mehta, Danielson, &amp; Berg   Lecture Notes for Section 9.3</a:t>
            </a:r>
            <a:endParaRPr lang="en-US"/>
          </a:p>
        </p:txBody>
      </p:sp>
      <p:sp>
        <p:nvSpPr>
          <p:cNvPr id="5" name="Slide Number Placeholder 4"/>
          <p:cNvSpPr>
            <a:spLocks noGrp="1"/>
          </p:cNvSpPr>
          <p:nvPr>
            <p:ph type="sldNum" sz="quarter" idx="11"/>
          </p:nvPr>
        </p:nvSpPr>
        <p:spPr/>
        <p:txBody>
          <a:bodyPr/>
          <a:lstStyle/>
          <a:p>
            <a:fld id="{7AAD9509-DFE8-4D52-9EF0-4CD3F86897D7}" type="slidenum">
              <a:rPr lang="en-US" smtClean="0"/>
              <a:pPr/>
              <a:t>9</a:t>
            </a:fld>
            <a:endParaRPr lang="en-US"/>
          </a:p>
        </p:txBody>
      </p:sp>
    </p:spTree>
    <p:extLst>
      <p:ext uri="{BB962C8B-B14F-4D97-AF65-F5344CB8AC3E}">
        <p14:creationId xmlns:p14="http://schemas.microsoft.com/office/powerpoint/2010/main" val="395573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4C0A-18D6-473D-9B3E-3725094DE4A9}" type="slidenum">
              <a:rPr lang="en-US" smtClean="0"/>
              <a:pPr/>
              <a:t>‹#›</a:t>
            </a:fld>
            <a:endParaRPr lang="en-US"/>
          </a:p>
        </p:txBody>
      </p:sp>
    </p:spTree>
    <p:extLst>
      <p:ext uri="{BB962C8B-B14F-4D97-AF65-F5344CB8AC3E}">
        <p14:creationId xmlns:p14="http://schemas.microsoft.com/office/powerpoint/2010/main" val="39094047"/>
      </p:ext>
    </p:extLst>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0D5F0-340C-4FC1-A7C5-66A5E1F1203D}" type="slidenum">
              <a:rPr lang="en-US" smtClean="0"/>
              <a:pPr/>
              <a:t>‹#›</a:t>
            </a:fld>
            <a:endParaRPr lang="en-US"/>
          </a:p>
        </p:txBody>
      </p:sp>
    </p:spTree>
    <p:extLst>
      <p:ext uri="{BB962C8B-B14F-4D97-AF65-F5344CB8AC3E}">
        <p14:creationId xmlns:p14="http://schemas.microsoft.com/office/powerpoint/2010/main" val="503334608"/>
      </p:ext>
    </p:extLst>
  </p:cSld>
  <p:clrMapOvr>
    <a:masterClrMapping/>
  </p:clrMapOvr>
  <p:transition spd="slow">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02D11-0D59-45EA-ABB0-6C6E1CEDBDB9}" type="slidenum">
              <a:rPr lang="en-US" smtClean="0"/>
              <a:pPr/>
              <a:t>‹#›</a:t>
            </a:fld>
            <a:endParaRPr lang="en-US"/>
          </a:p>
        </p:txBody>
      </p:sp>
    </p:spTree>
    <p:extLst>
      <p:ext uri="{BB962C8B-B14F-4D97-AF65-F5344CB8AC3E}">
        <p14:creationId xmlns:p14="http://schemas.microsoft.com/office/powerpoint/2010/main" val="2413701897"/>
      </p:ext>
    </p:extLst>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2C806-8387-4C1D-A393-656B4DD98EF7}" type="slidenum">
              <a:rPr lang="en-US" smtClean="0"/>
              <a:pPr/>
              <a:t>‹#›</a:t>
            </a:fld>
            <a:endParaRPr lang="en-US"/>
          </a:p>
        </p:txBody>
      </p:sp>
    </p:spTree>
    <p:extLst>
      <p:ext uri="{BB962C8B-B14F-4D97-AF65-F5344CB8AC3E}">
        <p14:creationId xmlns:p14="http://schemas.microsoft.com/office/powerpoint/2010/main" val="2176838256"/>
      </p:ext>
    </p:extLst>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820D1-0972-4FB0-A1A0-FAE294A2CCAF}" type="slidenum">
              <a:rPr lang="en-US" smtClean="0"/>
              <a:pPr/>
              <a:t>‹#›</a:t>
            </a:fld>
            <a:endParaRPr lang="en-US"/>
          </a:p>
        </p:txBody>
      </p:sp>
    </p:spTree>
    <p:extLst>
      <p:ext uri="{BB962C8B-B14F-4D97-AF65-F5344CB8AC3E}">
        <p14:creationId xmlns:p14="http://schemas.microsoft.com/office/powerpoint/2010/main" val="2812355712"/>
      </p:ext>
    </p:extLst>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A8EFB-47F5-49B9-99B4-CCDC8E527F3A}" type="slidenum">
              <a:rPr lang="en-US" smtClean="0"/>
              <a:pPr/>
              <a:t>‹#›</a:t>
            </a:fld>
            <a:endParaRPr lang="en-US"/>
          </a:p>
        </p:txBody>
      </p:sp>
    </p:spTree>
    <p:extLst>
      <p:ext uri="{BB962C8B-B14F-4D97-AF65-F5344CB8AC3E}">
        <p14:creationId xmlns:p14="http://schemas.microsoft.com/office/powerpoint/2010/main" val="4148969107"/>
      </p:ext>
    </p:extLst>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AB3B3-8713-49BC-B5CC-E1F2EE1A89FB}" type="slidenum">
              <a:rPr lang="en-US" smtClean="0"/>
              <a:pPr/>
              <a:t>‹#›</a:t>
            </a:fld>
            <a:endParaRPr lang="en-US"/>
          </a:p>
        </p:txBody>
      </p:sp>
    </p:spTree>
    <p:extLst>
      <p:ext uri="{BB962C8B-B14F-4D97-AF65-F5344CB8AC3E}">
        <p14:creationId xmlns:p14="http://schemas.microsoft.com/office/powerpoint/2010/main" val="3199416701"/>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88926"/>
            <a:ext cx="7886700" cy="625474"/>
          </a:xfrm>
          <a:solidFill>
            <a:schemeClr val="accent4">
              <a:lumMod val="60000"/>
              <a:lumOff val="40000"/>
            </a:schemeClr>
          </a:solidFill>
        </p:spPr>
        <p:txBody>
          <a:bodyPr>
            <a:normAutofit/>
          </a:bodyPr>
          <a:lstStyle>
            <a:lvl1pPr algn="ctr">
              <a:defRPr sz="2800" b="1">
                <a:solidFill>
                  <a:srgbClr val="000096"/>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56904-7721-4213-9162-6C4A0C94DE41}" type="slidenum">
              <a:rPr lang="en-US" smtClean="0"/>
              <a:pPr/>
              <a:t>‹#›</a:t>
            </a:fld>
            <a:endParaRPr lang="en-US"/>
          </a:p>
        </p:txBody>
      </p:sp>
    </p:spTree>
    <p:extLst>
      <p:ext uri="{BB962C8B-B14F-4D97-AF65-F5344CB8AC3E}">
        <p14:creationId xmlns:p14="http://schemas.microsoft.com/office/powerpoint/2010/main" val="3165158563"/>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882F2-B52D-4EED-987F-A816D489CA70}" type="slidenum">
              <a:rPr lang="en-US" smtClean="0"/>
              <a:pPr/>
              <a:t>‹#›</a:t>
            </a:fld>
            <a:endParaRPr lang="en-US"/>
          </a:p>
        </p:txBody>
      </p:sp>
    </p:spTree>
    <p:extLst>
      <p:ext uri="{BB962C8B-B14F-4D97-AF65-F5344CB8AC3E}">
        <p14:creationId xmlns:p14="http://schemas.microsoft.com/office/powerpoint/2010/main" val="1305554338"/>
      </p:ext>
    </p:extLst>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8051A-81A0-4CE8-B44C-52022C2676A0}" type="slidenum">
              <a:rPr lang="en-US" smtClean="0"/>
              <a:pPr/>
              <a:t>‹#›</a:t>
            </a:fld>
            <a:endParaRPr lang="en-US"/>
          </a:p>
        </p:txBody>
      </p:sp>
    </p:spTree>
    <p:extLst>
      <p:ext uri="{BB962C8B-B14F-4D97-AF65-F5344CB8AC3E}">
        <p14:creationId xmlns:p14="http://schemas.microsoft.com/office/powerpoint/2010/main" val="2881104094"/>
      </p:ext>
    </p:extLst>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6B098-A0C7-4283-BC91-D3F217AF7D49}" type="slidenum">
              <a:rPr lang="en-US" smtClean="0"/>
              <a:pPr/>
              <a:t>‹#›</a:t>
            </a:fld>
            <a:endParaRPr lang="en-US"/>
          </a:p>
        </p:txBody>
      </p:sp>
    </p:spTree>
    <p:extLst>
      <p:ext uri="{BB962C8B-B14F-4D97-AF65-F5344CB8AC3E}">
        <p14:creationId xmlns:p14="http://schemas.microsoft.com/office/powerpoint/2010/main" val="880640154"/>
      </p:ext>
    </p:extLst>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8600"/>
            <a:ext cx="7886700" cy="762000"/>
          </a:xfrm>
          <a:prstGeom prst="rect">
            <a:avLst/>
          </a:prstGeom>
          <a:solidFill>
            <a:schemeClr val="accent4">
              <a:lumMod val="60000"/>
              <a:lumOff val="40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FBA538-D60F-4C49-85D3-56F38660FFF8}" type="slidenum">
              <a:rPr lang="en-US" smtClean="0"/>
              <a:pPr/>
              <a:t>‹#›</a:t>
            </a:fld>
            <a:endParaRPr lang="en-US"/>
          </a:p>
        </p:txBody>
      </p:sp>
      <p:sp>
        <p:nvSpPr>
          <p:cNvPr id="7" name="Rectangle 6"/>
          <p:cNvSpPr/>
          <p:nvPr/>
        </p:nvSpPr>
        <p:spPr>
          <a:xfrm>
            <a:off x="-4763" y="6434138"/>
            <a:ext cx="9161463" cy="430212"/>
          </a:xfrm>
          <a:prstGeom prst="rect">
            <a:avLst/>
          </a:prstGeom>
          <a:solidFill>
            <a:srgbClr val="364395"/>
          </a:solidFill>
          <a:ln>
            <a:solidFill>
              <a:srgbClr val="36439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pitchFamily="-107" charset="-128"/>
              <a:cs typeface="ＭＳ Ｐゴシック" pitchFamily="-107" charset="-128"/>
            </a:endParaRPr>
          </a:p>
        </p:txBody>
      </p:sp>
      <p:pic>
        <p:nvPicPr>
          <p:cNvPr id="8" name="Picture 12"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39063" y="6440488"/>
            <a:ext cx="1441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Pearson_Strap_Bound_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42075"/>
            <a:ext cx="16605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7"/>
          <p:cNvSpPr txBox="1">
            <a:spLocks noChangeArrowheads="1"/>
          </p:cNvSpPr>
          <p:nvPr/>
        </p:nvSpPr>
        <p:spPr bwMode="auto">
          <a:xfrm>
            <a:off x="1533525" y="6477000"/>
            <a:ext cx="562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900" i="1" smtClean="0">
                <a:solidFill>
                  <a:schemeClr val="bg1"/>
                </a:solidFill>
                <a:latin typeface="Verdana" charset="0"/>
                <a:cs typeface="Arial" charset="0"/>
              </a:rPr>
              <a:t>Statics</a:t>
            </a:r>
            <a:r>
              <a:rPr lang="en-US" sz="900" smtClean="0">
                <a:solidFill>
                  <a:schemeClr val="bg1"/>
                </a:solidFill>
                <a:latin typeface="Verdana" charset="0"/>
                <a:cs typeface="Arial" charset="0"/>
              </a:rPr>
              <a:t>, Fourteenth Edition</a:t>
            </a:r>
          </a:p>
          <a:p>
            <a:pPr>
              <a:defRPr/>
            </a:pPr>
            <a:r>
              <a:rPr lang="en-US" sz="900" smtClean="0">
                <a:solidFill>
                  <a:schemeClr val="bg1"/>
                </a:solidFill>
                <a:latin typeface="Verdana" charset="0"/>
                <a:cs typeface="Arial" charset="0"/>
              </a:rPr>
              <a:t>R.C. Hibbeler</a:t>
            </a:r>
          </a:p>
        </p:txBody>
      </p:sp>
      <p:sp>
        <p:nvSpPr>
          <p:cNvPr id="11" name="Rectangle 7"/>
          <p:cNvSpPr>
            <a:spLocks noChangeArrowheads="1"/>
          </p:cNvSpPr>
          <p:nvPr/>
        </p:nvSpPr>
        <p:spPr bwMode="auto">
          <a:xfrm>
            <a:off x="4267200" y="6464300"/>
            <a:ext cx="365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en-US" altLang="en-US" sz="900">
                <a:solidFill>
                  <a:schemeClr val="bg1"/>
                </a:solidFill>
                <a:latin typeface="Verdana" panose="020B0604030504040204" pitchFamily="34" charset="0"/>
              </a:rPr>
              <a:t> Copyright ©2016 by Pearson Education, Inc.</a:t>
            </a:r>
          </a:p>
          <a:p>
            <a:pPr algn="r"/>
            <a:r>
              <a:rPr lang="en-US" altLang="en-US" sz="900">
                <a:solidFill>
                  <a:schemeClr val="bg1"/>
                </a:solidFill>
                <a:latin typeface="Verdana" panose="020B0604030504040204" pitchFamily="34" charset="0"/>
              </a:rPr>
              <a:t>All rights reserved.</a:t>
            </a:r>
          </a:p>
        </p:txBody>
      </p:sp>
    </p:spTree>
    <p:extLst>
      <p:ext uri="{BB962C8B-B14F-4D97-AF65-F5344CB8AC3E}">
        <p14:creationId xmlns:p14="http://schemas.microsoft.com/office/powerpoint/2010/main" val="8960714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spd="slow">
    <p:wipe dir="r"/>
  </p:transition>
  <p:timing>
    <p:tnLst>
      <p:par>
        <p:cTn id="1" dur="indefinite" restart="never" nodeType="tmRoot"/>
      </p:par>
    </p:tnLst>
  </p:timing>
  <p:txStyles>
    <p:titleStyle>
      <a:lvl1pPr algn="ctr" defTabSz="685800" rtl="0" eaLnBrk="1" latinLnBrk="0" hangingPunct="1">
        <a:lnSpc>
          <a:spcPct val="90000"/>
        </a:lnSpc>
        <a:spcBef>
          <a:spcPct val="0"/>
        </a:spcBef>
        <a:buNone/>
        <a:defRPr sz="2800" b="1" kern="1200">
          <a:solidFill>
            <a:srgbClr val="000096"/>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5105400" y="2286000"/>
            <a:ext cx="4343400"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In-Class Activities:</a:t>
            </a:r>
            <a:endParaRPr lang="en-US" dirty="0"/>
          </a:p>
          <a:p>
            <a:pPr eaLnBrk="1" hangingPunct="1">
              <a:spcBef>
                <a:spcPct val="50000"/>
              </a:spcBef>
              <a:buClr>
                <a:srgbClr val="FF0000"/>
              </a:buClr>
              <a:buFontTx/>
              <a:buChar char="•"/>
            </a:pPr>
            <a:r>
              <a:rPr lang="en-US" dirty="0"/>
              <a:t> Check homework, if any</a:t>
            </a:r>
            <a:endParaRPr lang="en-US" b="1" u="sng" dirty="0"/>
          </a:p>
          <a:p>
            <a:pPr eaLnBrk="1" hangingPunct="1">
              <a:spcBef>
                <a:spcPct val="50000"/>
              </a:spcBef>
              <a:buClr>
                <a:srgbClr val="FF0000"/>
              </a:buClr>
              <a:buFontTx/>
              <a:buChar char="•"/>
            </a:pPr>
            <a:r>
              <a:rPr lang="en-US" dirty="0"/>
              <a:t> Reading Quiz</a:t>
            </a:r>
          </a:p>
          <a:p>
            <a:pPr eaLnBrk="1" hangingPunct="1">
              <a:spcBef>
                <a:spcPct val="50000"/>
              </a:spcBef>
              <a:buClr>
                <a:srgbClr val="FF0000"/>
              </a:buClr>
              <a:buFontTx/>
              <a:buChar char="•"/>
            </a:pPr>
            <a:r>
              <a:rPr lang="en-US" dirty="0"/>
              <a:t> Applications</a:t>
            </a:r>
          </a:p>
          <a:p>
            <a:pPr eaLnBrk="1" hangingPunct="1">
              <a:spcBef>
                <a:spcPct val="50000"/>
              </a:spcBef>
              <a:buClr>
                <a:srgbClr val="FF0000"/>
              </a:buClr>
              <a:buFontTx/>
              <a:buChar char="•"/>
            </a:pPr>
            <a:r>
              <a:rPr lang="en-US" dirty="0">
                <a:solidFill>
                  <a:schemeClr val="hlink"/>
                </a:solidFill>
              </a:rPr>
              <a:t> </a:t>
            </a:r>
            <a:r>
              <a:rPr lang="en-US" dirty="0">
                <a:solidFill>
                  <a:srgbClr val="0000FA"/>
                </a:solidFill>
              </a:rPr>
              <a:t>Method of Composite </a:t>
            </a:r>
            <a:r>
              <a:rPr lang="en-US" dirty="0" smtClean="0">
                <a:solidFill>
                  <a:srgbClr val="0000FA"/>
                </a:solidFill>
              </a:rPr>
              <a:t>Bodies</a:t>
            </a:r>
            <a:endParaRPr lang="en-US" dirty="0">
              <a:solidFill>
                <a:srgbClr val="0000FA"/>
              </a:solidFill>
            </a:endParaRPr>
          </a:p>
          <a:p>
            <a:pPr eaLnBrk="1" hangingPunct="1">
              <a:spcBef>
                <a:spcPct val="50000"/>
              </a:spcBef>
              <a:buClr>
                <a:srgbClr val="FF0000"/>
              </a:buClr>
              <a:buFontTx/>
              <a:buChar char="•"/>
            </a:pPr>
            <a:r>
              <a:rPr lang="en-US" dirty="0"/>
              <a:t> Concept Quiz</a:t>
            </a:r>
          </a:p>
          <a:p>
            <a:pPr eaLnBrk="1" hangingPunct="1">
              <a:spcBef>
                <a:spcPct val="50000"/>
              </a:spcBef>
              <a:buClr>
                <a:srgbClr val="FF0000"/>
              </a:buClr>
              <a:buFontTx/>
              <a:buChar char="•"/>
            </a:pPr>
            <a:r>
              <a:rPr lang="en-US" dirty="0"/>
              <a:t> Group Problem Solving</a:t>
            </a:r>
          </a:p>
          <a:p>
            <a:pPr eaLnBrk="1" hangingPunct="1">
              <a:spcBef>
                <a:spcPct val="50000"/>
              </a:spcBef>
              <a:buClr>
                <a:srgbClr val="FF0000"/>
              </a:buClr>
              <a:buFontTx/>
              <a:buChar char="•"/>
            </a:pPr>
            <a:r>
              <a:rPr lang="en-US" dirty="0"/>
              <a:t> Attention Quiz</a:t>
            </a:r>
          </a:p>
        </p:txBody>
      </p:sp>
      <p:grpSp>
        <p:nvGrpSpPr>
          <p:cNvPr id="2" name="Group 11"/>
          <p:cNvGrpSpPr>
            <a:grpSpLocks/>
          </p:cNvGrpSpPr>
          <p:nvPr/>
        </p:nvGrpSpPr>
        <p:grpSpPr bwMode="auto">
          <a:xfrm>
            <a:off x="457200" y="1006475"/>
            <a:ext cx="4724400" cy="5407025"/>
            <a:chOff x="288" y="634"/>
            <a:chExt cx="2976" cy="3406"/>
          </a:xfrm>
        </p:grpSpPr>
        <p:sp>
          <p:nvSpPr>
            <p:cNvPr id="3078" name="Text Box 3"/>
            <p:cNvSpPr txBox="1">
              <a:spLocks noChangeArrowheads="1"/>
            </p:cNvSpPr>
            <p:nvPr/>
          </p:nvSpPr>
          <p:spPr bwMode="auto">
            <a:xfrm>
              <a:off x="288" y="634"/>
              <a:ext cx="297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600"/>
                </a:spcBef>
              </a:pPr>
              <a:r>
                <a:rPr lang="en-US" b="1" u="sng" dirty="0"/>
                <a:t>Today’s Objective</a:t>
              </a:r>
              <a:r>
                <a:rPr lang="en-US" dirty="0"/>
                <a:t>:</a:t>
              </a:r>
            </a:p>
            <a:p>
              <a:pPr eaLnBrk="1" hangingPunct="1">
                <a:spcBef>
                  <a:spcPts val="600"/>
                </a:spcBef>
              </a:pPr>
              <a:r>
                <a:rPr lang="en-US" dirty="0"/>
                <a:t>Students will be able to determine:</a:t>
              </a:r>
            </a:p>
            <a:p>
              <a:pPr eaLnBrk="1" hangingPunct="1">
                <a:spcBef>
                  <a:spcPts val="600"/>
                </a:spcBef>
                <a:buFontTx/>
                <a:buAutoNum type="alphaLcParenR"/>
              </a:pPr>
              <a:r>
                <a:rPr lang="en-US" dirty="0"/>
                <a:t> The </a:t>
              </a:r>
              <a:r>
                <a:rPr lang="en-US" dirty="0">
                  <a:solidFill>
                    <a:srgbClr val="0000FA"/>
                  </a:solidFill>
                </a:rPr>
                <a:t>location</a:t>
              </a:r>
              <a:r>
                <a:rPr lang="en-US" dirty="0"/>
                <a:t> of the center of </a:t>
              </a:r>
              <a:r>
                <a:rPr lang="en-US" dirty="0" smtClean="0"/>
                <a:t>gravity (</a:t>
              </a:r>
              <a:r>
                <a:rPr lang="en-US" dirty="0" smtClean="0">
                  <a:solidFill>
                    <a:srgbClr val="0000FA"/>
                  </a:solidFill>
                </a:rPr>
                <a:t>CG</a:t>
              </a:r>
              <a:r>
                <a:rPr lang="en-US" dirty="0" smtClean="0"/>
                <a:t>), </a:t>
              </a:r>
              <a:endParaRPr lang="en-US" dirty="0"/>
            </a:p>
            <a:p>
              <a:pPr eaLnBrk="1" hangingPunct="1">
                <a:spcBef>
                  <a:spcPts val="600"/>
                </a:spcBef>
                <a:buFontTx/>
                <a:buAutoNum type="alphaLcParenR"/>
              </a:pPr>
              <a:r>
                <a:rPr lang="en-US" dirty="0"/>
                <a:t>The location of the center of mass,</a:t>
              </a:r>
            </a:p>
            <a:p>
              <a:pPr eaLnBrk="1" hangingPunct="1">
                <a:spcBef>
                  <a:spcPts val="600"/>
                </a:spcBef>
                <a:buFontTx/>
                <a:buAutoNum type="alphaLcParenR"/>
              </a:pPr>
              <a:r>
                <a:rPr lang="en-US" dirty="0"/>
                <a:t>And, the </a:t>
              </a:r>
              <a:r>
                <a:rPr lang="en-US" dirty="0">
                  <a:solidFill>
                    <a:srgbClr val="0000FA"/>
                  </a:solidFill>
                </a:rPr>
                <a:t>location</a:t>
              </a:r>
              <a:r>
                <a:rPr lang="en-US" dirty="0"/>
                <a:t> of the </a:t>
              </a:r>
              <a:r>
                <a:rPr lang="en-US" dirty="0">
                  <a:solidFill>
                    <a:srgbClr val="0000FA"/>
                  </a:solidFill>
                </a:rPr>
                <a:t>centroid</a:t>
              </a:r>
              <a:r>
                <a:rPr lang="en-US" dirty="0"/>
                <a:t> using the method of composite bodies.</a:t>
              </a:r>
            </a:p>
          </p:txBody>
        </p:sp>
        <p:pic>
          <p:nvPicPr>
            <p:cNvPr id="3079" name="Picture 9" descr="CH 9 Water Tower I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592"/>
              <a:ext cx="1309" cy="1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0" descr="CH 9 Freew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 y="2592"/>
              <a:ext cx="1398" cy="1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COMPOSITE   BODIES</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0-#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Text Box 4099"/>
          <p:cNvSpPr txBox="1">
            <a:spLocks noChangeArrowheads="1"/>
          </p:cNvSpPr>
          <p:nvPr/>
        </p:nvSpPr>
        <p:spPr bwMode="auto">
          <a:xfrm>
            <a:off x="3619231" y="1066800"/>
            <a:ext cx="514377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smtClean="0">
                <a:sym typeface="Symbol" pitchFamily="18" charset="2"/>
              </a:rPr>
              <a:t>Volumes of each shape:</a:t>
            </a:r>
            <a:endParaRPr lang="en-US" sz="2400" dirty="0" smtClean="0">
              <a:sym typeface="Symbol" pitchFamily="18" charset="2"/>
            </a:endParaRPr>
          </a:p>
          <a:p>
            <a:pPr eaLnBrk="1" hangingPunct="1">
              <a:spcBef>
                <a:spcPct val="50000"/>
              </a:spcBef>
            </a:pPr>
            <a:r>
              <a:rPr lang="en-US" sz="2400" dirty="0"/>
              <a:t>V</a:t>
            </a:r>
            <a:r>
              <a:rPr lang="en-US" sz="2400" baseline="-25000" dirty="0" smtClean="0"/>
              <a:t>A</a:t>
            </a:r>
            <a:r>
              <a:rPr lang="en-US" sz="2400" dirty="0" smtClean="0"/>
              <a:t> = (</a:t>
            </a:r>
            <a:r>
              <a:rPr lang="en-US" sz="2400" dirty="0"/>
              <a:t>0</a:t>
            </a:r>
            <a:r>
              <a:rPr lang="en-US" sz="2400" b="1" dirty="0"/>
              <a:t>.</a:t>
            </a:r>
            <a:r>
              <a:rPr lang="en-US" sz="2400" dirty="0"/>
              <a:t>5) </a:t>
            </a:r>
            <a:r>
              <a:rPr lang="en-US" sz="2400" dirty="0" smtClean="0"/>
              <a:t>(1.5) (1.8) (0.5) = 0.675 m</a:t>
            </a:r>
            <a:r>
              <a:rPr lang="en-US" sz="2400" baseline="30000" dirty="0" smtClean="0"/>
              <a:t>3</a:t>
            </a:r>
            <a:endParaRPr lang="en-US" sz="2400" baseline="30000" dirty="0"/>
          </a:p>
          <a:p>
            <a:pPr eaLnBrk="1" hangingPunct="1">
              <a:spcBef>
                <a:spcPct val="50000"/>
              </a:spcBef>
            </a:pPr>
            <a:r>
              <a:rPr lang="en-US" sz="2400" dirty="0" smtClean="0"/>
              <a:t>V</a:t>
            </a:r>
            <a:r>
              <a:rPr lang="en-US" sz="2400" baseline="-25000" dirty="0" smtClean="0"/>
              <a:t>B</a:t>
            </a:r>
            <a:r>
              <a:rPr lang="en-US" sz="2400" dirty="0" smtClean="0"/>
              <a:t> </a:t>
            </a:r>
            <a:r>
              <a:rPr lang="en-US" sz="2400" dirty="0"/>
              <a:t>= </a:t>
            </a:r>
            <a:r>
              <a:rPr lang="en-US" sz="2400" dirty="0" smtClean="0"/>
              <a:t>(2.5</a:t>
            </a:r>
            <a:r>
              <a:rPr lang="en-US" sz="2400" dirty="0"/>
              <a:t>) (1.8) (0.5) = 2</a:t>
            </a:r>
            <a:r>
              <a:rPr lang="en-US" sz="2400" b="1" dirty="0" smtClean="0"/>
              <a:t>.</a:t>
            </a:r>
            <a:r>
              <a:rPr lang="en-US" sz="2400" dirty="0" smtClean="0"/>
              <a:t>25 m</a:t>
            </a:r>
            <a:r>
              <a:rPr lang="en-US" sz="2400" baseline="30000" dirty="0" smtClean="0"/>
              <a:t>3</a:t>
            </a:r>
          </a:p>
          <a:p>
            <a:pPr eaLnBrk="1" hangingPunct="1">
              <a:spcBef>
                <a:spcPct val="50000"/>
              </a:spcBef>
            </a:pPr>
            <a:r>
              <a:rPr lang="en-US" sz="2400" dirty="0" smtClean="0"/>
              <a:t>V</a:t>
            </a:r>
            <a:r>
              <a:rPr lang="en-US" sz="2400" baseline="-25000" dirty="0" smtClean="0"/>
              <a:t>C</a:t>
            </a:r>
            <a:r>
              <a:rPr lang="en-US" sz="2400" dirty="0" smtClean="0"/>
              <a:t> </a:t>
            </a:r>
            <a:r>
              <a:rPr lang="en-US" sz="2400" dirty="0"/>
              <a:t>= (0</a:t>
            </a:r>
            <a:r>
              <a:rPr lang="en-US" sz="2400" b="1" dirty="0"/>
              <a:t>.</a:t>
            </a:r>
            <a:r>
              <a:rPr lang="en-US" sz="2400" dirty="0"/>
              <a:t>5) (1.5) (1.8) (0.5) = </a:t>
            </a:r>
            <a:r>
              <a:rPr lang="en-US" sz="2400" dirty="0" smtClean="0"/>
              <a:t>0</a:t>
            </a:r>
            <a:r>
              <a:rPr lang="en-US" sz="2400" b="1" dirty="0" smtClean="0"/>
              <a:t>.</a:t>
            </a:r>
            <a:r>
              <a:rPr lang="en-US" sz="2400" dirty="0" smtClean="0"/>
              <a:t>675 m</a:t>
            </a:r>
            <a:r>
              <a:rPr lang="en-US" sz="2400" baseline="30000" dirty="0" smtClean="0"/>
              <a:t>3</a:t>
            </a:r>
            <a:endParaRPr lang="en-US" sz="2400" baseline="30000" dirty="0"/>
          </a:p>
        </p:txBody>
      </p:sp>
      <p:sp>
        <p:nvSpPr>
          <p:cNvPr id="4" name="Title 3"/>
          <p:cNvSpPr>
            <a:spLocks noGrp="1"/>
          </p:cNvSpPr>
          <p:nvPr>
            <p:ph type="title" idx="4294967295"/>
          </p:nvPr>
        </p:nvSpPr>
        <p:spPr/>
        <p:txBody>
          <a:bodyPr/>
          <a:lstStyle/>
          <a:p>
            <a:pPr fontAlgn="base"/>
            <a:r>
              <a:rPr lang="en-US" sz="2400" dirty="0" smtClean="0"/>
              <a:t>EXAMPLE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6" name="Group 5"/>
          <p:cNvGrpSpPr/>
          <p:nvPr/>
        </p:nvGrpSpPr>
        <p:grpSpPr>
          <a:xfrm>
            <a:off x="343170" y="1066800"/>
            <a:ext cx="3276060" cy="2133600"/>
            <a:chOff x="105508" y="1209492"/>
            <a:chExt cx="3276060" cy="2133600"/>
          </a:xfrm>
        </p:grpSpPr>
        <p:pic>
          <p:nvPicPr>
            <p:cNvPr id="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08" y="1209492"/>
              <a:ext cx="327606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3" name="Group 52"/>
            <p:cNvGrpSpPr/>
            <p:nvPr/>
          </p:nvGrpSpPr>
          <p:grpSpPr>
            <a:xfrm>
              <a:off x="943708" y="2202489"/>
              <a:ext cx="1575388" cy="527125"/>
              <a:chOff x="5715000" y="2364597"/>
              <a:chExt cx="1575388" cy="527125"/>
            </a:xfrm>
          </p:grpSpPr>
          <p:sp>
            <p:nvSpPr>
              <p:cNvPr id="54" name="Rectangle 53"/>
              <p:cNvSpPr/>
              <p:nvPr/>
            </p:nvSpPr>
            <p:spPr>
              <a:xfrm>
                <a:off x="5715000" y="2491612"/>
                <a:ext cx="370614" cy="400110"/>
              </a:xfrm>
              <a:prstGeom prst="rect">
                <a:avLst/>
              </a:prstGeom>
            </p:spPr>
            <p:txBody>
              <a:bodyPr wrap="none">
                <a:spAutoFit/>
              </a:bodyPr>
              <a:lstStyle/>
              <a:p>
                <a:r>
                  <a:rPr lang="en-US" sz="2000" dirty="0">
                    <a:solidFill>
                      <a:srgbClr val="FF0000"/>
                    </a:solidFill>
                  </a:rPr>
                  <a:t>A</a:t>
                </a:r>
                <a:endParaRPr lang="en-US" dirty="0">
                  <a:solidFill>
                    <a:srgbClr val="FF0000"/>
                  </a:solidFill>
                </a:endParaRPr>
              </a:p>
            </p:txBody>
          </p:sp>
          <p:sp>
            <p:nvSpPr>
              <p:cNvPr id="55" name="Rectangle 54"/>
              <p:cNvSpPr/>
              <p:nvPr/>
            </p:nvSpPr>
            <p:spPr>
              <a:xfrm>
                <a:off x="6336736" y="2364597"/>
                <a:ext cx="356188" cy="400110"/>
              </a:xfrm>
              <a:prstGeom prst="rect">
                <a:avLst/>
              </a:prstGeom>
            </p:spPr>
            <p:txBody>
              <a:bodyPr wrap="none">
                <a:spAutoFit/>
              </a:bodyPr>
              <a:lstStyle/>
              <a:p>
                <a:r>
                  <a:rPr lang="en-US" sz="2000" dirty="0" smtClean="0">
                    <a:solidFill>
                      <a:srgbClr val="FF0000"/>
                    </a:solidFill>
                  </a:rPr>
                  <a:t>B</a:t>
                </a:r>
                <a:endParaRPr lang="en-US" dirty="0">
                  <a:solidFill>
                    <a:srgbClr val="FF0000"/>
                  </a:solidFill>
                </a:endParaRPr>
              </a:p>
            </p:txBody>
          </p:sp>
          <p:sp>
            <p:nvSpPr>
              <p:cNvPr id="56" name="Rectangle 55"/>
              <p:cNvSpPr/>
              <p:nvPr/>
            </p:nvSpPr>
            <p:spPr>
              <a:xfrm>
                <a:off x="6934200" y="2491612"/>
                <a:ext cx="356188" cy="400110"/>
              </a:xfrm>
              <a:prstGeom prst="rect">
                <a:avLst/>
              </a:prstGeom>
            </p:spPr>
            <p:txBody>
              <a:bodyPr wrap="none">
                <a:spAutoFit/>
              </a:bodyPr>
              <a:lstStyle/>
              <a:p>
                <a:r>
                  <a:rPr lang="en-US" sz="2000" dirty="0" smtClean="0">
                    <a:solidFill>
                      <a:srgbClr val="FF0000"/>
                    </a:solidFill>
                  </a:rPr>
                  <a:t>C</a:t>
                </a:r>
                <a:endParaRPr lang="en-US" dirty="0">
                  <a:solidFill>
                    <a:srgbClr val="FF0000"/>
                  </a:solidFill>
                </a:endParaRPr>
              </a:p>
            </p:txBody>
          </p:sp>
        </p:grpSp>
      </p:grpSp>
      <p:grpSp>
        <p:nvGrpSpPr>
          <p:cNvPr id="7" name="Group 6"/>
          <p:cNvGrpSpPr/>
          <p:nvPr/>
        </p:nvGrpSpPr>
        <p:grpSpPr>
          <a:xfrm>
            <a:off x="592145" y="3352801"/>
            <a:ext cx="8607425" cy="2786063"/>
            <a:chOff x="592145" y="3352801"/>
            <a:chExt cx="8607425" cy="2786063"/>
          </a:xfrm>
        </p:grpSpPr>
        <p:grpSp>
          <p:nvGrpSpPr>
            <p:cNvPr id="2" name="Group 4100"/>
            <p:cNvGrpSpPr>
              <a:grpSpLocks/>
            </p:cNvGrpSpPr>
            <p:nvPr/>
          </p:nvGrpSpPr>
          <p:grpSpPr bwMode="auto">
            <a:xfrm>
              <a:off x="592145" y="3352801"/>
              <a:ext cx="8607425" cy="2786063"/>
              <a:chOff x="373" y="2112"/>
              <a:chExt cx="5422" cy="1755"/>
            </a:xfrm>
          </p:grpSpPr>
          <p:sp>
            <p:nvSpPr>
              <p:cNvPr id="16397" name="Rectangle 4104"/>
              <p:cNvSpPr>
                <a:spLocks noChangeArrowheads="1"/>
              </p:cNvSpPr>
              <p:nvPr/>
            </p:nvSpPr>
            <p:spPr bwMode="auto">
              <a:xfrm>
                <a:off x="2976" y="3391"/>
                <a:ext cx="720"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endParaRPr lang="en-US"/>
              </a:p>
            </p:txBody>
          </p:sp>
          <p:sp>
            <p:nvSpPr>
              <p:cNvPr id="16398" name="Rectangle 4105"/>
              <p:cNvSpPr>
                <a:spLocks noChangeArrowheads="1"/>
              </p:cNvSpPr>
              <p:nvPr/>
            </p:nvSpPr>
            <p:spPr bwMode="auto">
              <a:xfrm>
                <a:off x="2352" y="3391"/>
                <a:ext cx="624"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endParaRPr lang="en-US"/>
              </a:p>
            </p:txBody>
          </p:sp>
          <p:sp>
            <p:nvSpPr>
              <p:cNvPr id="16399" name="Rectangle 4106"/>
              <p:cNvSpPr>
                <a:spLocks noChangeArrowheads="1"/>
              </p:cNvSpPr>
              <p:nvPr/>
            </p:nvSpPr>
            <p:spPr bwMode="auto">
              <a:xfrm>
                <a:off x="1776" y="3391"/>
                <a:ext cx="576"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endParaRPr lang="en-US"/>
              </a:p>
            </p:txBody>
          </p:sp>
          <p:sp>
            <p:nvSpPr>
              <p:cNvPr id="16401" name="Rectangle 4108"/>
              <p:cNvSpPr>
                <a:spLocks noChangeArrowheads="1"/>
              </p:cNvSpPr>
              <p:nvPr/>
            </p:nvSpPr>
            <p:spPr bwMode="auto">
              <a:xfrm>
                <a:off x="373" y="3466"/>
                <a:ext cx="5422"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accent1"/>
                  </a:buClr>
                </a:pPr>
                <a:r>
                  <a:rPr lang="en-US" sz="2400" b="1" dirty="0" smtClean="0">
                    <a:sym typeface="Symbol" pitchFamily="18" charset="2"/>
                  </a:rPr>
                  <a:t>                 3.6                                              1.406    5.007   2.835</a:t>
                </a:r>
                <a:endParaRPr lang="en-US" sz="2400" b="1" dirty="0">
                  <a:sym typeface="Symbol" pitchFamily="18" charset="2"/>
                </a:endParaRPr>
              </a:p>
            </p:txBody>
          </p:sp>
          <p:sp>
            <p:nvSpPr>
              <p:cNvPr id="16402" name="Rectangle 4109"/>
              <p:cNvSpPr>
                <a:spLocks noChangeArrowheads="1"/>
              </p:cNvSpPr>
              <p:nvPr/>
            </p:nvSpPr>
            <p:spPr bwMode="auto">
              <a:xfrm>
                <a:off x="4944" y="2659"/>
                <a:ext cx="576"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0.405</a:t>
                </a:r>
                <a:endParaRPr lang="en-US" dirty="0"/>
              </a:p>
              <a:p>
                <a:pPr algn="ctr">
                  <a:spcBef>
                    <a:spcPct val="20000"/>
                  </a:spcBef>
                  <a:buClr>
                    <a:schemeClr val="accent1"/>
                  </a:buClr>
                </a:pPr>
                <a:r>
                  <a:rPr lang="en-US" dirty="0" smtClean="0"/>
                  <a:t>2.025</a:t>
                </a:r>
              </a:p>
              <a:p>
                <a:pPr algn="ctr">
                  <a:spcBef>
                    <a:spcPct val="20000"/>
                  </a:spcBef>
                  <a:buClr>
                    <a:schemeClr val="accent1"/>
                  </a:buClr>
                </a:pPr>
                <a:r>
                  <a:rPr lang="en-US" dirty="0" smtClean="0"/>
                  <a:t>0.405</a:t>
                </a:r>
                <a:endParaRPr lang="en-US" dirty="0"/>
              </a:p>
            </p:txBody>
          </p:sp>
          <p:sp>
            <p:nvSpPr>
              <p:cNvPr id="16403" name="Rectangle 4110"/>
              <p:cNvSpPr>
                <a:spLocks noChangeArrowheads="1"/>
              </p:cNvSpPr>
              <p:nvPr/>
            </p:nvSpPr>
            <p:spPr bwMode="auto">
              <a:xfrm>
                <a:off x="4362" y="2659"/>
                <a:ext cx="624"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0.1688</a:t>
                </a:r>
                <a:endParaRPr lang="en-US" dirty="0"/>
              </a:p>
              <a:p>
                <a:pPr algn="ctr">
                  <a:spcBef>
                    <a:spcPct val="20000"/>
                  </a:spcBef>
                  <a:buClr>
                    <a:schemeClr val="accent1"/>
                  </a:buClr>
                </a:pPr>
                <a:r>
                  <a:rPr lang="en-US" dirty="0" smtClean="0"/>
                  <a:t>2.813</a:t>
                </a:r>
              </a:p>
              <a:p>
                <a:pPr algn="ctr">
                  <a:spcBef>
                    <a:spcPct val="20000"/>
                  </a:spcBef>
                  <a:buClr>
                    <a:schemeClr val="accent1"/>
                  </a:buClr>
                </a:pPr>
                <a:r>
                  <a:rPr lang="en-US" dirty="0" smtClean="0"/>
                  <a:t>2.025</a:t>
                </a:r>
                <a:endParaRPr lang="en-US" dirty="0"/>
              </a:p>
            </p:txBody>
          </p:sp>
          <p:sp>
            <p:nvSpPr>
              <p:cNvPr id="16404" name="Rectangle 4111"/>
              <p:cNvSpPr>
                <a:spLocks noChangeArrowheads="1"/>
              </p:cNvSpPr>
              <p:nvPr/>
            </p:nvSpPr>
            <p:spPr bwMode="auto">
              <a:xfrm>
                <a:off x="3696" y="2659"/>
                <a:ext cx="672"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0.675</a:t>
                </a:r>
                <a:endParaRPr lang="en-US" dirty="0"/>
              </a:p>
              <a:p>
                <a:pPr algn="ctr">
                  <a:spcBef>
                    <a:spcPct val="20000"/>
                  </a:spcBef>
                  <a:buClr>
                    <a:schemeClr val="accent1"/>
                  </a:buClr>
                </a:pPr>
                <a:r>
                  <a:rPr lang="en-US" dirty="0" smtClean="0"/>
                  <a:t>0.5625</a:t>
                </a:r>
              </a:p>
              <a:p>
                <a:pPr algn="ctr">
                  <a:spcBef>
                    <a:spcPct val="20000"/>
                  </a:spcBef>
                  <a:buClr>
                    <a:schemeClr val="accent1"/>
                  </a:buClr>
                </a:pPr>
                <a:r>
                  <a:rPr lang="en-US" dirty="0" smtClean="0"/>
                  <a:t>0.1688</a:t>
                </a:r>
                <a:endParaRPr lang="en-US" dirty="0"/>
              </a:p>
            </p:txBody>
          </p:sp>
          <p:sp>
            <p:nvSpPr>
              <p:cNvPr id="16405" name="Rectangle 4112"/>
              <p:cNvSpPr>
                <a:spLocks noChangeArrowheads="1"/>
              </p:cNvSpPr>
              <p:nvPr/>
            </p:nvSpPr>
            <p:spPr bwMode="auto">
              <a:xfrm>
                <a:off x="2976" y="2659"/>
                <a:ext cx="720"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0.6</a:t>
                </a:r>
                <a:endParaRPr lang="en-US" dirty="0"/>
              </a:p>
              <a:p>
                <a:pPr algn="ctr">
                  <a:spcBef>
                    <a:spcPct val="20000"/>
                  </a:spcBef>
                  <a:buClr>
                    <a:schemeClr val="accent1"/>
                  </a:buClr>
                </a:pPr>
                <a:r>
                  <a:rPr lang="en-US" dirty="0" smtClean="0"/>
                  <a:t>0.9</a:t>
                </a:r>
              </a:p>
              <a:p>
                <a:pPr algn="ctr">
                  <a:spcBef>
                    <a:spcPct val="20000"/>
                  </a:spcBef>
                  <a:buClr>
                    <a:schemeClr val="accent1"/>
                  </a:buClr>
                </a:pPr>
                <a:r>
                  <a:rPr lang="en-US" dirty="0" smtClean="0"/>
                  <a:t>0.6</a:t>
                </a:r>
                <a:endParaRPr lang="en-US" dirty="0"/>
              </a:p>
            </p:txBody>
          </p:sp>
          <p:sp>
            <p:nvSpPr>
              <p:cNvPr id="16406" name="Rectangle 4113"/>
              <p:cNvSpPr>
                <a:spLocks noChangeArrowheads="1"/>
              </p:cNvSpPr>
              <p:nvPr/>
            </p:nvSpPr>
            <p:spPr bwMode="auto">
              <a:xfrm>
                <a:off x="2352" y="2659"/>
                <a:ext cx="624"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0.25</a:t>
                </a:r>
              </a:p>
              <a:p>
                <a:pPr algn="ctr">
                  <a:spcBef>
                    <a:spcPct val="20000"/>
                  </a:spcBef>
                  <a:buClr>
                    <a:schemeClr val="accent1"/>
                  </a:buClr>
                </a:pPr>
                <a:r>
                  <a:rPr lang="en-US" dirty="0"/>
                  <a:t>1.25</a:t>
                </a:r>
              </a:p>
              <a:p>
                <a:pPr algn="ctr">
                  <a:spcBef>
                    <a:spcPct val="20000"/>
                  </a:spcBef>
                  <a:buClr>
                    <a:schemeClr val="accent1"/>
                  </a:buClr>
                </a:pPr>
                <a:r>
                  <a:rPr lang="en-US" dirty="0"/>
                  <a:t>3.0</a:t>
                </a:r>
              </a:p>
            </p:txBody>
          </p:sp>
          <p:sp>
            <p:nvSpPr>
              <p:cNvPr id="16407" name="Rectangle 4114"/>
              <p:cNvSpPr>
                <a:spLocks noChangeArrowheads="1"/>
              </p:cNvSpPr>
              <p:nvPr/>
            </p:nvSpPr>
            <p:spPr bwMode="auto">
              <a:xfrm>
                <a:off x="1776" y="2659"/>
                <a:ext cx="576"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1.0</a:t>
                </a:r>
                <a:endParaRPr lang="en-US" dirty="0"/>
              </a:p>
              <a:p>
                <a:pPr algn="ctr">
                  <a:spcBef>
                    <a:spcPct val="20000"/>
                  </a:spcBef>
                  <a:buClr>
                    <a:schemeClr val="accent1"/>
                  </a:buClr>
                </a:pPr>
                <a:r>
                  <a:rPr lang="en-US" dirty="0"/>
                  <a:t>0</a:t>
                </a:r>
                <a:r>
                  <a:rPr lang="en-US" dirty="0" smtClean="0"/>
                  <a:t>.25</a:t>
                </a:r>
              </a:p>
              <a:p>
                <a:pPr algn="ctr">
                  <a:spcBef>
                    <a:spcPct val="20000"/>
                  </a:spcBef>
                  <a:buClr>
                    <a:schemeClr val="accent1"/>
                  </a:buClr>
                </a:pPr>
                <a:r>
                  <a:rPr lang="en-US" dirty="0" smtClean="0"/>
                  <a:t>0.25</a:t>
                </a:r>
                <a:endParaRPr lang="en-US" dirty="0"/>
              </a:p>
            </p:txBody>
          </p:sp>
          <p:sp>
            <p:nvSpPr>
              <p:cNvPr id="16408" name="Rectangle 4115"/>
              <p:cNvSpPr>
                <a:spLocks noChangeArrowheads="1"/>
              </p:cNvSpPr>
              <p:nvPr/>
            </p:nvSpPr>
            <p:spPr bwMode="auto">
              <a:xfrm>
                <a:off x="1200" y="2659"/>
                <a:ext cx="576"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smtClean="0"/>
                  <a:t>0.675</a:t>
                </a:r>
                <a:endParaRPr lang="en-US" dirty="0"/>
              </a:p>
              <a:p>
                <a:pPr algn="ctr">
                  <a:spcBef>
                    <a:spcPct val="20000"/>
                  </a:spcBef>
                  <a:buClr>
                    <a:schemeClr val="accent1"/>
                  </a:buClr>
                </a:pPr>
                <a:r>
                  <a:rPr lang="en-US" dirty="0" smtClean="0"/>
                  <a:t>2.25</a:t>
                </a:r>
              </a:p>
              <a:p>
                <a:pPr algn="ctr">
                  <a:spcBef>
                    <a:spcPct val="20000"/>
                  </a:spcBef>
                  <a:buClr>
                    <a:schemeClr val="accent1"/>
                  </a:buClr>
                </a:pPr>
                <a:r>
                  <a:rPr lang="en-US" dirty="0" smtClean="0"/>
                  <a:t>0.675</a:t>
                </a:r>
                <a:endParaRPr lang="en-US" dirty="0"/>
              </a:p>
            </p:txBody>
          </p:sp>
          <p:sp>
            <p:nvSpPr>
              <p:cNvPr id="16409" name="Rectangle 4116"/>
              <p:cNvSpPr>
                <a:spLocks noChangeArrowheads="1"/>
              </p:cNvSpPr>
              <p:nvPr/>
            </p:nvSpPr>
            <p:spPr bwMode="auto">
              <a:xfrm>
                <a:off x="432" y="2659"/>
                <a:ext cx="768"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A</a:t>
                </a:r>
              </a:p>
              <a:p>
                <a:pPr algn="ctr">
                  <a:spcBef>
                    <a:spcPct val="20000"/>
                  </a:spcBef>
                  <a:buClr>
                    <a:schemeClr val="accent1"/>
                  </a:buClr>
                </a:pPr>
                <a:r>
                  <a:rPr lang="en-US" dirty="0" smtClean="0"/>
                  <a:t>B</a:t>
                </a:r>
              </a:p>
              <a:p>
                <a:pPr algn="ctr">
                  <a:spcBef>
                    <a:spcPct val="20000"/>
                  </a:spcBef>
                  <a:buClr>
                    <a:schemeClr val="accent1"/>
                  </a:buClr>
                </a:pPr>
                <a:r>
                  <a:rPr lang="en-US" dirty="0"/>
                  <a:t>C</a:t>
                </a:r>
                <a:br>
                  <a:rPr lang="en-US" dirty="0"/>
                </a:br>
                <a:endParaRPr lang="en-US" dirty="0"/>
              </a:p>
            </p:txBody>
          </p:sp>
          <p:sp>
            <p:nvSpPr>
              <p:cNvPr id="16410" name="Rectangle 4117"/>
              <p:cNvSpPr>
                <a:spLocks noChangeArrowheads="1"/>
              </p:cNvSpPr>
              <p:nvPr/>
            </p:nvSpPr>
            <p:spPr bwMode="auto">
              <a:xfrm>
                <a:off x="4944" y="2180"/>
                <a:ext cx="576"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err="1" smtClean="0"/>
                  <a:t>zV</a:t>
                </a:r>
                <a:r>
                  <a:rPr lang="en-US" dirty="0" smtClean="0"/>
                  <a:t> (m</a:t>
                </a:r>
                <a:r>
                  <a:rPr lang="en-US" baseline="30000" dirty="0" smtClean="0"/>
                  <a:t>4</a:t>
                </a:r>
                <a:r>
                  <a:rPr lang="en-US" dirty="0" smtClean="0"/>
                  <a:t>)</a:t>
                </a:r>
                <a:endParaRPr lang="en-US" dirty="0"/>
              </a:p>
            </p:txBody>
          </p:sp>
          <p:sp>
            <p:nvSpPr>
              <p:cNvPr id="16411" name="Rectangle 4118"/>
              <p:cNvSpPr>
                <a:spLocks noChangeArrowheads="1"/>
              </p:cNvSpPr>
              <p:nvPr/>
            </p:nvSpPr>
            <p:spPr bwMode="auto">
              <a:xfrm>
                <a:off x="4368" y="2180"/>
                <a:ext cx="576"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 </a:t>
                </a:r>
                <a:r>
                  <a:rPr lang="en-US" dirty="0" err="1" smtClean="0"/>
                  <a:t>yV</a:t>
                </a:r>
                <a:r>
                  <a:rPr lang="en-US" dirty="0" smtClean="0"/>
                  <a:t> (m</a:t>
                </a:r>
                <a:r>
                  <a:rPr lang="en-US" baseline="30000" dirty="0" smtClean="0"/>
                  <a:t>4</a:t>
                </a:r>
                <a:r>
                  <a:rPr lang="en-US" dirty="0" smtClean="0"/>
                  <a:t>)</a:t>
                </a:r>
                <a:endParaRPr lang="en-US" dirty="0"/>
              </a:p>
            </p:txBody>
          </p:sp>
          <p:sp>
            <p:nvSpPr>
              <p:cNvPr id="16412" name="Rectangle 4119"/>
              <p:cNvSpPr>
                <a:spLocks noChangeArrowheads="1"/>
              </p:cNvSpPr>
              <p:nvPr/>
            </p:nvSpPr>
            <p:spPr bwMode="auto">
              <a:xfrm>
                <a:off x="3696" y="2180"/>
                <a:ext cx="672"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err="1" smtClean="0"/>
                  <a:t>xV</a:t>
                </a:r>
                <a:r>
                  <a:rPr lang="en-US" dirty="0" smtClean="0"/>
                  <a:t> (m</a:t>
                </a:r>
                <a:r>
                  <a:rPr lang="en-US" baseline="30000" dirty="0" smtClean="0"/>
                  <a:t>4</a:t>
                </a:r>
                <a:r>
                  <a:rPr lang="en-US" dirty="0" smtClean="0"/>
                  <a:t>)</a:t>
                </a:r>
                <a:endParaRPr lang="en-US" dirty="0"/>
              </a:p>
            </p:txBody>
          </p:sp>
          <p:sp>
            <p:nvSpPr>
              <p:cNvPr id="16413" name="Rectangle 4120"/>
              <p:cNvSpPr>
                <a:spLocks noChangeArrowheads="1"/>
              </p:cNvSpPr>
              <p:nvPr/>
            </p:nvSpPr>
            <p:spPr bwMode="auto">
              <a:xfrm>
                <a:off x="2976" y="2180"/>
                <a:ext cx="720"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z </a:t>
                </a:r>
                <a:r>
                  <a:rPr lang="en-US" dirty="0" smtClean="0"/>
                  <a:t>(</a:t>
                </a:r>
                <a:r>
                  <a:rPr lang="en-US" dirty="0"/>
                  <a:t>m</a:t>
                </a:r>
                <a:r>
                  <a:rPr lang="en-US" dirty="0" smtClean="0"/>
                  <a:t>)</a:t>
                </a:r>
                <a:endParaRPr lang="en-US" dirty="0"/>
              </a:p>
            </p:txBody>
          </p:sp>
          <p:sp>
            <p:nvSpPr>
              <p:cNvPr id="16414" name="Rectangle 4121"/>
              <p:cNvSpPr>
                <a:spLocks noChangeArrowheads="1"/>
              </p:cNvSpPr>
              <p:nvPr/>
            </p:nvSpPr>
            <p:spPr bwMode="auto">
              <a:xfrm>
                <a:off x="2352" y="2180"/>
                <a:ext cx="62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y  </a:t>
                </a:r>
                <a:r>
                  <a:rPr lang="en-US" dirty="0" smtClean="0"/>
                  <a:t>(</a:t>
                </a:r>
                <a:r>
                  <a:rPr lang="en-US" dirty="0"/>
                  <a:t>m</a:t>
                </a:r>
                <a:r>
                  <a:rPr lang="en-US" dirty="0" smtClean="0"/>
                  <a:t>)</a:t>
                </a:r>
                <a:endParaRPr lang="en-US" dirty="0"/>
              </a:p>
            </p:txBody>
          </p:sp>
          <p:sp>
            <p:nvSpPr>
              <p:cNvPr id="16415" name="Rectangle 4122"/>
              <p:cNvSpPr>
                <a:spLocks noChangeArrowheads="1"/>
              </p:cNvSpPr>
              <p:nvPr/>
            </p:nvSpPr>
            <p:spPr bwMode="auto">
              <a:xfrm>
                <a:off x="1776" y="2180"/>
                <a:ext cx="576"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x </a:t>
                </a:r>
                <a:r>
                  <a:rPr lang="en-US" dirty="0" smtClean="0"/>
                  <a:t>(</a:t>
                </a:r>
                <a:r>
                  <a:rPr lang="en-US" dirty="0"/>
                  <a:t>m</a:t>
                </a:r>
                <a:r>
                  <a:rPr lang="en-US" dirty="0" smtClean="0"/>
                  <a:t>)</a:t>
                </a:r>
                <a:endParaRPr lang="en-US" dirty="0"/>
              </a:p>
            </p:txBody>
          </p:sp>
          <p:sp>
            <p:nvSpPr>
              <p:cNvPr id="16416" name="Rectangle 4123"/>
              <p:cNvSpPr>
                <a:spLocks noChangeArrowheads="1"/>
              </p:cNvSpPr>
              <p:nvPr/>
            </p:nvSpPr>
            <p:spPr bwMode="auto">
              <a:xfrm>
                <a:off x="1200" y="2180"/>
                <a:ext cx="62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V</a:t>
                </a:r>
                <a:r>
                  <a:rPr lang="en-US" dirty="0" smtClean="0"/>
                  <a:t> (</a:t>
                </a:r>
                <a:r>
                  <a:rPr lang="en-US" sz="2000" dirty="0" smtClean="0"/>
                  <a:t>m</a:t>
                </a:r>
                <a:r>
                  <a:rPr lang="en-US" sz="2000" baseline="30000" dirty="0" smtClean="0"/>
                  <a:t>3</a:t>
                </a:r>
                <a:r>
                  <a:rPr lang="en-US" dirty="0" smtClean="0"/>
                  <a:t>)</a:t>
                </a:r>
                <a:endParaRPr lang="en-US" dirty="0"/>
              </a:p>
            </p:txBody>
          </p:sp>
          <p:sp>
            <p:nvSpPr>
              <p:cNvPr id="16417" name="Rectangle 4124"/>
              <p:cNvSpPr>
                <a:spLocks noChangeArrowheads="1"/>
              </p:cNvSpPr>
              <p:nvPr/>
            </p:nvSpPr>
            <p:spPr bwMode="auto">
              <a:xfrm>
                <a:off x="432" y="2180"/>
                <a:ext cx="76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Segment</a:t>
                </a:r>
              </a:p>
            </p:txBody>
          </p:sp>
          <p:sp>
            <p:nvSpPr>
              <p:cNvPr id="16418" name="Line 4125"/>
              <p:cNvSpPr>
                <a:spLocks noChangeShapeType="1"/>
              </p:cNvSpPr>
              <p:nvPr/>
            </p:nvSpPr>
            <p:spPr bwMode="auto">
              <a:xfrm>
                <a:off x="432" y="2180"/>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19" name="Line 4126"/>
              <p:cNvSpPr>
                <a:spLocks noChangeShapeType="1"/>
              </p:cNvSpPr>
              <p:nvPr/>
            </p:nvSpPr>
            <p:spPr bwMode="auto">
              <a:xfrm>
                <a:off x="432" y="2659"/>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0" name="Line 4127"/>
              <p:cNvSpPr>
                <a:spLocks noChangeShapeType="1"/>
              </p:cNvSpPr>
              <p:nvPr/>
            </p:nvSpPr>
            <p:spPr bwMode="auto">
              <a:xfrm>
                <a:off x="432" y="3792"/>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1" name="Line 4128"/>
              <p:cNvSpPr>
                <a:spLocks noChangeShapeType="1"/>
              </p:cNvSpPr>
              <p:nvPr/>
            </p:nvSpPr>
            <p:spPr bwMode="auto">
              <a:xfrm>
                <a:off x="432" y="2180"/>
                <a:ext cx="0" cy="16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2" name="Line 4129"/>
              <p:cNvSpPr>
                <a:spLocks noChangeShapeType="1"/>
              </p:cNvSpPr>
              <p:nvPr/>
            </p:nvSpPr>
            <p:spPr bwMode="auto">
              <a:xfrm>
                <a:off x="1200"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3" name="Line 4130"/>
              <p:cNvSpPr>
                <a:spLocks noChangeShapeType="1"/>
              </p:cNvSpPr>
              <p:nvPr/>
            </p:nvSpPr>
            <p:spPr bwMode="auto">
              <a:xfrm>
                <a:off x="1776"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4" name="Line 4131"/>
              <p:cNvSpPr>
                <a:spLocks noChangeShapeType="1"/>
              </p:cNvSpPr>
              <p:nvPr/>
            </p:nvSpPr>
            <p:spPr bwMode="auto">
              <a:xfrm>
                <a:off x="2352"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5" name="Line 4132"/>
              <p:cNvSpPr>
                <a:spLocks noChangeShapeType="1"/>
              </p:cNvSpPr>
              <p:nvPr/>
            </p:nvSpPr>
            <p:spPr bwMode="auto">
              <a:xfrm>
                <a:off x="2976"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6" name="Line 4133"/>
              <p:cNvSpPr>
                <a:spLocks noChangeShapeType="1"/>
              </p:cNvSpPr>
              <p:nvPr/>
            </p:nvSpPr>
            <p:spPr bwMode="auto">
              <a:xfrm>
                <a:off x="3696"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7" name="Line 4134"/>
              <p:cNvSpPr>
                <a:spLocks noChangeShapeType="1"/>
              </p:cNvSpPr>
              <p:nvPr/>
            </p:nvSpPr>
            <p:spPr bwMode="auto">
              <a:xfrm>
                <a:off x="4361"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8" name="Line 4135"/>
              <p:cNvSpPr>
                <a:spLocks noChangeShapeType="1"/>
              </p:cNvSpPr>
              <p:nvPr/>
            </p:nvSpPr>
            <p:spPr bwMode="auto">
              <a:xfrm>
                <a:off x="4944" y="2180"/>
                <a:ext cx="0" cy="1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29" name="Line 4136"/>
              <p:cNvSpPr>
                <a:spLocks noChangeShapeType="1"/>
              </p:cNvSpPr>
              <p:nvPr/>
            </p:nvSpPr>
            <p:spPr bwMode="auto">
              <a:xfrm>
                <a:off x="5520" y="2180"/>
                <a:ext cx="0" cy="16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31" name="Text Box 4138"/>
              <p:cNvSpPr txBox="1">
                <a:spLocks noChangeArrowheads="1"/>
              </p:cNvSpPr>
              <p:nvPr/>
            </p:nvSpPr>
            <p:spPr bwMode="auto">
              <a:xfrm>
                <a:off x="1824"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6432" name="Text Box 4139"/>
              <p:cNvSpPr txBox="1">
                <a:spLocks noChangeArrowheads="1"/>
              </p:cNvSpPr>
              <p:nvPr/>
            </p:nvSpPr>
            <p:spPr bwMode="auto">
              <a:xfrm>
                <a:off x="2400"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6433" name="Text Box 4140"/>
              <p:cNvSpPr txBox="1">
                <a:spLocks noChangeArrowheads="1"/>
              </p:cNvSpPr>
              <p:nvPr/>
            </p:nvSpPr>
            <p:spPr bwMode="auto">
              <a:xfrm>
                <a:off x="3087"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cs typeface="Times New Roman" pitchFamily="18" charset="0"/>
                    <a:sym typeface="Symbol" pitchFamily="18" charset="2"/>
                  </a:rPr>
                  <a:t></a:t>
                </a:r>
              </a:p>
            </p:txBody>
          </p:sp>
          <p:sp>
            <p:nvSpPr>
              <p:cNvPr id="16434" name="Text Box 4141"/>
              <p:cNvSpPr txBox="1">
                <a:spLocks noChangeArrowheads="1"/>
              </p:cNvSpPr>
              <p:nvPr/>
            </p:nvSpPr>
            <p:spPr bwMode="auto">
              <a:xfrm>
                <a:off x="4512"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6435" name="Text Box 4142"/>
              <p:cNvSpPr txBox="1">
                <a:spLocks noChangeArrowheads="1"/>
              </p:cNvSpPr>
              <p:nvPr/>
            </p:nvSpPr>
            <p:spPr bwMode="auto">
              <a:xfrm>
                <a:off x="3888"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6436" name="Text Box 4143"/>
              <p:cNvSpPr txBox="1">
                <a:spLocks noChangeArrowheads="1"/>
              </p:cNvSpPr>
              <p:nvPr/>
            </p:nvSpPr>
            <p:spPr bwMode="auto">
              <a:xfrm>
                <a:off x="5088" y="2112"/>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grpSp>
        <p:cxnSp>
          <p:nvCxnSpPr>
            <p:cNvPr id="16391" name="Straight Connector 52"/>
            <p:cNvCxnSpPr>
              <a:cxnSpLocks noChangeShapeType="1"/>
            </p:cNvCxnSpPr>
            <p:nvPr/>
          </p:nvCxnSpPr>
          <p:spPr bwMode="auto">
            <a:xfrm>
              <a:off x="685800" y="4648200"/>
              <a:ext cx="8077200" cy="1588"/>
            </a:xfrm>
            <a:prstGeom prst="line">
              <a:avLst/>
            </a:prstGeom>
            <a:noFill/>
            <a:ln w="9525" algn="ctr">
              <a:solidFill>
                <a:schemeClr val="tx1"/>
              </a:solidFill>
              <a:round/>
              <a:headEnd/>
              <a:tailEnd/>
            </a:ln>
          </p:spPr>
        </p:cxnSp>
        <p:cxnSp>
          <p:nvCxnSpPr>
            <p:cNvPr id="58" name="Straight Connector 52"/>
            <p:cNvCxnSpPr>
              <a:cxnSpLocks noChangeShapeType="1"/>
            </p:cNvCxnSpPr>
            <p:nvPr/>
          </p:nvCxnSpPr>
          <p:spPr bwMode="auto">
            <a:xfrm>
              <a:off x="695700" y="5027612"/>
              <a:ext cx="8077200" cy="1588"/>
            </a:xfrm>
            <a:prstGeom prst="line">
              <a:avLst/>
            </a:prstGeom>
            <a:noFill/>
            <a:ln w="9525" algn="ctr">
              <a:solidFill>
                <a:schemeClr val="tx1"/>
              </a:solidFill>
              <a:round/>
              <a:headEnd/>
              <a:tailEnd/>
            </a:ln>
          </p:spPr>
        </p:cxnSp>
        <p:cxnSp>
          <p:nvCxnSpPr>
            <p:cNvPr id="59" name="Straight Connector 52"/>
            <p:cNvCxnSpPr>
              <a:cxnSpLocks noChangeShapeType="1"/>
            </p:cNvCxnSpPr>
            <p:nvPr/>
          </p:nvCxnSpPr>
          <p:spPr bwMode="auto">
            <a:xfrm>
              <a:off x="695700" y="5410200"/>
              <a:ext cx="8077200" cy="1588"/>
            </a:xfrm>
            <a:prstGeom prst="line">
              <a:avLst/>
            </a:prstGeom>
            <a:noFill/>
            <a:ln w="9525" algn="ctr">
              <a:solidFill>
                <a:schemeClr val="tx1"/>
              </a:solidFill>
              <a:round/>
              <a:headEnd/>
              <a:tailEnd/>
            </a:ln>
          </p:spPr>
        </p:cxnSp>
      </p:grpSp>
    </p:spTree>
    <p:extLst>
      <p:ext uri="{BB962C8B-B14F-4D97-AF65-F5344CB8AC3E}">
        <p14:creationId xmlns:p14="http://schemas.microsoft.com/office/powerpoint/2010/main" val="2971975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990600" y="4038600"/>
            <a:ext cx="6135077" cy="1630344"/>
            <a:chOff x="1447800" y="3810000"/>
            <a:chExt cx="6135077" cy="1630344"/>
          </a:xfrm>
        </p:grpSpPr>
        <p:sp>
          <p:nvSpPr>
            <p:cNvPr id="17430" name="Text Box 7"/>
            <p:cNvSpPr txBox="1">
              <a:spLocks noChangeArrowheads="1"/>
            </p:cNvSpPr>
            <p:nvPr/>
          </p:nvSpPr>
          <p:spPr bwMode="auto">
            <a:xfrm>
              <a:off x="2438505" y="3810000"/>
              <a:ext cx="334998" cy="42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t>
              </a:r>
            </a:p>
          </p:txBody>
        </p:sp>
        <p:sp>
          <p:nvSpPr>
            <p:cNvPr id="17431" name="Text Box 8"/>
            <p:cNvSpPr txBox="1">
              <a:spLocks noChangeArrowheads="1"/>
            </p:cNvSpPr>
            <p:nvPr/>
          </p:nvSpPr>
          <p:spPr bwMode="auto">
            <a:xfrm>
              <a:off x="1447800" y="3932239"/>
              <a:ext cx="6135077"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t>x  =  (</a:t>
              </a:r>
              <a:r>
                <a:rPr lang="en-US" sz="2400" dirty="0">
                  <a:sym typeface="Symbol" pitchFamily="18" charset="2"/>
                </a:rPr>
                <a:t> x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1.406 / 3.6 </a:t>
              </a:r>
              <a:r>
                <a:rPr lang="en-US" sz="2400" dirty="0">
                  <a:sym typeface="Symbol" pitchFamily="18" charset="2"/>
                </a:rPr>
                <a:t>= </a:t>
              </a:r>
              <a:r>
                <a:rPr lang="en-US" sz="2400" dirty="0" smtClean="0">
                  <a:solidFill>
                    <a:srgbClr val="0000FF"/>
                  </a:solidFill>
                  <a:sym typeface="Symbol" pitchFamily="18" charset="2"/>
                </a:rPr>
                <a:t>0.391 m</a:t>
              </a:r>
              <a:endParaRPr lang="en-US" sz="2400" dirty="0">
                <a:solidFill>
                  <a:srgbClr val="0000FF"/>
                </a:solidFill>
                <a:sym typeface="Symbol" pitchFamily="18" charset="2"/>
              </a:endParaRPr>
            </a:p>
            <a:p>
              <a:pPr eaLnBrk="1" hangingPunct="1">
                <a:spcBef>
                  <a:spcPts val="1200"/>
                </a:spcBef>
              </a:pPr>
              <a:r>
                <a:rPr lang="en-US" sz="2400" dirty="0">
                  <a:sym typeface="Symbol" pitchFamily="18" charset="2"/>
                </a:rPr>
                <a:t>y  =  ( y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5.007 / 3.6 </a:t>
              </a:r>
              <a:r>
                <a:rPr lang="en-US" sz="2400" dirty="0">
                  <a:sym typeface="Symbol" pitchFamily="18" charset="2"/>
                </a:rPr>
                <a:t>= </a:t>
              </a:r>
              <a:r>
                <a:rPr lang="en-US" sz="2400" dirty="0" smtClean="0">
                  <a:solidFill>
                    <a:srgbClr val="0000FF"/>
                  </a:solidFill>
                  <a:sym typeface="Symbol" pitchFamily="18" charset="2"/>
                </a:rPr>
                <a:t>1.39 m</a:t>
              </a:r>
              <a:endParaRPr lang="en-US" sz="2400" dirty="0">
                <a:solidFill>
                  <a:srgbClr val="0000FF"/>
                </a:solidFill>
                <a:sym typeface="Symbol" pitchFamily="18" charset="2"/>
              </a:endParaRPr>
            </a:p>
            <a:p>
              <a:pPr eaLnBrk="1" hangingPunct="1">
                <a:spcBef>
                  <a:spcPts val="1200"/>
                </a:spcBef>
              </a:pPr>
              <a:r>
                <a:rPr lang="en-US" sz="2400" dirty="0">
                  <a:sym typeface="Symbol" pitchFamily="18" charset="2"/>
                </a:rPr>
                <a:t>z  =  </a:t>
              </a:r>
              <a:r>
                <a:rPr lang="en-US" sz="2400" dirty="0"/>
                <a:t>(</a:t>
              </a:r>
              <a:r>
                <a:rPr lang="en-US" sz="2400" dirty="0">
                  <a:sym typeface="Symbol" pitchFamily="18" charset="2"/>
                </a:rPr>
                <a:t> z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V </a:t>
              </a:r>
              <a:r>
                <a:rPr lang="en-US" sz="2400" dirty="0">
                  <a:sym typeface="Symbol" pitchFamily="18" charset="2"/>
                </a:rPr>
                <a:t>)   =  </a:t>
              </a:r>
              <a:r>
                <a:rPr lang="en-US" sz="2400" dirty="0" smtClean="0">
                  <a:sym typeface="Symbol" pitchFamily="18" charset="2"/>
                </a:rPr>
                <a:t>2.835 </a:t>
              </a:r>
              <a:r>
                <a:rPr lang="en-US" sz="2400" dirty="0">
                  <a:sym typeface="Symbol" pitchFamily="18" charset="2"/>
                </a:rPr>
                <a:t>/ </a:t>
              </a:r>
              <a:r>
                <a:rPr lang="en-US" sz="2400" dirty="0" smtClean="0">
                  <a:sym typeface="Symbol" pitchFamily="18" charset="2"/>
                </a:rPr>
                <a:t>3.6 </a:t>
              </a:r>
              <a:r>
                <a:rPr lang="en-US" sz="2400" dirty="0">
                  <a:sym typeface="Symbol" pitchFamily="18" charset="2"/>
                </a:rPr>
                <a:t>=  </a:t>
              </a:r>
              <a:r>
                <a:rPr lang="en-US" sz="2400" dirty="0" smtClean="0">
                  <a:solidFill>
                    <a:srgbClr val="0000FF"/>
                  </a:solidFill>
                  <a:sym typeface="Symbol" pitchFamily="18" charset="2"/>
                </a:rPr>
                <a:t>0.788 m </a:t>
              </a:r>
              <a:endParaRPr lang="en-US" sz="2400" dirty="0">
                <a:solidFill>
                  <a:srgbClr val="0000FF"/>
                </a:solidFill>
                <a:sym typeface="Symbol" pitchFamily="18" charset="2"/>
              </a:endParaRPr>
            </a:p>
          </p:txBody>
        </p:sp>
        <p:sp>
          <p:nvSpPr>
            <p:cNvPr id="17432" name="Line 9"/>
            <p:cNvSpPr>
              <a:spLocks noChangeShapeType="1"/>
            </p:cNvSpPr>
            <p:nvPr/>
          </p:nvSpPr>
          <p:spPr bwMode="auto">
            <a:xfrm>
              <a:off x="1538756" y="5088192"/>
              <a:ext cx="1524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3" name="Line 10"/>
            <p:cNvSpPr>
              <a:spLocks noChangeShapeType="1"/>
            </p:cNvSpPr>
            <p:nvPr/>
          </p:nvSpPr>
          <p:spPr bwMode="auto">
            <a:xfrm>
              <a:off x="1524008" y="4084641"/>
              <a:ext cx="1524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4" name="Line 11"/>
            <p:cNvSpPr>
              <a:spLocks noChangeShapeType="1"/>
            </p:cNvSpPr>
            <p:nvPr/>
          </p:nvSpPr>
          <p:spPr bwMode="auto">
            <a:xfrm>
              <a:off x="1524008" y="4572000"/>
              <a:ext cx="1524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5" name="Text Box 12"/>
            <p:cNvSpPr txBox="1">
              <a:spLocks noChangeArrowheads="1"/>
            </p:cNvSpPr>
            <p:nvPr/>
          </p:nvSpPr>
          <p:spPr bwMode="auto">
            <a:xfrm>
              <a:off x="2438505" y="4876813"/>
              <a:ext cx="334998" cy="42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a:t>
              </a:r>
            </a:p>
          </p:txBody>
        </p:sp>
        <p:sp>
          <p:nvSpPr>
            <p:cNvPr id="17436" name="Text Box 13"/>
            <p:cNvSpPr txBox="1">
              <a:spLocks noChangeArrowheads="1"/>
            </p:cNvSpPr>
            <p:nvPr/>
          </p:nvSpPr>
          <p:spPr bwMode="auto">
            <a:xfrm>
              <a:off x="2438505" y="4343407"/>
              <a:ext cx="334998" cy="42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t>
              </a:r>
            </a:p>
          </p:txBody>
        </p:sp>
      </p:grpSp>
      <p:grpSp>
        <p:nvGrpSpPr>
          <p:cNvPr id="17415" name="Group 47"/>
          <p:cNvGrpSpPr>
            <a:grpSpLocks/>
          </p:cNvGrpSpPr>
          <p:nvPr/>
        </p:nvGrpSpPr>
        <p:grpSpPr bwMode="auto">
          <a:xfrm>
            <a:off x="3960812" y="1600200"/>
            <a:ext cx="4954588" cy="1515084"/>
            <a:chOff x="3580606" y="1447800"/>
            <a:chExt cx="4953794" cy="1515084"/>
          </a:xfrm>
        </p:grpSpPr>
        <p:sp>
          <p:nvSpPr>
            <p:cNvPr id="17418" name="TextBox 17"/>
            <p:cNvSpPr txBox="1">
              <a:spLocks noChangeArrowheads="1"/>
            </p:cNvSpPr>
            <p:nvPr/>
          </p:nvSpPr>
          <p:spPr bwMode="auto">
            <a:xfrm>
              <a:off x="3734594" y="1608667"/>
              <a:ext cx="4799806"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V (</a:t>
              </a:r>
              <a:r>
                <a:rPr lang="en-US" sz="2000" dirty="0"/>
                <a:t>m</a:t>
              </a:r>
              <a:r>
                <a:rPr lang="en-US" sz="2000" baseline="30000" dirty="0"/>
                <a:t>3</a:t>
              </a:r>
              <a:r>
                <a:rPr lang="en-US" dirty="0" smtClean="0"/>
                <a:t>)</a:t>
              </a:r>
              <a:r>
                <a:rPr lang="en-US" dirty="0">
                  <a:sym typeface="Symbol" pitchFamily="18" charset="2"/>
                </a:rPr>
                <a:t>	     </a:t>
              </a:r>
              <a:r>
                <a:rPr lang="en-US" dirty="0"/>
                <a:t>x </a:t>
              </a:r>
              <a:r>
                <a:rPr lang="en-US" dirty="0" smtClean="0"/>
                <a:t>V</a:t>
              </a:r>
              <a:r>
                <a:rPr lang="en-US" dirty="0"/>
                <a:t>	       y </a:t>
              </a:r>
              <a:r>
                <a:rPr lang="en-US" dirty="0" smtClean="0"/>
                <a:t>V        </a:t>
              </a:r>
              <a:r>
                <a:rPr lang="en-US" dirty="0"/>
                <a:t>z </a:t>
              </a:r>
              <a:r>
                <a:rPr lang="en-US" dirty="0" smtClean="0"/>
                <a:t>V</a:t>
              </a:r>
              <a:endParaRPr lang="en-US" dirty="0"/>
            </a:p>
            <a:p>
              <a:pPr eaLnBrk="1" hangingPunct="1"/>
              <a:r>
                <a:rPr lang="en-US" dirty="0"/>
                <a:t>                 </a:t>
              </a:r>
              <a:r>
                <a:rPr lang="en-US" dirty="0" smtClean="0"/>
                <a:t>(</a:t>
              </a:r>
              <a:r>
                <a:rPr lang="en-US" sz="2400" dirty="0" smtClean="0"/>
                <a:t>m</a:t>
              </a:r>
              <a:r>
                <a:rPr lang="en-US" sz="2400" baseline="30000" dirty="0" smtClean="0"/>
                <a:t>4</a:t>
              </a:r>
              <a:r>
                <a:rPr lang="en-US" dirty="0" smtClean="0"/>
                <a:t>)        (</a:t>
              </a:r>
              <a:r>
                <a:rPr lang="en-US" sz="2400" dirty="0" smtClean="0"/>
                <a:t>m</a:t>
              </a:r>
              <a:r>
                <a:rPr lang="en-US" sz="2400" baseline="30000" dirty="0" smtClean="0"/>
                <a:t>4</a:t>
              </a:r>
              <a:r>
                <a:rPr lang="en-US" dirty="0" smtClean="0"/>
                <a:t>)      (</a:t>
              </a:r>
              <a:r>
                <a:rPr lang="en-US" sz="2400" dirty="0" smtClean="0"/>
                <a:t>m</a:t>
              </a:r>
              <a:r>
                <a:rPr lang="en-US" sz="2400" baseline="30000" dirty="0" smtClean="0"/>
                <a:t>4</a:t>
              </a:r>
              <a:r>
                <a:rPr lang="en-US" dirty="0" smtClean="0"/>
                <a:t>)</a:t>
              </a:r>
              <a:endParaRPr lang="en-US" dirty="0"/>
            </a:p>
            <a:p>
              <a:pPr eaLnBrk="1" hangingPunct="1">
                <a:spcBef>
                  <a:spcPts val="1200"/>
                </a:spcBef>
              </a:pPr>
              <a:r>
                <a:rPr lang="en-US" dirty="0"/>
                <a:t> </a:t>
              </a:r>
              <a:r>
                <a:rPr lang="en-US" sz="2400" b="1" dirty="0">
                  <a:sym typeface="Symbol" pitchFamily="18" charset="2"/>
                </a:rPr>
                <a:t>3.6 </a:t>
              </a:r>
              <a:r>
                <a:rPr lang="en-US" dirty="0"/>
                <a:t>	 </a:t>
              </a:r>
              <a:r>
                <a:rPr lang="en-US" dirty="0" smtClean="0"/>
                <a:t>  </a:t>
              </a:r>
              <a:r>
                <a:rPr lang="en-US" sz="2400" b="1" dirty="0" smtClean="0">
                  <a:sym typeface="Symbol" pitchFamily="18" charset="2"/>
                </a:rPr>
                <a:t>1.406     5.007    2.835</a:t>
              </a:r>
              <a:endParaRPr lang="en-US" dirty="0"/>
            </a:p>
          </p:txBody>
        </p:sp>
        <p:sp>
          <p:nvSpPr>
            <p:cNvPr id="17419" name="Text Box 6"/>
            <p:cNvSpPr txBox="1">
              <a:spLocks noChangeArrowheads="1"/>
            </p:cNvSpPr>
            <p:nvPr/>
          </p:nvSpPr>
          <p:spPr bwMode="auto">
            <a:xfrm>
              <a:off x="6019800" y="1447800"/>
              <a:ext cx="401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sp>
          <p:nvSpPr>
            <p:cNvPr id="17420" name="Text Box 6"/>
            <p:cNvSpPr txBox="1">
              <a:spLocks noChangeArrowheads="1"/>
            </p:cNvSpPr>
            <p:nvPr/>
          </p:nvSpPr>
          <p:spPr bwMode="auto">
            <a:xfrm>
              <a:off x="4976746" y="1447800"/>
              <a:ext cx="32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cs typeface="Times New Roman" pitchFamily="18" charset="0"/>
                  <a:sym typeface="Symbol" pitchFamily="18" charset="2"/>
                </a:rPr>
                <a:t></a:t>
              </a:r>
            </a:p>
          </p:txBody>
        </p:sp>
        <p:cxnSp>
          <p:nvCxnSpPr>
            <p:cNvPr id="17421" name="Straight Connector 21"/>
            <p:cNvCxnSpPr>
              <a:cxnSpLocks noChangeShapeType="1"/>
            </p:cNvCxnSpPr>
            <p:nvPr/>
          </p:nvCxnSpPr>
          <p:spPr bwMode="auto">
            <a:xfrm>
              <a:off x="3581400" y="1600200"/>
              <a:ext cx="4419600" cy="1588"/>
            </a:xfrm>
            <a:prstGeom prst="line">
              <a:avLst/>
            </a:prstGeom>
            <a:noFill/>
            <a:ln w="9525" algn="ctr">
              <a:solidFill>
                <a:schemeClr val="tx1"/>
              </a:solidFill>
              <a:round/>
              <a:headEnd/>
              <a:tailEnd/>
            </a:ln>
          </p:spPr>
        </p:cxnSp>
        <p:sp>
          <p:nvSpPr>
            <p:cNvPr id="17422" name="Text Box 6"/>
            <p:cNvSpPr txBox="1">
              <a:spLocks noChangeArrowheads="1"/>
            </p:cNvSpPr>
            <p:nvPr/>
          </p:nvSpPr>
          <p:spPr bwMode="auto">
            <a:xfrm>
              <a:off x="7010400" y="1447800"/>
              <a:ext cx="401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cxnSp>
          <p:nvCxnSpPr>
            <p:cNvPr id="17423" name="Straight Connector 33"/>
            <p:cNvCxnSpPr>
              <a:cxnSpLocks noChangeShapeType="1"/>
            </p:cNvCxnSpPr>
            <p:nvPr/>
          </p:nvCxnSpPr>
          <p:spPr bwMode="auto">
            <a:xfrm>
              <a:off x="3581400" y="2895600"/>
              <a:ext cx="4419600" cy="1588"/>
            </a:xfrm>
            <a:prstGeom prst="line">
              <a:avLst/>
            </a:prstGeom>
            <a:noFill/>
            <a:ln w="9525" algn="ctr">
              <a:solidFill>
                <a:schemeClr val="tx1"/>
              </a:solidFill>
              <a:round/>
              <a:headEnd/>
              <a:tailEnd/>
            </a:ln>
          </p:spPr>
        </p:cxnSp>
        <p:cxnSp>
          <p:nvCxnSpPr>
            <p:cNvPr id="17424" name="Straight Connector 35"/>
            <p:cNvCxnSpPr>
              <a:cxnSpLocks noChangeShapeType="1"/>
            </p:cNvCxnSpPr>
            <p:nvPr/>
          </p:nvCxnSpPr>
          <p:spPr bwMode="auto">
            <a:xfrm rot="5400000">
              <a:off x="2933700" y="2247900"/>
              <a:ext cx="1295400" cy="1588"/>
            </a:xfrm>
            <a:prstGeom prst="line">
              <a:avLst/>
            </a:prstGeom>
            <a:noFill/>
            <a:ln w="9525" algn="ctr">
              <a:solidFill>
                <a:schemeClr val="tx1"/>
              </a:solidFill>
              <a:round/>
              <a:headEnd/>
              <a:tailEnd/>
            </a:ln>
          </p:spPr>
        </p:cxnSp>
        <p:cxnSp>
          <p:nvCxnSpPr>
            <p:cNvPr id="17425" name="Straight Connector 37"/>
            <p:cNvCxnSpPr>
              <a:cxnSpLocks noChangeShapeType="1"/>
            </p:cNvCxnSpPr>
            <p:nvPr/>
          </p:nvCxnSpPr>
          <p:spPr bwMode="auto">
            <a:xfrm rot="5400000">
              <a:off x="7353300" y="2247900"/>
              <a:ext cx="1295400" cy="1588"/>
            </a:xfrm>
            <a:prstGeom prst="line">
              <a:avLst/>
            </a:prstGeom>
            <a:noFill/>
            <a:ln w="9525" algn="ctr">
              <a:solidFill>
                <a:schemeClr val="tx1"/>
              </a:solidFill>
              <a:round/>
              <a:headEnd/>
              <a:tailEnd/>
            </a:ln>
          </p:spPr>
        </p:cxnSp>
        <p:cxnSp>
          <p:nvCxnSpPr>
            <p:cNvPr id="17426" name="Straight Connector 39"/>
            <p:cNvCxnSpPr>
              <a:cxnSpLocks noChangeShapeType="1"/>
            </p:cNvCxnSpPr>
            <p:nvPr/>
          </p:nvCxnSpPr>
          <p:spPr bwMode="auto">
            <a:xfrm rot="5400000">
              <a:off x="4152900" y="2247900"/>
              <a:ext cx="1295400" cy="1588"/>
            </a:xfrm>
            <a:prstGeom prst="line">
              <a:avLst/>
            </a:prstGeom>
            <a:noFill/>
            <a:ln w="9525" algn="ctr">
              <a:solidFill>
                <a:schemeClr val="tx1"/>
              </a:solidFill>
              <a:round/>
              <a:headEnd/>
              <a:tailEnd/>
            </a:ln>
          </p:spPr>
        </p:cxnSp>
        <p:cxnSp>
          <p:nvCxnSpPr>
            <p:cNvPr id="17427" name="Straight Connector 41"/>
            <p:cNvCxnSpPr>
              <a:cxnSpLocks noChangeShapeType="1"/>
            </p:cNvCxnSpPr>
            <p:nvPr/>
          </p:nvCxnSpPr>
          <p:spPr bwMode="auto">
            <a:xfrm rot="5400000">
              <a:off x="5143500" y="2247900"/>
              <a:ext cx="1295400" cy="1588"/>
            </a:xfrm>
            <a:prstGeom prst="line">
              <a:avLst/>
            </a:prstGeom>
            <a:noFill/>
            <a:ln w="9525" algn="ctr">
              <a:solidFill>
                <a:schemeClr val="tx1"/>
              </a:solidFill>
              <a:round/>
              <a:headEnd/>
              <a:tailEnd/>
            </a:ln>
          </p:spPr>
        </p:cxnSp>
        <p:cxnSp>
          <p:nvCxnSpPr>
            <p:cNvPr id="17428" name="Straight Connector 43"/>
            <p:cNvCxnSpPr>
              <a:cxnSpLocks noChangeShapeType="1"/>
            </p:cNvCxnSpPr>
            <p:nvPr/>
          </p:nvCxnSpPr>
          <p:spPr bwMode="auto">
            <a:xfrm rot="5400000">
              <a:off x="6210300" y="2247900"/>
              <a:ext cx="1295400" cy="1588"/>
            </a:xfrm>
            <a:prstGeom prst="line">
              <a:avLst/>
            </a:prstGeom>
            <a:noFill/>
            <a:ln w="9525" algn="ctr">
              <a:solidFill>
                <a:schemeClr val="tx1"/>
              </a:solidFill>
              <a:round/>
              <a:headEnd/>
              <a:tailEnd/>
            </a:ln>
          </p:spPr>
        </p:cxnSp>
        <p:cxnSp>
          <p:nvCxnSpPr>
            <p:cNvPr id="17429" name="Straight Connector 45"/>
            <p:cNvCxnSpPr>
              <a:cxnSpLocks noChangeShapeType="1"/>
            </p:cNvCxnSpPr>
            <p:nvPr/>
          </p:nvCxnSpPr>
          <p:spPr bwMode="auto">
            <a:xfrm>
              <a:off x="3581400" y="2362200"/>
              <a:ext cx="4419600" cy="1588"/>
            </a:xfrm>
            <a:prstGeom prst="line">
              <a:avLst/>
            </a:prstGeom>
            <a:noFill/>
            <a:ln w="9525" algn="ctr">
              <a:solidFill>
                <a:schemeClr val="tx1"/>
              </a:solidFill>
              <a:round/>
              <a:headEnd/>
              <a:tailEnd/>
            </a:ln>
          </p:spPr>
        </p:cxnSp>
      </p:grpSp>
      <p:sp>
        <p:nvSpPr>
          <p:cNvPr id="17416" name="TextBox 48"/>
          <p:cNvSpPr txBox="1">
            <a:spLocks noChangeArrowheads="1"/>
          </p:cNvSpPr>
          <p:nvPr/>
        </p:nvSpPr>
        <p:spPr bwMode="auto">
          <a:xfrm>
            <a:off x="4646612" y="1295400"/>
            <a:ext cx="21348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t>Table Summary</a:t>
            </a:r>
          </a:p>
        </p:txBody>
      </p:sp>
      <p:sp>
        <p:nvSpPr>
          <p:cNvPr id="17417" name="TextBox 49"/>
          <p:cNvSpPr txBox="1">
            <a:spLocks noChangeArrowheads="1"/>
          </p:cNvSpPr>
          <p:nvPr/>
        </p:nvSpPr>
        <p:spPr bwMode="auto">
          <a:xfrm>
            <a:off x="685800" y="3505200"/>
            <a:ext cx="634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t>Substituting into </a:t>
            </a:r>
            <a:r>
              <a:rPr lang="en-US" sz="2400" dirty="0" smtClean="0"/>
              <a:t>the Center of  Volume equations</a:t>
            </a:r>
            <a:r>
              <a:rPr lang="en-US" sz="2400" dirty="0"/>
              <a:t>:</a:t>
            </a:r>
          </a:p>
        </p:txBody>
      </p:sp>
      <p:sp>
        <p:nvSpPr>
          <p:cNvPr id="2" name="Title 1"/>
          <p:cNvSpPr>
            <a:spLocks noGrp="1"/>
          </p:cNvSpPr>
          <p:nvPr>
            <p:ph type="title" idx="4294967295"/>
          </p:nvPr>
        </p:nvSpPr>
        <p:spPr/>
        <p:txBody>
          <a:bodyPr/>
          <a:lstStyle/>
          <a:p>
            <a:pPr fontAlgn="base"/>
            <a:r>
              <a:rPr lang="en-US" sz="2400" dirty="0" smtClean="0"/>
              <a:t>EXAMPLE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27" name="Group 26"/>
          <p:cNvGrpSpPr/>
          <p:nvPr/>
        </p:nvGrpSpPr>
        <p:grpSpPr>
          <a:xfrm>
            <a:off x="343170" y="1066800"/>
            <a:ext cx="3276060" cy="2133600"/>
            <a:chOff x="105508" y="1209492"/>
            <a:chExt cx="3276060" cy="2133600"/>
          </a:xfrm>
        </p:grpSpPr>
        <p:pic>
          <p:nvPicPr>
            <p:cNvPr id="2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08" y="1209492"/>
              <a:ext cx="327606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0" name="Group 29"/>
            <p:cNvGrpSpPr/>
            <p:nvPr/>
          </p:nvGrpSpPr>
          <p:grpSpPr>
            <a:xfrm>
              <a:off x="943708" y="2202489"/>
              <a:ext cx="1575388" cy="527125"/>
              <a:chOff x="5715000" y="2364597"/>
              <a:chExt cx="1575388" cy="527125"/>
            </a:xfrm>
          </p:grpSpPr>
          <p:sp>
            <p:nvSpPr>
              <p:cNvPr id="31" name="Rectangle 30"/>
              <p:cNvSpPr/>
              <p:nvPr/>
            </p:nvSpPr>
            <p:spPr>
              <a:xfrm>
                <a:off x="5715000" y="2491612"/>
                <a:ext cx="370614" cy="400110"/>
              </a:xfrm>
              <a:prstGeom prst="rect">
                <a:avLst/>
              </a:prstGeom>
            </p:spPr>
            <p:txBody>
              <a:bodyPr wrap="none">
                <a:spAutoFit/>
              </a:bodyPr>
              <a:lstStyle/>
              <a:p>
                <a:r>
                  <a:rPr lang="en-US" sz="2000" dirty="0">
                    <a:solidFill>
                      <a:srgbClr val="FF0000"/>
                    </a:solidFill>
                  </a:rPr>
                  <a:t>A</a:t>
                </a:r>
                <a:endParaRPr lang="en-US" dirty="0">
                  <a:solidFill>
                    <a:srgbClr val="FF0000"/>
                  </a:solidFill>
                </a:endParaRPr>
              </a:p>
            </p:txBody>
          </p:sp>
          <p:sp>
            <p:nvSpPr>
              <p:cNvPr id="32" name="Rectangle 31"/>
              <p:cNvSpPr/>
              <p:nvPr/>
            </p:nvSpPr>
            <p:spPr>
              <a:xfrm>
                <a:off x="6336736" y="2364597"/>
                <a:ext cx="356188" cy="400110"/>
              </a:xfrm>
              <a:prstGeom prst="rect">
                <a:avLst/>
              </a:prstGeom>
            </p:spPr>
            <p:txBody>
              <a:bodyPr wrap="none">
                <a:spAutoFit/>
              </a:bodyPr>
              <a:lstStyle/>
              <a:p>
                <a:r>
                  <a:rPr lang="en-US" sz="2000" dirty="0" smtClean="0">
                    <a:solidFill>
                      <a:srgbClr val="FF0000"/>
                    </a:solidFill>
                  </a:rPr>
                  <a:t>B</a:t>
                </a:r>
                <a:endParaRPr lang="en-US" dirty="0">
                  <a:solidFill>
                    <a:srgbClr val="FF0000"/>
                  </a:solidFill>
                </a:endParaRPr>
              </a:p>
            </p:txBody>
          </p:sp>
          <p:sp>
            <p:nvSpPr>
              <p:cNvPr id="33" name="Rectangle 32"/>
              <p:cNvSpPr/>
              <p:nvPr/>
            </p:nvSpPr>
            <p:spPr>
              <a:xfrm>
                <a:off x="6934200" y="2491612"/>
                <a:ext cx="356188" cy="400110"/>
              </a:xfrm>
              <a:prstGeom prst="rect">
                <a:avLst/>
              </a:prstGeom>
            </p:spPr>
            <p:txBody>
              <a:bodyPr wrap="none">
                <a:spAutoFit/>
              </a:bodyPr>
              <a:lstStyle/>
              <a:p>
                <a:r>
                  <a:rPr lang="en-US" sz="2000" dirty="0" smtClean="0">
                    <a:solidFill>
                      <a:srgbClr val="FF0000"/>
                    </a:solidFill>
                  </a:rPr>
                  <a:t>C</a:t>
                </a:r>
                <a:endParaRPr lang="en-US" dirty="0">
                  <a:solidFill>
                    <a:srgbClr val="FF0000"/>
                  </a:solidFill>
                </a:endParaRPr>
              </a:p>
            </p:txBody>
          </p:sp>
        </p:grpSp>
      </p:grpSp>
    </p:spTree>
    <p:extLst>
      <p:ext uri="{BB962C8B-B14F-4D97-AF65-F5344CB8AC3E}">
        <p14:creationId xmlns:p14="http://schemas.microsoft.com/office/powerpoint/2010/main" val="325043794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84" name="Text Box 40"/>
          <p:cNvSpPr txBox="1">
            <a:spLocks noChangeArrowheads="1"/>
          </p:cNvSpPr>
          <p:nvPr/>
        </p:nvSpPr>
        <p:spPr bwMode="auto">
          <a:xfrm>
            <a:off x="457200" y="1143000"/>
            <a:ext cx="53340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1.    Based on </a:t>
            </a:r>
            <a:r>
              <a:rPr lang="en-US" dirty="0" smtClean="0"/>
              <a:t>typical available centroid </a:t>
            </a:r>
            <a:r>
              <a:rPr lang="en-US" dirty="0"/>
              <a:t>information, what are the minimum number of pieces </a:t>
            </a:r>
            <a:r>
              <a:rPr lang="en-US" dirty="0" smtClean="0"/>
              <a:t>to </a:t>
            </a:r>
            <a:r>
              <a:rPr lang="en-US" dirty="0"/>
              <a:t>consider for determining the centroid of the area shown at the right?</a:t>
            </a:r>
          </a:p>
          <a:p>
            <a:pPr eaLnBrk="1" hangingPunct="1">
              <a:spcBef>
                <a:spcPct val="50000"/>
              </a:spcBef>
            </a:pPr>
            <a:r>
              <a:rPr lang="en-US" dirty="0"/>
              <a:t>	 A) </a:t>
            </a:r>
            <a:r>
              <a:rPr lang="en-US" dirty="0" smtClean="0"/>
              <a:t>4     </a:t>
            </a:r>
            <a:r>
              <a:rPr lang="en-US" dirty="0"/>
              <a:t>B) </a:t>
            </a:r>
            <a:r>
              <a:rPr lang="en-US" dirty="0" smtClean="0"/>
              <a:t>3      </a:t>
            </a:r>
            <a:r>
              <a:rPr lang="en-US" dirty="0"/>
              <a:t>C) </a:t>
            </a:r>
            <a:r>
              <a:rPr lang="en-US" dirty="0" smtClean="0"/>
              <a:t>2      </a:t>
            </a:r>
            <a:r>
              <a:rPr lang="en-US" dirty="0"/>
              <a:t>D) </a:t>
            </a:r>
            <a:r>
              <a:rPr lang="en-US" dirty="0" smtClean="0"/>
              <a:t>1</a:t>
            </a:r>
            <a:endParaRPr lang="en-US" dirty="0"/>
          </a:p>
        </p:txBody>
      </p:sp>
      <p:sp>
        <p:nvSpPr>
          <p:cNvPr id="57385" name="Text Box 41"/>
          <p:cNvSpPr txBox="1">
            <a:spLocks noChangeArrowheads="1"/>
          </p:cNvSpPr>
          <p:nvPr/>
        </p:nvSpPr>
        <p:spPr bwMode="auto">
          <a:xfrm>
            <a:off x="457200" y="3657600"/>
            <a:ext cx="59436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2. 	A storage box is tilted up to clean the rug underneath the box.  It is tilted up by pulling the handle C, with edge A remaining on the ground. What is the maximum angle of tilt </a:t>
            </a:r>
            <a:r>
              <a:rPr lang="en-US" dirty="0"/>
              <a:t>possible (measured between bottom AB and the ground) before </a:t>
            </a:r>
            <a:r>
              <a:rPr lang="en-US" dirty="0"/>
              <a:t>the box tips over?</a:t>
            </a:r>
          </a:p>
          <a:p>
            <a:pPr eaLnBrk="1" hangingPunct="1">
              <a:spcBef>
                <a:spcPct val="50000"/>
              </a:spcBef>
            </a:pPr>
            <a:r>
              <a:rPr lang="en-US" dirty="0"/>
              <a:t>	A)	30</a:t>
            </a:r>
            <a:r>
              <a:rPr lang="en-US" dirty="0">
                <a:cs typeface="Times New Roman" pitchFamily="18" charset="0"/>
              </a:rPr>
              <a:t>°	B)   45 °      C)  60 °      D)  90 °</a:t>
            </a:r>
          </a:p>
        </p:txBody>
      </p:sp>
      <p:grpSp>
        <p:nvGrpSpPr>
          <p:cNvPr id="2" name="Group 86"/>
          <p:cNvGrpSpPr>
            <a:grpSpLocks/>
          </p:cNvGrpSpPr>
          <p:nvPr/>
        </p:nvGrpSpPr>
        <p:grpSpPr bwMode="auto">
          <a:xfrm>
            <a:off x="6324600" y="1096963"/>
            <a:ext cx="2265363" cy="2255837"/>
            <a:chOff x="3984" y="547"/>
            <a:chExt cx="1427" cy="1421"/>
          </a:xfrm>
        </p:grpSpPr>
        <p:grpSp>
          <p:nvGrpSpPr>
            <p:cNvPr id="14364" name="Group 77"/>
            <p:cNvGrpSpPr>
              <a:grpSpLocks/>
            </p:cNvGrpSpPr>
            <p:nvPr/>
          </p:nvGrpSpPr>
          <p:grpSpPr bwMode="auto">
            <a:xfrm>
              <a:off x="3984" y="547"/>
              <a:ext cx="1427" cy="1421"/>
              <a:chOff x="3984" y="547"/>
              <a:chExt cx="1427" cy="1421"/>
            </a:xfrm>
          </p:grpSpPr>
          <p:sp>
            <p:nvSpPr>
              <p:cNvPr id="14370" name="Line 52"/>
              <p:cNvSpPr>
                <a:spLocks noChangeShapeType="1"/>
              </p:cNvSpPr>
              <p:nvPr/>
            </p:nvSpPr>
            <p:spPr bwMode="auto">
              <a:xfrm>
                <a:off x="3984" y="81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1" name="Line 53"/>
              <p:cNvSpPr>
                <a:spLocks noChangeShapeType="1"/>
              </p:cNvSpPr>
              <p:nvPr/>
            </p:nvSpPr>
            <p:spPr bwMode="auto">
              <a:xfrm>
                <a:off x="3984" y="1968"/>
                <a:ext cx="10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2" name="Line 54"/>
              <p:cNvSpPr>
                <a:spLocks noChangeShapeType="1"/>
              </p:cNvSpPr>
              <p:nvPr/>
            </p:nvSpPr>
            <p:spPr bwMode="auto">
              <a:xfrm>
                <a:off x="4608" y="1056"/>
                <a:ext cx="24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3" name="Line 55"/>
              <p:cNvSpPr>
                <a:spLocks noChangeShapeType="1"/>
              </p:cNvSpPr>
              <p:nvPr/>
            </p:nvSpPr>
            <p:spPr bwMode="auto">
              <a:xfrm flipH="1">
                <a:off x="4848" y="1296"/>
                <a:ext cx="0" cy="67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4" name="Line 56"/>
              <p:cNvSpPr>
                <a:spLocks noChangeShapeType="1"/>
              </p:cNvSpPr>
              <p:nvPr/>
            </p:nvSpPr>
            <p:spPr bwMode="auto">
              <a:xfrm>
                <a:off x="4608" y="81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5" name="Line 57"/>
              <p:cNvSpPr>
                <a:spLocks noChangeShapeType="1"/>
              </p:cNvSpPr>
              <p:nvPr/>
            </p:nvSpPr>
            <p:spPr bwMode="auto">
              <a:xfrm>
                <a:off x="3984" y="864"/>
                <a:ext cx="62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4376" name="Line 58"/>
              <p:cNvSpPr>
                <a:spLocks noChangeShapeType="1"/>
              </p:cNvSpPr>
              <p:nvPr/>
            </p:nvSpPr>
            <p:spPr bwMode="auto">
              <a:xfrm>
                <a:off x="4848" y="81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7" name="Line 59"/>
              <p:cNvSpPr>
                <a:spLocks noChangeShapeType="1"/>
              </p:cNvSpPr>
              <p:nvPr/>
            </p:nvSpPr>
            <p:spPr bwMode="auto">
              <a:xfrm>
                <a:off x="4608" y="864"/>
                <a:ext cx="240"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4378" name="Line 60"/>
              <p:cNvSpPr>
                <a:spLocks noChangeShapeType="1"/>
              </p:cNvSpPr>
              <p:nvPr/>
            </p:nvSpPr>
            <p:spPr bwMode="auto">
              <a:xfrm>
                <a:off x="4608" y="1056"/>
                <a:ext cx="38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9" name="Line 61"/>
              <p:cNvSpPr>
                <a:spLocks noChangeShapeType="1"/>
              </p:cNvSpPr>
              <p:nvPr/>
            </p:nvSpPr>
            <p:spPr bwMode="auto">
              <a:xfrm>
                <a:off x="4848" y="912"/>
                <a:ext cx="0" cy="43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0" name="Line 62"/>
              <p:cNvSpPr>
                <a:spLocks noChangeShapeType="1"/>
              </p:cNvSpPr>
              <p:nvPr/>
            </p:nvSpPr>
            <p:spPr bwMode="auto">
              <a:xfrm>
                <a:off x="4944" y="105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1" name="Line 63"/>
              <p:cNvSpPr>
                <a:spLocks noChangeShapeType="1"/>
              </p:cNvSpPr>
              <p:nvPr/>
            </p:nvSpPr>
            <p:spPr bwMode="auto">
              <a:xfrm>
                <a:off x="4944" y="129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2" name="Line 64"/>
              <p:cNvSpPr>
                <a:spLocks noChangeShapeType="1"/>
              </p:cNvSpPr>
              <p:nvPr/>
            </p:nvSpPr>
            <p:spPr bwMode="auto">
              <a:xfrm>
                <a:off x="4992" y="1056"/>
                <a:ext cx="0" cy="24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4383" name="Line 65"/>
              <p:cNvSpPr>
                <a:spLocks noChangeShapeType="1"/>
              </p:cNvSpPr>
              <p:nvPr/>
            </p:nvSpPr>
            <p:spPr bwMode="auto">
              <a:xfrm>
                <a:off x="4992" y="1296"/>
                <a:ext cx="0" cy="672"/>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4384" name="Text Box 66"/>
              <p:cNvSpPr txBox="1">
                <a:spLocks noChangeArrowheads="1"/>
              </p:cNvSpPr>
              <p:nvPr/>
            </p:nvSpPr>
            <p:spPr bwMode="auto">
              <a:xfrm>
                <a:off x="4080" y="624"/>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3cm</a:t>
                </a:r>
              </a:p>
            </p:txBody>
          </p:sp>
          <p:sp>
            <p:nvSpPr>
              <p:cNvPr id="14385" name="Text Box 67"/>
              <p:cNvSpPr txBox="1">
                <a:spLocks noChangeArrowheads="1"/>
              </p:cNvSpPr>
              <p:nvPr/>
            </p:nvSpPr>
            <p:spPr bwMode="auto">
              <a:xfrm>
                <a:off x="4560" y="547"/>
                <a:ext cx="4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 cm</a:t>
                </a:r>
              </a:p>
            </p:txBody>
          </p:sp>
          <p:sp>
            <p:nvSpPr>
              <p:cNvPr id="14386" name="Text Box 68"/>
              <p:cNvSpPr txBox="1">
                <a:spLocks noChangeArrowheads="1"/>
              </p:cNvSpPr>
              <p:nvPr/>
            </p:nvSpPr>
            <p:spPr bwMode="auto">
              <a:xfrm>
                <a:off x="4944" y="1008"/>
                <a:ext cx="4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 cm</a:t>
                </a:r>
              </a:p>
            </p:txBody>
          </p:sp>
          <p:sp>
            <p:nvSpPr>
              <p:cNvPr id="14387" name="Text Box 69"/>
              <p:cNvSpPr txBox="1">
                <a:spLocks noChangeArrowheads="1"/>
              </p:cNvSpPr>
              <p:nvPr/>
            </p:nvSpPr>
            <p:spPr bwMode="auto">
              <a:xfrm>
                <a:off x="4992" y="1488"/>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3cm</a:t>
                </a:r>
              </a:p>
            </p:txBody>
          </p:sp>
          <p:sp>
            <p:nvSpPr>
              <p:cNvPr id="14388" name="Line 70"/>
              <p:cNvSpPr>
                <a:spLocks noChangeShapeType="1"/>
              </p:cNvSpPr>
              <p:nvPr/>
            </p:nvSpPr>
            <p:spPr bwMode="auto">
              <a:xfrm flipH="1">
                <a:off x="3984" y="1056"/>
                <a:ext cx="62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65" name="Line 71"/>
            <p:cNvSpPr>
              <a:spLocks noChangeShapeType="1"/>
            </p:cNvSpPr>
            <p:nvPr/>
          </p:nvSpPr>
          <p:spPr bwMode="auto">
            <a:xfrm>
              <a:off x="3984" y="1296"/>
              <a:ext cx="0" cy="6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72"/>
            <p:cNvSpPr>
              <a:spLocks noChangeShapeType="1"/>
            </p:cNvSpPr>
            <p:nvPr/>
          </p:nvSpPr>
          <p:spPr bwMode="auto">
            <a:xfrm>
              <a:off x="3984" y="1968"/>
              <a:ext cx="86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73"/>
            <p:cNvSpPr>
              <a:spLocks noChangeShapeType="1"/>
            </p:cNvSpPr>
            <p:nvPr/>
          </p:nvSpPr>
          <p:spPr bwMode="auto">
            <a:xfrm flipV="1">
              <a:off x="4848" y="1296"/>
              <a:ext cx="0" cy="6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74"/>
            <p:cNvSpPr>
              <a:spLocks noChangeShapeType="1"/>
            </p:cNvSpPr>
            <p:nvPr/>
          </p:nvSpPr>
          <p:spPr bwMode="auto">
            <a:xfrm flipH="1" flipV="1">
              <a:off x="4608" y="1056"/>
              <a:ext cx="252"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75"/>
            <p:cNvSpPr>
              <a:spLocks noChangeShapeType="1"/>
            </p:cNvSpPr>
            <p:nvPr/>
          </p:nvSpPr>
          <p:spPr bwMode="auto">
            <a:xfrm flipV="1">
              <a:off x="3984" y="1056"/>
              <a:ext cx="624"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87"/>
          <p:cNvGrpSpPr>
            <a:grpSpLocks/>
          </p:cNvGrpSpPr>
          <p:nvPr/>
        </p:nvGrpSpPr>
        <p:grpSpPr bwMode="auto">
          <a:xfrm>
            <a:off x="6248400" y="3657600"/>
            <a:ext cx="2595563" cy="2484438"/>
            <a:chOff x="3936" y="2304"/>
            <a:chExt cx="1635" cy="1565"/>
          </a:xfrm>
        </p:grpSpPr>
        <p:sp>
          <p:nvSpPr>
            <p:cNvPr id="14345" name="Line 26"/>
            <p:cNvSpPr>
              <a:spLocks noChangeShapeType="1"/>
            </p:cNvSpPr>
            <p:nvPr/>
          </p:nvSpPr>
          <p:spPr bwMode="auto">
            <a:xfrm>
              <a:off x="4176" y="2640"/>
              <a:ext cx="0" cy="11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6" name="Line 27"/>
            <p:cNvSpPr>
              <a:spLocks noChangeShapeType="1"/>
            </p:cNvSpPr>
            <p:nvPr/>
          </p:nvSpPr>
          <p:spPr bwMode="auto">
            <a:xfrm>
              <a:off x="4176" y="3744"/>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7" name="Line 28"/>
            <p:cNvSpPr>
              <a:spLocks noChangeShapeType="1"/>
            </p:cNvSpPr>
            <p:nvPr/>
          </p:nvSpPr>
          <p:spPr bwMode="auto">
            <a:xfrm>
              <a:off x="5280" y="2880"/>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8" name="Line 29"/>
            <p:cNvSpPr>
              <a:spLocks noChangeShapeType="1"/>
            </p:cNvSpPr>
            <p:nvPr/>
          </p:nvSpPr>
          <p:spPr bwMode="auto">
            <a:xfrm>
              <a:off x="4176" y="2880"/>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9" name="Line 30"/>
            <p:cNvSpPr>
              <a:spLocks noChangeShapeType="1"/>
            </p:cNvSpPr>
            <p:nvPr/>
          </p:nvSpPr>
          <p:spPr bwMode="auto">
            <a:xfrm>
              <a:off x="4752" y="3456"/>
              <a:ext cx="528"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50" name="Oval 31"/>
            <p:cNvSpPr>
              <a:spLocks noChangeArrowheads="1"/>
            </p:cNvSpPr>
            <p:nvPr/>
          </p:nvSpPr>
          <p:spPr bwMode="auto">
            <a:xfrm>
              <a:off x="4656" y="3360"/>
              <a:ext cx="48" cy="48"/>
            </a:xfrm>
            <a:prstGeom prst="ellipse">
              <a:avLst/>
            </a:prstGeom>
            <a:solidFill>
              <a:srgbClr val="FF0000"/>
            </a:solidFill>
            <a:ln w="9525">
              <a:solidFill>
                <a:srgbClr val="FF0000"/>
              </a:solidFill>
              <a:round/>
              <a:headEnd/>
              <a:tailEnd/>
            </a:ln>
          </p:spPr>
          <p:txBody>
            <a:bodyPr wrap="none" anchor="ctr"/>
            <a:lstStyle/>
            <a:p>
              <a:endParaRPr lang="en-US">
                <a:solidFill>
                  <a:srgbClr val="FF0000"/>
                </a:solidFill>
              </a:endParaRPr>
            </a:p>
          </p:txBody>
        </p:sp>
        <p:sp>
          <p:nvSpPr>
            <p:cNvPr id="14351" name="Oval 32"/>
            <p:cNvSpPr>
              <a:spLocks noChangeArrowheads="1"/>
            </p:cNvSpPr>
            <p:nvPr/>
          </p:nvSpPr>
          <p:spPr bwMode="auto">
            <a:xfrm>
              <a:off x="4032" y="2544"/>
              <a:ext cx="144" cy="144"/>
            </a:xfrm>
            <a:prstGeom prst="ellipse">
              <a:avLst/>
            </a:prstGeom>
            <a:solidFill>
              <a:schemeClr val="bg1"/>
            </a:solidFill>
            <a:ln w="28575">
              <a:solidFill>
                <a:schemeClr val="tx1"/>
              </a:solidFill>
              <a:round/>
              <a:headEnd/>
              <a:tailEnd/>
            </a:ln>
          </p:spPr>
          <p:txBody>
            <a:bodyPr wrap="none" anchor="ctr"/>
            <a:lstStyle/>
            <a:p>
              <a:endParaRPr lang="en-US"/>
            </a:p>
          </p:txBody>
        </p:sp>
        <p:sp>
          <p:nvSpPr>
            <p:cNvPr id="14352" name="Arc 33"/>
            <p:cNvSpPr>
              <a:spLocks/>
            </p:cNvSpPr>
            <p:nvPr/>
          </p:nvSpPr>
          <p:spPr bwMode="auto">
            <a:xfrm flipH="1">
              <a:off x="4752" y="3552"/>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3" name="Text Box 34"/>
            <p:cNvSpPr txBox="1">
              <a:spLocks noChangeArrowheads="1"/>
            </p:cNvSpPr>
            <p:nvPr/>
          </p:nvSpPr>
          <p:spPr bwMode="auto">
            <a:xfrm>
              <a:off x="4416" y="3456"/>
              <a:ext cx="34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30</a:t>
              </a:r>
              <a:r>
                <a:rPr lang="en-US">
                  <a:cs typeface="Times New Roman" pitchFamily="18" charset="0"/>
                </a:rPr>
                <a:t>º</a:t>
              </a:r>
              <a:endParaRPr lang="en-US"/>
            </a:p>
          </p:txBody>
        </p:sp>
        <p:sp>
          <p:nvSpPr>
            <p:cNvPr id="14354" name="Text Box 35"/>
            <p:cNvSpPr txBox="1">
              <a:spLocks noChangeArrowheads="1"/>
            </p:cNvSpPr>
            <p:nvPr/>
          </p:nvSpPr>
          <p:spPr bwMode="auto">
            <a:xfrm>
              <a:off x="4656" y="3120"/>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solidFill>
                    <a:srgbClr val="FF0000"/>
                  </a:solidFill>
                </a:rPr>
                <a:t>G</a:t>
              </a:r>
            </a:p>
          </p:txBody>
        </p:sp>
        <p:sp>
          <p:nvSpPr>
            <p:cNvPr id="14355" name="Text Box 36"/>
            <p:cNvSpPr txBox="1">
              <a:spLocks noChangeArrowheads="1"/>
            </p:cNvSpPr>
            <p:nvPr/>
          </p:nvSpPr>
          <p:spPr bwMode="auto">
            <a:xfrm>
              <a:off x="3936" y="2304"/>
              <a:ext cx="2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C</a:t>
              </a:r>
            </a:p>
          </p:txBody>
        </p:sp>
        <p:sp>
          <p:nvSpPr>
            <p:cNvPr id="14356" name="Text Box 37"/>
            <p:cNvSpPr txBox="1">
              <a:spLocks noChangeArrowheads="1"/>
            </p:cNvSpPr>
            <p:nvPr/>
          </p:nvSpPr>
          <p:spPr bwMode="auto">
            <a:xfrm>
              <a:off x="5328" y="3552"/>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a:t>
              </a:r>
            </a:p>
          </p:txBody>
        </p:sp>
        <p:sp>
          <p:nvSpPr>
            <p:cNvPr id="14357" name="Text Box 38"/>
            <p:cNvSpPr txBox="1">
              <a:spLocks noChangeArrowheads="1"/>
            </p:cNvSpPr>
            <p:nvPr/>
          </p:nvSpPr>
          <p:spPr bwMode="auto">
            <a:xfrm>
              <a:off x="3936" y="3600"/>
              <a:ext cx="2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B</a:t>
              </a:r>
            </a:p>
          </p:txBody>
        </p:sp>
        <p:sp>
          <p:nvSpPr>
            <p:cNvPr id="14358" name="Line 39"/>
            <p:cNvSpPr>
              <a:spLocks noChangeShapeType="1"/>
            </p:cNvSpPr>
            <p:nvPr/>
          </p:nvSpPr>
          <p:spPr bwMode="auto">
            <a:xfrm flipH="1">
              <a:off x="4138" y="2419"/>
              <a:ext cx="480" cy="125"/>
            </a:xfrm>
            <a:prstGeom prst="line">
              <a:avLst/>
            </a:prstGeom>
            <a:noFill/>
            <a:ln w="38100">
              <a:solidFill>
                <a:srgbClr val="0000FF"/>
              </a:solidFill>
              <a:round/>
              <a:headEnd type="arrow" w="med" len="med"/>
              <a:tailEnd/>
            </a:ln>
            <a:extLst>
              <a:ext uri="{909E8E84-426E-40DD-AFC4-6F175D3DCCD1}">
                <a14:hiddenFill xmlns:a14="http://schemas.microsoft.com/office/drawing/2010/main">
                  <a:noFill/>
                </a14:hiddenFill>
              </a:ext>
            </a:extLst>
          </p:spPr>
          <p:txBody>
            <a:bodyPr wrap="none"/>
            <a:lstStyle/>
            <a:p>
              <a:endParaRPr lang="en-US"/>
            </a:p>
          </p:txBody>
        </p:sp>
        <p:sp>
          <p:nvSpPr>
            <p:cNvPr id="14359" name="Line 79"/>
            <p:cNvSpPr>
              <a:spLocks noChangeShapeType="1"/>
            </p:cNvSpPr>
            <p:nvPr/>
          </p:nvSpPr>
          <p:spPr bwMode="auto">
            <a:xfrm flipV="1">
              <a:off x="4176" y="2880"/>
              <a:ext cx="0" cy="86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0" name="Line 80"/>
            <p:cNvSpPr>
              <a:spLocks noChangeShapeType="1"/>
            </p:cNvSpPr>
            <p:nvPr/>
          </p:nvSpPr>
          <p:spPr bwMode="auto">
            <a:xfrm>
              <a:off x="4176" y="2880"/>
              <a:ext cx="11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1" name="Line 81"/>
            <p:cNvSpPr>
              <a:spLocks noChangeShapeType="1"/>
            </p:cNvSpPr>
            <p:nvPr/>
          </p:nvSpPr>
          <p:spPr bwMode="auto">
            <a:xfrm>
              <a:off x="4224" y="3744"/>
              <a:ext cx="10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2" name="Line 82"/>
            <p:cNvSpPr>
              <a:spLocks noChangeShapeType="1"/>
            </p:cNvSpPr>
            <p:nvPr/>
          </p:nvSpPr>
          <p:spPr bwMode="auto">
            <a:xfrm flipV="1">
              <a:off x="5280" y="2892"/>
              <a:ext cx="12" cy="86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3" name="Line 83"/>
            <p:cNvSpPr>
              <a:spLocks noChangeShapeType="1"/>
            </p:cNvSpPr>
            <p:nvPr/>
          </p:nvSpPr>
          <p:spPr bwMode="auto">
            <a:xfrm>
              <a:off x="4169" y="3744"/>
              <a:ext cx="111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QUIZ</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84"/>
                                        </p:tgtEl>
                                        <p:attrNameLst>
                                          <p:attrName>style.visibility</p:attrName>
                                        </p:attrNameLst>
                                      </p:cBhvr>
                                      <p:to>
                                        <p:strVal val="visible"/>
                                      </p:to>
                                    </p:set>
                                    <p:anim calcmode="lin" valueType="num">
                                      <p:cBhvr additive="base">
                                        <p:cTn id="7" dur="500" fill="hold"/>
                                        <p:tgtEl>
                                          <p:spTgt spid="57384"/>
                                        </p:tgtEl>
                                        <p:attrNameLst>
                                          <p:attrName>ppt_x</p:attrName>
                                        </p:attrNameLst>
                                      </p:cBhvr>
                                      <p:tavLst>
                                        <p:tav tm="0">
                                          <p:val>
                                            <p:strVal val="0-#ppt_w/2"/>
                                          </p:val>
                                        </p:tav>
                                        <p:tav tm="100000">
                                          <p:val>
                                            <p:strVal val="#ppt_x"/>
                                          </p:val>
                                        </p:tav>
                                      </p:tavLst>
                                    </p:anim>
                                    <p:anim calcmode="lin" valueType="num">
                                      <p:cBhvr additive="base">
                                        <p:cTn id="8" dur="500" fill="hold"/>
                                        <p:tgtEl>
                                          <p:spTgt spid="5738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7385"/>
                                        </p:tgtEl>
                                        <p:attrNameLst>
                                          <p:attrName>style.visibility</p:attrName>
                                        </p:attrNameLst>
                                      </p:cBhvr>
                                      <p:to>
                                        <p:strVal val="visible"/>
                                      </p:to>
                                    </p:set>
                                    <p:anim calcmode="lin" valueType="num">
                                      <p:cBhvr additive="base">
                                        <p:cTn id="18" dur="500" fill="hold"/>
                                        <p:tgtEl>
                                          <p:spTgt spid="57385"/>
                                        </p:tgtEl>
                                        <p:attrNameLst>
                                          <p:attrName>ppt_x</p:attrName>
                                        </p:attrNameLst>
                                      </p:cBhvr>
                                      <p:tavLst>
                                        <p:tav tm="0">
                                          <p:val>
                                            <p:strVal val="0-#ppt_w/2"/>
                                          </p:val>
                                        </p:tav>
                                        <p:tav tm="100000">
                                          <p:val>
                                            <p:strVal val="#ppt_x"/>
                                          </p:val>
                                        </p:tav>
                                      </p:tavLst>
                                    </p:anim>
                                    <p:anim calcmode="lin" valueType="num">
                                      <p:cBhvr additive="base">
                                        <p:cTn id="19" dur="500" fill="hold"/>
                                        <p:tgtEl>
                                          <p:spTgt spid="57385"/>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4" grpId="0" autoUpdateAnimBg="0"/>
      <p:bldP spid="5738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762000" y="3810000"/>
            <a:ext cx="7696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u="sng" dirty="0">
                <a:solidFill>
                  <a:srgbClr val="990033"/>
                </a:solidFill>
              </a:rPr>
              <a:t>Solution</a:t>
            </a:r>
            <a:r>
              <a:rPr lang="en-US" sz="2400" dirty="0">
                <a:solidFill>
                  <a:srgbClr val="990033"/>
                </a:solidFill>
              </a:rPr>
              <a:t>:</a:t>
            </a:r>
          </a:p>
          <a:p>
            <a:pPr eaLnBrk="1" hangingPunct="1">
              <a:spcBef>
                <a:spcPct val="50000"/>
              </a:spcBef>
            </a:pPr>
            <a:r>
              <a:rPr lang="en-US" sz="2400" dirty="0"/>
              <a:t>1.  This body can be divided into the following pieces: </a:t>
            </a:r>
            <a:r>
              <a:rPr lang="en-US" sz="2400" dirty="0" smtClean="0"/>
              <a:t/>
            </a:r>
            <a:br>
              <a:rPr lang="en-US" sz="2400" dirty="0" smtClean="0"/>
            </a:br>
            <a:r>
              <a:rPr lang="en-US" sz="2400" dirty="0" smtClean="0"/>
              <a:t>triangle (</a:t>
            </a:r>
            <a:r>
              <a:rPr lang="en-US" sz="2400" dirty="0" smtClean="0">
                <a:solidFill>
                  <a:srgbClr val="FF00FF"/>
                </a:solidFill>
              </a:rPr>
              <a:t>a</a:t>
            </a:r>
            <a:r>
              <a:rPr lang="en-US" sz="2400" dirty="0" smtClean="0"/>
              <a:t>)  + rectangle (</a:t>
            </a:r>
            <a:r>
              <a:rPr lang="en-US" sz="2400" dirty="0">
                <a:solidFill>
                  <a:srgbClr val="FF00FF"/>
                </a:solidFill>
              </a:rPr>
              <a:t>b</a:t>
            </a:r>
            <a:r>
              <a:rPr lang="en-US" sz="2400" dirty="0" smtClean="0"/>
              <a:t>) + </a:t>
            </a:r>
            <a:r>
              <a:rPr lang="en-US" sz="2400" dirty="0"/>
              <a:t>quarter circular (</a:t>
            </a:r>
            <a:r>
              <a:rPr lang="en-US" sz="2400" dirty="0">
                <a:solidFill>
                  <a:srgbClr val="FF00FF"/>
                </a:solidFill>
              </a:rPr>
              <a:t>c</a:t>
            </a:r>
            <a:r>
              <a:rPr lang="en-US" sz="2400" dirty="0"/>
              <a:t>) </a:t>
            </a:r>
            <a:r>
              <a:rPr lang="en-US" sz="2400" dirty="0" smtClean="0"/>
              <a:t/>
            </a:r>
            <a:br>
              <a:rPr lang="en-US" sz="2400" dirty="0" smtClean="0"/>
            </a:br>
            <a:r>
              <a:rPr lang="en-US" sz="2400" b="1" dirty="0" smtClean="0">
                <a:solidFill>
                  <a:srgbClr val="0000FA"/>
                </a:solidFill>
              </a:rPr>
              <a:t>–</a:t>
            </a:r>
            <a:r>
              <a:rPr lang="en-US" sz="2400" dirty="0" smtClean="0"/>
              <a:t> semicircular </a:t>
            </a:r>
            <a:r>
              <a:rPr lang="en-US" sz="2400" dirty="0"/>
              <a:t>area (</a:t>
            </a:r>
            <a:r>
              <a:rPr lang="en-US" sz="2400" dirty="0">
                <a:solidFill>
                  <a:srgbClr val="FF00FF"/>
                </a:solidFill>
              </a:rPr>
              <a:t>d</a:t>
            </a:r>
            <a:r>
              <a:rPr lang="en-US" sz="2400" dirty="0"/>
              <a:t>).  </a:t>
            </a:r>
            <a:r>
              <a:rPr lang="en-US" sz="2400" dirty="0" smtClean="0"/>
              <a:t/>
            </a:r>
            <a:br>
              <a:rPr lang="en-US" sz="2400" dirty="0" smtClean="0"/>
            </a:br>
            <a:r>
              <a:rPr lang="en-US" sz="2400" dirty="0" smtClean="0">
                <a:solidFill>
                  <a:srgbClr val="0000FA"/>
                </a:solidFill>
              </a:rPr>
              <a:t>Note </a:t>
            </a:r>
            <a:r>
              <a:rPr lang="en-US" sz="2400" dirty="0" smtClean="0">
                <a:solidFill>
                  <a:srgbClr val="0000FA"/>
                </a:solidFill>
              </a:rPr>
              <a:t>that a negative </a:t>
            </a:r>
            <a:r>
              <a:rPr lang="en-US" sz="2400" dirty="0">
                <a:solidFill>
                  <a:srgbClr val="0000FA"/>
                </a:solidFill>
              </a:rPr>
              <a:t>sign </a:t>
            </a:r>
            <a:r>
              <a:rPr lang="en-US" sz="2400" dirty="0" smtClean="0">
                <a:solidFill>
                  <a:srgbClr val="0000FA"/>
                </a:solidFill>
              </a:rPr>
              <a:t>should be used for the hole!   </a:t>
            </a:r>
            <a:endParaRPr lang="en-US" sz="2400" dirty="0">
              <a:solidFill>
                <a:srgbClr val="0000FA"/>
              </a:solidFill>
            </a:endParaRPr>
          </a:p>
        </p:txBody>
      </p:sp>
      <p:sp>
        <p:nvSpPr>
          <p:cNvPr id="11271" name="Text Box 3"/>
          <p:cNvSpPr txBox="1">
            <a:spLocks noChangeArrowheads="1"/>
          </p:cNvSpPr>
          <p:nvPr/>
        </p:nvSpPr>
        <p:spPr bwMode="auto">
          <a:xfrm>
            <a:off x="4953000" y="1219200"/>
            <a:ext cx="3505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b="1" dirty="0"/>
              <a:t>	  </a:t>
            </a:r>
            <a:r>
              <a:rPr lang="en-US" sz="2400" dirty="0"/>
              <a:t>The part shown.</a:t>
            </a:r>
          </a:p>
          <a:p>
            <a:pPr eaLnBrk="1" hangingPunct="1">
              <a:spcBef>
                <a:spcPct val="50000"/>
              </a:spcBef>
            </a:pPr>
            <a:r>
              <a:rPr lang="en-US" sz="2400" b="1" dirty="0">
                <a:solidFill>
                  <a:srgbClr val="990033"/>
                </a:solidFill>
              </a:rPr>
              <a:t>Find:</a:t>
            </a:r>
            <a:r>
              <a:rPr lang="en-US" sz="2400" dirty="0"/>
              <a:t>	  The centroid of 	   the part. </a:t>
            </a:r>
          </a:p>
          <a:p>
            <a:pPr eaLnBrk="1" hangingPunct="1">
              <a:spcBef>
                <a:spcPct val="50000"/>
              </a:spcBef>
            </a:pPr>
            <a:r>
              <a:rPr lang="en-US" sz="2400" b="1" dirty="0">
                <a:solidFill>
                  <a:srgbClr val="990033"/>
                </a:solidFill>
              </a:rPr>
              <a:t>Plan:</a:t>
            </a:r>
            <a:r>
              <a:rPr lang="en-US" sz="2400" b="1" dirty="0"/>
              <a:t>	</a:t>
            </a:r>
            <a:r>
              <a:rPr lang="en-US" sz="2400" b="1" dirty="0" smtClean="0"/>
              <a:t>  </a:t>
            </a:r>
            <a:r>
              <a:rPr lang="en-US" sz="2400" dirty="0" smtClean="0"/>
              <a:t>Follow </a:t>
            </a:r>
            <a:r>
              <a:rPr lang="en-US" sz="2400" dirty="0"/>
              <a:t>the steps 	</a:t>
            </a:r>
            <a:r>
              <a:rPr lang="en-US" sz="2400" dirty="0" smtClean="0"/>
              <a:t>  for </a:t>
            </a:r>
            <a:r>
              <a:rPr lang="en-US" sz="2400" dirty="0"/>
              <a:t>analysis.</a:t>
            </a:r>
            <a:endParaRPr lang="en-US" sz="2400" b="1" u="sng" dirty="0"/>
          </a:p>
        </p:txBody>
      </p:sp>
      <p:sp>
        <p:nvSpPr>
          <p:cNvPr id="3" name="Title 2"/>
          <p:cNvSpPr>
            <a:spLocks noGrp="1"/>
          </p:cNvSpPr>
          <p:nvPr>
            <p:ph type="title" idx="4294967295"/>
          </p:nvPr>
        </p:nvSpPr>
        <p:spPr/>
        <p:txBody>
          <a:bodyPr/>
          <a:lstStyle/>
          <a:p>
            <a:pPr fontAlgn="base"/>
            <a:r>
              <a:rPr lang="en-US" sz="2400" dirty="0"/>
              <a:t>GROUP   PROBLEM   SOLVING</a:t>
            </a:r>
            <a:endParaRPr lang="en-US" dirty="0" smtClean="0">
              <a:solidFill>
                <a:srgbClr val="000096"/>
              </a:solidFill>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039" y="1023212"/>
            <a:ext cx="4324961" cy="2726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676400" y="2828835"/>
            <a:ext cx="298480" cy="400110"/>
          </a:xfrm>
          <a:prstGeom prst="rect">
            <a:avLst/>
          </a:prstGeom>
        </p:spPr>
        <p:txBody>
          <a:bodyPr wrap="none">
            <a:spAutoFit/>
          </a:bodyPr>
          <a:lstStyle/>
          <a:p>
            <a:r>
              <a:rPr lang="en-US" sz="2000" dirty="0">
                <a:solidFill>
                  <a:srgbClr val="FF00FF"/>
                </a:solidFill>
              </a:rPr>
              <a:t>a</a:t>
            </a:r>
            <a:endParaRPr lang="en-US" dirty="0"/>
          </a:p>
        </p:txBody>
      </p:sp>
      <p:sp>
        <p:nvSpPr>
          <p:cNvPr id="9" name="Rectangle 8"/>
          <p:cNvSpPr/>
          <p:nvPr/>
        </p:nvSpPr>
        <p:spPr>
          <a:xfrm>
            <a:off x="2286000" y="2397647"/>
            <a:ext cx="312906" cy="400110"/>
          </a:xfrm>
          <a:prstGeom prst="rect">
            <a:avLst/>
          </a:prstGeom>
        </p:spPr>
        <p:txBody>
          <a:bodyPr wrap="none">
            <a:spAutoFit/>
          </a:bodyPr>
          <a:lstStyle/>
          <a:p>
            <a:r>
              <a:rPr lang="en-US" sz="2000" dirty="0" smtClean="0">
                <a:solidFill>
                  <a:srgbClr val="FF00FF"/>
                </a:solidFill>
              </a:rPr>
              <a:t>b</a:t>
            </a:r>
            <a:endParaRPr lang="en-US" dirty="0"/>
          </a:p>
        </p:txBody>
      </p:sp>
      <p:sp>
        <p:nvSpPr>
          <p:cNvPr id="10" name="Rectangle 9"/>
          <p:cNvSpPr/>
          <p:nvPr/>
        </p:nvSpPr>
        <p:spPr>
          <a:xfrm>
            <a:off x="3429000" y="2781180"/>
            <a:ext cx="298480" cy="400110"/>
          </a:xfrm>
          <a:prstGeom prst="rect">
            <a:avLst/>
          </a:prstGeom>
        </p:spPr>
        <p:txBody>
          <a:bodyPr wrap="none">
            <a:spAutoFit/>
          </a:bodyPr>
          <a:lstStyle/>
          <a:p>
            <a:r>
              <a:rPr lang="en-US" sz="2000" dirty="0" smtClean="0">
                <a:solidFill>
                  <a:srgbClr val="FF00FF"/>
                </a:solidFill>
              </a:rPr>
              <a:t>c</a:t>
            </a:r>
            <a:endParaRPr lang="en-US" dirty="0"/>
          </a:p>
        </p:txBody>
      </p:sp>
      <p:sp>
        <p:nvSpPr>
          <p:cNvPr id="11" name="Rectangle 10"/>
          <p:cNvSpPr/>
          <p:nvPr/>
        </p:nvSpPr>
        <p:spPr>
          <a:xfrm>
            <a:off x="3024555" y="2916756"/>
            <a:ext cx="312906" cy="400110"/>
          </a:xfrm>
          <a:prstGeom prst="rect">
            <a:avLst/>
          </a:prstGeom>
        </p:spPr>
        <p:txBody>
          <a:bodyPr wrap="none">
            <a:spAutoFit/>
          </a:bodyPr>
          <a:lstStyle/>
          <a:p>
            <a:r>
              <a:rPr lang="en-US" sz="2000" dirty="0" smtClean="0">
                <a:solidFill>
                  <a:srgbClr val="FF00FF"/>
                </a:solidFill>
              </a:rPr>
              <a:t>d</a:t>
            </a:r>
            <a:endParaRPr lang="en-US" dirty="0"/>
          </a:p>
        </p:txBody>
      </p:sp>
    </p:spTree>
    <p:extLst>
      <p:ext uri="{BB962C8B-B14F-4D97-AF65-F5344CB8AC3E}">
        <p14:creationId xmlns:p14="http://schemas.microsoft.com/office/powerpoint/2010/main" val="243767139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additive="base">
                                        <p:cTn id="7" dur="500" fill="hold"/>
                                        <p:tgtEl>
                                          <p:spTgt spid="91140"/>
                                        </p:tgtEl>
                                        <p:attrNameLst>
                                          <p:attrName>ppt_x</p:attrName>
                                        </p:attrNameLst>
                                      </p:cBhvr>
                                      <p:tavLst>
                                        <p:tav tm="0">
                                          <p:val>
                                            <p:strVal val="0-#ppt_w/2"/>
                                          </p:val>
                                        </p:tav>
                                        <p:tav tm="100000">
                                          <p:val>
                                            <p:strVal val="#ppt_x"/>
                                          </p:val>
                                        </p:tav>
                                      </p:tavLst>
                                    </p:anim>
                                    <p:anim calcmode="lin" valueType="num">
                                      <p:cBhvr additive="base">
                                        <p:cTn id="8"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343400" y="989634"/>
            <a:ext cx="4572000" cy="2164728"/>
            <a:chOff x="4343400" y="989634"/>
            <a:chExt cx="4324961" cy="1905966"/>
          </a:xfrm>
        </p:grpSpPr>
        <p:grpSp>
          <p:nvGrpSpPr>
            <p:cNvPr id="6" name="Group 5"/>
            <p:cNvGrpSpPr/>
            <p:nvPr/>
          </p:nvGrpSpPr>
          <p:grpSpPr>
            <a:xfrm>
              <a:off x="4343400" y="1066800"/>
              <a:ext cx="4324961" cy="1828800"/>
              <a:chOff x="4572000" y="1097280"/>
              <a:chExt cx="4324961" cy="1828800"/>
            </a:xfrm>
          </p:grpSpPr>
          <p:pic>
            <p:nvPicPr>
              <p:cNvPr id="4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1516" b="1420"/>
              <a:stretch/>
            </p:blipFill>
            <p:spPr bwMode="auto">
              <a:xfrm>
                <a:off x="4572000" y="1097280"/>
                <a:ext cx="4324961"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Rectangle 44"/>
              <p:cNvSpPr/>
              <p:nvPr/>
            </p:nvSpPr>
            <p:spPr>
              <a:xfrm>
                <a:off x="5620361" y="2043419"/>
                <a:ext cx="298480" cy="400110"/>
              </a:xfrm>
              <a:prstGeom prst="rect">
                <a:avLst/>
              </a:prstGeom>
            </p:spPr>
            <p:txBody>
              <a:bodyPr wrap="none">
                <a:spAutoFit/>
              </a:bodyPr>
              <a:lstStyle/>
              <a:p>
                <a:r>
                  <a:rPr lang="en-US" sz="2000" dirty="0">
                    <a:solidFill>
                      <a:srgbClr val="FF00FF"/>
                    </a:solidFill>
                  </a:rPr>
                  <a:t>a</a:t>
                </a:r>
                <a:endParaRPr lang="en-US" dirty="0"/>
              </a:p>
            </p:txBody>
          </p:sp>
          <p:sp>
            <p:nvSpPr>
              <p:cNvPr id="46" name="Rectangle 45"/>
              <p:cNvSpPr/>
              <p:nvPr/>
            </p:nvSpPr>
            <p:spPr>
              <a:xfrm>
                <a:off x="6229961" y="1612231"/>
                <a:ext cx="312906" cy="400110"/>
              </a:xfrm>
              <a:prstGeom prst="rect">
                <a:avLst/>
              </a:prstGeom>
            </p:spPr>
            <p:txBody>
              <a:bodyPr wrap="none">
                <a:spAutoFit/>
              </a:bodyPr>
              <a:lstStyle/>
              <a:p>
                <a:r>
                  <a:rPr lang="en-US" sz="2000" dirty="0" smtClean="0">
                    <a:solidFill>
                      <a:srgbClr val="FF00FF"/>
                    </a:solidFill>
                  </a:rPr>
                  <a:t>b</a:t>
                </a:r>
                <a:endParaRPr lang="en-US" dirty="0"/>
              </a:p>
            </p:txBody>
          </p:sp>
          <p:sp>
            <p:nvSpPr>
              <p:cNvPr id="47" name="Rectangle 46"/>
              <p:cNvSpPr/>
              <p:nvPr/>
            </p:nvSpPr>
            <p:spPr>
              <a:xfrm>
                <a:off x="7372961" y="1995764"/>
                <a:ext cx="298480" cy="400110"/>
              </a:xfrm>
              <a:prstGeom prst="rect">
                <a:avLst/>
              </a:prstGeom>
            </p:spPr>
            <p:txBody>
              <a:bodyPr wrap="none">
                <a:spAutoFit/>
              </a:bodyPr>
              <a:lstStyle/>
              <a:p>
                <a:r>
                  <a:rPr lang="en-US" sz="2000" dirty="0" smtClean="0">
                    <a:solidFill>
                      <a:srgbClr val="FF00FF"/>
                    </a:solidFill>
                  </a:rPr>
                  <a:t>c</a:t>
                </a:r>
                <a:endParaRPr lang="en-US" dirty="0"/>
              </a:p>
            </p:txBody>
          </p:sp>
          <p:sp>
            <p:nvSpPr>
              <p:cNvPr id="48" name="Rectangle 47"/>
              <p:cNvSpPr/>
              <p:nvPr/>
            </p:nvSpPr>
            <p:spPr>
              <a:xfrm>
                <a:off x="7051699" y="2161636"/>
                <a:ext cx="312906" cy="400110"/>
              </a:xfrm>
              <a:prstGeom prst="rect">
                <a:avLst/>
              </a:prstGeom>
            </p:spPr>
            <p:txBody>
              <a:bodyPr wrap="none">
                <a:spAutoFit/>
              </a:bodyPr>
              <a:lstStyle/>
              <a:p>
                <a:r>
                  <a:rPr lang="en-US" sz="2000" dirty="0" smtClean="0">
                    <a:solidFill>
                      <a:srgbClr val="FF00FF"/>
                    </a:solidFill>
                  </a:rPr>
                  <a:t>d</a:t>
                </a:r>
                <a:endParaRPr lang="en-US" dirty="0"/>
              </a:p>
            </p:txBody>
          </p:sp>
        </p:grpSp>
        <p:sp>
          <p:nvSpPr>
            <p:cNvPr id="7" name="TextBox 6"/>
            <p:cNvSpPr txBox="1"/>
            <p:nvPr/>
          </p:nvSpPr>
          <p:spPr>
            <a:xfrm>
              <a:off x="6788359" y="989634"/>
              <a:ext cx="276038" cy="338554"/>
            </a:xfrm>
            <a:prstGeom prst="rect">
              <a:avLst/>
            </a:prstGeom>
            <a:noFill/>
          </p:spPr>
          <p:txBody>
            <a:bodyPr wrap="none" rtlCol="0">
              <a:spAutoFit/>
            </a:bodyPr>
            <a:lstStyle/>
            <a:p>
              <a:r>
                <a:rPr lang="en-US" sz="1600" i="1" dirty="0" smtClean="0"/>
                <a:t>y</a:t>
              </a:r>
              <a:endParaRPr lang="en-US" sz="1600" i="1" dirty="0"/>
            </a:p>
          </p:txBody>
        </p:sp>
      </p:grpSp>
      <p:sp>
        <p:nvSpPr>
          <p:cNvPr id="12298" name="Text Box 38"/>
          <p:cNvSpPr txBox="1">
            <a:spLocks noChangeArrowheads="1"/>
          </p:cNvSpPr>
          <p:nvPr/>
        </p:nvSpPr>
        <p:spPr bwMode="auto">
          <a:xfrm>
            <a:off x="457200" y="1066800"/>
            <a:ext cx="4114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0" indent="-8572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Steps 2 &amp; </a:t>
            </a:r>
            <a:r>
              <a:rPr lang="en-US" dirty="0" smtClean="0"/>
              <a:t>3:  </a:t>
            </a:r>
            <a:r>
              <a:rPr lang="en-US" dirty="0" smtClean="0">
                <a:solidFill>
                  <a:srgbClr val="0000FA"/>
                </a:solidFill>
              </a:rPr>
              <a:t>Create and complete the </a:t>
            </a:r>
            <a:r>
              <a:rPr lang="en-US" dirty="0" smtClean="0">
                <a:solidFill>
                  <a:srgbClr val="0000FA"/>
                </a:solidFill>
              </a:rPr>
              <a:t>table </a:t>
            </a:r>
            <a:r>
              <a:rPr lang="en-US" dirty="0"/>
              <a:t>using parts </a:t>
            </a:r>
            <a:r>
              <a:rPr lang="en-US" dirty="0" smtClean="0"/>
              <a:t>a, </a:t>
            </a:r>
            <a:r>
              <a:rPr lang="en-US" dirty="0"/>
              <a:t>b, </a:t>
            </a:r>
            <a:r>
              <a:rPr lang="en-US" dirty="0" smtClean="0"/>
              <a:t>c</a:t>
            </a:r>
            <a:r>
              <a:rPr lang="en-US" dirty="0"/>
              <a:t>, and d</a:t>
            </a:r>
            <a:r>
              <a:rPr lang="en-US" dirty="0" smtClean="0"/>
              <a:t>.  Note the location of the axis system.</a:t>
            </a:r>
            <a:endParaRPr lang="en-US" dirty="0"/>
          </a:p>
        </p:txBody>
      </p:sp>
      <p:grpSp>
        <p:nvGrpSpPr>
          <p:cNvPr id="5" name="Group 4"/>
          <p:cNvGrpSpPr/>
          <p:nvPr/>
        </p:nvGrpSpPr>
        <p:grpSpPr>
          <a:xfrm>
            <a:off x="609600" y="3154362"/>
            <a:ext cx="8229600" cy="3170238"/>
            <a:chOff x="609600" y="2895600"/>
            <a:chExt cx="8229600" cy="3170238"/>
          </a:xfrm>
        </p:grpSpPr>
        <p:grpSp>
          <p:nvGrpSpPr>
            <p:cNvPr id="2" name="Group 48"/>
            <p:cNvGrpSpPr>
              <a:grpSpLocks/>
            </p:cNvGrpSpPr>
            <p:nvPr/>
          </p:nvGrpSpPr>
          <p:grpSpPr bwMode="auto">
            <a:xfrm>
              <a:off x="609600" y="2895600"/>
              <a:ext cx="8229600" cy="3170238"/>
              <a:chOff x="384" y="1920"/>
              <a:chExt cx="5184" cy="1997"/>
            </a:xfrm>
          </p:grpSpPr>
          <p:sp>
            <p:nvSpPr>
              <p:cNvPr id="12300" name="Rectangle 4"/>
              <p:cNvSpPr>
                <a:spLocks noChangeArrowheads="1"/>
              </p:cNvSpPr>
              <p:nvPr/>
            </p:nvSpPr>
            <p:spPr bwMode="auto">
              <a:xfrm>
                <a:off x="4944" y="3526"/>
                <a:ext cx="624"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b="1" dirty="0" smtClean="0">
                    <a:solidFill>
                      <a:srgbClr val="0000FA"/>
                    </a:solidFill>
                  </a:rPr>
                  <a:t>26.33</a:t>
                </a:r>
                <a:endParaRPr lang="en-US" b="1" dirty="0">
                  <a:solidFill>
                    <a:srgbClr val="0000FA"/>
                  </a:solidFill>
                </a:endParaRPr>
              </a:p>
            </p:txBody>
          </p:sp>
          <p:sp>
            <p:nvSpPr>
              <p:cNvPr id="12301" name="Rectangle 5"/>
              <p:cNvSpPr>
                <a:spLocks noChangeArrowheads="1"/>
              </p:cNvSpPr>
              <p:nvPr/>
            </p:nvSpPr>
            <p:spPr bwMode="auto">
              <a:xfrm>
                <a:off x="4320" y="3526"/>
                <a:ext cx="624"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b="1" dirty="0">
                    <a:solidFill>
                      <a:srgbClr val="0000FF"/>
                    </a:solidFill>
                    <a:cs typeface="Times New Roman" pitchFamily="18" charset="0"/>
                  </a:rPr>
                  <a:t>– </a:t>
                </a:r>
                <a:r>
                  <a:rPr lang="en-US" b="1" dirty="0" smtClean="0">
                    <a:solidFill>
                      <a:srgbClr val="0000FF"/>
                    </a:solidFill>
                  </a:rPr>
                  <a:t>22.5</a:t>
                </a:r>
                <a:endParaRPr lang="en-US" b="1" dirty="0">
                  <a:solidFill>
                    <a:srgbClr val="0000FF"/>
                  </a:solidFill>
                </a:endParaRPr>
              </a:p>
            </p:txBody>
          </p:sp>
          <p:sp>
            <p:nvSpPr>
              <p:cNvPr id="12302" name="Rectangle 6"/>
              <p:cNvSpPr>
                <a:spLocks noChangeArrowheads="1"/>
              </p:cNvSpPr>
              <p:nvPr/>
            </p:nvSpPr>
            <p:spPr bwMode="auto">
              <a:xfrm>
                <a:off x="3312" y="3526"/>
                <a:ext cx="1008"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endParaRPr lang="en-US"/>
              </a:p>
            </p:txBody>
          </p:sp>
          <p:sp>
            <p:nvSpPr>
              <p:cNvPr id="12303" name="Rectangle 7"/>
              <p:cNvSpPr>
                <a:spLocks noChangeArrowheads="1"/>
              </p:cNvSpPr>
              <p:nvPr/>
            </p:nvSpPr>
            <p:spPr bwMode="auto">
              <a:xfrm>
                <a:off x="2160" y="3526"/>
                <a:ext cx="115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endParaRPr lang="en-US"/>
              </a:p>
            </p:txBody>
          </p:sp>
          <p:sp>
            <p:nvSpPr>
              <p:cNvPr id="12304" name="Rectangle 8"/>
              <p:cNvSpPr>
                <a:spLocks noChangeArrowheads="1"/>
              </p:cNvSpPr>
              <p:nvPr/>
            </p:nvSpPr>
            <p:spPr bwMode="auto">
              <a:xfrm>
                <a:off x="1488" y="3526"/>
                <a:ext cx="67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b="1" dirty="0" smtClean="0">
                    <a:solidFill>
                      <a:srgbClr val="0000FA"/>
                    </a:solidFill>
                  </a:rPr>
                  <a:t>19.00</a:t>
                </a:r>
                <a:endParaRPr lang="en-US" b="1" dirty="0">
                  <a:solidFill>
                    <a:srgbClr val="0000FA"/>
                  </a:solidFill>
                </a:endParaRPr>
              </a:p>
            </p:txBody>
          </p:sp>
          <p:sp>
            <p:nvSpPr>
              <p:cNvPr id="12305" name="Rectangle 9"/>
              <p:cNvSpPr>
                <a:spLocks noChangeArrowheads="1"/>
              </p:cNvSpPr>
              <p:nvPr/>
            </p:nvSpPr>
            <p:spPr bwMode="auto">
              <a:xfrm>
                <a:off x="384" y="3526"/>
                <a:ext cx="1104"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accent1"/>
                  </a:buClr>
                </a:pPr>
                <a:r>
                  <a:rPr lang="en-US" b="1" dirty="0">
                    <a:sym typeface="Symbol" pitchFamily="18" charset="2"/>
                  </a:rPr>
                  <a:t>         </a:t>
                </a:r>
                <a:r>
                  <a:rPr lang="en-US" b="1" dirty="0" smtClean="0">
                    <a:sym typeface="Symbol" pitchFamily="18" charset="2"/>
                  </a:rPr>
                  <a:t></a:t>
                </a:r>
                <a:endParaRPr lang="en-US" b="1" dirty="0">
                  <a:sym typeface="Symbol" pitchFamily="18" charset="2"/>
                </a:endParaRPr>
              </a:p>
            </p:txBody>
          </p:sp>
          <p:sp>
            <p:nvSpPr>
              <p:cNvPr id="12306" name="Rectangle 10"/>
              <p:cNvSpPr>
                <a:spLocks noChangeArrowheads="1"/>
              </p:cNvSpPr>
              <p:nvPr/>
            </p:nvSpPr>
            <p:spPr bwMode="auto">
              <a:xfrm>
                <a:off x="4944" y="2476"/>
                <a:ext cx="624"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0"/>
                  </a:spcBef>
                  <a:spcAft>
                    <a:spcPts val="300"/>
                  </a:spcAft>
                  <a:buClr>
                    <a:schemeClr val="accent1"/>
                  </a:buClr>
                </a:pPr>
                <a:r>
                  <a:rPr lang="en-US" dirty="0" smtClean="0"/>
                  <a:t>4.5</a:t>
                </a:r>
              </a:p>
              <a:p>
                <a:pPr algn="ctr">
                  <a:spcBef>
                    <a:spcPts val="0"/>
                  </a:spcBef>
                  <a:spcAft>
                    <a:spcPts val="300"/>
                  </a:spcAft>
                  <a:buClr>
                    <a:schemeClr val="accent1"/>
                  </a:buClr>
                </a:pPr>
                <a:r>
                  <a:rPr lang="en-US" dirty="0" smtClean="0"/>
                  <a:t>13</a:t>
                </a:r>
                <a:r>
                  <a:rPr lang="en-US" b="1" dirty="0" smtClean="0"/>
                  <a:t>.</a:t>
                </a:r>
                <a:r>
                  <a:rPr lang="en-US" dirty="0" smtClean="0"/>
                  <a:t>5</a:t>
                </a:r>
                <a:endParaRPr lang="en-US" dirty="0"/>
              </a:p>
              <a:p>
                <a:pPr algn="ctr">
                  <a:spcBef>
                    <a:spcPts val="0"/>
                  </a:spcBef>
                  <a:spcAft>
                    <a:spcPts val="300"/>
                  </a:spcAft>
                  <a:buClr>
                    <a:schemeClr val="accent1"/>
                  </a:buClr>
                </a:pPr>
                <a:r>
                  <a:rPr lang="en-US" dirty="0" smtClean="0"/>
                  <a:t>9</a:t>
                </a:r>
                <a:endParaRPr lang="en-US" dirty="0"/>
              </a:p>
              <a:p>
                <a:pPr algn="ctr">
                  <a:spcBef>
                    <a:spcPts val="0"/>
                  </a:spcBef>
                  <a:spcAft>
                    <a:spcPts val="300"/>
                  </a:spcAft>
                  <a:buClr>
                    <a:schemeClr val="accent1"/>
                  </a:buClr>
                </a:pPr>
                <a:r>
                  <a:rPr lang="en-US" dirty="0">
                    <a:cs typeface="Times New Roman" pitchFamily="18" charset="0"/>
                  </a:rPr>
                  <a:t>–</a:t>
                </a:r>
                <a:r>
                  <a:rPr lang="en-US" dirty="0" smtClean="0"/>
                  <a:t> 0.67</a:t>
                </a:r>
                <a:endParaRPr lang="en-US" dirty="0"/>
              </a:p>
            </p:txBody>
          </p:sp>
          <p:sp>
            <p:nvSpPr>
              <p:cNvPr id="12307" name="Rectangle 11"/>
              <p:cNvSpPr>
                <a:spLocks noChangeArrowheads="1"/>
              </p:cNvSpPr>
              <p:nvPr/>
            </p:nvSpPr>
            <p:spPr bwMode="auto">
              <a:xfrm>
                <a:off x="4320" y="2476"/>
                <a:ext cx="624"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0"/>
                  </a:spcBef>
                  <a:spcAft>
                    <a:spcPts val="300"/>
                  </a:spcAft>
                  <a:buClr>
                    <a:schemeClr val="accent1"/>
                  </a:buClr>
                </a:pPr>
                <a:r>
                  <a:rPr lang="en-US" dirty="0">
                    <a:cs typeface="Times New Roman" pitchFamily="18" charset="0"/>
                  </a:rPr>
                  <a:t>– </a:t>
                </a:r>
                <a:r>
                  <a:rPr lang="en-US" dirty="0" smtClean="0"/>
                  <a:t>18</a:t>
                </a:r>
              </a:p>
              <a:p>
                <a:pPr algn="ctr">
                  <a:spcBef>
                    <a:spcPts val="0"/>
                  </a:spcBef>
                  <a:spcAft>
                    <a:spcPts val="300"/>
                  </a:spcAft>
                  <a:buClr>
                    <a:schemeClr val="accent1"/>
                  </a:buClr>
                </a:pPr>
                <a:r>
                  <a:rPr lang="en-US" dirty="0">
                    <a:cs typeface="Times New Roman" pitchFamily="18" charset="0"/>
                  </a:rPr>
                  <a:t>– </a:t>
                </a:r>
                <a:r>
                  <a:rPr lang="en-US" dirty="0" smtClean="0"/>
                  <a:t>13</a:t>
                </a:r>
                <a:r>
                  <a:rPr lang="en-US" b="1" dirty="0" smtClean="0"/>
                  <a:t>.</a:t>
                </a:r>
                <a:r>
                  <a:rPr lang="en-US" dirty="0" smtClean="0"/>
                  <a:t>5</a:t>
                </a:r>
                <a:endParaRPr lang="en-US" dirty="0"/>
              </a:p>
              <a:p>
                <a:pPr algn="ctr">
                  <a:spcBef>
                    <a:spcPts val="0"/>
                  </a:spcBef>
                  <a:spcAft>
                    <a:spcPts val="300"/>
                  </a:spcAft>
                  <a:buClr>
                    <a:schemeClr val="accent1"/>
                  </a:buClr>
                </a:pPr>
                <a:r>
                  <a:rPr lang="en-US" dirty="0" smtClean="0"/>
                  <a:t>9 </a:t>
                </a:r>
              </a:p>
              <a:p>
                <a:pPr algn="ctr">
                  <a:spcBef>
                    <a:spcPts val="0"/>
                  </a:spcBef>
                  <a:spcAft>
                    <a:spcPts val="300"/>
                  </a:spcAft>
                  <a:buClr>
                    <a:schemeClr val="accent1"/>
                  </a:buClr>
                </a:pPr>
                <a:r>
                  <a:rPr lang="en-US" dirty="0" smtClean="0"/>
                  <a:t>0 </a:t>
                </a:r>
                <a:endParaRPr lang="en-US" dirty="0"/>
              </a:p>
            </p:txBody>
          </p:sp>
          <p:sp>
            <p:nvSpPr>
              <p:cNvPr id="12308" name="Rectangle 12"/>
              <p:cNvSpPr>
                <a:spLocks noChangeArrowheads="1"/>
              </p:cNvSpPr>
              <p:nvPr/>
            </p:nvSpPr>
            <p:spPr bwMode="auto">
              <a:xfrm>
                <a:off x="3312" y="2476"/>
                <a:ext cx="1008"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0"/>
                  </a:spcBef>
                  <a:spcAft>
                    <a:spcPts val="300"/>
                  </a:spcAft>
                  <a:buClr>
                    <a:schemeClr val="accent1"/>
                  </a:buClr>
                </a:pPr>
                <a:r>
                  <a:rPr lang="en-US" dirty="0" smtClean="0"/>
                  <a:t>1</a:t>
                </a:r>
                <a:endParaRPr lang="en-US" dirty="0"/>
              </a:p>
              <a:p>
                <a:pPr algn="ctr">
                  <a:spcBef>
                    <a:spcPts val="0"/>
                  </a:spcBef>
                  <a:spcAft>
                    <a:spcPts val="300"/>
                  </a:spcAft>
                  <a:buClr>
                    <a:schemeClr val="accent1"/>
                  </a:buClr>
                </a:pPr>
                <a:r>
                  <a:rPr lang="en-US" dirty="0" smtClean="0"/>
                  <a:t>1.5</a:t>
                </a:r>
                <a:endParaRPr lang="en-US" dirty="0"/>
              </a:p>
              <a:p>
                <a:pPr algn="ctr">
                  <a:spcBef>
                    <a:spcPts val="0"/>
                  </a:spcBef>
                  <a:spcAft>
                    <a:spcPts val="300"/>
                  </a:spcAft>
                  <a:buClr>
                    <a:schemeClr val="accent1"/>
                  </a:buClr>
                </a:pPr>
                <a:r>
                  <a:rPr lang="en-US" dirty="0" smtClean="0"/>
                  <a:t>4(3</a:t>
                </a:r>
                <a:r>
                  <a:rPr lang="en-US" dirty="0"/>
                  <a:t>) / (3 </a:t>
                </a:r>
                <a:r>
                  <a:rPr lang="en-US" dirty="0">
                    <a:sym typeface="Symbol" pitchFamily="18" charset="2"/>
                  </a:rPr>
                  <a:t></a:t>
                </a:r>
                <a:r>
                  <a:rPr lang="en-US" dirty="0" smtClean="0">
                    <a:sym typeface="Symbol" pitchFamily="18" charset="2"/>
                  </a:rPr>
                  <a:t>)</a:t>
                </a:r>
              </a:p>
              <a:p>
                <a:pPr algn="ctr">
                  <a:spcBef>
                    <a:spcPts val="0"/>
                  </a:spcBef>
                  <a:spcAft>
                    <a:spcPts val="300"/>
                  </a:spcAft>
                  <a:buClr>
                    <a:schemeClr val="accent1"/>
                  </a:buClr>
                </a:pPr>
                <a:r>
                  <a:rPr lang="en-US" dirty="0" smtClean="0"/>
                  <a:t>4(1</a:t>
                </a:r>
                <a:r>
                  <a:rPr lang="en-US" dirty="0"/>
                  <a:t>) / (3 </a:t>
                </a:r>
                <a:r>
                  <a:rPr lang="en-US" dirty="0">
                    <a:sym typeface="Symbol" pitchFamily="18" charset="2"/>
                  </a:rPr>
                  <a:t></a:t>
                </a:r>
                <a:r>
                  <a:rPr lang="en-US" dirty="0"/>
                  <a:t>)  </a:t>
                </a:r>
              </a:p>
            </p:txBody>
          </p:sp>
          <p:sp>
            <p:nvSpPr>
              <p:cNvPr id="12309" name="Rectangle 13"/>
              <p:cNvSpPr>
                <a:spLocks noChangeArrowheads="1"/>
              </p:cNvSpPr>
              <p:nvPr/>
            </p:nvSpPr>
            <p:spPr bwMode="auto">
              <a:xfrm>
                <a:off x="2160" y="2476"/>
                <a:ext cx="1152"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0"/>
                  </a:spcBef>
                  <a:spcAft>
                    <a:spcPts val="300"/>
                  </a:spcAft>
                  <a:buClr>
                    <a:schemeClr val="accent1"/>
                  </a:buClr>
                </a:pPr>
                <a:r>
                  <a:rPr lang="en-US" dirty="0">
                    <a:cs typeface="Times New Roman" pitchFamily="18" charset="0"/>
                  </a:rPr>
                  <a:t>– </a:t>
                </a:r>
                <a:r>
                  <a:rPr lang="en-US" dirty="0" smtClean="0"/>
                  <a:t>4</a:t>
                </a:r>
                <a:endParaRPr lang="en-US" dirty="0"/>
              </a:p>
              <a:p>
                <a:pPr algn="ctr">
                  <a:spcBef>
                    <a:spcPts val="0"/>
                  </a:spcBef>
                  <a:spcAft>
                    <a:spcPts val="300"/>
                  </a:spcAft>
                  <a:buClr>
                    <a:schemeClr val="accent1"/>
                  </a:buClr>
                </a:pPr>
                <a:r>
                  <a:rPr lang="en-US" dirty="0" smtClean="0">
                    <a:cs typeface="Times New Roman" pitchFamily="18" charset="0"/>
                  </a:rPr>
                  <a:t>– </a:t>
                </a:r>
                <a:r>
                  <a:rPr lang="en-US" dirty="0" smtClean="0"/>
                  <a:t>1.5</a:t>
                </a:r>
                <a:endParaRPr lang="en-US" dirty="0"/>
              </a:p>
              <a:p>
                <a:pPr algn="ctr">
                  <a:spcBef>
                    <a:spcPts val="0"/>
                  </a:spcBef>
                  <a:spcAft>
                    <a:spcPts val="300"/>
                  </a:spcAft>
                  <a:buClr>
                    <a:schemeClr val="accent1"/>
                  </a:buClr>
                </a:pPr>
                <a:r>
                  <a:rPr lang="en-US" dirty="0" smtClean="0"/>
                  <a:t>4(3</a:t>
                </a:r>
                <a:r>
                  <a:rPr lang="en-US" dirty="0"/>
                  <a:t>) / (3 </a:t>
                </a:r>
                <a:r>
                  <a:rPr lang="en-US" dirty="0">
                    <a:sym typeface="Symbol" pitchFamily="18" charset="2"/>
                  </a:rPr>
                  <a:t></a:t>
                </a:r>
                <a:r>
                  <a:rPr lang="en-US" dirty="0" smtClean="0">
                    <a:sym typeface="Symbol" pitchFamily="18" charset="2"/>
                  </a:rPr>
                  <a:t>)</a:t>
                </a:r>
              </a:p>
              <a:p>
                <a:pPr algn="ctr">
                  <a:spcBef>
                    <a:spcPts val="0"/>
                  </a:spcBef>
                  <a:spcAft>
                    <a:spcPts val="300"/>
                  </a:spcAft>
                  <a:buClr>
                    <a:schemeClr val="accent1"/>
                  </a:buClr>
                </a:pPr>
                <a:r>
                  <a:rPr lang="en-US" dirty="0" smtClean="0">
                    <a:sym typeface="Symbol" pitchFamily="18" charset="2"/>
                  </a:rPr>
                  <a:t>0</a:t>
                </a:r>
                <a:r>
                  <a:rPr lang="en-US" dirty="0" smtClean="0"/>
                  <a:t> </a:t>
                </a:r>
                <a:endParaRPr lang="en-US" dirty="0"/>
              </a:p>
            </p:txBody>
          </p:sp>
          <p:sp>
            <p:nvSpPr>
              <p:cNvPr id="12310" name="Rectangle 14"/>
              <p:cNvSpPr>
                <a:spLocks noChangeArrowheads="1"/>
              </p:cNvSpPr>
              <p:nvPr/>
            </p:nvSpPr>
            <p:spPr bwMode="auto">
              <a:xfrm>
                <a:off x="1488" y="2476"/>
                <a:ext cx="672"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ts val="0"/>
                  </a:spcBef>
                  <a:spcAft>
                    <a:spcPts val="300"/>
                  </a:spcAft>
                  <a:buClr>
                    <a:schemeClr val="accent1"/>
                  </a:buClr>
                </a:pPr>
                <a:r>
                  <a:rPr lang="en-US" dirty="0" smtClean="0"/>
                  <a:t>4.5</a:t>
                </a:r>
                <a:endParaRPr lang="en-US" dirty="0"/>
              </a:p>
              <a:p>
                <a:pPr algn="ctr">
                  <a:spcBef>
                    <a:spcPts val="0"/>
                  </a:spcBef>
                  <a:spcAft>
                    <a:spcPts val="300"/>
                  </a:spcAft>
                  <a:buClr>
                    <a:schemeClr val="accent1"/>
                  </a:buClr>
                </a:pPr>
                <a:r>
                  <a:rPr lang="en-US" dirty="0" smtClean="0"/>
                  <a:t>9.0</a:t>
                </a:r>
                <a:endParaRPr lang="en-US" dirty="0"/>
              </a:p>
              <a:p>
                <a:pPr algn="ctr">
                  <a:spcBef>
                    <a:spcPts val="0"/>
                  </a:spcBef>
                  <a:spcAft>
                    <a:spcPts val="300"/>
                  </a:spcAft>
                  <a:buClr>
                    <a:schemeClr val="accent1"/>
                  </a:buClr>
                </a:pPr>
                <a:r>
                  <a:rPr lang="en-US" dirty="0" smtClean="0"/>
                  <a:t>9 </a:t>
                </a:r>
                <a:r>
                  <a:rPr lang="en-US" dirty="0">
                    <a:sym typeface="Symbol" pitchFamily="18" charset="2"/>
                  </a:rPr>
                  <a:t> / </a:t>
                </a:r>
                <a:r>
                  <a:rPr lang="en-US" dirty="0" smtClean="0">
                    <a:sym typeface="Symbol" pitchFamily="18" charset="2"/>
                  </a:rPr>
                  <a:t>4</a:t>
                </a:r>
              </a:p>
              <a:p>
                <a:pPr algn="ctr">
                  <a:spcBef>
                    <a:spcPts val="0"/>
                  </a:spcBef>
                  <a:spcAft>
                    <a:spcPts val="300"/>
                  </a:spcAft>
                  <a:buClr>
                    <a:schemeClr val="accent1"/>
                  </a:buClr>
                </a:pPr>
                <a:r>
                  <a:rPr lang="en-US" dirty="0" smtClean="0">
                    <a:cs typeface="Times New Roman" pitchFamily="18" charset="0"/>
                  </a:rPr>
                  <a:t>– </a:t>
                </a:r>
                <a:r>
                  <a:rPr lang="en-US" dirty="0">
                    <a:sym typeface="Symbol" pitchFamily="18" charset="2"/>
                  </a:rPr>
                  <a:t> / 2</a:t>
                </a:r>
              </a:p>
            </p:txBody>
          </p:sp>
          <p:sp>
            <p:nvSpPr>
              <p:cNvPr id="12311" name="Rectangle 15"/>
              <p:cNvSpPr>
                <a:spLocks noChangeArrowheads="1"/>
              </p:cNvSpPr>
              <p:nvPr/>
            </p:nvSpPr>
            <p:spPr bwMode="auto">
              <a:xfrm>
                <a:off x="384" y="2476"/>
                <a:ext cx="1104"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300"/>
                  </a:spcAft>
                  <a:buClr>
                    <a:schemeClr val="accent1"/>
                  </a:buClr>
                </a:pPr>
                <a:r>
                  <a:rPr lang="en-US" dirty="0" smtClean="0"/>
                  <a:t>Triangle </a:t>
                </a:r>
                <a:r>
                  <a:rPr lang="en-US" dirty="0" smtClean="0">
                    <a:solidFill>
                      <a:srgbClr val="FF00FF"/>
                    </a:solidFill>
                  </a:rPr>
                  <a:t>a</a:t>
                </a:r>
                <a:endParaRPr lang="en-US" dirty="0">
                  <a:solidFill>
                    <a:srgbClr val="FF00FF"/>
                  </a:solidFill>
                </a:endParaRPr>
              </a:p>
              <a:p>
                <a:pPr>
                  <a:spcBef>
                    <a:spcPts val="0"/>
                  </a:spcBef>
                  <a:spcAft>
                    <a:spcPts val="300"/>
                  </a:spcAft>
                  <a:buClr>
                    <a:schemeClr val="accent1"/>
                  </a:buClr>
                </a:pPr>
                <a:r>
                  <a:rPr lang="en-US" dirty="0" smtClean="0"/>
                  <a:t>Rectangle </a:t>
                </a:r>
                <a:r>
                  <a:rPr lang="en-US" dirty="0" smtClean="0">
                    <a:solidFill>
                      <a:srgbClr val="FF00FF"/>
                    </a:solidFill>
                  </a:rPr>
                  <a:t>b</a:t>
                </a:r>
                <a:endParaRPr lang="en-US" dirty="0">
                  <a:solidFill>
                    <a:srgbClr val="FF00FF"/>
                  </a:solidFill>
                </a:endParaRPr>
              </a:p>
              <a:p>
                <a:pPr>
                  <a:spcBef>
                    <a:spcPts val="0"/>
                  </a:spcBef>
                  <a:spcAft>
                    <a:spcPts val="300"/>
                  </a:spcAft>
                  <a:buClr>
                    <a:schemeClr val="accent1"/>
                  </a:buClr>
                </a:pPr>
                <a:r>
                  <a:rPr lang="en-US" dirty="0" smtClean="0"/>
                  <a:t>Qtr. Circle </a:t>
                </a:r>
                <a:r>
                  <a:rPr lang="en-US" dirty="0" smtClean="0">
                    <a:solidFill>
                      <a:srgbClr val="FF00FF"/>
                    </a:solidFill>
                  </a:rPr>
                  <a:t>c</a:t>
                </a:r>
                <a:endParaRPr lang="en-US" dirty="0" smtClean="0">
                  <a:solidFill>
                    <a:srgbClr val="FF00FF"/>
                  </a:solidFill>
                </a:endParaRPr>
              </a:p>
              <a:p>
                <a:pPr>
                  <a:spcBef>
                    <a:spcPts val="0"/>
                  </a:spcBef>
                  <a:spcAft>
                    <a:spcPts val="300"/>
                  </a:spcAft>
                  <a:buClr>
                    <a:schemeClr val="accent1"/>
                  </a:buClr>
                </a:pPr>
                <a:r>
                  <a:rPr lang="en-US" dirty="0" smtClean="0"/>
                  <a:t>Semi-Circle </a:t>
                </a:r>
                <a:r>
                  <a:rPr lang="en-US" dirty="0" smtClean="0">
                    <a:solidFill>
                      <a:srgbClr val="FF00FF"/>
                    </a:solidFill>
                  </a:rPr>
                  <a:t>d</a:t>
                </a:r>
                <a:endParaRPr lang="en-US" dirty="0">
                  <a:solidFill>
                    <a:srgbClr val="FF00FF"/>
                  </a:solidFill>
                </a:endParaRPr>
              </a:p>
            </p:txBody>
          </p:sp>
          <p:sp>
            <p:nvSpPr>
              <p:cNvPr id="12312" name="Rectangle 16"/>
              <p:cNvSpPr>
                <a:spLocks noChangeArrowheads="1"/>
              </p:cNvSpPr>
              <p:nvPr/>
            </p:nvSpPr>
            <p:spPr bwMode="auto">
              <a:xfrm>
                <a:off x="4944" y="1997"/>
                <a:ext cx="62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 y A</a:t>
                </a:r>
                <a:br>
                  <a:rPr lang="en-US"/>
                </a:br>
                <a:r>
                  <a:rPr lang="en-US"/>
                  <a:t>( in</a:t>
                </a:r>
                <a:r>
                  <a:rPr lang="en-US" baseline="30000"/>
                  <a:t>3</a:t>
                </a:r>
                <a:r>
                  <a:rPr lang="en-US"/>
                  <a:t>)</a:t>
                </a:r>
              </a:p>
            </p:txBody>
          </p:sp>
          <p:sp>
            <p:nvSpPr>
              <p:cNvPr id="12313" name="Rectangle 17"/>
              <p:cNvSpPr>
                <a:spLocks noChangeArrowheads="1"/>
              </p:cNvSpPr>
              <p:nvPr/>
            </p:nvSpPr>
            <p:spPr bwMode="auto">
              <a:xfrm>
                <a:off x="4320" y="1997"/>
                <a:ext cx="62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x A</a:t>
                </a:r>
                <a:br>
                  <a:rPr lang="en-US"/>
                </a:br>
                <a:r>
                  <a:rPr lang="en-US"/>
                  <a:t>( in</a:t>
                </a:r>
                <a:r>
                  <a:rPr lang="en-US" baseline="30000"/>
                  <a:t>3</a:t>
                </a:r>
                <a:r>
                  <a:rPr lang="en-US"/>
                  <a:t>)</a:t>
                </a:r>
              </a:p>
            </p:txBody>
          </p:sp>
          <p:sp>
            <p:nvSpPr>
              <p:cNvPr id="12314" name="Rectangle 18"/>
              <p:cNvSpPr>
                <a:spLocks noChangeArrowheads="1"/>
              </p:cNvSpPr>
              <p:nvPr/>
            </p:nvSpPr>
            <p:spPr bwMode="auto">
              <a:xfrm>
                <a:off x="3312" y="1997"/>
                <a:ext cx="100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y</a:t>
                </a:r>
                <a:br>
                  <a:rPr lang="en-US"/>
                </a:br>
                <a:r>
                  <a:rPr lang="en-US"/>
                  <a:t>(in)</a:t>
                </a:r>
              </a:p>
            </p:txBody>
          </p:sp>
          <p:sp>
            <p:nvSpPr>
              <p:cNvPr id="12315" name="Rectangle 19"/>
              <p:cNvSpPr>
                <a:spLocks noChangeArrowheads="1"/>
              </p:cNvSpPr>
              <p:nvPr/>
            </p:nvSpPr>
            <p:spPr bwMode="auto">
              <a:xfrm>
                <a:off x="2160" y="1997"/>
                <a:ext cx="1152"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x</a:t>
                </a:r>
                <a:br>
                  <a:rPr lang="en-US"/>
                </a:br>
                <a:r>
                  <a:rPr lang="en-US"/>
                  <a:t>(in)</a:t>
                </a:r>
              </a:p>
            </p:txBody>
          </p:sp>
          <p:sp>
            <p:nvSpPr>
              <p:cNvPr id="12316" name="Rectangle 20"/>
              <p:cNvSpPr>
                <a:spLocks noChangeArrowheads="1"/>
              </p:cNvSpPr>
              <p:nvPr/>
            </p:nvSpPr>
            <p:spPr bwMode="auto">
              <a:xfrm>
                <a:off x="1488" y="1997"/>
                <a:ext cx="672"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a:t>Area A</a:t>
                </a:r>
                <a:br>
                  <a:rPr lang="en-US"/>
                </a:br>
                <a:r>
                  <a:rPr lang="en-US"/>
                  <a:t>(in</a:t>
                </a:r>
                <a:r>
                  <a:rPr lang="en-US" baseline="30000"/>
                  <a:t>2</a:t>
                </a:r>
                <a:r>
                  <a:rPr lang="en-US"/>
                  <a:t>)</a:t>
                </a:r>
              </a:p>
            </p:txBody>
          </p:sp>
          <p:sp>
            <p:nvSpPr>
              <p:cNvPr id="12317" name="Rectangle 21"/>
              <p:cNvSpPr>
                <a:spLocks noChangeArrowheads="1"/>
              </p:cNvSpPr>
              <p:nvPr/>
            </p:nvSpPr>
            <p:spPr bwMode="auto">
              <a:xfrm>
                <a:off x="384" y="1997"/>
                <a:ext cx="110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Clr>
                    <a:schemeClr val="accent1"/>
                  </a:buClr>
                </a:pPr>
                <a:r>
                  <a:rPr lang="en-US" dirty="0"/>
                  <a:t>Segment</a:t>
                </a:r>
              </a:p>
            </p:txBody>
          </p:sp>
          <p:sp>
            <p:nvSpPr>
              <p:cNvPr id="12318" name="Line 22"/>
              <p:cNvSpPr>
                <a:spLocks noChangeShapeType="1"/>
              </p:cNvSpPr>
              <p:nvPr/>
            </p:nvSpPr>
            <p:spPr bwMode="auto">
              <a:xfrm>
                <a:off x="384" y="1997"/>
                <a:ext cx="518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19" name="Line 23"/>
              <p:cNvSpPr>
                <a:spLocks noChangeShapeType="1"/>
              </p:cNvSpPr>
              <p:nvPr/>
            </p:nvSpPr>
            <p:spPr bwMode="auto">
              <a:xfrm>
                <a:off x="384" y="2476"/>
                <a:ext cx="51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0" name="Line 24"/>
              <p:cNvSpPr>
                <a:spLocks noChangeShapeType="1"/>
              </p:cNvSpPr>
              <p:nvPr/>
            </p:nvSpPr>
            <p:spPr bwMode="auto">
              <a:xfrm>
                <a:off x="384" y="3917"/>
                <a:ext cx="518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1" name="Line 25"/>
              <p:cNvSpPr>
                <a:spLocks noChangeShapeType="1"/>
              </p:cNvSpPr>
              <p:nvPr/>
            </p:nvSpPr>
            <p:spPr bwMode="auto">
              <a:xfrm>
                <a:off x="384" y="1997"/>
                <a:ext cx="0" cy="192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2" name="Line 26"/>
              <p:cNvSpPr>
                <a:spLocks noChangeShapeType="1"/>
              </p:cNvSpPr>
              <p:nvPr/>
            </p:nvSpPr>
            <p:spPr bwMode="auto">
              <a:xfrm>
                <a:off x="1488" y="1997"/>
                <a:ext cx="0" cy="19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3" name="Line 27"/>
              <p:cNvSpPr>
                <a:spLocks noChangeShapeType="1"/>
              </p:cNvSpPr>
              <p:nvPr/>
            </p:nvSpPr>
            <p:spPr bwMode="auto">
              <a:xfrm>
                <a:off x="2160" y="1997"/>
                <a:ext cx="0" cy="19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4" name="Line 28"/>
              <p:cNvSpPr>
                <a:spLocks noChangeShapeType="1"/>
              </p:cNvSpPr>
              <p:nvPr/>
            </p:nvSpPr>
            <p:spPr bwMode="auto">
              <a:xfrm>
                <a:off x="3312" y="1997"/>
                <a:ext cx="0" cy="19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5" name="Line 29"/>
              <p:cNvSpPr>
                <a:spLocks noChangeShapeType="1"/>
              </p:cNvSpPr>
              <p:nvPr/>
            </p:nvSpPr>
            <p:spPr bwMode="auto">
              <a:xfrm>
                <a:off x="4320" y="1997"/>
                <a:ext cx="0" cy="19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6" name="Line 30"/>
              <p:cNvSpPr>
                <a:spLocks noChangeShapeType="1"/>
              </p:cNvSpPr>
              <p:nvPr/>
            </p:nvSpPr>
            <p:spPr bwMode="auto">
              <a:xfrm>
                <a:off x="4944" y="1997"/>
                <a:ext cx="0" cy="19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7" name="Line 31"/>
              <p:cNvSpPr>
                <a:spLocks noChangeShapeType="1"/>
              </p:cNvSpPr>
              <p:nvPr/>
            </p:nvSpPr>
            <p:spPr bwMode="auto">
              <a:xfrm>
                <a:off x="5568" y="1997"/>
                <a:ext cx="0" cy="192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8" name="Line 32"/>
              <p:cNvSpPr>
                <a:spLocks noChangeShapeType="1"/>
              </p:cNvSpPr>
              <p:nvPr/>
            </p:nvSpPr>
            <p:spPr bwMode="auto">
              <a:xfrm>
                <a:off x="384" y="3437"/>
                <a:ext cx="51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329" name="Text Box 34"/>
              <p:cNvSpPr txBox="1">
                <a:spLocks noChangeArrowheads="1"/>
              </p:cNvSpPr>
              <p:nvPr/>
            </p:nvSpPr>
            <p:spPr bwMode="auto">
              <a:xfrm>
                <a:off x="2640" y="1920"/>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2330" name="Text Box 35"/>
              <p:cNvSpPr txBox="1">
                <a:spLocks noChangeArrowheads="1"/>
              </p:cNvSpPr>
              <p:nvPr/>
            </p:nvSpPr>
            <p:spPr bwMode="auto">
              <a:xfrm>
                <a:off x="3696" y="1920"/>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2331" name="Text Box 36"/>
              <p:cNvSpPr txBox="1">
                <a:spLocks noChangeArrowheads="1"/>
              </p:cNvSpPr>
              <p:nvPr/>
            </p:nvSpPr>
            <p:spPr bwMode="auto">
              <a:xfrm>
                <a:off x="4464" y="1920"/>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sp>
            <p:nvSpPr>
              <p:cNvPr id="12332" name="Text Box 37"/>
              <p:cNvSpPr txBox="1">
                <a:spLocks noChangeArrowheads="1"/>
              </p:cNvSpPr>
              <p:nvPr/>
            </p:nvSpPr>
            <p:spPr bwMode="auto">
              <a:xfrm>
                <a:off x="5088" y="1920"/>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cs typeface="Times New Roman" pitchFamily="18" charset="0"/>
                    <a:sym typeface="Symbol" pitchFamily="18" charset="2"/>
                  </a:rPr>
                  <a:t></a:t>
                </a:r>
              </a:p>
            </p:txBody>
          </p:sp>
        </p:grpSp>
        <p:cxnSp>
          <p:nvCxnSpPr>
            <p:cNvPr id="12295" name="Straight Connector 42"/>
            <p:cNvCxnSpPr>
              <a:cxnSpLocks noChangeShapeType="1"/>
            </p:cNvCxnSpPr>
            <p:nvPr/>
          </p:nvCxnSpPr>
          <p:spPr bwMode="auto">
            <a:xfrm>
              <a:off x="609600" y="4179425"/>
              <a:ext cx="8229600" cy="1588"/>
            </a:xfrm>
            <a:prstGeom prst="line">
              <a:avLst/>
            </a:prstGeom>
            <a:noFill/>
            <a:ln w="9525" algn="ctr">
              <a:solidFill>
                <a:schemeClr val="tx1"/>
              </a:solidFill>
              <a:round/>
              <a:headEnd/>
              <a:tailEnd/>
            </a:ln>
          </p:spPr>
        </p:cxnSp>
        <p:cxnSp>
          <p:nvCxnSpPr>
            <p:cNvPr id="12296" name="Straight Connector 45"/>
            <p:cNvCxnSpPr>
              <a:cxnSpLocks noChangeShapeType="1"/>
            </p:cNvCxnSpPr>
            <p:nvPr/>
          </p:nvCxnSpPr>
          <p:spPr bwMode="auto">
            <a:xfrm>
              <a:off x="609600" y="4553675"/>
              <a:ext cx="8229600" cy="1588"/>
            </a:xfrm>
            <a:prstGeom prst="line">
              <a:avLst/>
            </a:prstGeom>
            <a:noFill/>
            <a:ln w="9525" algn="ctr">
              <a:solidFill>
                <a:schemeClr val="tx1"/>
              </a:solidFill>
              <a:round/>
              <a:headEnd/>
              <a:tailEnd/>
            </a:ln>
          </p:spPr>
        </p:cxnSp>
        <p:cxnSp>
          <p:nvCxnSpPr>
            <p:cNvPr id="12297" name="Straight Connector 49"/>
            <p:cNvCxnSpPr>
              <a:cxnSpLocks noChangeShapeType="1"/>
            </p:cNvCxnSpPr>
            <p:nvPr/>
          </p:nvCxnSpPr>
          <p:spPr bwMode="auto">
            <a:xfrm>
              <a:off x="609600" y="4923100"/>
              <a:ext cx="8229600" cy="1588"/>
            </a:xfrm>
            <a:prstGeom prst="line">
              <a:avLst/>
            </a:prstGeom>
            <a:noFill/>
            <a:ln w="9525" algn="ctr">
              <a:solidFill>
                <a:schemeClr val="tx1"/>
              </a:solidFill>
              <a:round/>
              <a:headEnd/>
              <a:tailEnd/>
            </a:ln>
          </p:spPr>
        </p:cxnSp>
      </p:grpSp>
      <p:sp>
        <p:nvSpPr>
          <p:cNvPr id="4" name="Title 3"/>
          <p:cNvSpPr>
            <a:spLocks noGrp="1"/>
          </p:cNvSpPr>
          <p:nvPr>
            <p:ph type="title" idx="4294967295"/>
          </p:nvPr>
        </p:nvSpPr>
        <p:spPr/>
        <p:txBody>
          <a:bodyPr/>
          <a:lstStyle/>
          <a:p>
            <a:pPr fontAlgn="base"/>
            <a:r>
              <a:rPr lang="en-US" sz="2400" dirty="0"/>
              <a:t>GROUP   PROBLEM   SOLVING</a:t>
            </a:r>
            <a:r>
              <a:rPr lang="en-US" sz="2400" b="1" kern="1200" dirty="0" smtClean="0">
                <a:solidFill>
                  <a:srgbClr val="000096"/>
                </a:solidFill>
                <a:effectLst/>
                <a:latin typeface="Times New Roman" panose="02020603050405020304" pitchFamily="18" charset="0"/>
                <a:ea typeface="+mn-ea"/>
                <a:cs typeface="+mn-cs"/>
              </a:rPr>
              <a:t>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extLst>
      <p:ext uri="{BB962C8B-B14F-4D97-AF65-F5344CB8AC3E}">
        <p14:creationId xmlns:p14="http://schemas.microsoft.com/office/powerpoint/2010/main" val="29336410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9" name="Text Box 8"/>
          <p:cNvSpPr txBox="1">
            <a:spLocks noChangeArrowheads="1"/>
          </p:cNvSpPr>
          <p:nvPr/>
        </p:nvSpPr>
        <p:spPr bwMode="auto">
          <a:xfrm>
            <a:off x="587188" y="11430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95288" indent="-395288"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4.  Now use the table data results and the formulas to find the coordinates of the centroid.</a:t>
            </a:r>
          </a:p>
        </p:txBody>
      </p:sp>
      <p:grpSp>
        <p:nvGrpSpPr>
          <p:cNvPr id="13330" name="Group 2"/>
          <p:cNvGrpSpPr>
            <a:grpSpLocks/>
          </p:cNvGrpSpPr>
          <p:nvPr/>
        </p:nvGrpSpPr>
        <p:grpSpPr bwMode="auto">
          <a:xfrm>
            <a:off x="914400" y="3228415"/>
            <a:ext cx="8153400" cy="1135063"/>
            <a:chOff x="480" y="2997"/>
            <a:chExt cx="5136" cy="715"/>
          </a:xfrm>
        </p:grpSpPr>
        <p:sp>
          <p:nvSpPr>
            <p:cNvPr id="13333" name="Text Box 3"/>
            <p:cNvSpPr txBox="1">
              <a:spLocks noChangeArrowheads="1"/>
            </p:cNvSpPr>
            <p:nvPr/>
          </p:nvSpPr>
          <p:spPr bwMode="auto">
            <a:xfrm>
              <a:off x="480" y="3072"/>
              <a:ext cx="513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x  =  ( </a:t>
              </a:r>
              <a:r>
                <a:rPr lang="en-US" sz="2400" dirty="0">
                  <a:sym typeface="Symbol" pitchFamily="18" charset="2"/>
                </a:rPr>
                <a:t> x A) / </a:t>
              </a:r>
              <a:r>
                <a:rPr lang="en-US" sz="2400" dirty="0" smtClean="0">
                  <a:sym typeface="Symbol" pitchFamily="18" charset="2"/>
                </a:rPr>
                <a:t>( </a:t>
              </a:r>
              <a:r>
                <a:rPr lang="en-US" sz="2400" dirty="0">
                  <a:sym typeface="Symbol" pitchFamily="18" charset="2"/>
                </a:rPr>
                <a:t>A )  = </a:t>
              </a:r>
              <a:r>
                <a:rPr lang="en-US" sz="2400" dirty="0">
                  <a:cs typeface="Times New Roman" pitchFamily="18" charset="0"/>
                </a:rPr>
                <a:t>– </a:t>
              </a:r>
              <a:r>
                <a:rPr lang="en-US" sz="2400" dirty="0"/>
                <a:t>22.5</a:t>
              </a:r>
              <a:r>
                <a:rPr lang="en-US" sz="2400" dirty="0" smtClean="0">
                  <a:sym typeface="Symbol" pitchFamily="18" charset="2"/>
                </a:rPr>
                <a:t> </a:t>
              </a:r>
              <a:r>
                <a:rPr lang="en-US" sz="2400" dirty="0">
                  <a:sym typeface="Symbol" pitchFamily="18" charset="2"/>
                </a:rPr>
                <a:t>in</a:t>
              </a:r>
              <a:r>
                <a:rPr lang="en-US" sz="2400" baseline="30000" dirty="0">
                  <a:sym typeface="Symbol" pitchFamily="18" charset="2"/>
                </a:rPr>
                <a:t>3</a:t>
              </a:r>
              <a:r>
                <a:rPr lang="en-US" sz="2400" dirty="0">
                  <a:sym typeface="Symbol" pitchFamily="18" charset="2"/>
                </a:rPr>
                <a:t>/ </a:t>
              </a:r>
              <a:r>
                <a:rPr lang="en-US" sz="2400" dirty="0" smtClean="0">
                  <a:sym typeface="Symbol" pitchFamily="18" charset="2"/>
                </a:rPr>
                <a:t>19.0 </a:t>
              </a:r>
              <a:r>
                <a:rPr lang="en-US" sz="2400" dirty="0">
                  <a:sym typeface="Symbol" pitchFamily="18" charset="2"/>
                </a:rPr>
                <a:t>in</a:t>
              </a:r>
              <a:r>
                <a:rPr lang="en-US" sz="2400" baseline="30000" dirty="0">
                  <a:sym typeface="Symbol" pitchFamily="18" charset="2"/>
                </a:rPr>
                <a:t>2</a:t>
              </a:r>
              <a:r>
                <a:rPr lang="en-US" sz="2400" dirty="0">
                  <a:sym typeface="Symbol" pitchFamily="18" charset="2"/>
                </a:rPr>
                <a:t>    </a:t>
              </a:r>
              <a:r>
                <a:rPr lang="en-US" sz="2400" dirty="0" smtClean="0">
                  <a:sym typeface="Symbol" pitchFamily="18" charset="2"/>
                </a:rPr>
                <a:t>= </a:t>
              </a:r>
              <a:r>
                <a:rPr lang="en-US" sz="2400" b="1" u="sng" dirty="0">
                  <a:solidFill>
                    <a:srgbClr val="0000FF"/>
                  </a:solidFill>
                  <a:cs typeface="Times New Roman" pitchFamily="18" charset="0"/>
                </a:rPr>
                <a:t>– </a:t>
              </a:r>
              <a:r>
                <a:rPr lang="en-US" sz="2400" u="sng" dirty="0" smtClean="0">
                  <a:solidFill>
                    <a:srgbClr val="0000FF"/>
                  </a:solidFill>
                  <a:sym typeface="Symbol" pitchFamily="18" charset="2"/>
                </a:rPr>
                <a:t>1.18  in</a:t>
              </a:r>
              <a:endParaRPr lang="en-US" sz="2400" u="sng" dirty="0">
                <a:solidFill>
                  <a:srgbClr val="0000FF"/>
                </a:solidFill>
                <a:sym typeface="Symbol" pitchFamily="18" charset="2"/>
              </a:endParaRPr>
            </a:p>
            <a:p>
              <a:pPr eaLnBrk="1" hangingPunct="1">
                <a:spcBef>
                  <a:spcPct val="50000"/>
                </a:spcBef>
              </a:pPr>
              <a:r>
                <a:rPr lang="en-US" sz="2400" dirty="0">
                  <a:sym typeface="Symbol" pitchFamily="18" charset="2"/>
                </a:rPr>
                <a:t>y  =  (  y A) / ( A )  =   </a:t>
              </a:r>
              <a:r>
                <a:rPr lang="en-US" sz="2400" dirty="0" smtClean="0"/>
                <a:t>26.33</a:t>
              </a:r>
              <a:r>
                <a:rPr lang="en-US" sz="2400" dirty="0" smtClean="0">
                  <a:sym typeface="Symbol" pitchFamily="18" charset="2"/>
                </a:rPr>
                <a:t> </a:t>
              </a:r>
              <a:r>
                <a:rPr lang="en-US" sz="2400" dirty="0">
                  <a:sym typeface="Symbol" pitchFamily="18" charset="2"/>
                </a:rPr>
                <a:t>in</a:t>
              </a:r>
              <a:r>
                <a:rPr lang="en-US" sz="2400" baseline="30000" dirty="0">
                  <a:sym typeface="Symbol" pitchFamily="18" charset="2"/>
                </a:rPr>
                <a:t>3</a:t>
              </a:r>
              <a:r>
                <a:rPr lang="en-US" sz="2400" dirty="0">
                  <a:sym typeface="Symbol" pitchFamily="18" charset="2"/>
                </a:rPr>
                <a:t> / </a:t>
              </a:r>
              <a:r>
                <a:rPr lang="en-US" sz="2400" dirty="0" smtClean="0">
                  <a:sym typeface="Symbol" pitchFamily="18" charset="2"/>
                </a:rPr>
                <a:t>19.0 </a:t>
              </a:r>
              <a:r>
                <a:rPr lang="en-US" sz="2400" dirty="0">
                  <a:sym typeface="Symbol" pitchFamily="18" charset="2"/>
                </a:rPr>
                <a:t>in</a:t>
              </a:r>
              <a:r>
                <a:rPr lang="en-US" sz="2400" baseline="30000" dirty="0">
                  <a:sym typeface="Symbol" pitchFamily="18" charset="2"/>
                </a:rPr>
                <a:t>2</a:t>
              </a:r>
              <a:r>
                <a:rPr lang="en-US" sz="2400" dirty="0">
                  <a:sym typeface="Symbol" pitchFamily="18" charset="2"/>
                </a:rPr>
                <a:t>   = </a:t>
              </a:r>
              <a:r>
                <a:rPr lang="en-US" sz="2400" u="sng" dirty="0">
                  <a:solidFill>
                    <a:srgbClr val="0000FF"/>
                  </a:solidFill>
                  <a:sym typeface="Symbol" pitchFamily="18" charset="2"/>
                </a:rPr>
                <a:t>   </a:t>
              </a:r>
              <a:r>
                <a:rPr lang="en-US" sz="2400" u="sng" dirty="0" smtClean="0">
                  <a:solidFill>
                    <a:srgbClr val="0000FF"/>
                  </a:solidFill>
                  <a:sym typeface="Symbol" pitchFamily="18" charset="2"/>
                </a:rPr>
                <a:t>1.39  </a:t>
              </a:r>
              <a:r>
                <a:rPr lang="en-US" sz="2400" u="sng" dirty="0">
                  <a:solidFill>
                    <a:srgbClr val="0000FF"/>
                  </a:solidFill>
                  <a:sym typeface="Symbol" pitchFamily="18" charset="2"/>
                </a:rPr>
                <a:t>in   </a:t>
              </a:r>
            </a:p>
          </p:txBody>
        </p:sp>
        <p:sp>
          <p:nvSpPr>
            <p:cNvPr id="13334" name="Line 4"/>
            <p:cNvSpPr>
              <a:spLocks noChangeShapeType="1"/>
            </p:cNvSpPr>
            <p:nvPr/>
          </p:nvSpPr>
          <p:spPr bwMode="auto">
            <a:xfrm>
              <a:off x="528" y="316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335" name="Line 5"/>
            <p:cNvSpPr>
              <a:spLocks noChangeShapeType="1"/>
            </p:cNvSpPr>
            <p:nvPr/>
          </p:nvSpPr>
          <p:spPr bwMode="auto">
            <a:xfrm flipV="1">
              <a:off x="528" y="35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336" name="Text Box 6"/>
            <p:cNvSpPr txBox="1">
              <a:spLocks noChangeArrowheads="1"/>
            </p:cNvSpPr>
            <p:nvPr/>
          </p:nvSpPr>
          <p:spPr bwMode="auto">
            <a:xfrm>
              <a:off x="1139" y="2997"/>
              <a:ext cx="2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sp>
          <p:nvSpPr>
            <p:cNvPr id="13337" name="Text Box 7"/>
            <p:cNvSpPr txBox="1">
              <a:spLocks noChangeArrowheads="1"/>
            </p:cNvSpPr>
            <p:nvPr/>
          </p:nvSpPr>
          <p:spPr bwMode="auto">
            <a:xfrm>
              <a:off x="1132" y="3340"/>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grpSp>
      <p:grpSp>
        <p:nvGrpSpPr>
          <p:cNvPr id="5" name="Group 70"/>
          <p:cNvGrpSpPr>
            <a:grpSpLocks/>
          </p:cNvGrpSpPr>
          <p:nvPr/>
        </p:nvGrpSpPr>
        <p:grpSpPr bwMode="auto">
          <a:xfrm>
            <a:off x="1270573" y="2088964"/>
            <a:ext cx="4437063" cy="930274"/>
            <a:chOff x="1828006" y="3877733"/>
            <a:chExt cx="4436624" cy="930307"/>
          </a:xfrm>
        </p:grpSpPr>
        <p:sp>
          <p:nvSpPr>
            <p:cNvPr id="13320" name="TextBox 50"/>
            <p:cNvSpPr txBox="1">
              <a:spLocks noChangeArrowheads="1"/>
            </p:cNvSpPr>
            <p:nvPr/>
          </p:nvSpPr>
          <p:spPr bwMode="auto">
            <a:xfrm>
              <a:off x="1828800" y="4038599"/>
              <a:ext cx="443583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smtClean="0"/>
                <a:t> Area </a:t>
              </a:r>
              <a:r>
                <a:rPr lang="en-US" dirty="0"/>
                <a:t>A		   x A		y A</a:t>
              </a:r>
            </a:p>
            <a:p>
              <a:pPr eaLnBrk="1" hangingPunct="1"/>
              <a:r>
                <a:rPr lang="en-US" dirty="0" smtClean="0"/>
                <a:t>  19.00	           </a:t>
              </a:r>
              <a:r>
                <a:rPr lang="en-US" b="1" dirty="0" smtClean="0">
                  <a:solidFill>
                    <a:srgbClr val="0000FF"/>
                  </a:solidFill>
                  <a:cs typeface="Times New Roman" pitchFamily="18" charset="0"/>
                </a:rPr>
                <a:t> </a:t>
              </a:r>
              <a:r>
                <a:rPr lang="en-US" b="1" dirty="0">
                  <a:cs typeface="Times New Roman" pitchFamily="18" charset="0"/>
                </a:rPr>
                <a:t>– </a:t>
              </a:r>
              <a:r>
                <a:rPr lang="en-US" dirty="0" smtClean="0"/>
                <a:t>22.5	           26.33</a:t>
              </a:r>
              <a:endParaRPr lang="en-US" dirty="0"/>
            </a:p>
          </p:txBody>
        </p:sp>
        <p:sp>
          <p:nvSpPr>
            <p:cNvPr id="13321" name="Text Box 6"/>
            <p:cNvSpPr txBox="1">
              <a:spLocks noChangeArrowheads="1"/>
            </p:cNvSpPr>
            <p:nvPr/>
          </p:nvSpPr>
          <p:spPr bwMode="auto">
            <a:xfrm>
              <a:off x="5485606" y="3877733"/>
              <a:ext cx="401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sp>
          <p:nvSpPr>
            <p:cNvPr id="13322" name="Text Box 6"/>
            <p:cNvSpPr txBox="1">
              <a:spLocks noChangeArrowheads="1"/>
            </p:cNvSpPr>
            <p:nvPr/>
          </p:nvSpPr>
          <p:spPr bwMode="auto">
            <a:xfrm>
              <a:off x="3843865" y="3877733"/>
              <a:ext cx="32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cs typeface="Times New Roman" pitchFamily="18" charset="0"/>
                  <a:sym typeface="Symbol" pitchFamily="18" charset="2"/>
                </a:rPr>
                <a:t></a:t>
              </a:r>
            </a:p>
          </p:txBody>
        </p:sp>
        <p:cxnSp>
          <p:nvCxnSpPr>
            <p:cNvPr id="13323" name="Straight Connector 54"/>
            <p:cNvCxnSpPr>
              <a:cxnSpLocks noChangeShapeType="1"/>
              <a:stCxn id="13320" idx="1"/>
              <a:endCxn id="13320" idx="3"/>
            </p:cNvCxnSpPr>
            <p:nvPr/>
          </p:nvCxnSpPr>
          <p:spPr bwMode="auto">
            <a:xfrm rot="10800000" flipH="1">
              <a:off x="1828800" y="4423321"/>
              <a:ext cx="4435830" cy="1588"/>
            </a:xfrm>
            <a:prstGeom prst="line">
              <a:avLst/>
            </a:prstGeom>
            <a:noFill/>
            <a:ln w="9525" algn="ctr">
              <a:solidFill>
                <a:schemeClr val="tx1"/>
              </a:solidFill>
              <a:round/>
              <a:headEnd/>
              <a:tailEnd/>
            </a:ln>
          </p:spPr>
        </p:cxnSp>
        <p:cxnSp>
          <p:nvCxnSpPr>
            <p:cNvPr id="13324" name="Straight Connector 56"/>
            <p:cNvCxnSpPr>
              <a:cxnSpLocks noChangeShapeType="1"/>
            </p:cNvCxnSpPr>
            <p:nvPr/>
          </p:nvCxnSpPr>
          <p:spPr bwMode="auto">
            <a:xfrm>
              <a:off x="1828800" y="4038600"/>
              <a:ext cx="4419600" cy="1588"/>
            </a:xfrm>
            <a:prstGeom prst="line">
              <a:avLst/>
            </a:prstGeom>
            <a:noFill/>
            <a:ln w="9525" algn="ctr">
              <a:solidFill>
                <a:schemeClr val="tx1"/>
              </a:solidFill>
              <a:round/>
              <a:headEnd/>
              <a:tailEnd/>
            </a:ln>
          </p:spPr>
        </p:cxnSp>
        <p:cxnSp>
          <p:nvCxnSpPr>
            <p:cNvPr id="13325" name="Straight Connector 58"/>
            <p:cNvCxnSpPr>
              <a:cxnSpLocks noChangeShapeType="1"/>
            </p:cNvCxnSpPr>
            <p:nvPr/>
          </p:nvCxnSpPr>
          <p:spPr bwMode="auto">
            <a:xfrm>
              <a:off x="1828800" y="4800600"/>
              <a:ext cx="4419600" cy="1588"/>
            </a:xfrm>
            <a:prstGeom prst="line">
              <a:avLst/>
            </a:prstGeom>
            <a:noFill/>
            <a:ln w="9525" algn="ctr">
              <a:solidFill>
                <a:schemeClr val="tx1"/>
              </a:solidFill>
              <a:round/>
              <a:headEnd/>
              <a:tailEnd/>
            </a:ln>
          </p:spPr>
        </p:cxnSp>
        <p:cxnSp>
          <p:nvCxnSpPr>
            <p:cNvPr id="13326" name="Straight Connector 60"/>
            <p:cNvCxnSpPr>
              <a:cxnSpLocks noChangeShapeType="1"/>
            </p:cNvCxnSpPr>
            <p:nvPr/>
          </p:nvCxnSpPr>
          <p:spPr bwMode="auto">
            <a:xfrm rot="5400000">
              <a:off x="1447800" y="4419600"/>
              <a:ext cx="762000" cy="1588"/>
            </a:xfrm>
            <a:prstGeom prst="line">
              <a:avLst/>
            </a:prstGeom>
            <a:noFill/>
            <a:ln w="9525" algn="ctr">
              <a:solidFill>
                <a:schemeClr val="tx1"/>
              </a:solidFill>
              <a:round/>
              <a:headEnd/>
              <a:tailEnd/>
            </a:ln>
          </p:spPr>
        </p:cxnSp>
        <p:cxnSp>
          <p:nvCxnSpPr>
            <p:cNvPr id="13327" name="Straight Connector 64"/>
            <p:cNvCxnSpPr>
              <a:cxnSpLocks noChangeShapeType="1"/>
            </p:cNvCxnSpPr>
            <p:nvPr/>
          </p:nvCxnSpPr>
          <p:spPr bwMode="auto">
            <a:xfrm rot="5400000">
              <a:off x="5867400" y="4419600"/>
              <a:ext cx="762000" cy="1588"/>
            </a:xfrm>
            <a:prstGeom prst="line">
              <a:avLst/>
            </a:prstGeom>
            <a:noFill/>
            <a:ln w="9525" algn="ctr">
              <a:solidFill>
                <a:schemeClr val="tx1"/>
              </a:solidFill>
              <a:round/>
              <a:headEnd/>
              <a:tailEnd/>
            </a:ln>
          </p:spPr>
        </p:cxnSp>
        <p:cxnSp>
          <p:nvCxnSpPr>
            <p:cNvPr id="13328" name="Straight Connector 67"/>
            <p:cNvCxnSpPr>
              <a:cxnSpLocks noChangeShapeType="1"/>
            </p:cNvCxnSpPr>
            <p:nvPr/>
          </p:nvCxnSpPr>
          <p:spPr bwMode="auto">
            <a:xfrm rot="5400000">
              <a:off x="4495800" y="4419600"/>
              <a:ext cx="762000" cy="1588"/>
            </a:xfrm>
            <a:prstGeom prst="line">
              <a:avLst/>
            </a:prstGeom>
            <a:noFill/>
            <a:ln w="9525" algn="ctr">
              <a:solidFill>
                <a:schemeClr val="tx1"/>
              </a:solidFill>
              <a:round/>
              <a:headEnd/>
              <a:tailEnd/>
            </a:ln>
          </p:spPr>
        </p:cxnSp>
        <p:cxnSp>
          <p:nvCxnSpPr>
            <p:cNvPr id="13329" name="Straight Connector 69"/>
            <p:cNvCxnSpPr>
              <a:cxnSpLocks noChangeShapeType="1"/>
            </p:cNvCxnSpPr>
            <p:nvPr/>
          </p:nvCxnSpPr>
          <p:spPr bwMode="auto">
            <a:xfrm rot="5400000">
              <a:off x="2895600" y="4419600"/>
              <a:ext cx="762000" cy="1588"/>
            </a:xfrm>
            <a:prstGeom prst="line">
              <a:avLst/>
            </a:prstGeom>
            <a:noFill/>
            <a:ln w="9525" algn="ctr">
              <a:solidFill>
                <a:schemeClr val="tx1"/>
              </a:solidFill>
              <a:round/>
              <a:headEnd/>
              <a:tailEnd/>
            </a:ln>
          </p:spPr>
        </p:cxnSp>
      </p:grpSp>
      <p:sp>
        <p:nvSpPr>
          <p:cNvPr id="4" name="Title 3"/>
          <p:cNvSpPr>
            <a:spLocks noGrp="1"/>
          </p:cNvSpPr>
          <p:nvPr>
            <p:ph type="title" idx="4294967295"/>
          </p:nvPr>
        </p:nvSpPr>
        <p:spPr/>
        <p:txBody>
          <a:bodyPr/>
          <a:lstStyle/>
          <a:p>
            <a:pPr fontAlgn="base"/>
            <a:r>
              <a:rPr lang="en-US" sz="2400" dirty="0"/>
              <a:t>GROUP   PROBLEM   SOLVING</a:t>
            </a:r>
            <a:r>
              <a:rPr lang="en-US" sz="2400" b="1" kern="1200" dirty="0" smtClean="0">
                <a:solidFill>
                  <a:srgbClr val="000096"/>
                </a:solidFill>
                <a:effectLst/>
                <a:latin typeface="Times New Roman" panose="02020603050405020304" pitchFamily="18" charset="0"/>
                <a:ea typeface="+mn-ea"/>
                <a:cs typeface="+mn-cs"/>
              </a:rPr>
              <a:t>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7" name="Group 6"/>
          <p:cNvGrpSpPr/>
          <p:nvPr/>
        </p:nvGrpSpPr>
        <p:grpSpPr>
          <a:xfrm>
            <a:off x="3489105" y="4419600"/>
            <a:ext cx="3572754" cy="1775144"/>
            <a:chOff x="3489105" y="4419600"/>
            <a:chExt cx="3572754" cy="1775144"/>
          </a:xfrm>
        </p:grpSpPr>
        <p:grpSp>
          <p:nvGrpSpPr>
            <p:cNvPr id="6" name="Group 5"/>
            <p:cNvGrpSpPr/>
            <p:nvPr/>
          </p:nvGrpSpPr>
          <p:grpSpPr>
            <a:xfrm>
              <a:off x="3489105" y="4548824"/>
              <a:ext cx="3572754" cy="1645920"/>
              <a:chOff x="2209800" y="1325880"/>
              <a:chExt cx="3572754" cy="1645920"/>
            </a:xfrm>
          </p:grpSpPr>
          <p:pic>
            <p:nvPicPr>
              <p:cNvPr id="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3767" b="3167"/>
              <a:stretch/>
            </p:blipFill>
            <p:spPr bwMode="auto">
              <a:xfrm>
                <a:off x="2209800" y="1325880"/>
                <a:ext cx="3572754" cy="1645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31" name="Text Box 11"/>
              <p:cNvSpPr txBox="1">
                <a:spLocks noChangeArrowheads="1"/>
              </p:cNvSpPr>
              <p:nvPr/>
            </p:nvSpPr>
            <p:spPr bwMode="auto">
              <a:xfrm>
                <a:off x="3733800" y="1779588"/>
                <a:ext cx="3889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b="1" dirty="0">
                    <a:solidFill>
                      <a:srgbClr val="FF0000"/>
                    </a:solidFill>
                  </a:rPr>
                  <a:t>C</a:t>
                </a:r>
              </a:p>
            </p:txBody>
          </p:sp>
          <p:sp>
            <p:nvSpPr>
              <p:cNvPr id="13332" name="Oval 23"/>
              <p:cNvSpPr>
                <a:spLocks noChangeAspect="1"/>
              </p:cNvSpPr>
              <p:nvPr/>
            </p:nvSpPr>
            <p:spPr bwMode="auto">
              <a:xfrm>
                <a:off x="3886200" y="2209801"/>
                <a:ext cx="76200" cy="76200"/>
              </a:xfrm>
              <a:prstGeom prst="ellipse">
                <a:avLst/>
              </a:prstGeom>
              <a:solidFill>
                <a:srgbClr val="FF0000"/>
              </a:solidFill>
              <a:ln w="9525" algn="ctr">
                <a:solidFill>
                  <a:srgbClr val="FF0000"/>
                </a:solidFill>
                <a:round/>
                <a:headEnd/>
                <a:tailEnd/>
              </a:ln>
            </p:spPr>
            <p:txBody>
              <a:bodyPr wrap="none"/>
              <a:lstStyle/>
              <a:p>
                <a:endParaRPr lang="en-US"/>
              </a:p>
            </p:txBody>
          </p:sp>
        </p:grpSp>
        <p:sp>
          <p:nvSpPr>
            <p:cNvPr id="28" name="TextBox 27"/>
            <p:cNvSpPr txBox="1"/>
            <p:nvPr/>
          </p:nvSpPr>
          <p:spPr>
            <a:xfrm>
              <a:off x="5486400" y="4419600"/>
              <a:ext cx="276038" cy="338554"/>
            </a:xfrm>
            <a:prstGeom prst="rect">
              <a:avLst/>
            </a:prstGeom>
            <a:noFill/>
          </p:spPr>
          <p:txBody>
            <a:bodyPr wrap="none" rtlCol="0">
              <a:spAutoFit/>
            </a:bodyPr>
            <a:lstStyle/>
            <a:p>
              <a:r>
                <a:rPr lang="en-US" sz="1600" i="1" dirty="0" smtClean="0"/>
                <a:t>y</a:t>
              </a:r>
              <a:endParaRPr lang="en-US" sz="1600" i="1" dirty="0"/>
            </a:p>
          </p:txBody>
        </p:sp>
      </p:grpSp>
    </p:spTree>
    <p:extLst>
      <p:ext uri="{BB962C8B-B14F-4D97-AF65-F5344CB8AC3E}">
        <p14:creationId xmlns:p14="http://schemas.microsoft.com/office/powerpoint/2010/main" val="12635014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330"/>
                                        </p:tgtEl>
                                        <p:attrNameLst>
                                          <p:attrName>style.visibility</p:attrName>
                                        </p:attrNameLst>
                                      </p:cBhvr>
                                      <p:to>
                                        <p:strVal val="visible"/>
                                      </p:to>
                                    </p:set>
                                    <p:anim calcmode="lin" valueType="num">
                                      <p:cBhvr additive="base">
                                        <p:cTn id="13" dur="500" fill="hold"/>
                                        <p:tgtEl>
                                          <p:spTgt spid="13330"/>
                                        </p:tgtEl>
                                        <p:attrNameLst>
                                          <p:attrName>ppt_x</p:attrName>
                                        </p:attrNameLst>
                                      </p:cBhvr>
                                      <p:tavLst>
                                        <p:tav tm="0">
                                          <p:val>
                                            <p:strVal val="0-#ppt_w/2"/>
                                          </p:val>
                                        </p:tav>
                                        <p:tav tm="100000">
                                          <p:val>
                                            <p:strVal val="#ppt_x"/>
                                          </p:val>
                                        </p:tav>
                                      </p:tavLst>
                                    </p:anim>
                                    <p:anim calcmode="lin" valueType="num">
                                      <p:cBhvr additive="base">
                                        <p:cTn id="14" dur="500" fill="hold"/>
                                        <p:tgtEl>
                                          <p:spTgt spid="13330"/>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8"/>
          <p:cNvGrpSpPr>
            <a:grpSpLocks/>
          </p:cNvGrpSpPr>
          <p:nvPr/>
        </p:nvGrpSpPr>
        <p:grpSpPr bwMode="auto">
          <a:xfrm>
            <a:off x="457200" y="3810000"/>
            <a:ext cx="5943600" cy="2438400"/>
            <a:chOff x="288" y="2448"/>
            <a:chExt cx="3744" cy="1536"/>
          </a:xfrm>
        </p:grpSpPr>
        <p:sp>
          <p:nvSpPr>
            <p:cNvPr id="18499" name="Text Box 61"/>
            <p:cNvSpPr txBox="1">
              <a:spLocks noChangeArrowheads="1"/>
            </p:cNvSpPr>
            <p:nvPr/>
          </p:nvSpPr>
          <p:spPr bwMode="auto">
            <a:xfrm>
              <a:off x="288" y="2448"/>
              <a:ext cx="3744"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2.    For determining the centroid of the area, two square segments are considered; square ABCD and square DEFG.  What are the coordinates   (x, y ) of the centroid of square DEFG?</a:t>
              </a:r>
            </a:p>
            <a:p>
              <a:pPr eaLnBrk="1" hangingPunct="1">
                <a:spcBef>
                  <a:spcPct val="50000"/>
                </a:spcBef>
              </a:pPr>
              <a:r>
                <a:rPr lang="en-US" dirty="0"/>
                <a:t>	A)	(1, 1) m     </a:t>
              </a:r>
              <a:r>
                <a:rPr lang="en-US" dirty="0">
                  <a:sym typeface="Symbol" pitchFamily="18" charset="2"/>
                </a:rPr>
                <a:t>	B)  (1</a:t>
              </a:r>
              <a:r>
                <a:rPr lang="en-US" b="1" dirty="0">
                  <a:sym typeface="Symbol" pitchFamily="18" charset="2"/>
                </a:rPr>
                <a:t>.</a:t>
              </a:r>
              <a:r>
                <a:rPr lang="en-US" dirty="0">
                  <a:sym typeface="Symbol" pitchFamily="18" charset="2"/>
                </a:rPr>
                <a:t>25, 1</a:t>
              </a:r>
              <a:r>
                <a:rPr lang="en-US" b="1" dirty="0">
                  <a:sym typeface="Symbol" pitchFamily="18" charset="2"/>
                </a:rPr>
                <a:t>.</a:t>
              </a:r>
              <a:r>
                <a:rPr lang="en-US" dirty="0">
                  <a:sym typeface="Symbol" pitchFamily="18" charset="2"/>
                </a:rPr>
                <a:t>25) m</a:t>
              </a:r>
            </a:p>
            <a:p>
              <a:pPr eaLnBrk="1" hangingPunct="1">
                <a:spcBef>
                  <a:spcPct val="50000"/>
                </a:spcBef>
              </a:pPr>
              <a:r>
                <a:rPr lang="en-US" dirty="0">
                  <a:sym typeface="Symbol" pitchFamily="18" charset="2"/>
                </a:rPr>
                <a:t>	C)	(0</a:t>
              </a:r>
              <a:r>
                <a:rPr lang="en-US" b="1" dirty="0">
                  <a:sym typeface="Symbol" pitchFamily="18" charset="2"/>
                </a:rPr>
                <a:t>.</a:t>
              </a:r>
              <a:r>
                <a:rPr lang="en-US" dirty="0">
                  <a:sym typeface="Symbol" pitchFamily="18" charset="2"/>
                </a:rPr>
                <a:t>5, 0</a:t>
              </a:r>
              <a:r>
                <a:rPr lang="en-US" b="1" dirty="0">
                  <a:sym typeface="Symbol" pitchFamily="18" charset="2"/>
                </a:rPr>
                <a:t>.</a:t>
              </a:r>
              <a:r>
                <a:rPr lang="en-US" dirty="0">
                  <a:sym typeface="Symbol" pitchFamily="18" charset="2"/>
                </a:rPr>
                <a:t>5 ) m	D)  (1</a:t>
              </a:r>
              <a:r>
                <a:rPr lang="en-US" b="1" dirty="0">
                  <a:sym typeface="Symbol" pitchFamily="18" charset="2"/>
                </a:rPr>
                <a:t>.</a:t>
              </a:r>
              <a:r>
                <a:rPr lang="en-US" dirty="0">
                  <a:sym typeface="Symbol" pitchFamily="18" charset="2"/>
                </a:rPr>
                <a:t>5, 1</a:t>
              </a:r>
              <a:r>
                <a:rPr lang="en-US" b="1" dirty="0">
                  <a:sym typeface="Symbol" pitchFamily="18" charset="2"/>
                </a:rPr>
                <a:t>.</a:t>
              </a:r>
              <a:r>
                <a:rPr lang="en-US" dirty="0">
                  <a:sym typeface="Symbol" pitchFamily="18" charset="2"/>
                </a:rPr>
                <a:t>5) m  </a:t>
              </a:r>
            </a:p>
          </p:txBody>
        </p:sp>
        <p:sp>
          <p:nvSpPr>
            <p:cNvPr id="18500" name="Text Box 155"/>
            <p:cNvSpPr txBox="1">
              <a:spLocks noChangeArrowheads="1"/>
            </p:cNvSpPr>
            <p:nvPr/>
          </p:nvSpPr>
          <p:spPr bwMode="auto">
            <a:xfrm>
              <a:off x="672" y="2976"/>
              <a:ext cx="21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t>
              </a:r>
            </a:p>
          </p:txBody>
        </p:sp>
        <p:sp>
          <p:nvSpPr>
            <p:cNvPr id="18501" name="Text Box 156"/>
            <p:cNvSpPr txBox="1">
              <a:spLocks noChangeArrowheads="1"/>
            </p:cNvSpPr>
            <p:nvPr/>
          </p:nvSpPr>
          <p:spPr bwMode="auto">
            <a:xfrm>
              <a:off x="816" y="2976"/>
              <a:ext cx="21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t>
              </a:r>
            </a:p>
          </p:txBody>
        </p:sp>
      </p:grpSp>
      <p:grpSp>
        <p:nvGrpSpPr>
          <p:cNvPr id="3" name="Group 70"/>
          <p:cNvGrpSpPr>
            <a:grpSpLocks/>
          </p:cNvGrpSpPr>
          <p:nvPr/>
        </p:nvGrpSpPr>
        <p:grpSpPr bwMode="auto">
          <a:xfrm>
            <a:off x="457200" y="838200"/>
            <a:ext cx="8020050" cy="2819400"/>
            <a:chOff x="288" y="528"/>
            <a:chExt cx="5052" cy="1776"/>
          </a:xfrm>
        </p:grpSpPr>
        <p:sp>
          <p:nvSpPr>
            <p:cNvPr id="18471" name="Text Box 60"/>
            <p:cNvSpPr txBox="1">
              <a:spLocks noChangeArrowheads="1"/>
            </p:cNvSpPr>
            <p:nvPr/>
          </p:nvSpPr>
          <p:spPr bwMode="auto">
            <a:xfrm>
              <a:off x="288" y="768"/>
              <a:ext cx="3648"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1.    A rectangular area has semicircular and triangular cuts as shown.  For determining the centroid, what is the minimum number of pieces that you can use?</a:t>
              </a:r>
            </a:p>
            <a:p>
              <a:pPr eaLnBrk="1" hangingPunct="1">
                <a:spcBef>
                  <a:spcPct val="50000"/>
                </a:spcBef>
              </a:pPr>
              <a:r>
                <a:rPr lang="en-US"/>
                <a:t>	A)	Two		B)   Three</a:t>
              </a:r>
            </a:p>
            <a:p>
              <a:pPr eaLnBrk="1" hangingPunct="1">
                <a:spcBef>
                  <a:spcPct val="50000"/>
                </a:spcBef>
              </a:pPr>
              <a:r>
                <a:rPr lang="en-US"/>
                <a:t>	C)	Four		D)   Five</a:t>
              </a:r>
            </a:p>
          </p:txBody>
        </p:sp>
        <p:grpSp>
          <p:nvGrpSpPr>
            <p:cNvPr id="18472" name="Group 161"/>
            <p:cNvGrpSpPr>
              <a:grpSpLocks/>
            </p:cNvGrpSpPr>
            <p:nvPr/>
          </p:nvGrpSpPr>
          <p:grpSpPr bwMode="auto">
            <a:xfrm>
              <a:off x="3792" y="528"/>
              <a:ext cx="1548" cy="1661"/>
              <a:chOff x="3792" y="384"/>
              <a:chExt cx="1548" cy="1661"/>
            </a:xfrm>
          </p:grpSpPr>
          <p:sp>
            <p:nvSpPr>
              <p:cNvPr id="18473" name="Line 2"/>
              <p:cNvSpPr>
                <a:spLocks noChangeShapeType="1"/>
              </p:cNvSpPr>
              <p:nvPr/>
            </p:nvSpPr>
            <p:spPr bwMode="auto">
              <a:xfrm>
                <a:off x="4032" y="720"/>
                <a:ext cx="0" cy="864"/>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74" name="Line 4"/>
              <p:cNvSpPr>
                <a:spLocks noChangeShapeType="1"/>
              </p:cNvSpPr>
              <p:nvPr/>
            </p:nvSpPr>
            <p:spPr bwMode="auto">
              <a:xfrm>
                <a:off x="4800" y="720"/>
                <a:ext cx="0" cy="864"/>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75" name="Arc 5"/>
              <p:cNvSpPr>
                <a:spLocks/>
              </p:cNvSpPr>
              <p:nvPr/>
            </p:nvSpPr>
            <p:spPr bwMode="auto">
              <a:xfrm rot="16110069" flipV="1">
                <a:off x="4198" y="986"/>
                <a:ext cx="435" cy="768"/>
              </a:xfrm>
              <a:custGeom>
                <a:avLst/>
                <a:gdLst>
                  <a:gd name="T0" fmla="*/ 0 w 23389"/>
                  <a:gd name="T1" fmla="*/ 0 h 43200"/>
                  <a:gd name="T2" fmla="*/ 0 w 23389"/>
                  <a:gd name="T3" fmla="*/ 0 h 43200"/>
                  <a:gd name="T4" fmla="*/ 0 w 23389"/>
                  <a:gd name="T5" fmla="*/ 0 h 43200"/>
                  <a:gd name="T6" fmla="*/ 0 60000 65536"/>
                  <a:gd name="T7" fmla="*/ 0 60000 65536"/>
                  <a:gd name="T8" fmla="*/ 0 60000 65536"/>
                  <a:gd name="T9" fmla="*/ 0 w 23389"/>
                  <a:gd name="T10" fmla="*/ 0 h 43200"/>
                  <a:gd name="T11" fmla="*/ 23389 w 23389"/>
                  <a:gd name="T12" fmla="*/ 43200 h 43200"/>
                </a:gdLst>
                <a:ahLst/>
                <a:cxnLst>
                  <a:cxn ang="T6">
                    <a:pos x="T0" y="T1"/>
                  </a:cxn>
                  <a:cxn ang="T7">
                    <a:pos x="T2" y="T3"/>
                  </a:cxn>
                  <a:cxn ang="T8">
                    <a:pos x="T4" y="T5"/>
                  </a:cxn>
                </a:cxnLst>
                <a:rect l="T9" t="T10" r="T11" b="T12"/>
                <a:pathLst>
                  <a:path w="23389" h="43200" fill="none" extrusionOk="0">
                    <a:moveTo>
                      <a:pt x="1788" y="0"/>
                    </a:moveTo>
                    <a:cubicBezTo>
                      <a:pt x="13718" y="0"/>
                      <a:pt x="23389" y="9670"/>
                      <a:pt x="23389" y="21600"/>
                    </a:cubicBezTo>
                    <a:cubicBezTo>
                      <a:pt x="23389" y="33529"/>
                      <a:pt x="13718" y="43200"/>
                      <a:pt x="1789" y="43200"/>
                    </a:cubicBezTo>
                    <a:cubicBezTo>
                      <a:pt x="1191" y="43200"/>
                      <a:pt x="595" y="43175"/>
                      <a:pt x="0" y="43125"/>
                    </a:cubicBezTo>
                  </a:path>
                  <a:path w="23389" h="43200" stroke="0" extrusionOk="0">
                    <a:moveTo>
                      <a:pt x="1788" y="0"/>
                    </a:moveTo>
                    <a:cubicBezTo>
                      <a:pt x="13718" y="0"/>
                      <a:pt x="23389" y="9670"/>
                      <a:pt x="23389" y="21600"/>
                    </a:cubicBezTo>
                    <a:cubicBezTo>
                      <a:pt x="23389" y="33529"/>
                      <a:pt x="13718" y="43200"/>
                      <a:pt x="1789" y="43200"/>
                    </a:cubicBezTo>
                    <a:cubicBezTo>
                      <a:pt x="1191" y="43200"/>
                      <a:pt x="595" y="43175"/>
                      <a:pt x="0" y="43125"/>
                    </a:cubicBezTo>
                    <a:lnTo>
                      <a:pt x="1789" y="21600"/>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76" name="Line 6"/>
              <p:cNvSpPr>
                <a:spLocks noChangeShapeType="1"/>
              </p:cNvSpPr>
              <p:nvPr/>
            </p:nvSpPr>
            <p:spPr bwMode="auto">
              <a:xfrm>
                <a:off x="4032" y="720"/>
                <a:ext cx="384" cy="2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77" name="Line 7"/>
              <p:cNvSpPr>
                <a:spLocks noChangeShapeType="1"/>
              </p:cNvSpPr>
              <p:nvPr/>
            </p:nvSpPr>
            <p:spPr bwMode="auto">
              <a:xfrm flipH="1">
                <a:off x="4416" y="720"/>
                <a:ext cx="384" cy="2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78" name="Line 9"/>
              <p:cNvSpPr>
                <a:spLocks noChangeShapeType="1"/>
              </p:cNvSpPr>
              <p:nvPr/>
            </p:nvSpPr>
            <p:spPr bwMode="auto">
              <a:xfrm flipV="1">
                <a:off x="4032" y="528"/>
                <a:ext cx="0" cy="192"/>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79" name="Line 10"/>
              <p:cNvSpPr>
                <a:spLocks noChangeShapeType="1"/>
              </p:cNvSpPr>
              <p:nvPr/>
            </p:nvSpPr>
            <p:spPr bwMode="auto">
              <a:xfrm>
                <a:off x="4416" y="960"/>
                <a:ext cx="0" cy="624"/>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0" name="Line 11"/>
              <p:cNvSpPr>
                <a:spLocks noChangeShapeType="1"/>
              </p:cNvSpPr>
              <p:nvPr/>
            </p:nvSpPr>
            <p:spPr bwMode="auto">
              <a:xfrm>
                <a:off x="4032" y="168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1" name="Line 12"/>
              <p:cNvSpPr>
                <a:spLocks noChangeShapeType="1"/>
              </p:cNvSpPr>
              <p:nvPr/>
            </p:nvSpPr>
            <p:spPr bwMode="auto">
              <a:xfrm>
                <a:off x="4416" y="168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2" name="Line 13"/>
              <p:cNvSpPr>
                <a:spLocks noChangeShapeType="1"/>
              </p:cNvSpPr>
              <p:nvPr/>
            </p:nvSpPr>
            <p:spPr bwMode="auto">
              <a:xfrm>
                <a:off x="4800" y="168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3" name="Line 14"/>
              <p:cNvSpPr>
                <a:spLocks noChangeShapeType="1"/>
              </p:cNvSpPr>
              <p:nvPr/>
            </p:nvSpPr>
            <p:spPr bwMode="auto">
              <a:xfrm>
                <a:off x="4032" y="1728"/>
                <a:ext cx="38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84" name="Line 15"/>
              <p:cNvSpPr>
                <a:spLocks noChangeShapeType="1"/>
              </p:cNvSpPr>
              <p:nvPr/>
            </p:nvSpPr>
            <p:spPr bwMode="auto">
              <a:xfrm>
                <a:off x="4416" y="1728"/>
                <a:ext cx="38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85" name="Line 16"/>
              <p:cNvSpPr>
                <a:spLocks noChangeShapeType="1"/>
              </p:cNvSpPr>
              <p:nvPr/>
            </p:nvSpPr>
            <p:spPr bwMode="auto">
              <a:xfrm>
                <a:off x="4848" y="720"/>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6" name="Line 17"/>
              <p:cNvSpPr>
                <a:spLocks noChangeShapeType="1"/>
              </p:cNvSpPr>
              <p:nvPr/>
            </p:nvSpPr>
            <p:spPr bwMode="auto">
              <a:xfrm>
                <a:off x="4848" y="960"/>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7" name="Line 18"/>
              <p:cNvSpPr>
                <a:spLocks noChangeShapeType="1"/>
              </p:cNvSpPr>
              <p:nvPr/>
            </p:nvSpPr>
            <p:spPr bwMode="auto">
              <a:xfrm>
                <a:off x="4848" y="1584"/>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8" name="Line 19"/>
              <p:cNvSpPr>
                <a:spLocks noChangeShapeType="1"/>
              </p:cNvSpPr>
              <p:nvPr/>
            </p:nvSpPr>
            <p:spPr bwMode="auto">
              <a:xfrm>
                <a:off x="4416" y="960"/>
                <a:ext cx="43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89" name="Line 20"/>
              <p:cNvSpPr>
                <a:spLocks noChangeShapeType="1"/>
              </p:cNvSpPr>
              <p:nvPr/>
            </p:nvSpPr>
            <p:spPr bwMode="auto">
              <a:xfrm>
                <a:off x="4896" y="720"/>
                <a:ext cx="0" cy="24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90" name="Line 21"/>
              <p:cNvSpPr>
                <a:spLocks noChangeShapeType="1"/>
              </p:cNvSpPr>
              <p:nvPr/>
            </p:nvSpPr>
            <p:spPr bwMode="auto">
              <a:xfrm>
                <a:off x="4896" y="960"/>
                <a:ext cx="0" cy="624"/>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91" name="Text Box 22"/>
              <p:cNvSpPr txBox="1">
                <a:spLocks noChangeArrowheads="1"/>
              </p:cNvSpPr>
              <p:nvPr/>
            </p:nvSpPr>
            <p:spPr bwMode="auto">
              <a:xfrm>
                <a:off x="4032" y="1776"/>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2cm</a:t>
                </a:r>
              </a:p>
            </p:txBody>
          </p:sp>
          <p:sp>
            <p:nvSpPr>
              <p:cNvPr id="18492" name="Text Box 23"/>
              <p:cNvSpPr txBox="1">
                <a:spLocks noChangeArrowheads="1"/>
              </p:cNvSpPr>
              <p:nvPr/>
            </p:nvSpPr>
            <p:spPr bwMode="auto">
              <a:xfrm>
                <a:off x="4429" y="1776"/>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2cm</a:t>
                </a:r>
              </a:p>
            </p:txBody>
          </p:sp>
          <p:sp>
            <p:nvSpPr>
              <p:cNvPr id="18493" name="Text Box 24"/>
              <p:cNvSpPr txBox="1">
                <a:spLocks noChangeArrowheads="1"/>
              </p:cNvSpPr>
              <p:nvPr/>
            </p:nvSpPr>
            <p:spPr bwMode="auto">
              <a:xfrm>
                <a:off x="4896" y="720"/>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2cm</a:t>
                </a:r>
              </a:p>
            </p:txBody>
          </p:sp>
          <p:sp>
            <p:nvSpPr>
              <p:cNvPr id="18494" name="Text Box 25"/>
              <p:cNvSpPr txBox="1">
                <a:spLocks noChangeArrowheads="1"/>
              </p:cNvSpPr>
              <p:nvPr/>
            </p:nvSpPr>
            <p:spPr bwMode="auto">
              <a:xfrm>
                <a:off x="4896" y="1152"/>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4cm</a:t>
                </a:r>
              </a:p>
            </p:txBody>
          </p:sp>
          <p:sp>
            <p:nvSpPr>
              <p:cNvPr id="18495" name="Line 26"/>
              <p:cNvSpPr>
                <a:spLocks noChangeShapeType="1"/>
              </p:cNvSpPr>
              <p:nvPr/>
            </p:nvSpPr>
            <p:spPr bwMode="auto">
              <a:xfrm>
                <a:off x="4944" y="1584"/>
                <a:ext cx="192" cy="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96" name="Text Box 27"/>
              <p:cNvSpPr txBox="1">
                <a:spLocks noChangeArrowheads="1"/>
              </p:cNvSpPr>
              <p:nvPr/>
            </p:nvSpPr>
            <p:spPr bwMode="auto">
              <a:xfrm>
                <a:off x="5136" y="1536"/>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x</a:t>
                </a:r>
              </a:p>
            </p:txBody>
          </p:sp>
          <p:sp>
            <p:nvSpPr>
              <p:cNvPr id="18497" name="Text Box 28"/>
              <p:cNvSpPr txBox="1">
                <a:spLocks noChangeArrowheads="1"/>
              </p:cNvSpPr>
              <p:nvPr/>
            </p:nvSpPr>
            <p:spPr bwMode="auto">
              <a:xfrm>
                <a:off x="3792" y="384"/>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y</a:t>
                </a:r>
              </a:p>
            </p:txBody>
          </p:sp>
          <p:sp>
            <p:nvSpPr>
              <p:cNvPr id="18498" name="Line 160"/>
              <p:cNvSpPr>
                <a:spLocks noChangeShapeType="1"/>
              </p:cNvSpPr>
              <p:nvPr/>
            </p:nvSpPr>
            <p:spPr bwMode="auto">
              <a:xfrm>
                <a:off x="4032" y="1584"/>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 name="Group 164"/>
          <p:cNvGrpSpPr>
            <a:grpSpLocks/>
          </p:cNvGrpSpPr>
          <p:nvPr/>
        </p:nvGrpSpPr>
        <p:grpSpPr bwMode="auto">
          <a:xfrm>
            <a:off x="6248400" y="3810000"/>
            <a:ext cx="2590800" cy="2332038"/>
            <a:chOff x="3984" y="2496"/>
            <a:chExt cx="1632" cy="1469"/>
          </a:xfrm>
        </p:grpSpPr>
        <p:sp>
          <p:nvSpPr>
            <p:cNvPr id="18440" name="Text Box 122"/>
            <p:cNvSpPr txBox="1">
              <a:spLocks noChangeArrowheads="1"/>
            </p:cNvSpPr>
            <p:nvPr/>
          </p:nvSpPr>
          <p:spPr bwMode="auto">
            <a:xfrm>
              <a:off x="3984" y="2832"/>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a:t>
              </a:r>
            </a:p>
          </p:txBody>
        </p:sp>
        <p:sp>
          <p:nvSpPr>
            <p:cNvPr id="18441" name="Text Box 123"/>
            <p:cNvSpPr txBox="1">
              <a:spLocks noChangeArrowheads="1"/>
            </p:cNvSpPr>
            <p:nvPr/>
          </p:nvSpPr>
          <p:spPr bwMode="auto">
            <a:xfrm>
              <a:off x="5275" y="2995"/>
              <a:ext cx="3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1m</a:t>
              </a:r>
            </a:p>
          </p:txBody>
        </p:sp>
        <p:sp>
          <p:nvSpPr>
            <p:cNvPr id="18442" name="Text Box 124"/>
            <p:cNvSpPr txBox="1">
              <a:spLocks noChangeArrowheads="1"/>
            </p:cNvSpPr>
            <p:nvPr/>
          </p:nvSpPr>
          <p:spPr bwMode="auto">
            <a:xfrm>
              <a:off x="5275" y="3379"/>
              <a:ext cx="3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1m</a:t>
              </a:r>
            </a:p>
          </p:txBody>
        </p:sp>
        <p:sp>
          <p:nvSpPr>
            <p:cNvPr id="18443" name="Line 126"/>
            <p:cNvSpPr>
              <a:spLocks noChangeShapeType="1"/>
            </p:cNvSpPr>
            <p:nvPr/>
          </p:nvSpPr>
          <p:spPr bwMode="auto">
            <a:xfrm flipH="1">
              <a:off x="4272" y="2688"/>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4" name="Line 127"/>
            <p:cNvSpPr>
              <a:spLocks noChangeShapeType="1"/>
            </p:cNvSpPr>
            <p:nvPr/>
          </p:nvSpPr>
          <p:spPr bwMode="auto">
            <a:xfrm>
              <a:off x="4272" y="2976"/>
              <a:ext cx="432"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5" name="Line 128"/>
            <p:cNvSpPr>
              <a:spLocks noChangeShapeType="1"/>
            </p:cNvSpPr>
            <p:nvPr/>
          </p:nvSpPr>
          <p:spPr bwMode="auto">
            <a:xfrm>
              <a:off x="4704" y="2976"/>
              <a:ext cx="0" cy="336"/>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6" name="Line 129"/>
            <p:cNvSpPr>
              <a:spLocks noChangeShapeType="1"/>
            </p:cNvSpPr>
            <p:nvPr/>
          </p:nvSpPr>
          <p:spPr bwMode="auto">
            <a:xfrm>
              <a:off x="4704" y="3312"/>
              <a:ext cx="336"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7" name="Line 130"/>
            <p:cNvSpPr>
              <a:spLocks noChangeShapeType="1"/>
            </p:cNvSpPr>
            <p:nvPr/>
          </p:nvSpPr>
          <p:spPr bwMode="auto">
            <a:xfrm>
              <a:off x="5040" y="3312"/>
              <a:ext cx="0" cy="384"/>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8" name="Line 131"/>
            <p:cNvSpPr>
              <a:spLocks noChangeShapeType="1"/>
            </p:cNvSpPr>
            <p:nvPr/>
          </p:nvSpPr>
          <p:spPr bwMode="auto">
            <a:xfrm>
              <a:off x="4272" y="3696"/>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9" name="Line 132"/>
            <p:cNvSpPr>
              <a:spLocks noChangeShapeType="1"/>
            </p:cNvSpPr>
            <p:nvPr/>
          </p:nvSpPr>
          <p:spPr bwMode="auto">
            <a:xfrm>
              <a:off x="4704" y="2976"/>
              <a:ext cx="336"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0" name="Line 133"/>
            <p:cNvSpPr>
              <a:spLocks noChangeShapeType="1"/>
            </p:cNvSpPr>
            <p:nvPr/>
          </p:nvSpPr>
          <p:spPr bwMode="auto">
            <a:xfrm>
              <a:off x="5040" y="2976"/>
              <a:ext cx="0" cy="384"/>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1" name="Line 134"/>
            <p:cNvSpPr>
              <a:spLocks noChangeShapeType="1"/>
            </p:cNvSpPr>
            <p:nvPr/>
          </p:nvSpPr>
          <p:spPr bwMode="auto">
            <a:xfrm>
              <a:off x="5040" y="2688"/>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2" name="Line 135"/>
            <p:cNvSpPr>
              <a:spLocks noChangeShapeType="1"/>
            </p:cNvSpPr>
            <p:nvPr/>
          </p:nvSpPr>
          <p:spPr bwMode="auto">
            <a:xfrm>
              <a:off x="4704" y="268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3" name="Line 136"/>
            <p:cNvSpPr>
              <a:spLocks noChangeShapeType="1"/>
            </p:cNvSpPr>
            <p:nvPr/>
          </p:nvSpPr>
          <p:spPr bwMode="auto">
            <a:xfrm>
              <a:off x="4272" y="2736"/>
              <a:ext cx="432"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54" name="Line 137"/>
            <p:cNvSpPr>
              <a:spLocks noChangeShapeType="1"/>
            </p:cNvSpPr>
            <p:nvPr/>
          </p:nvSpPr>
          <p:spPr bwMode="auto">
            <a:xfrm>
              <a:off x="4704" y="2736"/>
              <a:ext cx="336"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55" name="Line 138"/>
            <p:cNvSpPr>
              <a:spLocks noChangeShapeType="1"/>
            </p:cNvSpPr>
            <p:nvPr/>
          </p:nvSpPr>
          <p:spPr bwMode="auto">
            <a:xfrm>
              <a:off x="5184" y="297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6" name="Line 139"/>
            <p:cNvSpPr>
              <a:spLocks noChangeShapeType="1"/>
            </p:cNvSpPr>
            <p:nvPr/>
          </p:nvSpPr>
          <p:spPr bwMode="auto">
            <a:xfrm>
              <a:off x="5184" y="331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7" name="Line 140"/>
            <p:cNvSpPr>
              <a:spLocks noChangeShapeType="1"/>
            </p:cNvSpPr>
            <p:nvPr/>
          </p:nvSpPr>
          <p:spPr bwMode="auto">
            <a:xfrm>
              <a:off x="5280" y="2976"/>
              <a:ext cx="0" cy="336"/>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58" name="Line 141"/>
            <p:cNvSpPr>
              <a:spLocks noChangeShapeType="1"/>
            </p:cNvSpPr>
            <p:nvPr/>
          </p:nvSpPr>
          <p:spPr bwMode="auto">
            <a:xfrm>
              <a:off x="5280" y="3312"/>
              <a:ext cx="0" cy="384"/>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8459" name="Text Box 142"/>
            <p:cNvSpPr txBox="1">
              <a:spLocks noChangeArrowheads="1"/>
            </p:cNvSpPr>
            <p:nvPr/>
          </p:nvSpPr>
          <p:spPr bwMode="auto">
            <a:xfrm>
              <a:off x="4080" y="2496"/>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y</a:t>
              </a:r>
            </a:p>
          </p:txBody>
        </p:sp>
        <p:sp>
          <p:nvSpPr>
            <p:cNvPr id="18460" name="Text Box 143"/>
            <p:cNvSpPr txBox="1">
              <a:spLocks noChangeArrowheads="1"/>
            </p:cNvSpPr>
            <p:nvPr/>
          </p:nvSpPr>
          <p:spPr bwMode="auto">
            <a:xfrm>
              <a:off x="4464" y="2976"/>
              <a:ext cx="22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E</a:t>
              </a:r>
            </a:p>
          </p:txBody>
        </p:sp>
        <p:sp>
          <p:nvSpPr>
            <p:cNvPr id="18461" name="Text Box 144"/>
            <p:cNvSpPr txBox="1">
              <a:spLocks noChangeArrowheads="1"/>
            </p:cNvSpPr>
            <p:nvPr/>
          </p:nvSpPr>
          <p:spPr bwMode="auto">
            <a:xfrm>
              <a:off x="4608" y="3312"/>
              <a:ext cx="2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F</a:t>
              </a:r>
            </a:p>
          </p:txBody>
        </p:sp>
        <p:sp>
          <p:nvSpPr>
            <p:cNvPr id="18462" name="Text Box 145"/>
            <p:cNvSpPr txBox="1">
              <a:spLocks noChangeArrowheads="1"/>
            </p:cNvSpPr>
            <p:nvPr/>
          </p:nvSpPr>
          <p:spPr bwMode="auto">
            <a:xfrm>
              <a:off x="4992" y="3216"/>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G</a:t>
              </a:r>
            </a:p>
          </p:txBody>
        </p:sp>
        <p:sp>
          <p:nvSpPr>
            <p:cNvPr id="18463" name="Text Box 146"/>
            <p:cNvSpPr txBox="1">
              <a:spLocks noChangeArrowheads="1"/>
            </p:cNvSpPr>
            <p:nvPr/>
          </p:nvSpPr>
          <p:spPr bwMode="auto">
            <a:xfrm>
              <a:off x="4944" y="3696"/>
              <a:ext cx="2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C</a:t>
              </a:r>
            </a:p>
          </p:txBody>
        </p:sp>
        <p:sp>
          <p:nvSpPr>
            <p:cNvPr id="18464" name="Text Box 147"/>
            <p:cNvSpPr txBox="1">
              <a:spLocks noChangeArrowheads="1"/>
            </p:cNvSpPr>
            <p:nvPr/>
          </p:nvSpPr>
          <p:spPr bwMode="auto">
            <a:xfrm>
              <a:off x="4080" y="3648"/>
              <a:ext cx="2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B</a:t>
              </a:r>
            </a:p>
          </p:txBody>
        </p:sp>
        <p:sp>
          <p:nvSpPr>
            <p:cNvPr id="18465" name="Text Box 148"/>
            <p:cNvSpPr txBox="1">
              <a:spLocks noChangeArrowheads="1"/>
            </p:cNvSpPr>
            <p:nvPr/>
          </p:nvSpPr>
          <p:spPr bwMode="auto">
            <a:xfrm>
              <a:off x="5376" y="3600"/>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x</a:t>
              </a:r>
            </a:p>
          </p:txBody>
        </p:sp>
        <p:sp>
          <p:nvSpPr>
            <p:cNvPr id="18466" name="Text Box 149"/>
            <p:cNvSpPr txBox="1">
              <a:spLocks noChangeArrowheads="1"/>
            </p:cNvSpPr>
            <p:nvPr/>
          </p:nvSpPr>
          <p:spPr bwMode="auto">
            <a:xfrm>
              <a:off x="4320" y="2496"/>
              <a:ext cx="3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1m</a:t>
              </a:r>
            </a:p>
          </p:txBody>
        </p:sp>
        <p:sp>
          <p:nvSpPr>
            <p:cNvPr id="18467" name="Text Box 150"/>
            <p:cNvSpPr txBox="1">
              <a:spLocks noChangeArrowheads="1"/>
            </p:cNvSpPr>
            <p:nvPr/>
          </p:nvSpPr>
          <p:spPr bwMode="auto">
            <a:xfrm>
              <a:off x="4699" y="2515"/>
              <a:ext cx="34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1m</a:t>
              </a:r>
            </a:p>
          </p:txBody>
        </p:sp>
        <p:sp>
          <p:nvSpPr>
            <p:cNvPr id="18468" name="Text Box 151"/>
            <p:cNvSpPr txBox="1">
              <a:spLocks noChangeArrowheads="1"/>
            </p:cNvSpPr>
            <p:nvPr/>
          </p:nvSpPr>
          <p:spPr bwMode="auto">
            <a:xfrm>
              <a:off x="4989" y="2832"/>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D</a:t>
              </a:r>
            </a:p>
          </p:txBody>
        </p:sp>
        <p:sp>
          <p:nvSpPr>
            <p:cNvPr id="18469" name="Line 162"/>
            <p:cNvSpPr>
              <a:spLocks noChangeShapeType="1"/>
            </p:cNvSpPr>
            <p:nvPr/>
          </p:nvSpPr>
          <p:spPr bwMode="auto">
            <a:xfrm>
              <a:off x="4272" y="3696"/>
              <a:ext cx="768"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0" name="Line 163"/>
            <p:cNvSpPr>
              <a:spLocks noChangeShapeType="1"/>
            </p:cNvSpPr>
            <p:nvPr/>
          </p:nvSpPr>
          <p:spPr bwMode="auto">
            <a:xfrm flipV="1">
              <a:off x="4272" y="2976"/>
              <a:ext cx="0" cy="72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ATTENTION QUIZ</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06472" y="2652008"/>
            <a:ext cx="4931057" cy="1553983"/>
            <a:chOff x="2423975" y="2436124"/>
            <a:chExt cx="4931057" cy="1553983"/>
          </a:xfrm>
        </p:grpSpPr>
        <p:sp>
          <p:nvSpPr>
            <p:cNvPr id="5" name="Rectangle 4"/>
            <p:cNvSpPr/>
            <p:nvPr/>
          </p:nvSpPr>
          <p:spPr>
            <a:xfrm>
              <a:off x="3093635" y="2436124"/>
              <a:ext cx="3591736" cy="728636"/>
            </a:xfrm>
            <a:prstGeom prst="rect">
              <a:avLst/>
            </a:prstGeom>
            <a:noFill/>
          </p:spPr>
          <p:txBody>
            <a:bodyPr spcFirstLastPara="1" wrap="none" lIns="91440" tIns="45720" rIns="91440" bIns="45720" numCol="1">
              <a:prstTxWarp prst="textArchUp">
                <a:avLst/>
              </a:prstTxWarp>
              <a:spAutoFit/>
            </a:bodyPr>
            <a:ls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End of the Lecture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sp>
          <p:nvSpPr>
            <p:cNvPr id="6" name="Rectangle 5"/>
            <p:cNvSpPr/>
            <p:nvPr/>
          </p:nvSpPr>
          <p:spPr>
            <a:xfrm>
              <a:off x="2423975" y="3164760"/>
              <a:ext cx="4931057" cy="825347"/>
            </a:xfrm>
            <a:prstGeom prst="rect">
              <a:avLst/>
            </a:prstGeom>
            <a:noFill/>
          </p:spPr>
          <p:txBody>
            <a:bodyPr spcFirstLastPara="1" wrap="none" lIns="91440" tIns="45720" rIns="91440" bIns="45720" numCol="1">
              <a:prstTxWarp prst="textArchDown">
                <a:avLst/>
              </a:prstTxWarp>
              <a:spAutoFit/>
            </a:bodyPr>
            <a:ls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Let Learning Continue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gr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381000" y="1066800"/>
            <a:ext cx="8534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1.   A composite body in this section refers to a body made of ____.</a:t>
            </a:r>
          </a:p>
          <a:p>
            <a:pPr lvl="1" eaLnBrk="1" hangingPunct="1">
              <a:spcBef>
                <a:spcPct val="25000"/>
              </a:spcBef>
            </a:pPr>
            <a:r>
              <a:rPr lang="en-US" sz="2400" dirty="0"/>
              <a:t>A)  Carbon fibers and an epoxy </a:t>
            </a:r>
            <a:r>
              <a:rPr lang="en-US" sz="2400" dirty="0" smtClean="0"/>
              <a:t>matrix in a car fender</a:t>
            </a:r>
            <a:endParaRPr lang="en-US" sz="2400" dirty="0"/>
          </a:p>
          <a:p>
            <a:pPr lvl="1" eaLnBrk="1" hangingPunct="1">
              <a:spcBef>
                <a:spcPct val="25000"/>
              </a:spcBef>
            </a:pPr>
            <a:r>
              <a:rPr lang="en-US" sz="2400" dirty="0"/>
              <a:t>B)  Steel and </a:t>
            </a:r>
            <a:r>
              <a:rPr lang="en-US" sz="2400" dirty="0" smtClean="0"/>
              <a:t>concrete forming a structure</a:t>
            </a:r>
            <a:endParaRPr lang="en-US" sz="2400" dirty="0"/>
          </a:p>
          <a:p>
            <a:pPr lvl="1" eaLnBrk="1" hangingPunct="1">
              <a:spcBef>
                <a:spcPct val="25000"/>
              </a:spcBef>
            </a:pPr>
            <a:r>
              <a:rPr lang="en-US" sz="2400" dirty="0"/>
              <a:t>C)  A collection of “simple” shaped parts or holes</a:t>
            </a:r>
          </a:p>
          <a:p>
            <a:pPr lvl="1" eaLnBrk="1" hangingPunct="1">
              <a:spcBef>
                <a:spcPct val="25000"/>
              </a:spcBef>
            </a:pPr>
            <a:r>
              <a:rPr lang="en-US" sz="2400" dirty="0"/>
              <a:t>D)  A collection of “complex” shaped parts or holes</a:t>
            </a:r>
          </a:p>
        </p:txBody>
      </p:sp>
      <p:sp>
        <p:nvSpPr>
          <p:cNvPr id="29700" name="Text Box 4"/>
          <p:cNvSpPr txBox="1">
            <a:spLocks noChangeArrowheads="1"/>
          </p:cNvSpPr>
          <p:nvPr/>
        </p:nvSpPr>
        <p:spPr bwMode="auto">
          <a:xfrm>
            <a:off x="381000" y="3733800"/>
            <a:ext cx="8077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2.   The composite method for determining the location of the center of gravity of a composite body requires _______.</a:t>
            </a:r>
          </a:p>
          <a:p>
            <a:pPr lvl="1" eaLnBrk="1" hangingPunct="1">
              <a:spcBef>
                <a:spcPct val="50000"/>
              </a:spcBef>
            </a:pPr>
            <a:r>
              <a:rPr lang="en-US" sz="2400" dirty="0">
                <a:sym typeface="Symbol" pitchFamily="18" charset="2"/>
              </a:rPr>
              <a:t>A) </a:t>
            </a:r>
            <a:r>
              <a:rPr lang="en-US" sz="2400" dirty="0" smtClean="0">
                <a:sym typeface="Symbol" pitchFamily="18" charset="2"/>
              </a:rPr>
              <a:t> Simple </a:t>
            </a:r>
            <a:r>
              <a:rPr lang="en-US" sz="2400" dirty="0" smtClean="0">
                <a:sym typeface="Symbol" pitchFamily="18" charset="2"/>
              </a:rPr>
              <a:t>arithmetic </a:t>
            </a:r>
            <a:r>
              <a:rPr lang="en-US" sz="2400" dirty="0">
                <a:sym typeface="Symbol" pitchFamily="18" charset="2"/>
              </a:rPr>
              <a:t>		</a:t>
            </a:r>
            <a:r>
              <a:rPr lang="en-US" sz="2400" dirty="0"/>
              <a:t>B) </a:t>
            </a:r>
            <a:r>
              <a:rPr lang="en-US" sz="2400" dirty="0" smtClean="0"/>
              <a:t> </a:t>
            </a:r>
            <a:r>
              <a:rPr lang="en-US" sz="2400" dirty="0" smtClean="0">
                <a:sym typeface="Symbol" pitchFamily="18" charset="2"/>
              </a:rPr>
              <a:t>Integration</a:t>
            </a:r>
            <a:endParaRPr lang="en-US" sz="2400" dirty="0"/>
          </a:p>
          <a:p>
            <a:pPr lvl="1" eaLnBrk="1" hangingPunct="1">
              <a:spcBef>
                <a:spcPct val="50000"/>
              </a:spcBef>
            </a:pPr>
            <a:r>
              <a:rPr lang="en-US" sz="2400" dirty="0">
                <a:sym typeface="Symbol" pitchFamily="18" charset="2"/>
              </a:rPr>
              <a:t>C) 	</a:t>
            </a:r>
            <a:r>
              <a:rPr lang="en-US" sz="2400" dirty="0" smtClean="0"/>
              <a:t>Differentiation 		D</a:t>
            </a:r>
            <a:r>
              <a:rPr lang="en-US" sz="2400" dirty="0"/>
              <a:t>) All of the above.</a:t>
            </a:r>
            <a:endParaRPr lang="en-US" sz="2400" i="1" dirty="0"/>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READING QUIZ</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0-#ppt_w/2"/>
                                          </p:val>
                                        </p:tav>
                                        <p:tav tm="100000">
                                          <p:val>
                                            <p:strVal val="#ppt_x"/>
                                          </p:val>
                                        </p:tav>
                                      </p:tavLst>
                                    </p:anim>
                                    <p:anim calcmode="lin" valueType="num">
                                      <p:cBhvr additive="base">
                                        <p:cTn id="8" dur="500" fill="hold"/>
                                        <p:tgtEl>
                                          <p:spTgt spid="296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0"/>
                                        </p:tgtEl>
                                        <p:attrNameLst>
                                          <p:attrName>style.visibility</p:attrName>
                                        </p:attrNameLst>
                                      </p:cBhvr>
                                      <p:to>
                                        <p:strVal val="visible"/>
                                      </p:to>
                                    </p:set>
                                    <p:anim calcmode="lin" valueType="num">
                                      <p:cBhvr additive="base">
                                        <p:cTn id="13" dur="500" fill="hold"/>
                                        <p:tgtEl>
                                          <p:spTgt spid="29700"/>
                                        </p:tgtEl>
                                        <p:attrNameLst>
                                          <p:attrName>ppt_x</p:attrName>
                                        </p:attrNameLst>
                                      </p:cBhvr>
                                      <p:tavLst>
                                        <p:tav tm="0">
                                          <p:val>
                                            <p:strVal val="0-#ppt_w/2"/>
                                          </p:val>
                                        </p:tav>
                                        <p:tav tm="100000">
                                          <p:val>
                                            <p:strVal val="#ppt_x"/>
                                          </p:val>
                                        </p:tav>
                                      </p:tavLst>
                                    </p:anim>
                                    <p:anim calcmode="lin" valueType="num">
                                      <p:cBhvr additive="base">
                                        <p:cTn id="14" dur="500" fill="hold"/>
                                        <p:tgtEl>
                                          <p:spTgt spid="297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P spid="2970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4" name="Text Box 10"/>
          <p:cNvSpPr txBox="1">
            <a:spLocks noChangeArrowheads="1"/>
          </p:cNvSpPr>
          <p:nvPr/>
        </p:nvSpPr>
        <p:spPr bwMode="auto">
          <a:xfrm>
            <a:off x="4724400" y="4800600"/>
            <a:ext cx="403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How can we</a:t>
            </a:r>
            <a:r>
              <a:rPr lang="en-US" sz="2400" dirty="0">
                <a:solidFill>
                  <a:srgbClr val="0000FA"/>
                </a:solidFill>
              </a:rPr>
              <a:t> </a:t>
            </a:r>
            <a:r>
              <a:rPr lang="en-US" sz="2400" u="sng" dirty="0">
                <a:solidFill>
                  <a:srgbClr val="0000FA"/>
                </a:solidFill>
              </a:rPr>
              <a:t>easily</a:t>
            </a:r>
            <a:r>
              <a:rPr lang="en-US" sz="2400" dirty="0">
                <a:solidFill>
                  <a:srgbClr val="0000FA"/>
                </a:solidFill>
              </a:rPr>
              <a:t> </a:t>
            </a:r>
            <a:r>
              <a:rPr lang="en-US" sz="2400" dirty="0"/>
              <a:t>determine the location of the centroid for </a:t>
            </a:r>
            <a:r>
              <a:rPr lang="en-US" sz="2400" dirty="0" smtClean="0"/>
              <a:t>different beam shapes?</a:t>
            </a:r>
            <a:endParaRPr lang="en-US" sz="2400" dirty="0"/>
          </a:p>
        </p:txBody>
      </p:sp>
      <p:grpSp>
        <p:nvGrpSpPr>
          <p:cNvPr id="2" name="Group 13"/>
          <p:cNvGrpSpPr>
            <a:grpSpLocks/>
          </p:cNvGrpSpPr>
          <p:nvPr/>
        </p:nvGrpSpPr>
        <p:grpSpPr bwMode="auto">
          <a:xfrm>
            <a:off x="762000" y="1089025"/>
            <a:ext cx="7848600" cy="5311775"/>
            <a:chOff x="480" y="686"/>
            <a:chExt cx="4944" cy="3346"/>
          </a:xfrm>
        </p:grpSpPr>
        <p:grpSp>
          <p:nvGrpSpPr>
            <p:cNvPr id="5127" name="Group 11"/>
            <p:cNvGrpSpPr>
              <a:grpSpLocks/>
            </p:cNvGrpSpPr>
            <p:nvPr/>
          </p:nvGrpSpPr>
          <p:grpSpPr bwMode="auto">
            <a:xfrm>
              <a:off x="480" y="686"/>
              <a:ext cx="4944" cy="2243"/>
              <a:chOff x="480" y="686"/>
              <a:chExt cx="4944" cy="2243"/>
            </a:xfrm>
          </p:grpSpPr>
          <p:sp>
            <p:nvSpPr>
              <p:cNvPr id="5129" name="Text Box 9"/>
              <p:cNvSpPr txBox="1">
                <a:spLocks noChangeArrowheads="1"/>
              </p:cNvSpPr>
              <p:nvPr/>
            </p:nvSpPr>
            <p:spPr bwMode="auto">
              <a:xfrm>
                <a:off x="2928" y="816"/>
                <a:ext cx="2496" cy="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The I-beam </a:t>
                </a:r>
                <a:r>
                  <a:rPr lang="en-US" sz="2400" dirty="0" smtClean="0"/>
                  <a:t>(top) or T-beam (bottom) </a:t>
                </a:r>
                <a:r>
                  <a:rPr lang="en-US" sz="2400" dirty="0"/>
                  <a:t>shown are commonly used in building various types of structures. </a:t>
                </a:r>
              </a:p>
              <a:p>
                <a:pPr eaLnBrk="1" hangingPunct="1">
                  <a:spcBef>
                    <a:spcPts val="2400"/>
                  </a:spcBef>
                </a:pPr>
                <a:r>
                  <a:rPr lang="en-US" sz="2400" dirty="0"/>
                  <a:t>When doing a stress or deflection analysis for a beam, the location of </a:t>
                </a:r>
                <a:r>
                  <a:rPr lang="en-US" sz="2400" dirty="0" smtClean="0"/>
                  <a:t>its centroid </a:t>
                </a:r>
                <a:r>
                  <a:rPr lang="en-US" sz="2400" dirty="0"/>
                  <a:t>is very important.</a:t>
                </a:r>
              </a:p>
            </p:txBody>
          </p:sp>
          <p:pic>
            <p:nvPicPr>
              <p:cNvPr id="5130" name="Picture 10" descr="CH 9 I Be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 y="686"/>
                <a:ext cx="1488" cy="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28" name="Picture 12" descr="CH 9 T Bea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784"/>
              <a:ext cx="1490"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54"/>
                                        </p:tgtEl>
                                        <p:attrNameLst>
                                          <p:attrName>style.visibility</p:attrName>
                                        </p:attrNameLst>
                                      </p:cBhvr>
                                      <p:to>
                                        <p:strVal val="visible"/>
                                      </p:to>
                                    </p:set>
                                    <p:anim calcmode="lin" valueType="num">
                                      <p:cBhvr additive="base">
                                        <p:cTn id="13" dur="500" fill="hold"/>
                                        <p:tgtEl>
                                          <p:spTgt spid="31754"/>
                                        </p:tgtEl>
                                        <p:attrNameLst>
                                          <p:attrName>ppt_x</p:attrName>
                                        </p:attrNameLst>
                                      </p:cBhvr>
                                      <p:tavLst>
                                        <p:tav tm="0">
                                          <p:val>
                                            <p:strVal val="0-#ppt_w/2"/>
                                          </p:val>
                                        </p:tav>
                                        <p:tav tm="100000">
                                          <p:val>
                                            <p:strVal val="#ppt_x"/>
                                          </p:val>
                                        </p:tav>
                                      </p:tavLst>
                                    </p:anim>
                                    <p:anim calcmode="lin" valueType="num">
                                      <p:cBhvr additive="base">
                                        <p:cTn id="14" dur="500" fill="hold"/>
                                        <p:tgtEl>
                                          <p:spTgt spid="317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 name="Text Box 20"/>
          <p:cNvSpPr txBox="1">
            <a:spLocks noChangeArrowheads="1"/>
          </p:cNvSpPr>
          <p:nvPr/>
        </p:nvSpPr>
        <p:spPr bwMode="auto">
          <a:xfrm>
            <a:off x="4343400" y="2057400"/>
            <a:ext cx="4191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t>In order to design the ground support structures, the reactions at blocks A and B have to be found.  To do this easily, it is important to determine the location of the compressor’s center of gravity (CG).</a:t>
            </a:r>
          </a:p>
        </p:txBody>
      </p:sp>
      <p:sp>
        <p:nvSpPr>
          <p:cNvPr id="13333" name="Text Box 21"/>
          <p:cNvSpPr txBox="1">
            <a:spLocks noChangeArrowheads="1"/>
          </p:cNvSpPr>
          <p:nvPr/>
        </p:nvSpPr>
        <p:spPr bwMode="auto">
          <a:xfrm>
            <a:off x="609600" y="5029200"/>
            <a:ext cx="792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t>If we know the weight and CG of individual components, we need a simple way to determine the location of the CG of the assembled unit.</a:t>
            </a:r>
          </a:p>
        </p:txBody>
      </p:sp>
      <p:grpSp>
        <p:nvGrpSpPr>
          <p:cNvPr id="2" name="Group 11"/>
          <p:cNvGrpSpPr>
            <a:grpSpLocks/>
          </p:cNvGrpSpPr>
          <p:nvPr/>
        </p:nvGrpSpPr>
        <p:grpSpPr bwMode="auto">
          <a:xfrm>
            <a:off x="609600" y="990600"/>
            <a:ext cx="8077200" cy="3833813"/>
            <a:chOff x="432" y="816"/>
            <a:chExt cx="5088" cy="2415"/>
          </a:xfrm>
        </p:grpSpPr>
        <p:sp>
          <p:nvSpPr>
            <p:cNvPr id="6152" name="Text Box 19"/>
            <p:cNvSpPr txBox="1">
              <a:spLocks noChangeArrowheads="1"/>
            </p:cNvSpPr>
            <p:nvPr/>
          </p:nvSpPr>
          <p:spPr bwMode="auto">
            <a:xfrm>
              <a:off x="2736" y="816"/>
              <a:ext cx="278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t>The compressor is assembled with many individual components.</a:t>
              </a:r>
            </a:p>
          </p:txBody>
        </p:sp>
        <p:pic>
          <p:nvPicPr>
            <p:cNvPr id="6153" name="Picture 10" descr="CH 9 Compress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816"/>
              <a:ext cx="2158" cy="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32"/>
                                        </p:tgtEl>
                                        <p:attrNameLst>
                                          <p:attrName>style.visibility</p:attrName>
                                        </p:attrNameLst>
                                      </p:cBhvr>
                                      <p:to>
                                        <p:strVal val="visible"/>
                                      </p:to>
                                    </p:set>
                                    <p:anim calcmode="lin" valueType="num">
                                      <p:cBhvr additive="base">
                                        <p:cTn id="13" dur="500" fill="hold"/>
                                        <p:tgtEl>
                                          <p:spTgt spid="13332"/>
                                        </p:tgtEl>
                                        <p:attrNameLst>
                                          <p:attrName>ppt_x</p:attrName>
                                        </p:attrNameLst>
                                      </p:cBhvr>
                                      <p:tavLst>
                                        <p:tav tm="0">
                                          <p:val>
                                            <p:strVal val="0-#ppt_w/2"/>
                                          </p:val>
                                        </p:tav>
                                        <p:tav tm="100000">
                                          <p:val>
                                            <p:strVal val="#ppt_x"/>
                                          </p:val>
                                        </p:tav>
                                      </p:tavLst>
                                    </p:anim>
                                    <p:anim calcmode="lin" valueType="num">
                                      <p:cBhvr additive="base">
                                        <p:cTn id="14" dur="500" fill="hold"/>
                                        <p:tgtEl>
                                          <p:spTgt spid="133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33"/>
                                        </p:tgtEl>
                                        <p:attrNameLst>
                                          <p:attrName>style.visibility</p:attrName>
                                        </p:attrNameLst>
                                      </p:cBhvr>
                                      <p:to>
                                        <p:strVal val="visible"/>
                                      </p:to>
                                    </p:set>
                                    <p:anim calcmode="lin" valueType="num">
                                      <p:cBhvr additive="base">
                                        <p:cTn id="19" dur="500" fill="hold"/>
                                        <p:tgtEl>
                                          <p:spTgt spid="13333"/>
                                        </p:tgtEl>
                                        <p:attrNameLst>
                                          <p:attrName>ppt_x</p:attrName>
                                        </p:attrNameLst>
                                      </p:cBhvr>
                                      <p:tavLst>
                                        <p:tav tm="0">
                                          <p:val>
                                            <p:strVal val="0-#ppt_w/2"/>
                                          </p:val>
                                        </p:tav>
                                        <p:tav tm="100000">
                                          <p:val>
                                            <p:strVal val="#ppt_x"/>
                                          </p:val>
                                        </p:tav>
                                      </p:tavLst>
                                    </p:anim>
                                    <p:anim calcmode="lin" valueType="num">
                                      <p:cBhvr additive="base">
                                        <p:cTn id="20" dur="500" fill="hold"/>
                                        <p:tgtEl>
                                          <p:spTgt spid="133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2" grpId="0" autoUpdateAnimBg="0"/>
      <p:bldP spid="1333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4" name="Text Box 20"/>
          <p:cNvSpPr txBox="1">
            <a:spLocks noChangeArrowheads="1"/>
          </p:cNvSpPr>
          <p:nvPr/>
        </p:nvSpPr>
        <p:spPr bwMode="auto">
          <a:xfrm>
            <a:off x="457200" y="5638800"/>
            <a:ext cx="838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By replacing the W with a M in these equations, the coordinates of the center of mass can be found.</a:t>
            </a:r>
          </a:p>
        </p:txBody>
      </p:sp>
      <p:grpSp>
        <p:nvGrpSpPr>
          <p:cNvPr id="2" name="Group 64"/>
          <p:cNvGrpSpPr>
            <a:grpSpLocks/>
          </p:cNvGrpSpPr>
          <p:nvPr/>
        </p:nvGrpSpPr>
        <p:grpSpPr bwMode="auto">
          <a:xfrm>
            <a:off x="2819400" y="2409825"/>
            <a:ext cx="6324600" cy="1552575"/>
            <a:chOff x="1776" y="1440"/>
            <a:chExt cx="3984" cy="978"/>
          </a:xfrm>
        </p:grpSpPr>
        <p:sp>
          <p:nvSpPr>
            <p:cNvPr id="7181" name="Line 65"/>
            <p:cNvSpPr>
              <a:spLocks noChangeShapeType="1"/>
            </p:cNvSpPr>
            <p:nvPr/>
          </p:nvSpPr>
          <p:spPr bwMode="auto">
            <a:xfrm>
              <a:off x="1824" y="1872"/>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2" name="Text Box 66"/>
            <p:cNvSpPr txBox="1">
              <a:spLocks noChangeArrowheads="1"/>
            </p:cNvSpPr>
            <p:nvPr/>
          </p:nvSpPr>
          <p:spPr bwMode="auto">
            <a:xfrm>
              <a:off x="1776" y="1440"/>
              <a:ext cx="3984"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Summing the moments about the y-axis, we get</a:t>
              </a:r>
            </a:p>
            <a:p>
              <a:pPr eaLnBrk="1" hangingPunct="1">
                <a:spcBef>
                  <a:spcPct val="50000"/>
                </a:spcBef>
              </a:pPr>
              <a:r>
                <a:rPr lang="en-US" sz="2400" dirty="0">
                  <a:cs typeface="Times New Roman" pitchFamily="18" charset="0"/>
                </a:rPr>
                <a:t>x W</a:t>
              </a:r>
              <a:r>
                <a:rPr lang="en-US" sz="2400" baseline="-25000" dirty="0">
                  <a:cs typeface="Times New Roman" pitchFamily="18" charset="0"/>
                </a:rPr>
                <a:t>R</a:t>
              </a:r>
              <a:r>
                <a:rPr lang="en-US" sz="2400" dirty="0">
                  <a:cs typeface="Times New Roman" pitchFamily="18" charset="0"/>
                </a:rPr>
                <a:t>  =  x</a:t>
              </a:r>
              <a:r>
                <a:rPr lang="en-US" sz="2400" baseline="-25000" dirty="0">
                  <a:cs typeface="Times New Roman" pitchFamily="18" charset="0"/>
                </a:rPr>
                <a:t>1</a:t>
              </a:r>
              <a:r>
                <a:rPr lang="en-US" sz="2400" dirty="0">
                  <a:cs typeface="Times New Roman" pitchFamily="18" charset="0"/>
                </a:rPr>
                <a:t>W</a:t>
              </a:r>
              <a:r>
                <a:rPr lang="en-US" sz="2400" baseline="-25000" dirty="0">
                  <a:cs typeface="Times New Roman" pitchFamily="18" charset="0"/>
                </a:rPr>
                <a:t>1</a:t>
              </a:r>
              <a:r>
                <a:rPr lang="en-US" sz="2400" dirty="0">
                  <a:cs typeface="Times New Roman" pitchFamily="18" charset="0"/>
                </a:rPr>
                <a:t>  + x</a:t>
              </a:r>
              <a:r>
                <a:rPr lang="en-US" sz="2400" baseline="-25000" dirty="0">
                  <a:cs typeface="Times New Roman" pitchFamily="18" charset="0"/>
                </a:rPr>
                <a:t>2</a:t>
              </a:r>
              <a:r>
                <a:rPr lang="en-US" sz="2400" dirty="0">
                  <a:cs typeface="Times New Roman" pitchFamily="18" charset="0"/>
                </a:rPr>
                <a:t>W</a:t>
              </a:r>
              <a:r>
                <a:rPr lang="en-US" sz="2400" baseline="-25000" dirty="0">
                  <a:cs typeface="Times New Roman" pitchFamily="18" charset="0"/>
                </a:rPr>
                <a:t>2</a:t>
              </a:r>
              <a:r>
                <a:rPr lang="en-US" sz="2400" dirty="0">
                  <a:cs typeface="Times New Roman" pitchFamily="18" charset="0"/>
                </a:rPr>
                <a:t> + ………..  +  </a:t>
              </a:r>
              <a:r>
                <a:rPr lang="en-US" sz="2400" dirty="0" err="1">
                  <a:cs typeface="Times New Roman" pitchFamily="18" charset="0"/>
                </a:rPr>
                <a:t>x</a:t>
              </a:r>
              <a:r>
                <a:rPr lang="en-US" sz="2400" baseline="-25000" dirty="0" err="1">
                  <a:cs typeface="Times New Roman" pitchFamily="18" charset="0"/>
                </a:rPr>
                <a:t>n</a:t>
              </a:r>
              <a:r>
                <a:rPr lang="en-US" sz="2400" dirty="0" err="1">
                  <a:cs typeface="Times New Roman" pitchFamily="18" charset="0"/>
                </a:rPr>
                <a:t>W</a:t>
              </a:r>
              <a:r>
                <a:rPr lang="en-US" sz="2400" baseline="-25000" dirty="0" err="1">
                  <a:cs typeface="Times New Roman" pitchFamily="18" charset="0"/>
                </a:rPr>
                <a:t>n</a:t>
              </a:r>
              <a:endParaRPr lang="en-US" sz="2400" dirty="0">
                <a:cs typeface="Times New Roman" pitchFamily="18" charset="0"/>
              </a:endParaRPr>
            </a:p>
            <a:p>
              <a:pPr eaLnBrk="1" hangingPunct="1">
                <a:spcBef>
                  <a:spcPct val="50000"/>
                </a:spcBef>
              </a:pPr>
              <a:r>
                <a:rPr lang="en-US" sz="2400" dirty="0">
                  <a:cs typeface="Times New Roman" pitchFamily="18" charset="0"/>
                </a:rPr>
                <a:t>where x</a:t>
              </a:r>
              <a:r>
                <a:rPr lang="en-US" sz="2400" baseline="-25000" dirty="0">
                  <a:cs typeface="Times New Roman" pitchFamily="18" charset="0"/>
                </a:rPr>
                <a:t>1</a:t>
              </a:r>
              <a:r>
                <a:rPr lang="en-US" sz="2400" dirty="0">
                  <a:cs typeface="Times New Roman" pitchFamily="18" charset="0"/>
                </a:rPr>
                <a:t> represents x coordinate of W</a:t>
              </a:r>
              <a:r>
                <a:rPr lang="en-US" sz="2400" baseline="-25000" dirty="0">
                  <a:cs typeface="Times New Roman" pitchFamily="18" charset="0"/>
                </a:rPr>
                <a:t>1</a:t>
              </a:r>
              <a:r>
                <a:rPr lang="en-US" sz="2400" dirty="0">
                  <a:cs typeface="Times New Roman" pitchFamily="18" charset="0"/>
                </a:rPr>
                <a:t>, etc.. </a:t>
              </a:r>
            </a:p>
          </p:txBody>
        </p:sp>
        <p:sp>
          <p:nvSpPr>
            <p:cNvPr id="7183" name="Text Box 67"/>
            <p:cNvSpPr txBox="1">
              <a:spLocks noChangeArrowheads="1"/>
            </p:cNvSpPr>
            <p:nvPr/>
          </p:nvSpPr>
          <p:spPr bwMode="auto">
            <a:xfrm>
              <a:off x="4703" y="168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a:t>~</a:t>
              </a:r>
            </a:p>
          </p:txBody>
        </p:sp>
        <p:sp>
          <p:nvSpPr>
            <p:cNvPr id="7184" name="Text Box 68"/>
            <p:cNvSpPr txBox="1">
              <a:spLocks noChangeArrowheads="1"/>
            </p:cNvSpPr>
            <p:nvPr/>
          </p:nvSpPr>
          <p:spPr bwMode="auto">
            <a:xfrm>
              <a:off x="3078" y="1680"/>
              <a:ext cx="2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a:t> ~</a:t>
              </a:r>
            </a:p>
          </p:txBody>
        </p:sp>
        <p:sp>
          <p:nvSpPr>
            <p:cNvPr id="7185" name="Text Box 69"/>
            <p:cNvSpPr txBox="1">
              <a:spLocks noChangeArrowheads="1"/>
            </p:cNvSpPr>
            <p:nvPr/>
          </p:nvSpPr>
          <p:spPr bwMode="auto">
            <a:xfrm>
              <a:off x="2427" y="1694"/>
              <a:ext cx="2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a:t> ~</a:t>
              </a:r>
            </a:p>
          </p:txBody>
        </p:sp>
        <p:sp>
          <p:nvSpPr>
            <p:cNvPr id="7186" name="Text Box 70"/>
            <p:cNvSpPr txBox="1">
              <a:spLocks noChangeArrowheads="1"/>
            </p:cNvSpPr>
            <p:nvPr/>
          </p:nvSpPr>
          <p:spPr bwMode="auto">
            <a:xfrm>
              <a:off x="2283" y="2016"/>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a:t>~</a:t>
              </a:r>
            </a:p>
          </p:txBody>
        </p:sp>
      </p:grpSp>
      <p:grpSp>
        <p:nvGrpSpPr>
          <p:cNvPr id="3" name="Group 19"/>
          <p:cNvGrpSpPr>
            <a:grpSpLocks/>
          </p:cNvGrpSpPr>
          <p:nvPr/>
        </p:nvGrpSpPr>
        <p:grpSpPr bwMode="auto">
          <a:xfrm>
            <a:off x="457200" y="944563"/>
            <a:ext cx="8382000" cy="2713038"/>
            <a:chOff x="288" y="595"/>
            <a:chExt cx="5280" cy="1709"/>
          </a:xfrm>
        </p:grpSpPr>
        <p:sp>
          <p:nvSpPr>
            <p:cNvPr id="7179" name="Text Box 11"/>
            <p:cNvSpPr txBox="1">
              <a:spLocks noChangeArrowheads="1"/>
            </p:cNvSpPr>
            <p:nvPr/>
          </p:nvSpPr>
          <p:spPr bwMode="auto">
            <a:xfrm>
              <a:off x="1776" y="595"/>
              <a:ext cx="379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Consider a composite body which consists of a series of </a:t>
              </a:r>
              <a:r>
                <a:rPr lang="en-US" sz="2400" dirty="0" smtClean="0"/>
                <a:t>particles (</a:t>
              </a:r>
              <a:r>
                <a:rPr lang="en-US" sz="2400" dirty="0"/>
                <a:t>or bodies) as shown in the figure. The net or </a:t>
              </a:r>
              <a:r>
                <a:rPr lang="en-US" sz="2400" dirty="0" smtClean="0"/>
                <a:t>resultant </a:t>
              </a:r>
              <a:r>
                <a:rPr lang="en-US" sz="2400" dirty="0"/>
                <a:t>weight is given as W</a:t>
              </a:r>
              <a:r>
                <a:rPr lang="en-US" sz="2400" baseline="-25000" dirty="0"/>
                <a:t>R</a:t>
              </a:r>
              <a:r>
                <a:rPr lang="en-US" sz="2400" dirty="0"/>
                <a:t> =  </a:t>
              </a:r>
              <a:r>
                <a:rPr lang="en-US" sz="2400" dirty="0">
                  <a:sym typeface="Symbol" pitchFamily="18" charset="2"/>
                </a:rPr>
                <a:t>W.</a:t>
              </a:r>
              <a:endParaRPr lang="en-US" sz="2400" dirty="0"/>
            </a:p>
          </p:txBody>
        </p:sp>
        <p:pic>
          <p:nvPicPr>
            <p:cNvPr id="7180" name="Picture 18" descr="CH 9 Compos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814"/>
              <a:ext cx="1494" cy="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21"/>
          <p:cNvGrpSpPr>
            <a:grpSpLocks/>
          </p:cNvGrpSpPr>
          <p:nvPr/>
        </p:nvGrpSpPr>
        <p:grpSpPr bwMode="auto">
          <a:xfrm>
            <a:off x="457200" y="3886201"/>
            <a:ext cx="8382000" cy="1819275"/>
            <a:chOff x="288" y="2453"/>
            <a:chExt cx="5280" cy="1146"/>
          </a:xfrm>
        </p:grpSpPr>
        <p:sp>
          <p:nvSpPr>
            <p:cNvPr id="7177" name="Text Box 18"/>
            <p:cNvSpPr txBox="1">
              <a:spLocks noChangeArrowheads="1"/>
            </p:cNvSpPr>
            <p:nvPr/>
          </p:nvSpPr>
          <p:spPr bwMode="auto">
            <a:xfrm>
              <a:off x="288" y="2453"/>
              <a:ext cx="52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Similarly, we can sum moments about the x- and z-axes to find the coordinates of </a:t>
              </a:r>
              <a:r>
                <a:rPr lang="en-US" sz="2400" dirty="0" smtClean="0"/>
                <a:t>the CG</a:t>
              </a:r>
              <a:r>
                <a:rPr lang="en-US" sz="2400" dirty="0"/>
                <a:t>.</a:t>
              </a:r>
            </a:p>
          </p:txBody>
        </p:sp>
        <p:pic>
          <p:nvPicPr>
            <p:cNvPr id="7178" name="Picture 20" descr="CH 9 Composite Eq"/>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6" y="2947"/>
              <a:ext cx="3312"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itle 4"/>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CG/CM </a:t>
            </a:r>
            <a:r>
              <a:rPr lang="en-US" sz="2400" b="1" kern="1200" dirty="0" smtClean="0">
                <a:solidFill>
                  <a:srgbClr val="000096"/>
                </a:solidFill>
                <a:effectLst/>
                <a:latin typeface="Times New Roman" panose="02020603050405020304" pitchFamily="18" charset="0"/>
                <a:ea typeface="+mn-ea"/>
                <a:cs typeface="+mn-cs"/>
              </a:rPr>
              <a:t>OF A COMPOSITE BODY</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84"/>
                                        </p:tgtEl>
                                        <p:attrNameLst>
                                          <p:attrName>style.visibility</p:attrName>
                                        </p:attrNameLst>
                                      </p:cBhvr>
                                      <p:to>
                                        <p:strVal val="visible"/>
                                      </p:to>
                                    </p:set>
                                    <p:anim calcmode="lin" valueType="num">
                                      <p:cBhvr additive="base">
                                        <p:cTn id="25" dur="500" fill="hold"/>
                                        <p:tgtEl>
                                          <p:spTgt spid="36884"/>
                                        </p:tgtEl>
                                        <p:attrNameLst>
                                          <p:attrName>ppt_x</p:attrName>
                                        </p:attrNameLst>
                                      </p:cBhvr>
                                      <p:tavLst>
                                        <p:tav tm="0">
                                          <p:val>
                                            <p:strVal val="0-#ppt_w/2"/>
                                          </p:val>
                                        </p:tav>
                                        <p:tav tm="100000">
                                          <p:val>
                                            <p:strVal val="#ppt_x"/>
                                          </p:val>
                                        </p:tav>
                                      </p:tavLst>
                                    </p:anim>
                                    <p:anim calcmode="lin" valueType="num">
                                      <p:cBhvr additive="base">
                                        <p:cTn id="26" dur="500" fill="hold"/>
                                        <p:tgtEl>
                                          <p:spTgt spid="368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5" name="Text Box 9"/>
          <p:cNvSpPr txBox="1">
            <a:spLocks noChangeArrowheads="1"/>
          </p:cNvSpPr>
          <p:nvPr/>
        </p:nvSpPr>
        <p:spPr bwMode="auto">
          <a:xfrm>
            <a:off x="457200" y="5105400"/>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Knowing the location of the centroid, C, or center of gravity, </a:t>
            </a:r>
            <a:r>
              <a:rPr lang="en-US" sz="2400" dirty="0" smtClean="0"/>
              <a:t>CG</a:t>
            </a:r>
            <a:r>
              <a:rPr lang="en-US" sz="2400" dirty="0"/>
              <a:t>, of the </a:t>
            </a:r>
            <a:r>
              <a:rPr lang="en-US" sz="2400" dirty="0" smtClean="0"/>
              <a:t>simple-shaped </a:t>
            </a:r>
            <a:r>
              <a:rPr lang="en-US" sz="2400" dirty="0"/>
              <a:t>parts, we can easily determine the location of the C or </a:t>
            </a:r>
            <a:r>
              <a:rPr lang="en-US" sz="2400" dirty="0" smtClean="0"/>
              <a:t>CG </a:t>
            </a:r>
            <a:r>
              <a:rPr lang="en-US" sz="2400" dirty="0"/>
              <a:t>for the more complex composite body.</a:t>
            </a:r>
          </a:p>
        </p:txBody>
      </p:sp>
      <p:grpSp>
        <p:nvGrpSpPr>
          <p:cNvPr id="2" name="Group 27"/>
          <p:cNvGrpSpPr>
            <a:grpSpLocks/>
          </p:cNvGrpSpPr>
          <p:nvPr/>
        </p:nvGrpSpPr>
        <p:grpSpPr bwMode="auto">
          <a:xfrm>
            <a:off x="457200" y="990600"/>
            <a:ext cx="8077200" cy="4019550"/>
            <a:chOff x="288" y="624"/>
            <a:chExt cx="5088" cy="2532"/>
          </a:xfrm>
        </p:grpSpPr>
        <p:sp>
          <p:nvSpPr>
            <p:cNvPr id="8199" name="Text Box 8"/>
            <p:cNvSpPr txBox="1">
              <a:spLocks noChangeArrowheads="1"/>
            </p:cNvSpPr>
            <p:nvPr/>
          </p:nvSpPr>
          <p:spPr bwMode="auto">
            <a:xfrm>
              <a:off x="288" y="2400"/>
              <a:ext cx="5088"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Many industrial objects can be considered as composite bodies </a:t>
              </a:r>
              <a:r>
                <a:rPr lang="en-US" sz="2400" u="sng" dirty="0">
                  <a:solidFill>
                    <a:srgbClr val="0000FA"/>
                  </a:solidFill>
                </a:rPr>
                <a:t>made up of a series of connected “</a:t>
              </a:r>
              <a:r>
                <a:rPr lang="en-US" sz="2400" u="sng" dirty="0" smtClean="0">
                  <a:solidFill>
                    <a:srgbClr val="0000FA"/>
                  </a:solidFill>
                </a:rPr>
                <a:t>simple-shaped” parts</a:t>
              </a:r>
              <a:r>
                <a:rPr lang="en-US" sz="2400" dirty="0" smtClean="0">
                  <a:solidFill>
                    <a:srgbClr val="0000FA"/>
                  </a:solidFill>
                </a:rPr>
                <a:t>, </a:t>
              </a:r>
              <a:r>
                <a:rPr lang="en-US" sz="2400" dirty="0"/>
                <a:t>like a rectangle, triangle, and </a:t>
              </a:r>
              <a:r>
                <a:rPr lang="en-US" sz="2400" dirty="0" smtClean="0"/>
                <a:t>semicircle, or holes.</a:t>
              </a:r>
              <a:endParaRPr lang="en-US" sz="2400" dirty="0"/>
            </a:p>
          </p:txBody>
        </p:sp>
        <p:pic>
          <p:nvPicPr>
            <p:cNvPr id="8200" name="Picture 25" descr="CH 9 Composite Conce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624"/>
              <a:ext cx="2792" cy="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26" descr="CH 9 Composite Concept I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0" y="624"/>
              <a:ext cx="1713" cy="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OF   A  COMPOSITE  BODY</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5"/>
                                        </p:tgtEl>
                                        <p:attrNameLst>
                                          <p:attrName>style.visibility</p:attrName>
                                        </p:attrNameLst>
                                      </p:cBhvr>
                                      <p:to>
                                        <p:strVal val="visible"/>
                                      </p:to>
                                    </p:set>
                                    <p:anim calcmode="lin" valueType="num">
                                      <p:cBhvr additive="base">
                                        <p:cTn id="13" dur="500" fill="hold"/>
                                        <p:tgtEl>
                                          <p:spTgt spid="34825"/>
                                        </p:tgtEl>
                                        <p:attrNameLst>
                                          <p:attrName>ppt_x</p:attrName>
                                        </p:attrNameLst>
                                      </p:cBhvr>
                                      <p:tavLst>
                                        <p:tav tm="0">
                                          <p:val>
                                            <p:strVal val="0-#ppt_w/2"/>
                                          </p:val>
                                        </p:tav>
                                        <p:tav tm="100000">
                                          <p:val>
                                            <p:strVal val="#ppt_x"/>
                                          </p:val>
                                        </p:tav>
                                      </p:tavLst>
                                    </p:anim>
                                    <p:anim calcmode="lin" valueType="num">
                                      <p:cBhvr additive="base">
                                        <p:cTn id="14" dur="500" fill="hold"/>
                                        <p:tgtEl>
                                          <p:spTgt spid="348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a:grpSpLocks/>
          </p:cNvGrpSpPr>
          <p:nvPr/>
        </p:nvGrpSpPr>
        <p:grpSpPr bwMode="auto">
          <a:xfrm>
            <a:off x="609600" y="1371600"/>
            <a:ext cx="8153400" cy="4943475"/>
            <a:chOff x="384" y="864"/>
            <a:chExt cx="5136" cy="3114"/>
          </a:xfrm>
        </p:grpSpPr>
        <p:sp>
          <p:nvSpPr>
            <p:cNvPr id="9222" name="Text Box 1026"/>
            <p:cNvSpPr txBox="1">
              <a:spLocks noChangeArrowheads="1"/>
            </p:cNvSpPr>
            <p:nvPr/>
          </p:nvSpPr>
          <p:spPr bwMode="auto">
            <a:xfrm>
              <a:off x="384" y="2640"/>
              <a:ext cx="5136" cy="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This can be done by considering each part as a “particle” and following the procedure as described in Section 9.1. </a:t>
              </a:r>
            </a:p>
            <a:p>
              <a:pPr eaLnBrk="1" hangingPunct="1">
                <a:spcBef>
                  <a:spcPct val="50000"/>
                </a:spcBef>
              </a:pPr>
              <a:r>
                <a:rPr lang="en-US" sz="2400" dirty="0"/>
                <a:t>This is a </a:t>
              </a:r>
              <a:r>
                <a:rPr lang="en-US" sz="2400" u="sng" dirty="0">
                  <a:solidFill>
                    <a:srgbClr val="0000FA"/>
                  </a:solidFill>
                </a:rPr>
                <a:t>simple, effective, and practical method</a:t>
              </a:r>
              <a:r>
                <a:rPr lang="en-US" sz="2400" dirty="0"/>
                <a:t> of determining the location of the centroid or center of gravity of a complex part, structure or machine.</a:t>
              </a:r>
            </a:p>
          </p:txBody>
        </p:sp>
        <p:pic>
          <p:nvPicPr>
            <p:cNvPr id="9223" name="Picture 24" descr="CH 9 Composite Conce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 y="864"/>
              <a:ext cx="2792" cy="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25" descr="CH 9 Composite Concept I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8" y="864"/>
              <a:ext cx="1713" cy="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OF A COMPOSITE BODY</a:t>
            </a:r>
            <a:r>
              <a:rPr lang="en-US" sz="2400" kern="1200" dirty="0" smtClean="0">
                <a:solidFill>
                  <a:srgbClr val="000096"/>
                </a:solidFill>
                <a:effectLst/>
                <a:latin typeface="Times New Roman" panose="02020603050405020304" pitchFamily="18" charset="0"/>
                <a:ea typeface="+mn-ea"/>
                <a:cs typeface="+mn-cs"/>
              </a:rPr>
              <a:t> (continued)</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1" name="Text Box 11"/>
          <p:cNvSpPr txBox="1">
            <a:spLocks noChangeArrowheads="1"/>
          </p:cNvSpPr>
          <p:nvPr/>
        </p:nvSpPr>
        <p:spPr bwMode="auto">
          <a:xfrm>
            <a:off x="609600" y="1219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1.   Divide the body into pieces that are known shapes.                   </a:t>
            </a:r>
            <a:r>
              <a:rPr lang="en-US" u="sng" dirty="0">
                <a:solidFill>
                  <a:srgbClr val="0000FA"/>
                </a:solidFill>
              </a:rPr>
              <a:t>Holes are considered as pieces with negative weight or size.</a:t>
            </a:r>
          </a:p>
        </p:txBody>
      </p:sp>
      <p:sp>
        <p:nvSpPr>
          <p:cNvPr id="35852" name="Text Box 12"/>
          <p:cNvSpPr txBox="1">
            <a:spLocks noChangeArrowheads="1"/>
          </p:cNvSpPr>
          <p:nvPr/>
        </p:nvSpPr>
        <p:spPr bwMode="auto">
          <a:xfrm>
            <a:off x="533400" y="2133600"/>
            <a:ext cx="830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2.	Make a table with the first column for segment number, the second column for weight, mass, or size (depending on the problem), the next set of columns for the moment arms, and, finally, several columns for recording results of simple intermediate calculations.</a:t>
            </a:r>
          </a:p>
        </p:txBody>
      </p:sp>
      <p:sp>
        <p:nvSpPr>
          <p:cNvPr id="35854" name="Text Box 14"/>
          <p:cNvSpPr txBox="1">
            <a:spLocks noChangeArrowheads="1"/>
          </p:cNvSpPr>
          <p:nvPr/>
        </p:nvSpPr>
        <p:spPr bwMode="auto">
          <a:xfrm>
            <a:off x="533400" y="37338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3.	Fix the coordinate axes, determine the coordinates of the center of gravity of centroid of each piece, and then fill in the table.</a:t>
            </a:r>
          </a:p>
        </p:txBody>
      </p:sp>
      <p:grpSp>
        <p:nvGrpSpPr>
          <p:cNvPr id="2" name="Group 44"/>
          <p:cNvGrpSpPr>
            <a:grpSpLocks/>
          </p:cNvGrpSpPr>
          <p:nvPr/>
        </p:nvGrpSpPr>
        <p:grpSpPr bwMode="auto">
          <a:xfrm>
            <a:off x="457200" y="4648201"/>
            <a:ext cx="8229600" cy="1784351"/>
            <a:chOff x="288" y="2832"/>
            <a:chExt cx="4896" cy="1124"/>
          </a:xfrm>
        </p:grpSpPr>
        <p:sp>
          <p:nvSpPr>
            <p:cNvPr id="10249" name="Text Box 45"/>
            <p:cNvSpPr txBox="1">
              <a:spLocks noChangeArrowheads="1"/>
            </p:cNvSpPr>
            <p:nvPr/>
          </p:nvSpPr>
          <p:spPr bwMode="auto">
            <a:xfrm>
              <a:off x="288" y="2832"/>
              <a:ext cx="4896"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4.	Sum the columns to get x, y, and z. Use formulas like </a:t>
              </a:r>
            </a:p>
            <a:p>
              <a:pPr eaLnBrk="1" hangingPunct="1">
                <a:spcBef>
                  <a:spcPct val="50000"/>
                </a:spcBef>
              </a:pPr>
              <a:r>
                <a:rPr lang="en-US" dirty="0"/>
                <a:t>	x    =   ( </a:t>
              </a:r>
              <a:r>
                <a:rPr lang="en-US" dirty="0">
                  <a:sym typeface="Symbol" pitchFamily="18" charset="2"/>
                </a:rPr>
                <a:t> x</a:t>
              </a:r>
              <a:r>
                <a:rPr lang="en-US" baseline="-25000" dirty="0">
                  <a:sym typeface="Symbol" pitchFamily="18" charset="2"/>
                </a:rPr>
                <a:t>i</a:t>
              </a:r>
              <a:r>
                <a:rPr lang="en-US" dirty="0">
                  <a:sym typeface="Symbol" pitchFamily="18" charset="2"/>
                </a:rPr>
                <a:t> A</a:t>
              </a:r>
              <a:r>
                <a:rPr lang="en-US" baseline="-25000" dirty="0">
                  <a:sym typeface="Symbol" pitchFamily="18" charset="2"/>
                </a:rPr>
                <a:t>i</a:t>
              </a:r>
              <a:r>
                <a:rPr lang="en-US" dirty="0">
                  <a:sym typeface="Symbol" pitchFamily="18" charset="2"/>
                </a:rPr>
                <a:t> ) / (  A</a:t>
              </a:r>
              <a:r>
                <a:rPr lang="en-US" baseline="-25000" dirty="0">
                  <a:sym typeface="Symbol" pitchFamily="18" charset="2"/>
                </a:rPr>
                <a:t>i</a:t>
              </a:r>
              <a:r>
                <a:rPr lang="en-US" dirty="0">
                  <a:sym typeface="Symbol" pitchFamily="18" charset="2"/>
                </a:rPr>
                <a:t> )  or   </a:t>
              </a:r>
              <a:r>
                <a:rPr lang="en-US" dirty="0"/>
                <a:t>x    =   ( </a:t>
              </a:r>
              <a:r>
                <a:rPr lang="en-US" dirty="0">
                  <a:sym typeface="Symbol" pitchFamily="18" charset="2"/>
                </a:rPr>
                <a:t> x</a:t>
              </a:r>
              <a:r>
                <a:rPr lang="en-US" baseline="-25000" dirty="0">
                  <a:sym typeface="Symbol" pitchFamily="18" charset="2"/>
                </a:rPr>
                <a:t>i</a:t>
              </a:r>
              <a:r>
                <a:rPr lang="en-US" dirty="0">
                  <a:sym typeface="Symbol" pitchFamily="18" charset="2"/>
                </a:rPr>
                <a:t> </a:t>
              </a:r>
              <a:r>
                <a:rPr lang="en-US" dirty="0" err="1">
                  <a:sym typeface="Symbol" pitchFamily="18" charset="2"/>
                </a:rPr>
                <a:t>W</a:t>
              </a:r>
              <a:r>
                <a:rPr lang="en-US" baseline="-25000" dirty="0" err="1">
                  <a:sym typeface="Symbol" pitchFamily="18" charset="2"/>
                </a:rPr>
                <a:t>i</a:t>
              </a:r>
              <a:r>
                <a:rPr lang="en-US" dirty="0">
                  <a:sym typeface="Symbol" pitchFamily="18" charset="2"/>
                </a:rPr>
                <a:t> ) / (  </a:t>
              </a:r>
              <a:r>
                <a:rPr lang="en-US" dirty="0" err="1">
                  <a:sym typeface="Symbol" pitchFamily="18" charset="2"/>
                </a:rPr>
                <a:t>W</a:t>
              </a:r>
              <a:r>
                <a:rPr lang="en-US" baseline="-25000" dirty="0" err="1">
                  <a:sym typeface="Symbol" pitchFamily="18" charset="2"/>
                </a:rPr>
                <a:t>i</a:t>
              </a:r>
              <a:r>
                <a:rPr lang="en-US" dirty="0">
                  <a:sym typeface="Symbol" pitchFamily="18" charset="2"/>
                </a:rPr>
                <a:t> )</a:t>
              </a:r>
            </a:p>
            <a:p>
              <a:pPr eaLnBrk="1" hangingPunct="1">
                <a:spcBef>
                  <a:spcPct val="50000"/>
                </a:spcBef>
              </a:pPr>
              <a:r>
                <a:rPr lang="en-US" dirty="0">
                  <a:sym typeface="Symbol" pitchFamily="18" charset="2"/>
                </a:rPr>
                <a:t>	This approach </a:t>
              </a:r>
              <a:r>
                <a:rPr lang="en-US" dirty="0" smtClean="0">
                  <a:sym typeface="Symbol" pitchFamily="18" charset="2"/>
                </a:rPr>
                <a:t>will become straightforward </a:t>
              </a:r>
              <a:r>
                <a:rPr lang="en-US" dirty="0" smtClean="0">
                  <a:sym typeface="Symbol" pitchFamily="18" charset="2"/>
                </a:rPr>
                <a:t>after doing </a:t>
              </a:r>
              <a:r>
                <a:rPr lang="en-US" dirty="0">
                  <a:sym typeface="Symbol" pitchFamily="18" charset="2"/>
                </a:rPr>
                <a:t>examples!</a:t>
              </a:r>
            </a:p>
          </p:txBody>
        </p:sp>
        <p:sp>
          <p:nvSpPr>
            <p:cNvPr id="10250" name="Line 46"/>
            <p:cNvSpPr>
              <a:spLocks noChangeShapeType="1"/>
            </p:cNvSpPr>
            <p:nvPr/>
          </p:nvSpPr>
          <p:spPr bwMode="auto">
            <a:xfrm>
              <a:off x="624" y="321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251" name="Line 47"/>
            <p:cNvSpPr>
              <a:spLocks noChangeShapeType="1"/>
            </p:cNvSpPr>
            <p:nvPr/>
          </p:nvSpPr>
          <p:spPr bwMode="auto">
            <a:xfrm>
              <a:off x="2332" y="2921"/>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252" name="Line 48"/>
            <p:cNvSpPr>
              <a:spLocks noChangeShapeType="1"/>
            </p:cNvSpPr>
            <p:nvPr/>
          </p:nvSpPr>
          <p:spPr bwMode="auto">
            <a:xfrm>
              <a:off x="2969" y="2921"/>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253" name="Text Box 49"/>
            <p:cNvSpPr txBox="1">
              <a:spLocks noChangeArrowheads="1"/>
            </p:cNvSpPr>
            <p:nvPr/>
          </p:nvSpPr>
          <p:spPr bwMode="auto">
            <a:xfrm>
              <a:off x="1311" y="3072"/>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sym typeface="Symbol" pitchFamily="18" charset="2"/>
                </a:rPr>
                <a:t></a:t>
              </a:r>
              <a:endParaRPr lang="en-US"/>
            </a:p>
          </p:txBody>
        </p:sp>
        <p:sp>
          <p:nvSpPr>
            <p:cNvPr id="10254" name="Line 50"/>
            <p:cNvSpPr>
              <a:spLocks noChangeShapeType="1"/>
            </p:cNvSpPr>
            <p:nvPr/>
          </p:nvSpPr>
          <p:spPr bwMode="auto">
            <a:xfrm>
              <a:off x="2503" y="2921"/>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255" name="Text Box 52"/>
            <p:cNvSpPr txBox="1">
              <a:spLocks noChangeArrowheads="1"/>
            </p:cNvSpPr>
            <p:nvPr/>
          </p:nvSpPr>
          <p:spPr bwMode="auto">
            <a:xfrm>
              <a:off x="3483" y="3072"/>
              <a:ext cx="21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sym typeface="Symbol" pitchFamily="18" charset="2"/>
                </a:rPr>
                <a:t></a:t>
              </a:r>
            </a:p>
          </p:txBody>
        </p:sp>
        <p:sp>
          <p:nvSpPr>
            <p:cNvPr id="10256" name="Line 53"/>
            <p:cNvSpPr>
              <a:spLocks noChangeShapeType="1"/>
            </p:cNvSpPr>
            <p:nvPr/>
          </p:nvSpPr>
          <p:spPr bwMode="auto">
            <a:xfrm>
              <a:off x="2799" y="321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STEPS FOR ANALYSIS </a:t>
            </a:r>
            <a:endParaRPr lang="en-US" dirty="0" smtClean="0">
              <a:solidFill>
                <a:srgbClr val="000096"/>
              </a:soli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anim calcmode="lin" valueType="num">
                                      <p:cBhvr additive="base">
                                        <p:cTn id="7" dur="500" fill="hold"/>
                                        <p:tgtEl>
                                          <p:spTgt spid="35851"/>
                                        </p:tgtEl>
                                        <p:attrNameLst>
                                          <p:attrName>ppt_x</p:attrName>
                                        </p:attrNameLst>
                                      </p:cBhvr>
                                      <p:tavLst>
                                        <p:tav tm="0">
                                          <p:val>
                                            <p:strVal val="0-#ppt_w/2"/>
                                          </p:val>
                                        </p:tav>
                                        <p:tav tm="100000">
                                          <p:val>
                                            <p:strVal val="#ppt_x"/>
                                          </p:val>
                                        </p:tav>
                                      </p:tavLst>
                                    </p:anim>
                                    <p:anim calcmode="lin" valueType="num">
                                      <p:cBhvr additive="base">
                                        <p:cTn id="8" dur="500" fill="hold"/>
                                        <p:tgtEl>
                                          <p:spTgt spid="358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52"/>
                                        </p:tgtEl>
                                        <p:attrNameLst>
                                          <p:attrName>style.visibility</p:attrName>
                                        </p:attrNameLst>
                                      </p:cBhvr>
                                      <p:to>
                                        <p:strVal val="visible"/>
                                      </p:to>
                                    </p:set>
                                    <p:anim calcmode="lin" valueType="num">
                                      <p:cBhvr additive="base">
                                        <p:cTn id="13" dur="500" fill="hold"/>
                                        <p:tgtEl>
                                          <p:spTgt spid="35852"/>
                                        </p:tgtEl>
                                        <p:attrNameLst>
                                          <p:attrName>ppt_x</p:attrName>
                                        </p:attrNameLst>
                                      </p:cBhvr>
                                      <p:tavLst>
                                        <p:tav tm="0">
                                          <p:val>
                                            <p:strVal val="0-#ppt_w/2"/>
                                          </p:val>
                                        </p:tav>
                                        <p:tav tm="100000">
                                          <p:val>
                                            <p:strVal val="#ppt_x"/>
                                          </p:val>
                                        </p:tav>
                                      </p:tavLst>
                                    </p:anim>
                                    <p:anim calcmode="lin" valueType="num">
                                      <p:cBhvr additive="base">
                                        <p:cTn id="14" dur="500" fill="hold"/>
                                        <p:tgtEl>
                                          <p:spTgt spid="358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54"/>
                                        </p:tgtEl>
                                        <p:attrNameLst>
                                          <p:attrName>style.visibility</p:attrName>
                                        </p:attrNameLst>
                                      </p:cBhvr>
                                      <p:to>
                                        <p:strVal val="visible"/>
                                      </p:to>
                                    </p:set>
                                    <p:anim calcmode="lin" valueType="num">
                                      <p:cBhvr additive="base">
                                        <p:cTn id="19" dur="500" fill="hold"/>
                                        <p:tgtEl>
                                          <p:spTgt spid="35854"/>
                                        </p:tgtEl>
                                        <p:attrNameLst>
                                          <p:attrName>ppt_x</p:attrName>
                                        </p:attrNameLst>
                                      </p:cBhvr>
                                      <p:tavLst>
                                        <p:tav tm="0">
                                          <p:val>
                                            <p:strVal val="0-#ppt_w/2"/>
                                          </p:val>
                                        </p:tav>
                                        <p:tav tm="100000">
                                          <p:val>
                                            <p:strVal val="#ppt_x"/>
                                          </p:val>
                                        </p:tav>
                                      </p:tavLst>
                                    </p:anim>
                                    <p:anim calcmode="lin" valueType="num">
                                      <p:cBhvr additive="base">
                                        <p:cTn id="20" dur="500" fill="hold"/>
                                        <p:tgtEl>
                                          <p:spTgt spid="3585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autoUpdateAnimBg="0"/>
      <p:bldP spid="35852" grpId="0" autoUpdateAnimBg="0"/>
      <p:bldP spid="3585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1028"/>
          <p:cNvSpPr txBox="1">
            <a:spLocks noChangeArrowheads="1"/>
          </p:cNvSpPr>
          <p:nvPr/>
        </p:nvSpPr>
        <p:spPr bwMode="auto">
          <a:xfrm>
            <a:off x="577092" y="44958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u="sng" dirty="0" smtClean="0">
                <a:solidFill>
                  <a:srgbClr val="990033"/>
                </a:solidFill>
              </a:rPr>
              <a:t>Solution:</a:t>
            </a:r>
            <a:endParaRPr lang="en-US" sz="2400" dirty="0">
              <a:solidFill>
                <a:srgbClr val="990033"/>
              </a:solidFill>
            </a:endParaRPr>
          </a:p>
          <a:p>
            <a:pPr eaLnBrk="1" hangingPunct="1">
              <a:spcBef>
                <a:spcPct val="50000"/>
              </a:spcBef>
            </a:pPr>
            <a:r>
              <a:rPr lang="en-US" sz="2400" dirty="0"/>
              <a:t>1.  In this problem, the blocks </a:t>
            </a:r>
            <a:r>
              <a:rPr lang="en-US" sz="2400" dirty="0" smtClean="0"/>
              <a:t>A, B </a:t>
            </a:r>
            <a:r>
              <a:rPr lang="en-US" sz="2400" dirty="0"/>
              <a:t>and </a:t>
            </a:r>
            <a:r>
              <a:rPr lang="en-US" sz="2400" dirty="0" smtClean="0"/>
              <a:t>C </a:t>
            </a:r>
            <a:r>
              <a:rPr lang="en-US" sz="2400" dirty="0"/>
              <a:t>can be considered as </a:t>
            </a:r>
            <a:r>
              <a:rPr lang="en-US" sz="2400" dirty="0" smtClean="0"/>
              <a:t>three </a:t>
            </a:r>
            <a:r>
              <a:rPr lang="en-US" sz="2400" dirty="0"/>
              <a:t>pieces (or segments).</a:t>
            </a:r>
          </a:p>
        </p:txBody>
      </p:sp>
      <p:sp>
        <p:nvSpPr>
          <p:cNvPr id="15367" name="Text Box 1027"/>
          <p:cNvSpPr txBox="1">
            <a:spLocks noChangeArrowheads="1"/>
          </p:cNvSpPr>
          <p:nvPr/>
        </p:nvSpPr>
        <p:spPr bwMode="auto">
          <a:xfrm>
            <a:off x="550985" y="1208544"/>
            <a:ext cx="4876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dirty="0">
                <a:solidFill>
                  <a:srgbClr val="990033"/>
                </a:solidFill>
              </a:rPr>
              <a:t>	 </a:t>
            </a:r>
            <a:r>
              <a:rPr lang="en-US" sz="2400" dirty="0" smtClean="0"/>
              <a:t>Three </a:t>
            </a:r>
            <a:r>
              <a:rPr lang="en-US" sz="2400" dirty="0"/>
              <a:t>blocks </a:t>
            </a:r>
            <a:r>
              <a:rPr lang="en-US" sz="2400" dirty="0" smtClean="0"/>
              <a:t>are </a:t>
            </a:r>
            <a:r>
              <a:rPr lang="en-US" sz="2400" dirty="0"/>
              <a:t>assembled </a:t>
            </a:r>
            <a:r>
              <a:rPr lang="en-US" sz="2400" dirty="0" smtClean="0"/>
              <a:t/>
            </a:r>
            <a:br>
              <a:rPr lang="en-US" sz="2400" dirty="0" smtClean="0"/>
            </a:br>
            <a:r>
              <a:rPr lang="en-US" sz="2400" dirty="0" smtClean="0"/>
              <a:t>              as shown</a:t>
            </a:r>
            <a:r>
              <a:rPr lang="en-US" sz="2400" dirty="0"/>
              <a:t>.  </a:t>
            </a:r>
          </a:p>
          <a:p>
            <a:pPr eaLnBrk="1" hangingPunct="1">
              <a:spcBef>
                <a:spcPct val="50000"/>
              </a:spcBef>
            </a:pPr>
            <a:r>
              <a:rPr lang="en-US" sz="2400" b="1" dirty="0" smtClean="0">
                <a:solidFill>
                  <a:srgbClr val="990033"/>
                </a:solidFill>
                <a:sym typeface="Symbol" pitchFamily="18" charset="2"/>
              </a:rPr>
              <a:t>Find</a:t>
            </a:r>
            <a:r>
              <a:rPr lang="en-US" sz="2400" b="1" dirty="0">
                <a:solidFill>
                  <a:srgbClr val="990033"/>
                </a:solidFill>
                <a:sym typeface="Symbol" pitchFamily="18" charset="2"/>
              </a:rPr>
              <a:t>:</a:t>
            </a:r>
            <a:r>
              <a:rPr lang="en-US" sz="2400" dirty="0">
                <a:solidFill>
                  <a:srgbClr val="990033"/>
                </a:solidFill>
                <a:sym typeface="Symbol" pitchFamily="18" charset="2"/>
              </a:rPr>
              <a:t>	</a:t>
            </a:r>
            <a:r>
              <a:rPr lang="en-US" sz="2400" dirty="0">
                <a:sym typeface="Symbol" pitchFamily="18" charset="2"/>
              </a:rPr>
              <a:t> </a:t>
            </a:r>
            <a:r>
              <a:rPr lang="en-US" sz="2400" dirty="0" smtClean="0">
                <a:sym typeface="Symbol" pitchFamily="18" charset="2"/>
              </a:rPr>
              <a:t>The </a:t>
            </a:r>
            <a:r>
              <a:rPr lang="en-US" sz="2400" dirty="0">
                <a:sym typeface="Symbol" pitchFamily="18" charset="2"/>
              </a:rPr>
              <a:t>center of </a:t>
            </a:r>
            <a:r>
              <a:rPr lang="en-US" sz="2400" dirty="0" smtClean="0">
                <a:sym typeface="Symbol" pitchFamily="18" charset="2"/>
              </a:rPr>
              <a:t>volume </a:t>
            </a:r>
            <a:r>
              <a:rPr lang="en-US" sz="2400" dirty="0">
                <a:sym typeface="Symbol" pitchFamily="18" charset="2"/>
              </a:rPr>
              <a:t>of </a:t>
            </a:r>
            <a:r>
              <a:rPr lang="en-US" sz="2400" dirty="0" smtClean="0">
                <a:sym typeface="Symbol" pitchFamily="18" charset="2"/>
              </a:rPr>
              <a:t/>
            </a:r>
            <a:br>
              <a:rPr lang="en-US" sz="2400" dirty="0" smtClean="0">
                <a:sym typeface="Symbol" pitchFamily="18" charset="2"/>
              </a:rPr>
            </a:br>
            <a:r>
              <a:rPr lang="en-US" sz="2400" dirty="0" smtClean="0">
                <a:sym typeface="Symbol" pitchFamily="18" charset="2"/>
              </a:rPr>
              <a:t>             </a:t>
            </a:r>
            <a:r>
              <a:rPr lang="en-US" sz="2400" dirty="0" smtClean="0">
                <a:sym typeface="Symbol" pitchFamily="18" charset="2"/>
              </a:rPr>
              <a:t>this </a:t>
            </a:r>
            <a:r>
              <a:rPr lang="en-US" sz="2400" dirty="0" smtClean="0">
                <a:sym typeface="Symbol" pitchFamily="18" charset="2"/>
              </a:rPr>
              <a:t>assembly</a:t>
            </a:r>
            <a:r>
              <a:rPr lang="en-US" sz="2400" dirty="0">
                <a:sym typeface="Symbol" pitchFamily="18" charset="2"/>
              </a:rPr>
              <a:t>.</a:t>
            </a:r>
          </a:p>
          <a:p>
            <a:pPr eaLnBrk="1" hangingPunct="1">
              <a:spcBef>
                <a:spcPct val="50000"/>
              </a:spcBef>
            </a:pPr>
            <a:r>
              <a:rPr lang="en-US" sz="2400" b="1" dirty="0">
                <a:solidFill>
                  <a:srgbClr val="990033"/>
                </a:solidFill>
                <a:sym typeface="Symbol" pitchFamily="18" charset="2"/>
              </a:rPr>
              <a:t>Plan:</a:t>
            </a:r>
            <a:r>
              <a:rPr lang="en-US" sz="2400" dirty="0">
                <a:solidFill>
                  <a:srgbClr val="990033"/>
                </a:solidFill>
                <a:sym typeface="Symbol" pitchFamily="18" charset="2"/>
              </a:rPr>
              <a:t> 	</a:t>
            </a:r>
            <a:r>
              <a:rPr lang="en-US" sz="2400" dirty="0">
                <a:sym typeface="Symbol" pitchFamily="18" charset="2"/>
              </a:rPr>
              <a:t>  </a:t>
            </a:r>
            <a:r>
              <a:rPr lang="en-US" sz="2400" dirty="0" smtClean="0">
                <a:sym typeface="Symbol" pitchFamily="18" charset="2"/>
              </a:rPr>
              <a:t>Follow </a:t>
            </a:r>
            <a:r>
              <a:rPr lang="en-US" sz="2400" dirty="0">
                <a:sym typeface="Symbol" pitchFamily="18" charset="2"/>
              </a:rPr>
              <a:t>the steps for </a:t>
            </a:r>
            <a:r>
              <a:rPr lang="en-US" sz="2400" dirty="0" smtClean="0">
                <a:sym typeface="Symbol" pitchFamily="18" charset="2"/>
              </a:rPr>
              <a:t/>
            </a:r>
            <a:br>
              <a:rPr lang="en-US" sz="2400" dirty="0" smtClean="0">
                <a:sym typeface="Symbol" pitchFamily="18" charset="2"/>
              </a:rPr>
            </a:br>
            <a:r>
              <a:rPr lang="en-US" sz="2400" dirty="0" smtClean="0">
                <a:sym typeface="Symbol" pitchFamily="18" charset="2"/>
              </a:rPr>
              <a:t>              </a:t>
            </a:r>
            <a:r>
              <a:rPr lang="en-US" sz="2400" dirty="0" smtClean="0">
                <a:sym typeface="Symbol" pitchFamily="18" charset="2"/>
              </a:rPr>
              <a:t>analysis</a:t>
            </a:r>
            <a:r>
              <a:rPr lang="en-US" sz="2400" dirty="0">
                <a:sym typeface="Symbol" pitchFamily="18" charset="2"/>
              </a:rPr>
              <a:t>.</a:t>
            </a:r>
            <a:endParaRPr lang="en-US" sz="2400" b="1" u="sng" dirty="0">
              <a:sym typeface="Symbol" pitchFamily="18" charset="2"/>
            </a:endParaRPr>
          </a:p>
        </p:txBody>
      </p:sp>
      <p:sp>
        <p:nvSpPr>
          <p:cNvPr id="3" name="Title 2"/>
          <p:cNvSpPr>
            <a:spLocks noGrp="1"/>
          </p:cNvSpPr>
          <p:nvPr>
            <p:ph type="title" idx="4294967295"/>
          </p:nvPr>
        </p:nvSpPr>
        <p:spPr/>
        <p:txBody>
          <a:bodyPr/>
          <a:lstStyle/>
          <a:p>
            <a:pPr fontAlgn="base"/>
            <a:r>
              <a:rPr lang="en-US" sz="2400" dirty="0"/>
              <a:t>EXAMPLE</a:t>
            </a:r>
            <a:endParaRPr lang="en-US" dirty="0" smtClean="0">
              <a:solidFill>
                <a:srgbClr val="000096"/>
              </a:solidFill>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894" y="1757082"/>
            <a:ext cx="327606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6"/>
          <p:cNvGrpSpPr/>
          <p:nvPr/>
        </p:nvGrpSpPr>
        <p:grpSpPr>
          <a:xfrm>
            <a:off x="5892212" y="2673275"/>
            <a:ext cx="1575388" cy="527125"/>
            <a:chOff x="5715000" y="2364597"/>
            <a:chExt cx="1575388" cy="527125"/>
          </a:xfrm>
        </p:grpSpPr>
        <p:sp>
          <p:nvSpPr>
            <p:cNvPr id="4" name="Rectangle 3"/>
            <p:cNvSpPr/>
            <p:nvPr/>
          </p:nvSpPr>
          <p:spPr>
            <a:xfrm>
              <a:off x="5715000" y="2491612"/>
              <a:ext cx="370614" cy="400110"/>
            </a:xfrm>
            <a:prstGeom prst="rect">
              <a:avLst/>
            </a:prstGeom>
          </p:spPr>
          <p:txBody>
            <a:bodyPr wrap="none">
              <a:spAutoFit/>
            </a:bodyPr>
            <a:lstStyle/>
            <a:p>
              <a:r>
                <a:rPr lang="en-US" sz="2000" dirty="0">
                  <a:solidFill>
                    <a:srgbClr val="FF0000"/>
                  </a:solidFill>
                </a:rPr>
                <a:t>A</a:t>
              </a:r>
              <a:endParaRPr lang="en-US" dirty="0">
                <a:solidFill>
                  <a:srgbClr val="FF0000"/>
                </a:solidFill>
              </a:endParaRPr>
            </a:p>
          </p:txBody>
        </p:sp>
        <p:sp>
          <p:nvSpPr>
            <p:cNvPr id="5" name="Rectangle 4"/>
            <p:cNvSpPr/>
            <p:nvPr/>
          </p:nvSpPr>
          <p:spPr>
            <a:xfrm>
              <a:off x="6336736" y="2364597"/>
              <a:ext cx="356188" cy="400110"/>
            </a:xfrm>
            <a:prstGeom prst="rect">
              <a:avLst/>
            </a:prstGeom>
          </p:spPr>
          <p:txBody>
            <a:bodyPr wrap="none">
              <a:spAutoFit/>
            </a:bodyPr>
            <a:lstStyle/>
            <a:p>
              <a:r>
                <a:rPr lang="en-US" sz="2000" dirty="0" smtClean="0">
                  <a:solidFill>
                    <a:srgbClr val="FF0000"/>
                  </a:solidFill>
                </a:rPr>
                <a:t>B</a:t>
              </a:r>
              <a:endParaRPr lang="en-US" dirty="0">
                <a:solidFill>
                  <a:srgbClr val="FF0000"/>
                </a:solidFill>
              </a:endParaRPr>
            </a:p>
          </p:txBody>
        </p:sp>
        <p:sp>
          <p:nvSpPr>
            <p:cNvPr id="6" name="Rectangle 5"/>
            <p:cNvSpPr/>
            <p:nvPr/>
          </p:nvSpPr>
          <p:spPr>
            <a:xfrm>
              <a:off x="6934200" y="2491612"/>
              <a:ext cx="356188" cy="400110"/>
            </a:xfrm>
            <a:prstGeom prst="rect">
              <a:avLst/>
            </a:prstGeom>
          </p:spPr>
          <p:txBody>
            <a:bodyPr wrap="none">
              <a:spAutoFit/>
            </a:bodyPr>
            <a:lstStyle/>
            <a:p>
              <a:r>
                <a:rPr lang="en-US" sz="2000" dirty="0" smtClean="0">
                  <a:solidFill>
                    <a:srgbClr val="FF0000"/>
                  </a:solidFill>
                </a:rPr>
                <a:t>C</a:t>
              </a:r>
              <a:endParaRPr lang="en-US" dirty="0">
                <a:solidFill>
                  <a:srgbClr val="FF0000"/>
                </a:solidFill>
              </a:endParaRPr>
            </a:p>
          </p:txBody>
        </p:sp>
      </p:grpSp>
    </p:spTree>
    <p:extLst>
      <p:ext uri="{BB962C8B-B14F-4D97-AF65-F5344CB8AC3E}">
        <p14:creationId xmlns:p14="http://schemas.microsoft.com/office/powerpoint/2010/main" val="23777998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additive="base">
                                        <p:cTn id="7" dur="500" fill="hold"/>
                                        <p:tgtEl>
                                          <p:spTgt spid="87044"/>
                                        </p:tgtEl>
                                        <p:attrNameLst>
                                          <p:attrName>ppt_x</p:attrName>
                                        </p:attrNameLst>
                                      </p:cBhvr>
                                      <p:tavLst>
                                        <p:tav tm="0">
                                          <p:val>
                                            <p:strVal val="0-#ppt_w/2"/>
                                          </p:val>
                                        </p:tav>
                                        <p:tav tm="100000">
                                          <p:val>
                                            <p:strVal val="#ppt_x"/>
                                          </p:val>
                                        </p:tav>
                                      </p:tavLst>
                                    </p:anim>
                                    <p:anim calcmode="lin" valueType="num">
                                      <p:cBhvr additive="base">
                                        <p:cTn id="8" dur="500" fill="hold"/>
                                        <p:tgtEl>
                                          <p:spTgt spid="870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utoUpdateAnimBg="0"/>
    </p:bldLst>
  </p:timing>
</p:sld>
</file>

<file path=ppt/theme/theme1.xml><?xml version="1.0" encoding="utf-8"?>
<a:theme xmlns:a="http://schemas.openxmlformats.org/drawingml/2006/main" name="Template_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emplate_White.potx" id="{8C25AA59-8215-43E2-A456-D09F398F14AE}" vid="{18175F9B-0567-4CE6-B434-30CB09040A9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Template_White</Template>
  <TotalTime>4987</TotalTime>
  <Words>1543</Words>
  <Application>Microsoft Office PowerPoint</Application>
  <PresentationFormat>On-screen Show (4:3)</PresentationFormat>
  <Paragraphs>287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Template_White</vt:lpstr>
      <vt:lpstr>COMPOSITE   BODIES</vt:lpstr>
      <vt:lpstr>READING QUIZ</vt:lpstr>
      <vt:lpstr>APPLICATIONS</vt:lpstr>
      <vt:lpstr>APPLICATIONS (continued)</vt:lpstr>
      <vt:lpstr>CG/CM OF A COMPOSITE BODY</vt:lpstr>
      <vt:lpstr>CONCEPT   OF   A  COMPOSITE  BODY</vt:lpstr>
      <vt:lpstr>CONCEPT OF A COMPOSITE BODY (continued)</vt:lpstr>
      <vt:lpstr>STEPS FOR ANALYSIS </vt:lpstr>
      <vt:lpstr>EXAMPLE</vt:lpstr>
      <vt:lpstr>EXAMPLE (continued)</vt:lpstr>
      <vt:lpstr>EXAMPLE (continued)</vt:lpstr>
      <vt:lpstr>CONCEPT QUIZ</vt:lpstr>
      <vt:lpstr>GROUP   PROBLEM   SOLVING</vt:lpstr>
      <vt:lpstr>GROUP   PROBLEM   SOLVING (continued)</vt:lpstr>
      <vt:lpstr>GROUP   PROBLEM   SOLVING (continued)</vt:lpstr>
      <vt:lpstr>ATTENTION QUIZ</vt:lpstr>
      <vt:lpstr>PowerPoint Presentation</vt:lpstr>
    </vt:vector>
  </TitlesOfParts>
  <Company>NDSU &amp; ASU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9.2</dc:title>
  <dc:subject>Hibbeler Statics 14th Edition</dc:subject>
  <dc:creator>Mehta, Danielson, Nam, &amp; Georgeou</dc:creator>
  <dc:description>Updated for Hibbeler 14th Edition Statics textbook by Dr. Changho Nam, edited by Dr. Scott Danielson.</dc:description>
  <cp:lastModifiedBy>SDanielson</cp:lastModifiedBy>
  <cp:revision>170</cp:revision>
  <cp:lastPrinted>2001-02-27T21:00:58Z</cp:lastPrinted>
  <dcterms:created xsi:type="dcterms:W3CDTF">2000-09-21T13:10:48Z</dcterms:created>
  <dcterms:modified xsi:type="dcterms:W3CDTF">2015-08-04T19:11:40Z</dcterms:modified>
</cp:coreProperties>
</file>