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notesMasterIdLst>
    <p:notesMasterId r:id="rId22"/>
  </p:notesMasterIdLst>
  <p:handoutMasterIdLst>
    <p:handoutMasterId r:id="rId23"/>
  </p:handoutMasterIdLst>
  <p:sldIdLst>
    <p:sldId id="264" r:id="rId2"/>
    <p:sldId id="265" r:id="rId3"/>
    <p:sldId id="267" r:id="rId4"/>
    <p:sldId id="286" r:id="rId5"/>
    <p:sldId id="263" r:id="rId6"/>
    <p:sldId id="285" r:id="rId7"/>
    <p:sldId id="268" r:id="rId8"/>
    <p:sldId id="271" r:id="rId9"/>
    <p:sldId id="269" r:id="rId10"/>
    <p:sldId id="272" r:id="rId11"/>
    <p:sldId id="283" r:id="rId12"/>
    <p:sldId id="287" r:id="rId13"/>
    <p:sldId id="290" r:id="rId14"/>
    <p:sldId id="274" r:id="rId15"/>
    <p:sldId id="276" r:id="rId16"/>
    <p:sldId id="289" r:id="rId17"/>
    <p:sldId id="281" r:id="rId18"/>
    <p:sldId id="288" r:id="rId19"/>
    <p:sldId id="277" r:id="rId20"/>
    <p:sldId id="28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A"/>
    <a:srgbClr val="990033"/>
    <a:srgbClr val="000096"/>
    <a:srgbClr val="00FFFF"/>
    <a:srgbClr val="0000FF"/>
    <a:srgbClr val="00CC00"/>
    <a:srgbClr val="66FFFF"/>
    <a:srgbClr val="FFFF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65" autoAdjust="0"/>
    <p:restoredTop sz="86350" autoAdjust="0"/>
  </p:normalViewPr>
  <p:slideViewPr>
    <p:cSldViewPr>
      <p:cViewPr varScale="1">
        <p:scale>
          <a:sx n="79" d="100"/>
          <a:sy n="79" d="100"/>
        </p:scale>
        <p:origin x="134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6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Statics:The Next Generation (2nd Ed.)   Mehta, Danielson, &amp; Berg   Lecture Notes for Section 9.1-9.2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1865E0-41E7-4B48-AC30-257A53265B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72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Statics:The Next Generation (2nd Ed.)   Mehta, Danielson, &amp; Berg   Lecture Notes for Section 9.1-9.2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CEE9B4-40CD-4EF7-BD52-8D4C80F600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9803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9.1-9.2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92DEFB0-817B-43DA-A464-7DC96E6CBEFA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04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9.1-9.2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C508DE2-2B05-4366-91E2-CFA0AEA18B9F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US" sz="2400" smtClean="0"/>
              <a:t>Answers:</a:t>
            </a:r>
          </a:p>
          <a:p>
            <a:pPr marL="228600" indent="-228600" eaLnBrk="1" hangingPunct="1"/>
            <a:r>
              <a:rPr lang="en-US" sz="2400" smtClean="0"/>
              <a:t>1. C</a:t>
            </a:r>
          </a:p>
          <a:p>
            <a:pPr marL="228600" indent="-228600" eaLnBrk="1" hangingPunct="1"/>
            <a:r>
              <a:rPr lang="en-US" sz="2400" smtClean="0"/>
              <a:t>2. B</a:t>
            </a:r>
          </a:p>
        </p:txBody>
      </p:sp>
    </p:spTree>
    <p:extLst>
      <p:ext uri="{BB962C8B-B14F-4D97-AF65-F5344CB8AC3E}">
        <p14:creationId xmlns:p14="http://schemas.microsoft.com/office/powerpoint/2010/main" val="2756487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Source : F9-2</a:t>
            </a:r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9.1-9.2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7A97F80-DCFB-49A1-9CCE-D88C12CA00F8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8829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9.1-9.2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D6D1E5A-A646-4025-BC4C-5339A5DBC6E0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90153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Source : Preliminary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Prob</a:t>
            </a:r>
            <a:r>
              <a:rPr lang="en-US" baseline="0" dirty="0" smtClean="0"/>
              <a:t> </a:t>
            </a:r>
            <a:r>
              <a:rPr lang="en-US" dirty="0" smtClean="0"/>
              <a:t>9-1</a:t>
            </a:r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9.1-9.2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7A97F80-DCFB-49A1-9CCE-D88C12CA00F8}" type="slidenum">
              <a:rPr lang="en-US" sz="1200"/>
              <a:pPr eaLnBrk="1" hangingPunct="1"/>
              <a:t>13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8829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9.1-9.2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712B321-CDE4-4E24-817C-46B000498A99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400" dirty="0" smtClean="0"/>
              <a:t>Answers:</a:t>
            </a:r>
          </a:p>
          <a:p>
            <a:pPr eaLnBrk="1" hangingPunct="1"/>
            <a:r>
              <a:rPr lang="en-US" sz="2400" dirty="0" smtClean="0"/>
              <a:t>1. B</a:t>
            </a:r>
          </a:p>
          <a:p>
            <a:pPr eaLnBrk="1" hangingPunct="1"/>
            <a:r>
              <a:rPr lang="en-US" sz="2400" dirty="0" smtClean="0"/>
              <a:t>2. A</a:t>
            </a:r>
          </a:p>
        </p:txBody>
      </p:sp>
    </p:spTree>
    <p:extLst>
      <p:ext uri="{BB962C8B-B14F-4D97-AF65-F5344CB8AC3E}">
        <p14:creationId xmlns:p14="http://schemas.microsoft.com/office/powerpoint/2010/main" val="2971175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 : P9-34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Statics:The Next Generation (2nd Ed.)   Mehta, Danielson, &amp; Berg   Lecture Notes for Section 9.1-9.2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CEE9B4-40CD-4EF7-BD52-8D4C80F6003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92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Statics:The Next Generation (2nd Ed.)   Mehta, Danielson, &amp; Berg   Lecture Notes for Section 9.1-9.2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CEE9B4-40CD-4EF7-BD52-8D4C80F6003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341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9.1-9.2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9CBEAC3-B971-466A-916E-526114D4EB08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US" sz="2400" dirty="0" smtClean="0"/>
              <a:t>Answers:</a:t>
            </a:r>
          </a:p>
          <a:p>
            <a:pPr marL="228600" indent="-228600" eaLnBrk="1" hangingPunct="1"/>
            <a:r>
              <a:rPr lang="en-US" sz="2400" dirty="0" smtClean="0"/>
              <a:t>1. A</a:t>
            </a:r>
          </a:p>
          <a:p>
            <a:pPr marL="228600" indent="-228600" eaLnBrk="1" hangingPunct="1"/>
            <a:r>
              <a:rPr lang="en-US" sz="2400" dirty="0" smtClean="0"/>
              <a:t>2. D</a:t>
            </a:r>
          </a:p>
        </p:txBody>
      </p:sp>
    </p:spTree>
    <p:extLst>
      <p:ext uri="{BB962C8B-B14F-4D97-AF65-F5344CB8AC3E}">
        <p14:creationId xmlns:p14="http://schemas.microsoft.com/office/powerpoint/2010/main" val="2933634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FD1A-DF6D-43D8-891E-991DFFCC9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8213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FDE4-9274-4280-A88D-35953AF737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4251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CAF7-426B-4292-8DD0-05CDF4ED7D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3241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B2C4-6A37-4528-B703-853834809F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318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01B5-0E49-4BD8-BCB3-72211E02CA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9225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F973-44F4-4003-886B-04236CF8B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3470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006B7-D7F7-4393-96AB-7EDCBF2502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015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8926"/>
            <a:ext cx="7886700" cy="62547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>
              <a:defRPr sz="2800" b="1">
                <a:solidFill>
                  <a:srgbClr val="00009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1DE9-4F17-4412-8E5A-BC7A7572A7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4420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67565-8D48-4E7D-9B0C-A77CD6739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0848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F4A1-04BE-406F-92A9-66F1BB666A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9788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2965-2908-41BA-842B-1C4AA9D850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03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76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27DB3-360E-4CF0-B6D3-0500A2ECA5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4763" y="6434138"/>
            <a:ext cx="9161463" cy="430212"/>
          </a:xfrm>
          <a:prstGeom prst="rect">
            <a:avLst/>
          </a:prstGeom>
          <a:solidFill>
            <a:srgbClr val="364395"/>
          </a:solidFill>
          <a:ln>
            <a:solidFill>
              <a:srgbClr val="36439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pic>
        <p:nvPicPr>
          <p:cNvPr id="8" name="Picture 12" descr="Pearson_Bound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6440488"/>
            <a:ext cx="14414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" descr="Pearson_Strap_Bound_Whi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42075"/>
            <a:ext cx="16605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47"/>
          <p:cNvSpPr txBox="1">
            <a:spLocks noChangeArrowheads="1"/>
          </p:cNvSpPr>
          <p:nvPr/>
        </p:nvSpPr>
        <p:spPr bwMode="auto">
          <a:xfrm>
            <a:off x="1533525" y="6477000"/>
            <a:ext cx="5629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900" i="1" smtClean="0">
                <a:solidFill>
                  <a:schemeClr val="bg1"/>
                </a:solidFill>
                <a:latin typeface="Verdana" charset="0"/>
                <a:cs typeface="Arial" charset="0"/>
              </a:rPr>
              <a:t>Statics</a:t>
            </a:r>
            <a:r>
              <a:rPr lang="en-US" sz="900" smtClean="0">
                <a:solidFill>
                  <a:schemeClr val="bg1"/>
                </a:solidFill>
                <a:latin typeface="Verdana" charset="0"/>
                <a:cs typeface="Arial" charset="0"/>
              </a:rPr>
              <a:t>, Fourteenth Edition</a:t>
            </a:r>
          </a:p>
          <a:p>
            <a:pPr>
              <a:defRPr/>
            </a:pPr>
            <a:r>
              <a:rPr lang="en-US" sz="900" smtClean="0">
                <a:solidFill>
                  <a:schemeClr val="bg1"/>
                </a:solidFill>
                <a:latin typeface="Verdana" charset="0"/>
                <a:cs typeface="Arial" charset="0"/>
              </a:rPr>
              <a:t>R.C. Hibbeler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267200" y="6464300"/>
            <a:ext cx="365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900">
                <a:solidFill>
                  <a:schemeClr val="bg1"/>
                </a:solidFill>
                <a:latin typeface="Verdana" panose="020B0604030504040204" pitchFamily="34" charset="0"/>
              </a:rPr>
              <a:t> Copyright ©2016 by Pearson Education, Inc.</a:t>
            </a:r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Verdana" panose="020B0604030504040204" pitchFamily="34" charset="0"/>
              </a:rPr>
              <a:t>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8902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0096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562600" y="1828800"/>
            <a:ext cx="3276600" cy="445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u="sng" dirty="0"/>
              <a:t>In-Class Activities</a:t>
            </a:r>
            <a:r>
              <a:rPr lang="en-US" dirty="0"/>
              <a:t>: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 Check Homework, if any</a:t>
            </a:r>
            <a:endParaRPr lang="en-US" b="1" u="sng" dirty="0"/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 Reading Quiz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 Applications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 </a:t>
            </a:r>
            <a:r>
              <a:rPr lang="en-US" dirty="0">
                <a:solidFill>
                  <a:srgbClr val="0000FA"/>
                </a:solidFill>
              </a:rPr>
              <a:t>Center of Gravity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>
                <a:solidFill>
                  <a:srgbClr val="66FFFF"/>
                </a:solidFill>
              </a:rPr>
              <a:t> </a:t>
            </a:r>
            <a:r>
              <a:rPr lang="en-US" dirty="0" smtClean="0">
                <a:solidFill>
                  <a:srgbClr val="0000FA"/>
                </a:solidFill>
              </a:rPr>
              <a:t>Determine CG  </a:t>
            </a:r>
            <a:r>
              <a:rPr lang="en-US" dirty="0">
                <a:solidFill>
                  <a:srgbClr val="0000FA"/>
                </a:solidFill>
              </a:rPr>
              <a:t>Location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 Concept Quiz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 Group Problem Solving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 Attention Quiz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81000" y="990600"/>
            <a:ext cx="4965700" cy="5197475"/>
            <a:chOff x="240" y="624"/>
            <a:chExt cx="3128" cy="3274"/>
          </a:xfrm>
        </p:grpSpPr>
        <p:sp>
          <p:nvSpPr>
            <p:cNvPr id="3078" name="Text Box 3"/>
            <p:cNvSpPr txBox="1">
              <a:spLocks noChangeArrowheads="1"/>
            </p:cNvSpPr>
            <p:nvPr/>
          </p:nvSpPr>
          <p:spPr bwMode="auto">
            <a:xfrm>
              <a:off x="240" y="624"/>
              <a:ext cx="3120" cy="1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u="sng" dirty="0"/>
                <a:t>Today’s Objective</a:t>
              </a:r>
              <a:r>
                <a:rPr lang="en-US" dirty="0"/>
                <a:t> :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Students will: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a)    </a:t>
              </a:r>
              <a:r>
                <a:rPr lang="en-US" u="sng" dirty="0">
                  <a:solidFill>
                    <a:srgbClr val="0000FA"/>
                  </a:solidFill>
                </a:rPr>
                <a:t>Understand the concepts</a:t>
              </a:r>
              <a:r>
                <a:rPr lang="en-US" dirty="0">
                  <a:solidFill>
                    <a:srgbClr val="0000FA"/>
                  </a:solidFill>
                </a:rPr>
                <a:t> </a:t>
              </a:r>
              <a:r>
                <a:rPr lang="en-US" dirty="0"/>
                <a:t>of center of gravity, center of mass, and centroid.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b)    Be able to </a:t>
              </a:r>
              <a:r>
                <a:rPr lang="en-US" u="sng" dirty="0">
                  <a:solidFill>
                    <a:srgbClr val="0000FA"/>
                  </a:solidFill>
                </a:rPr>
                <a:t>determine the location</a:t>
              </a:r>
              <a:r>
                <a:rPr lang="en-US" dirty="0">
                  <a:solidFill>
                    <a:srgbClr val="0000FA"/>
                  </a:solidFill>
                </a:rPr>
                <a:t> </a:t>
              </a:r>
              <a:r>
                <a:rPr lang="en-US" dirty="0"/>
                <a:t>of these points for a body.</a:t>
              </a:r>
            </a:p>
          </p:txBody>
        </p:sp>
        <p:pic>
          <p:nvPicPr>
            <p:cNvPr id="3079" name="Picture 9" descr="CH 9 Water Tow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2304"/>
              <a:ext cx="1298" cy="1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10" descr="CH 9 Centroid Cover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2304"/>
              <a:ext cx="1640" cy="1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CENTER OF GRAVITY, CENTER OF MASS AND CENTROID</a:t>
            </a:r>
            <a:r>
              <a:rPr lang="en-US" sz="2400" b="1" kern="1200" baseline="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OF A BODY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457200" y="1066800"/>
            <a:ext cx="84582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2425" indent="-35242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1.  Choose an appropriate differential element dA at a general point (x,y).  Hint: Generally, if y is easily expressed in terms of x </a:t>
            </a:r>
            <a:br>
              <a:rPr lang="en-US"/>
            </a:br>
            <a:r>
              <a:rPr lang="en-US"/>
              <a:t>(e.g., y = x</a:t>
            </a:r>
            <a:r>
              <a:rPr lang="en-US" baseline="30000"/>
              <a:t>2</a:t>
            </a:r>
            <a:r>
              <a:rPr lang="en-US"/>
              <a:t>  + 1), use a vertical rectangular element.  If the converse is true, then use a horizontal rectangular element.</a:t>
            </a: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533400" y="2667000"/>
            <a:ext cx="8229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2.  Express dA in terms of the differentiating element dx (or dy).</a:t>
            </a: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533400" y="5562600"/>
            <a:ext cx="8153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Note:  Similar steps are used for determining the CG or CM.  These steps will become clearer by doing a few examples.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457200" y="4267200"/>
            <a:ext cx="83058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2425" indent="-35242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4.  Express all the variables and integral limits in the formula using either x or y depending on whether the differential element is in terms of dx or </a:t>
            </a:r>
            <a:r>
              <a:rPr lang="en-US" dirty="0" err="1"/>
              <a:t>dy</a:t>
            </a:r>
            <a:r>
              <a:rPr lang="en-US" dirty="0"/>
              <a:t>, respectively, and integrate.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533400" y="3128961"/>
            <a:ext cx="8305800" cy="917574"/>
            <a:chOff x="336" y="1923"/>
            <a:chExt cx="5232" cy="578"/>
          </a:xfrm>
        </p:grpSpPr>
        <p:sp>
          <p:nvSpPr>
            <p:cNvPr id="12298" name="Text Box 33"/>
            <p:cNvSpPr txBox="1">
              <a:spLocks noChangeArrowheads="1"/>
            </p:cNvSpPr>
            <p:nvPr/>
          </p:nvSpPr>
          <p:spPr bwMode="auto">
            <a:xfrm>
              <a:off x="336" y="2016"/>
              <a:ext cx="5232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52425" indent="-352425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3.  Determine coordinates </a:t>
              </a:r>
              <a:r>
                <a:rPr lang="en-US" dirty="0" smtClean="0"/>
                <a:t>(x, y</a:t>
              </a:r>
              <a:r>
                <a:rPr lang="en-US" dirty="0"/>
                <a:t>) of the centroid of the rectangular element in terms of the general point (x</a:t>
              </a:r>
              <a:r>
                <a:rPr lang="en-US" dirty="0" smtClean="0"/>
                <a:t>, y</a:t>
              </a:r>
              <a:r>
                <a:rPr lang="en-US" dirty="0"/>
                <a:t>).</a:t>
              </a:r>
            </a:p>
          </p:txBody>
        </p:sp>
        <p:sp>
          <p:nvSpPr>
            <p:cNvPr id="12299" name="Text Box 34"/>
            <p:cNvSpPr txBox="1">
              <a:spLocks noChangeArrowheads="1"/>
            </p:cNvSpPr>
            <p:nvPr/>
          </p:nvSpPr>
          <p:spPr bwMode="auto">
            <a:xfrm>
              <a:off x="2200" y="1931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400" dirty="0"/>
                <a:t> ~  </a:t>
              </a:r>
            </a:p>
          </p:txBody>
        </p:sp>
        <p:sp>
          <p:nvSpPr>
            <p:cNvPr id="12300" name="Text Box 35"/>
            <p:cNvSpPr txBox="1">
              <a:spLocks noChangeArrowheads="1"/>
            </p:cNvSpPr>
            <p:nvPr/>
          </p:nvSpPr>
          <p:spPr bwMode="auto">
            <a:xfrm>
              <a:off x="2432" y="1923"/>
              <a:ext cx="2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400" dirty="0"/>
                <a:t>~</a:t>
              </a: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STEPS TO DETERME THE CENTROID OF AN AREA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8" grpId="0" autoUpdateAnimBg="0"/>
      <p:bldP spid="38929" grpId="0" autoUpdateAnimBg="0"/>
      <p:bldP spid="38932" grpId="0" autoUpdateAnimBg="0"/>
      <p:bldP spid="3893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581400" y="4927600"/>
            <a:ext cx="5105400" cy="1016000"/>
            <a:chOff x="2064" y="3216"/>
            <a:chExt cx="3216" cy="640"/>
          </a:xfrm>
        </p:grpSpPr>
        <p:sp>
          <p:nvSpPr>
            <p:cNvPr id="13327" name="Text Box 24"/>
            <p:cNvSpPr txBox="1">
              <a:spLocks noChangeArrowheads="1"/>
            </p:cNvSpPr>
            <p:nvPr/>
          </p:nvSpPr>
          <p:spPr bwMode="auto">
            <a:xfrm>
              <a:off x="2064" y="3216"/>
              <a:ext cx="3216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2. </a:t>
              </a:r>
              <a:r>
                <a:rPr lang="en-US" sz="2400" dirty="0" err="1"/>
                <a:t>dA</a:t>
              </a:r>
              <a:r>
                <a:rPr lang="en-US" sz="2400" dirty="0"/>
                <a:t>   =    y dx    =   </a:t>
              </a:r>
              <a:r>
                <a:rPr lang="en-US" sz="2400" dirty="0">
                  <a:cs typeface="Times New Roman" pitchFamily="18" charset="0"/>
                </a:rPr>
                <a:t> x</a:t>
              </a:r>
              <a:r>
                <a:rPr lang="en-US" sz="2400" baseline="30000" dirty="0">
                  <a:cs typeface="Times New Roman" pitchFamily="18" charset="0"/>
                </a:rPr>
                <a:t>3</a:t>
              </a:r>
              <a:r>
                <a:rPr lang="en-US" sz="2400" dirty="0">
                  <a:cs typeface="Times New Roman" pitchFamily="18" charset="0"/>
                </a:rPr>
                <a:t> dx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cs typeface="Times New Roman" pitchFamily="18" charset="0"/>
                </a:rPr>
                <a:t>3. x   =   x  and     y  =   y / 2 = x</a:t>
              </a:r>
              <a:r>
                <a:rPr lang="en-US" sz="2400" baseline="30000" dirty="0">
                  <a:cs typeface="Times New Roman" pitchFamily="18" charset="0"/>
                </a:rPr>
                <a:t>3</a:t>
              </a:r>
              <a:r>
                <a:rPr lang="en-US" sz="2400" dirty="0">
                  <a:cs typeface="Times New Roman" pitchFamily="18" charset="0"/>
                </a:rPr>
                <a:t> / 2</a:t>
              </a:r>
              <a:endParaRPr lang="en-US" sz="2400" dirty="0"/>
            </a:p>
          </p:txBody>
        </p:sp>
        <p:sp>
          <p:nvSpPr>
            <p:cNvPr id="13328" name="Text Box 25"/>
            <p:cNvSpPr txBox="1">
              <a:spLocks noChangeArrowheads="1"/>
            </p:cNvSpPr>
            <p:nvPr/>
          </p:nvSpPr>
          <p:spPr bwMode="auto">
            <a:xfrm>
              <a:off x="3456" y="3456"/>
              <a:ext cx="2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400"/>
                <a:t>~</a:t>
              </a:r>
            </a:p>
          </p:txBody>
        </p:sp>
        <p:sp>
          <p:nvSpPr>
            <p:cNvPr id="13329" name="Text Box 26"/>
            <p:cNvSpPr txBox="1">
              <a:spLocks noChangeArrowheads="1"/>
            </p:cNvSpPr>
            <p:nvPr/>
          </p:nvSpPr>
          <p:spPr bwMode="auto">
            <a:xfrm>
              <a:off x="2256" y="3456"/>
              <a:ext cx="2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400"/>
                <a:t>~</a:t>
              </a: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195388" y="3340100"/>
            <a:ext cx="7643813" cy="2884488"/>
            <a:chOff x="753" y="2104"/>
            <a:chExt cx="4815" cy="1817"/>
          </a:xfrm>
        </p:grpSpPr>
        <p:sp>
          <p:nvSpPr>
            <p:cNvPr id="13325" name="Text Box 9"/>
            <p:cNvSpPr txBox="1">
              <a:spLocks noChangeArrowheads="1"/>
            </p:cNvSpPr>
            <p:nvPr/>
          </p:nvSpPr>
          <p:spPr bwMode="auto">
            <a:xfrm>
              <a:off x="1344" y="2104"/>
              <a:ext cx="4224" cy="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824038" indent="-449263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u="sng" dirty="0" smtClean="0">
                  <a:solidFill>
                    <a:srgbClr val="990033"/>
                  </a:solidFill>
                </a:rPr>
                <a:t>Solution:</a:t>
              </a:r>
              <a:endParaRPr lang="en-US" sz="2400" u="sng" dirty="0">
                <a:solidFill>
                  <a:srgbClr val="990033"/>
                </a:solidFill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 1. Since y is given in terms of x, choose  </a:t>
              </a:r>
              <a:r>
                <a:rPr lang="en-US" sz="2400" dirty="0" err="1"/>
                <a:t>dA</a:t>
              </a:r>
              <a:r>
                <a:rPr lang="en-US" sz="2400" dirty="0"/>
                <a:t> as a vertical rectangular strip.</a:t>
              </a:r>
            </a:p>
          </p:txBody>
        </p:sp>
        <p:pic>
          <p:nvPicPr>
            <p:cNvPr id="13326" name="Picture 35" descr="CH 9 Centroid Example II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" y="2688"/>
              <a:ext cx="1167" cy="1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609600" y="1066800"/>
            <a:ext cx="8077200" cy="2743200"/>
            <a:chOff x="384" y="720"/>
            <a:chExt cx="5088" cy="1728"/>
          </a:xfrm>
        </p:grpSpPr>
        <p:grpSp>
          <p:nvGrpSpPr>
            <p:cNvPr id="13320" name="Group 27"/>
            <p:cNvGrpSpPr>
              <a:grpSpLocks/>
            </p:cNvGrpSpPr>
            <p:nvPr/>
          </p:nvGrpSpPr>
          <p:grpSpPr bwMode="auto">
            <a:xfrm>
              <a:off x="2352" y="768"/>
              <a:ext cx="3120" cy="989"/>
              <a:chOff x="2352" y="768"/>
              <a:chExt cx="3120" cy="989"/>
            </a:xfrm>
          </p:grpSpPr>
          <p:sp>
            <p:nvSpPr>
              <p:cNvPr id="13322" name="Text Box 28"/>
              <p:cNvSpPr txBox="1">
                <a:spLocks noChangeArrowheads="1"/>
              </p:cNvSpPr>
              <p:nvPr/>
            </p:nvSpPr>
            <p:spPr bwMode="auto">
              <a:xfrm>
                <a:off x="2352" y="768"/>
                <a:ext cx="3120" cy="9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990033"/>
                    </a:solidFill>
                  </a:rPr>
                  <a:t>Given:</a:t>
                </a:r>
                <a:r>
                  <a:rPr lang="en-US" sz="2400" dirty="0">
                    <a:solidFill>
                      <a:srgbClr val="990033"/>
                    </a:solidFill>
                  </a:rPr>
                  <a:t>	</a:t>
                </a:r>
                <a:r>
                  <a:rPr lang="en-US" sz="2400" dirty="0"/>
                  <a:t> The area as shown.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990033"/>
                    </a:solidFill>
                  </a:rPr>
                  <a:t>Find:</a:t>
                </a:r>
                <a:r>
                  <a:rPr lang="en-US" sz="2400" dirty="0">
                    <a:solidFill>
                      <a:srgbClr val="990033"/>
                    </a:solidFill>
                  </a:rPr>
                  <a:t>	</a:t>
                </a:r>
                <a:r>
                  <a:rPr lang="en-US" sz="2400" dirty="0"/>
                  <a:t> The centroid location (x , y)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990033"/>
                    </a:solidFill>
                  </a:rPr>
                  <a:t>Plan:</a:t>
                </a:r>
                <a:r>
                  <a:rPr lang="en-US" sz="2400" dirty="0"/>
                  <a:t>	 Follow the steps.</a:t>
                </a:r>
                <a:endParaRPr lang="en-US" sz="2400" b="1" u="sng" dirty="0"/>
              </a:p>
            </p:txBody>
          </p:sp>
          <p:sp>
            <p:nvSpPr>
              <p:cNvPr id="13323" name="Line 29"/>
              <p:cNvSpPr>
                <a:spLocks noChangeShapeType="1"/>
              </p:cNvSpPr>
              <p:nvPr/>
            </p:nvSpPr>
            <p:spPr bwMode="auto">
              <a:xfrm flipV="1">
                <a:off x="4992" y="120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24" name="Line 30"/>
              <p:cNvSpPr>
                <a:spLocks noChangeShapeType="1"/>
              </p:cNvSpPr>
              <p:nvPr/>
            </p:nvSpPr>
            <p:spPr bwMode="auto">
              <a:xfrm>
                <a:off x="4786" y="120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13321" name="Picture 36" descr="CH 9 Centroid Example I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720"/>
              <a:ext cx="1686" cy="1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EXAMPLE I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0" y="1115546"/>
            <a:ext cx="8839200" cy="2589679"/>
            <a:chOff x="-152400" y="1115546"/>
            <a:chExt cx="8991600" cy="2589679"/>
          </a:xfrm>
        </p:grpSpPr>
        <p:grpSp>
          <p:nvGrpSpPr>
            <p:cNvPr id="14356" name="Group 43"/>
            <p:cNvGrpSpPr>
              <a:grpSpLocks/>
            </p:cNvGrpSpPr>
            <p:nvPr/>
          </p:nvGrpSpPr>
          <p:grpSpPr bwMode="auto">
            <a:xfrm>
              <a:off x="-152400" y="1115546"/>
              <a:ext cx="8077200" cy="622767"/>
              <a:chOff x="-152400" y="1115546"/>
              <a:chExt cx="8077200" cy="622767"/>
            </a:xfrm>
          </p:grpSpPr>
          <p:sp>
            <p:nvSpPr>
              <p:cNvPr id="14368" name="Text Box 7"/>
              <p:cNvSpPr txBox="1">
                <a:spLocks noChangeArrowheads="1"/>
              </p:cNvSpPr>
              <p:nvPr/>
            </p:nvSpPr>
            <p:spPr bwMode="auto">
              <a:xfrm>
                <a:off x="-152400" y="1219200"/>
                <a:ext cx="80772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457200" indent="-4572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dirty="0"/>
                  <a:t>	4.  </a:t>
                </a:r>
                <a:r>
                  <a:rPr lang="en-US" sz="2800" dirty="0">
                    <a:solidFill>
                      <a:srgbClr val="0000FA"/>
                    </a:solidFill>
                  </a:rPr>
                  <a:t>x</a:t>
                </a:r>
                <a:r>
                  <a:rPr lang="en-US" sz="2800" dirty="0"/>
                  <a:t>   =  ( </a:t>
                </a:r>
                <a:r>
                  <a:rPr lang="en-US" sz="2800" dirty="0">
                    <a:sym typeface="Symbol" pitchFamily="18" charset="2"/>
                  </a:rPr>
                  <a:t></a:t>
                </a:r>
                <a:r>
                  <a:rPr lang="en-US" sz="2800" baseline="-25000" dirty="0">
                    <a:sym typeface="Symbol" pitchFamily="18" charset="2"/>
                  </a:rPr>
                  <a:t>A</a:t>
                </a:r>
                <a:r>
                  <a:rPr lang="en-US" sz="2800" dirty="0">
                    <a:sym typeface="Symbol" pitchFamily="18" charset="2"/>
                  </a:rPr>
                  <a:t> x  </a:t>
                </a:r>
                <a:r>
                  <a:rPr lang="en-US" sz="2800" dirty="0" err="1">
                    <a:sym typeface="Symbol" pitchFamily="18" charset="2"/>
                  </a:rPr>
                  <a:t>dA</a:t>
                </a:r>
                <a:r>
                  <a:rPr lang="en-US" sz="2800" dirty="0">
                    <a:sym typeface="Symbol" pitchFamily="18" charset="2"/>
                  </a:rPr>
                  <a:t> ) / ( </a:t>
                </a:r>
                <a:r>
                  <a:rPr lang="en-US" sz="2800" baseline="-25000" dirty="0">
                    <a:sym typeface="Symbol" pitchFamily="18" charset="2"/>
                  </a:rPr>
                  <a:t>A</a:t>
                </a:r>
                <a:r>
                  <a:rPr lang="en-US" sz="2800" dirty="0">
                    <a:sym typeface="Symbol" pitchFamily="18" charset="2"/>
                  </a:rPr>
                  <a:t> </a:t>
                </a:r>
                <a:r>
                  <a:rPr lang="en-US" sz="2800" dirty="0" err="1">
                    <a:sym typeface="Symbol" pitchFamily="18" charset="2"/>
                  </a:rPr>
                  <a:t>dA</a:t>
                </a:r>
                <a:r>
                  <a:rPr lang="en-US" sz="2800" dirty="0">
                    <a:sym typeface="Symbol" pitchFamily="18" charset="2"/>
                  </a:rPr>
                  <a:t> )</a:t>
                </a:r>
              </a:p>
            </p:txBody>
          </p:sp>
          <p:sp>
            <p:nvSpPr>
              <p:cNvPr id="14367" name="Line 6"/>
              <p:cNvSpPr>
                <a:spLocks noChangeShapeType="1"/>
              </p:cNvSpPr>
              <p:nvPr/>
            </p:nvSpPr>
            <p:spPr bwMode="auto">
              <a:xfrm>
                <a:off x="859650" y="1381125"/>
                <a:ext cx="152400" cy="0"/>
              </a:xfrm>
              <a:prstGeom prst="line">
                <a:avLst/>
              </a:prstGeom>
              <a:noFill/>
              <a:ln w="9525">
                <a:solidFill>
                  <a:srgbClr val="0000F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9" name="Text Box 8"/>
              <p:cNvSpPr txBox="1">
                <a:spLocks noChangeArrowheads="1"/>
              </p:cNvSpPr>
              <p:nvPr/>
            </p:nvSpPr>
            <p:spPr bwMode="auto">
              <a:xfrm>
                <a:off x="2169264" y="1115546"/>
                <a:ext cx="349249" cy="4572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2400" dirty="0"/>
                  <a:t>~</a:t>
                </a:r>
              </a:p>
            </p:txBody>
          </p:sp>
        </p:grpSp>
        <p:grpSp>
          <p:nvGrpSpPr>
            <p:cNvPr id="14357" name="Group 41"/>
            <p:cNvGrpSpPr>
              <a:grpSpLocks/>
            </p:cNvGrpSpPr>
            <p:nvPr/>
          </p:nvGrpSpPr>
          <p:grpSpPr bwMode="auto">
            <a:xfrm>
              <a:off x="914400" y="1981200"/>
              <a:ext cx="7924800" cy="1724025"/>
              <a:chOff x="685800" y="1981200"/>
              <a:chExt cx="7924800" cy="1724025"/>
            </a:xfrm>
          </p:grpSpPr>
          <p:sp>
            <p:nvSpPr>
              <p:cNvPr id="14358" name="Text Box 12"/>
              <p:cNvSpPr txBox="1">
                <a:spLocks noChangeArrowheads="1"/>
              </p:cNvSpPr>
              <p:nvPr/>
            </p:nvSpPr>
            <p:spPr bwMode="auto">
              <a:xfrm>
                <a:off x="685800" y="1981200"/>
                <a:ext cx="7924800" cy="1724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dirty="0"/>
                  <a:t>	 </a:t>
                </a:r>
                <a:r>
                  <a:rPr lang="en-US" sz="2800" baseline="-25000" dirty="0"/>
                  <a:t>0</a:t>
                </a:r>
                <a:r>
                  <a:rPr lang="en-US" sz="2800" dirty="0">
                    <a:sym typeface="Symbol" pitchFamily="18" charset="2"/>
                  </a:rPr>
                  <a:t>  x (</a:t>
                </a:r>
                <a:r>
                  <a:rPr lang="en-US" sz="2800" dirty="0">
                    <a:cs typeface="Times New Roman" pitchFamily="18" charset="0"/>
                  </a:rPr>
                  <a:t>x</a:t>
                </a:r>
                <a:r>
                  <a:rPr lang="en-US" sz="2800" baseline="30000" dirty="0">
                    <a:cs typeface="Times New Roman" pitchFamily="18" charset="0"/>
                  </a:rPr>
                  <a:t>3</a:t>
                </a:r>
                <a:r>
                  <a:rPr lang="en-US" sz="2800" dirty="0">
                    <a:cs typeface="Times New Roman" pitchFamily="18" charset="0"/>
                  </a:rPr>
                  <a:t> ) d x	     1/5 [ x</a:t>
                </a:r>
                <a:r>
                  <a:rPr lang="en-US" sz="2800" baseline="30000" dirty="0">
                    <a:cs typeface="Times New Roman" pitchFamily="18" charset="0"/>
                  </a:rPr>
                  <a:t>5</a:t>
                </a:r>
                <a:r>
                  <a:rPr lang="en-US" sz="2800" dirty="0">
                    <a:cs typeface="Times New Roman" pitchFamily="18" charset="0"/>
                  </a:rPr>
                  <a:t> ]</a:t>
                </a:r>
                <a:r>
                  <a:rPr lang="en-US" sz="2800" baseline="30000" dirty="0">
                    <a:cs typeface="Times New Roman" pitchFamily="18" charset="0"/>
                  </a:rPr>
                  <a:t>1</a:t>
                </a:r>
                <a:endParaRPr lang="en-US" sz="2800" dirty="0"/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800" dirty="0"/>
                  <a:t>	 </a:t>
                </a:r>
                <a:r>
                  <a:rPr lang="en-US" sz="2800" baseline="-25000" dirty="0"/>
                  <a:t>0</a:t>
                </a:r>
                <a:r>
                  <a:rPr lang="en-US" sz="2800" dirty="0">
                    <a:sym typeface="Symbol" pitchFamily="18" charset="2"/>
                  </a:rPr>
                  <a:t>  (</a:t>
                </a:r>
                <a:r>
                  <a:rPr lang="en-US" sz="2800" dirty="0">
                    <a:cs typeface="Times New Roman" pitchFamily="18" charset="0"/>
                  </a:rPr>
                  <a:t>x</a:t>
                </a:r>
                <a:r>
                  <a:rPr lang="en-US" sz="2800" baseline="30000" dirty="0">
                    <a:cs typeface="Times New Roman" pitchFamily="18" charset="0"/>
                  </a:rPr>
                  <a:t>3</a:t>
                </a:r>
                <a:r>
                  <a:rPr lang="en-US" sz="2800" dirty="0">
                    <a:cs typeface="Times New Roman" pitchFamily="18" charset="0"/>
                  </a:rPr>
                  <a:t> ) d x                 1/4 [ x</a:t>
                </a:r>
                <a:r>
                  <a:rPr lang="en-US" sz="2800" baseline="30000" dirty="0">
                    <a:cs typeface="Times New Roman" pitchFamily="18" charset="0"/>
                  </a:rPr>
                  <a:t>4</a:t>
                </a:r>
                <a:r>
                  <a:rPr lang="en-US" sz="2800" dirty="0">
                    <a:cs typeface="Times New Roman" pitchFamily="18" charset="0"/>
                  </a:rPr>
                  <a:t> ]</a:t>
                </a:r>
                <a:r>
                  <a:rPr lang="en-US" sz="2800" baseline="30000" dirty="0">
                    <a:cs typeface="Times New Roman" pitchFamily="18" charset="0"/>
                  </a:rPr>
                  <a:t>1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400" dirty="0">
                    <a:cs typeface="Times New Roman" pitchFamily="18" charset="0"/>
                  </a:rPr>
                  <a:t>    =  ( 1/5) / ( 1/4)  </a:t>
                </a:r>
                <a:r>
                  <a:rPr lang="en-US" sz="2400" dirty="0">
                    <a:solidFill>
                      <a:schemeClr val="tx2"/>
                    </a:solidFill>
                    <a:cs typeface="Times New Roman" pitchFamily="18" charset="0"/>
                  </a:rPr>
                  <a:t>=</a:t>
                </a:r>
                <a:r>
                  <a:rPr lang="en-US" sz="2400" dirty="0">
                    <a:solidFill>
                      <a:srgbClr val="66FFFF"/>
                    </a:solidFill>
                    <a:cs typeface="Times New Roman" pitchFamily="18" charset="0"/>
                  </a:rPr>
                  <a:t>   </a:t>
                </a:r>
                <a:r>
                  <a:rPr lang="en-US" sz="2400" dirty="0">
                    <a:solidFill>
                      <a:srgbClr val="0000FA"/>
                    </a:solidFill>
                    <a:cs typeface="Times New Roman" pitchFamily="18" charset="0"/>
                  </a:rPr>
                  <a:t>0.8  m</a:t>
                </a:r>
              </a:p>
            </p:txBody>
          </p:sp>
          <p:sp>
            <p:nvSpPr>
              <p:cNvPr id="14359" name="Text Box 15"/>
              <p:cNvSpPr txBox="1">
                <a:spLocks noChangeArrowheads="1"/>
              </p:cNvSpPr>
              <p:nvPr/>
            </p:nvSpPr>
            <p:spPr bwMode="auto">
              <a:xfrm>
                <a:off x="1885950" y="2695575"/>
                <a:ext cx="304800" cy="381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aseline="30000"/>
                  <a:t>1</a:t>
                </a:r>
              </a:p>
            </p:txBody>
          </p:sp>
          <p:sp>
            <p:nvSpPr>
              <p:cNvPr id="14360" name="Text Box 16"/>
              <p:cNvSpPr txBox="1">
                <a:spLocks noChangeArrowheads="1"/>
              </p:cNvSpPr>
              <p:nvPr/>
            </p:nvSpPr>
            <p:spPr bwMode="auto">
              <a:xfrm>
                <a:off x="990600" y="2438400"/>
                <a:ext cx="336550" cy="427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>
                    <a:cs typeface="Times New Roman" pitchFamily="18" charset="0"/>
                  </a:rPr>
                  <a:t>=</a:t>
                </a:r>
                <a:endParaRPr lang="en-US"/>
              </a:p>
            </p:txBody>
          </p:sp>
          <p:sp>
            <p:nvSpPr>
              <p:cNvPr id="14361" name="Text Box 17"/>
              <p:cNvSpPr txBox="1">
                <a:spLocks noChangeArrowheads="1"/>
              </p:cNvSpPr>
              <p:nvPr/>
            </p:nvSpPr>
            <p:spPr bwMode="auto">
              <a:xfrm>
                <a:off x="4114800" y="2438400"/>
                <a:ext cx="336550" cy="427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>
                    <a:cs typeface="Times New Roman" pitchFamily="18" charset="0"/>
                  </a:rPr>
                  <a:t>=</a:t>
                </a:r>
                <a:endParaRPr lang="en-US"/>
              </a:p>
            </p:txBody>
          </p:sp>
          <p:sp>
            <p:nvSpPr>
              <p:cNvPr id="14362" name="Text Box 18"/>
              <p:cNvSpPr txBox="1">
                <a:spLocks noChangeArrowheads="1"/>
              </p:cNvSpPr>
              <p:nvPr/>
            </p:nvSpPr>
            <p:spPr bwMode="auto">
              <a:xfrm>
                <a:off x="1905000" y="1981200"/>
                <a:ext cx="304800" cy="3794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800" baseline="30000"/>
                  <a:t>1</a:t>
                </a:r>
              </a:p>
            </p:txBody>
          </p:sp>
          <p:cxnSp>
            <p:nvCxnSpPr>
              <p:cNvPr id="14363" name="Straight Connector 27"/>
              <p:cNvCxnSpPr>
                <a:cxnSpLocks noChangeShapeType="1"/>
              </p:cNvCxnSpPr>
              <p:nvPr/>
            </p:nvCxnSpPr>
            <p:spPr bwMode="auto">
              <a:xfrm>
                <a:off x="1495425" y="2590800"/>
                <a:ext cx="243840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64" name="Straight Connector 29"/>
              <p:cNvCxnSpPr>
                <a:cxnSpLocks noChangeShapeType="1"/>
              </p:cNvCxnSpPr>
              <p:nvPr/>
            </p:nvCxnSpPr>
            <p:spPr bwMode="auto">
              <a:xfrm>
                <a:off x="4648200" y="2667000"/>
                <a:ext cx="182880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365" name="Rectangle 37"/>
              <p:cNvSpPr>
                <a:spLocks noChangeArrowheads="1"/>
              </p:cNvSpPr>
              <p:nvPr/>
            </p:nvSpPr>
            <p:spPr bwMode="auto">
              <a:xfrm>
                <a:off x="6115724" y="2293263"/>
                <a:ext cx="325730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  <p:sp>
            <p:nvSpPr>
              <p:cNvPr id="14366" name="Rectangle 38"/>
              <p:cNvSpPr>
                <a:spLocks noChangeArrowheads="1"/>
              </p:cNvSpPr>
              <p:nvPr/>
            </p:nvSpPr>
            <p:spPr bwMode="auto">
              <a:xfrm>
                <a:off x="6073465" y="2905125"/>
                <a:ext cx="325730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</p:grp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914400" y="4419600"/>
            <a:ext cx="7924800" cy="1833739"/>
            <a:chOff x="457200" y="4438649"/>
            <a:chExt cx="7924800" cy="1833105"/>
          </a:xfrm>
        </p:grpSpPr>
        <p:sp>
          <p:nvSpPr>
            <p:cNvPr id="14349" name="Text Box 28"/>
            <p:cNvSpPr txBox="1">
              <a:spLocks noChangeArrowheads="1"/>
            </p:cNvSpPr>
            <p:nvPr/>
          </p:nvSpPr>
          <p:spPr bwMode="auto">
            <a:xfrm>
              <a:off x="457200" y="4876800"/>
              <a:ext cx="7620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800" dirty="0">
                  <a:solidFill>
                    <a:srgbClr val="0000FA"/>
                  </a:solidFill>
                </a:rPr>
                <a:t>y</a:t>
              </a:r>
              <a:r>
                <a:rPr lang="en-US" sz="2800" b="1" dirty="0">
                  <a:solidFill>
                    <a:srgbClr val="00FFFF"/>
                  </a:solidFill>
                </a:rPr>
                <a:t> </a:t>
              </a:r>
              <a:r>
                <a:rPr lang="en-US" sz="2800" b="1" dirty="0"/>
                <a:t> </a:t>
              </a:r>
              <a:r>
                <a:rPr lang="en-US" sz="2800" dirty="0">
                  <a:cs typeface="Times New Roman" pitchFamily="18" charset="0"/>
                </a:rPr>
                <a:t>=</a:t>
              </a:r>
            </a:p>
          </p:txBody>
        </p:sp>
        <p:sp>
          <p:nvSpPr>
            <p:cNvPr id="14343" name="Text Box 20"/>
            <p:cNvSpPr txBox="1">
              <a:spLocks noChangeArrowheads="1"/>
            </p:cNvSpPr>
            <p:nvPr/>
          </p:nvSpPr>
          <p:spPr bwMode="auto">
            <a:xfrm>
              <a:off x="3390900" y="4533899"/>
              <a:ext cx="3048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baseline="30000"/>
                <a:t>1</a:t>
              </a:r>
            </a:p>
          </p:txBody>
        </p:sp>
        <p:sp>
          <p:nvSpPr>
            <p:cNvPr id="14345" name="Text Box 23"/>
            <p:cNvSpPr txBox="1">
              <a:spLocks noChangeArrowheads="1"/>
            </p:cNvSpPr>
            <p:nvPr/>
          </p:nvSpPr>
          <p:spPr bwMode="auto">
            <a:xfrm>
              <a:off x="685800" y="4571999"/>
              <a:ext cx="7696200" cy="1169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dirty="0"/>
                <a:t>       </a:t>
              </a:r>
              <a:r>
                <a:rPr lang="en-US" sz="2800" dirty="0">
                  <a:sym typeface="Symbol" pitchFamily="18" charset="2"/>
                </a:rPr>
                <a:t></a:t>
              </a:r>
              <a:r>
                <a:rPr lang="en-US" sz="2800" baseline="-25000" dirty="0">
                  <a:sym typeface="Symbol" pitchFamily="18" charset="2"/>
                </a:rPr>
                <a:t>A</a:t>
              </a:r>
              <a:r>
                <a:rPr lang="en-US" sz="2800" dirty="0">
                  <a:sym typeface="Symbol" pitchFamily="18" charset="2"/>
                </a:rPr>
                <a:t>  y </a:t>
              </a:r>
              <a:r>
                <a:rPr lang="en-US" sz="2800" dirty="0" err="1">
                  <a:sym typeface="Symbol" pitchFamily="18" charset="2"/>
                </a:rPr>
                <a:t>dA</a:t>
              </a:r>
              <a:r>
                <a:rPr lang="en-US" sz="2800" dirty="0">
                  <a:sym typeface="Symbol" pitchFamily="18" charset="2"/>
                </a:rPr>
                <a:t>        </a:t>
              </a:r>
              <a:r>
                <a:rPr lang="en-US" sz="2800" baseline="-25000" dirty="0"/>
                <a:t>0 </a:t>
              </a:r>
              <a:r>
                <a:rPr lang="en-US" sz="2800" dirty="0">
                  <a:sym typeface="Symbol" pitchFamily="18" charset="2"/>
                </a:rPr>
                <a:t></a:t>
              </a:r>
              <a:r>
                <a:rPr lang="en-US" sz="2800" dirty="0"/>
                <a:t> (</a:t>
              </a:r>
              <a:r>
                <a:rPr lang="en-US" sz="2800" dirty="0">
                  <a:cs typeface="Times New Roman" pitchFamily="18" charset="0"/>
                </a:rPr>
                <a:t>x</a:t>
              </a:r>
              <a:r>
                <a:rPr lang="en-US" sz="2800" baseline="30000" dirty="0">
                  <a:cs typeface="Times New Roman" pitchFamily="18" charset="0"/>
                </a:rPr>
                <a:t>3 </a:t>
              </a:r>
              <a:r>
                <a:rPr lang="en-US" sz="2800" dirty="0">
                  <a:cs typeface="Times New Roman" pitchFamily="18" charset="0"/>
                </a:rPr>
                <a:t>/ 2) </a:t>
              </a:r>
              <a:r>
                <a:rPr lang="en-US" sz="2800" dirty="0">
                  <a:sym typeface="Symbol" pitchFamily="18" charset="2"/>
                </a:rPr>
                <a:t>( </a:t>
              </a:r>
              <a:r>
                <a:rPr lang="en-US" sz="2800" dirty="0">
                  <a:cs typeface="Times New Roman" pitchFamily="18" charset="0"/>
                </a:rPr>
                <a:t>x</a:t>
              </a:r>
              <a:r>
                <a:rPr lang="en-US" sz="2800" baseline="30000" dirty="0">
                  <a:cs typeface="Times New Roman" pitchFamily="18" charset="0"/>
                </a:rPr>
                <a:t>3 </a:t>
              </a:r>
              <a:r>
                <a:rPr lang="en-US" sz="2800" dirty="0">
                  <a:cs typeface="Times New Roman" pitchFamily="18" charset="0"/>
                </a:rPr>
                <a:t>) </a:t>
              </a:r>
              <a:r>
                <a:rPr lang="en-US" sz="2800" dirty="0" err="1">
                  <a:cs typeface="Times New Roman" pitchFamily="18" charset="0"/>
                </a:rPr>
                <a:t>dx</a:t>
              </a:r>
              <a:r>
                <a:rPr lang="en-US" sz="2800" dirty="0">
                  <a:cs typeface="Times New Roman" pitchFamily="18" charset="0"/>
                </a:rPr>
                <a:t>         1/14[x</a:t>
              </a:r>
              <a:r>
                <a:rPr lang="en-US" sz="2800" baseline="30000" dirty="0">
                  <a:cs typeface="Times New Roman" pitchFamily="18" charset="0"/>
                </a:rPr>
                <a:t>7</a:t>
              </a:r>
              <a:r>
                <a:rPr lang="en-US" sz="2800" dirty="0">
                  <a:cs typeface="Times New Roman" pitchFamily="18" charset="0"/>
                </a:rPr>
                <a:t>]</a:t>
              </a:r>
              <a:r>
                <a:rPr lang="en-US" sz="2800" baseline="30000" dirty="0">
                  <a:cs typeface="Times New Roman" pitchFamily="18" charset="0"/>
                </a:rPr>
                <a:t>1</a:t>
              </a:r>
              <a:r>
                <a:rPr lang="en-US" sz="2800" dirty="0">
                  <a:cs typeface="Times New Roman" pitchFamily="18" charset="0"/>
                </a:rPr>
                <a:t> </a:t>
              </a:r>
              <a:r>
                <a:rPr lang="en-US" sz="2800" baseline="30000" dirty="0">
                  <a:cs typeface="Times New Roman" pitchFamily="18" charset="0"/>
                </a:rPr>
                <a:t> </a:t>
              </a:r>
              <a:r>
                <a:rPr lang="en-US" sz="2800" dirty="0">
                  <a:cs typeface="Times New Roman" pitchFamily="18" charset="0"/>
                </a:rPr>
                <a:t>	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800" dirty="0">
                  <a:cs typeface="Times New Roman" pitchFamily="18" charset="0"/>
                </a:rPr>
                <a:t>        </a:t>
              </a:r>
              <a:r>
                <a:rPr lang="en-US" sz="2800" dirty="0">
                  <a:sym typeface="Symbol" pitchFamily="18" charset="2"/>
                </a:rPr>
                <a:t></a:t>
              </a:r>
              <a:r>
                <a:rPr lang="en-US" sz="2800" baseline="-25000" dirty="0">
                  <a:sym typeface="Symbol" pitchFamily="18" charset="2"/>
                </a:rPr>
                <a:t>A</a:t>
              </a:r>
              <a:r>
                <a:rPr lang="en-US" sz="2800" dirty="0">
                  <a:sym typeface="Symbol" pitchFamily="18" charset="2"/>
                </a:rPr>
                <a:t>  </a:t>
              </a:r>
              <a:r>
                <a:rPr lang="en-US" sz="2800" dirty="0" err="1">
                  <a:sym typeface="Symbol" pitchFamily="18" charset="2"/>
                </a:rPr>
                <a:t>dA</a:t>
              </a:r>
              <a:r>
                <a:rPr lang="en-US" sz="2800" dirty="0">
                  <a:sym typeface="Symbol" pitchFamily="18" charset="2"/>
                </a:rPr>
                <a:t>	             </a:t>
              </a:r>
              <a:r>
                <a:rPr lang="en-US" sz="2800" baseline="-25000" dirty="0"/>
                <a:t>0 </a:t>
              </a:r>
              <a:r>
                <a:rPr lang="en-US" sz="2800" dirty="0">
                  <a:sym typeface="Symbol" pitchFamily="18" charset="2"/>
                </a:rPr>
                <a:t></a:t>
              </a:r>
              <a:r>
                <a:rPr lang="en-US" sz="2800" dirty="0"/>
                <a:t> </a:t>
              </a:r>
              <a:r>
                <a:rPr lang="en-US" sz="2800" dirty="0">
                  <a:cs typeface="Times New Roman" pitchFamily="18" charset="0"/>
                </a:rPr>
                <a:t>x</a:t>
              </a:r>
              <a:r>
                <a:rPr lang="en-US" sz="2800" baseline="30000" dirty="0">
                  <a:cs typeface="Times New Roman" pitchFamily="18" charset="0"/>
                </a:rPr>
                <a:t>3 </a:t>
              </a:r>
              <a:r>
                <a:rPr lang="en-US" sz="2800" dirty="0">
                  <a:cs typeface="Times New Roman" pitchFamily="18" charset="0"/>
                </a:rPr>
                <a:t> </a:t>
              </a:r>
              <a:r>
                <a:rPr lang="en-US" sz="2800" dirty="0" err="1">
                  <a:cs typeface="Times New Roman" pitchFamily="18" charset="0"/>
                </a:rPr>
                <a:t>dx</a:t>
              </a:r>
              <a:r>
                <a:rPr lang="en-US" sz="2800" dirty="0">
                  <a:sym typeface="Symbol" pitchFamily="18" charset="2"/>
                </a:rPr>
                <a:t>	                 1/4</a:t>
              </a:r>
            </a:p>
          </p:txBody>
        </p:sp>
        <p:sp>
          <p:nvSpPr>
            <p:cNvPr id="14346" name="Text Box 24"/>
            <p:cNvSpPr txBox="1">
              <a:spLocks noChangeArrowheads="1"/>
            </p:cNvSpPr>
            <p:nvPr/>
          </p:nvSpPr>
          <p:spPr bwMode="auto">
            <a:xfrm>
              <a:off x="3914775" y="5219700"/>
              <a:ext cx="3048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baseline="30000"/>
                <a:t>1</a:t>
              </a:r>
            </a:p>
          </p:txBody>
        </p:sp>
        <p:sp>
          <p:nvSpPr>
            <p:cNvPr id="14347" name="Line 25"/>
            <p:cNvSpPr>
              <a:spLocks noChangeShapeType="1"/>
            </p:cNvSpPr>
            <p:nvPr/>
          </p:nvSpPr>
          <p:spPr bwMode="auto">
            <a:xfrm>
              <a:off x="1295400" y="51816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8" name="Text Box 27"/>
            <p:cNvSpPr txBox="1">
              <a:spLocks noChangeArrowheads="1"/>
            </p:cNvSpPr>
            <p:nvPr/>
          </p:nvSpPr>
          <p:spPr bwMode="auto">
            <a:xfrm>
              <a:off x="2667000" y="4876800"/>
              <a:ext cx="5334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cs typeface="Times New Roman" pitchFamily="18" charset="0"/>
                </a:rPr>
                <a:t>=</a:t>
              </a:r>
              <a:endParaRPr lang="en-US" sz="2800"/>
            </a:p>
          </p:txBody>
        </p:sp>
        <p:sp>
          <p:nvSpPr>
            <p:cNvPr id="14350" name="Text Box 30"/>
            <p:cNvSpPr txBox="1">
              <a:spLocks noChangeArrowheads="1"/>
            </p:cNvSpPr>
            <p:nvPr/>
          </p:nvSpPr>
          <p:spPr bwMode="auto">
            <a:xfrm>
              <a:off x="1752600" y="4438649"/>
              <a:ext cx="3492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400"/>
                <a:t>~</a:t>
              </a:r>
            </a:p>
          </p:txBody>
        </p:sp>
        <p:cxnSp>
          <p:nvCxnSpPr>
            <p:cNvPr id="14351" name="Straight Connector 31"/>
            <p:cNvCxnSpPr>
              <a:cxnSpLocks noChangeShapeType="1"/>
            </p:cNvCxnSpPr>
            <p:nvPr/>
          </p:nvCxnSpPr>
          <p:spPr bwMode="auto">
            <a:xfrm>
              <a:off x="3200400" y="5181600"/>
              <a:ext cx="28194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2" name="Text Box 27"/>
            <p:cNvSpPr txBox="1">
              <a:spLocks noChangeArrowheads="1"/>
            </p:cNvSpPr>
            <p:nvPr/>
          </p:nvSpPr>
          <p:spPr bwMode="auto">
            <a:xfrm>
              <a:off x="6029325" y="4876800"/>
              <a:ext cx="5334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cs typeface="Times New Roman" pitchFamily="18" charset="0"/>
                </a:rPr>
                <a:t>=</a:t>
              </a:r>
              <a:endParaRPr lang="en-US" sz="2800"/>
            </a:p>
          </p:txBody>
        </p:sp>
        <p:cxnSp>
          <p:nvCxnSpPr>
            <p:cNvPr id="14353" name="Straight Connector 35"/>
            <p:cNvCxnSpPr>
              <a:cxnSpLocks noChangeShapeType="1"/>
            </p:cNvCxnSpPr>
            <p:nvPr/>
          </p:nvCxnSpPr>
          <p:spPr bwMode="auto">
            <a:xfrm>
              <a:off x="6477000" y="5162550"/>
              <a:ext cx="155448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4" name="Text Box 27"/>
            <p:cNvSpPr txBox="1">
              <a:spLocks noChangeArrowheads="1"/>
            </p:cNvSpPr>
            <p:nvPr/>
          </p:nvSpPr>
          <p:spPr bwMode="auto">
            <a:xfrm>
              <a:off x="828674" y="5810249"/>
              <a:ext cx="4657725" cy="461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cs typeface="Times New Roman" pitchFamily="18" charset="0"/>
                </a:rPr>
                <a:t>=  (1/14) / (1/4) = </a:t>
              </a:r>
              <a:r>
                <a:rPr lang="en-US" sz="2400" dirty="0">
                  <a:solidFill>
                    <a:srgbClr val="0000FA"/>
                  </a:solidFill>
                  <a:cs typeface="Times New Roman" pitchFamily="18" charset="0"/>
                </a:rPr>
                <a:t>0.2857 m</a:t>
              </a:r>
              <a:endParaRPr lang="en-US" sz="2400" dirty="0">
                <a:solidFill>
                  <a:srgbClr val="0000FA"/>
                </a:solidFill>
              </a:endParaRPr>
            </a:p>
          </p:txBody>
        </p:sp>
        <p:sp>
          <p:nvSpPr>
            <p:cNvPr id="14355" name="Rectangle 39"/>
            <p:cNvSpPr>
              <a:spLocks noChangeArrowheads="1"/>
            </p:cNvSpPr>
            <p:nvPr/>
          </p:nvSpPr>
          <p:spPr bwMode="auto">
            <a:xfrm>
              <a:off x="7584391" y="4825442"/>
              <a:ext cx="32573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EXAMPLE I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sp>
        <p:nvSpPr>
          <p:cNvPr id="32" name="Line 21"/>
          <p:cNvSpPr>
            <a:spLocks noChangeShapeType="1"/>
          </p:cNvSpPr>
          <p:nvPr/>
        </p:nvSpPr>
        <p:spPr bwMode="auto">
          <a:xfrm>
            <a:off x="990600" y="5010355"/>
            <a:ext cx="228600" cy="0"/>
          </a:xfrm>
          <a:prstGeom prst="line">
            <a:avLst/>
          </a:prstGeom>
          <a:noFill/>
          <a:ln w="9525">
            <a:solidFill>
              <a:srgbClr val="0000F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286370" y="4667719"/>
            <a:ext cx="5753100" cy="1174750"/>
            <a:chOff x="2064" y="3116"/>
            <a:chExt cx="3624" cy="740"/>
          </a:xfrm>
        </p:grpSpPr>
        <p:sp>
          <p:nvSpPr>
            <p:cNvPr id="13327" name="Text Box 24"/>
            <p:cNvSpPr txBox="1">
              <a:spLocks noChangeArrowheads="1"/>
            </p:cNvSpPr>
            <p:nvPr/>
          </p:nvSpPr>
          <p:spPr bwMode="auto">
            <a:xfrm>
              <a:off x="2064" y="3216"/>
              <a:ext cx="3624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2. </a:t>
              </a:r>
              <a:r>
                <a:rPr lang="en-US" sz="2400" dirty="0">
                  <a:cs typeface="Times New Roman" pitchFamily="18" charset="0"/>
                </a:rPr>
                <a:t>x = </a:t>
              </a:r>
              <a:r>
                <a:rPr lang="en-US" sz="2400" dirty="0" smtClean="0">
                  <a:cs typeface="Times New Roman" pitchFamily="18" charset="0"/>
                </a:rPr>
                <a:t>x + (1</a:t>
              </a:r>
              <a:r>
                <a:rPr lang="en-US" sz="2400" dirty="0" smtClean="0">
                  <a:cs typeface="Times New Roman" pitchFamily="18" charset="0"/>
                  <a:sym typeface="Symbol"/>
                </a:rPr>
                <a:t></a:t>
              </a:r>
              <a:r>
                <a:rPr lang="en-US" sz="2400" dirty="0" smtClean="0">
                  <a:cs typeface="Times New Roman" pitchFamily="18" charset="0"/>
                </a:rPr>
                <a:t>x</a:t>
              </a:r>
              <a:r>
                <a:rPr lang="en-US" sz="2400" dirty="0">
                  <a:cs typeface="Times New Roman" pitchFamily="18" charset="0"/>
                </a:rPr>
                <a:t>) / </a:t>
              </a:r>
              <a:r>
                <a:rPr lang="en-US" sz="2400" dirty="0" smtClean="0">
                  <a:cs typeface="Times New Roman" pitchFamily="18" charset="0"/>
                </a:rPr>
                <a:t>2 = </a:t>
              </a:r>
              <a:r>
                <a:rPr lang="en-US" sz="2400" dirty="0">
                  <a:cs typeface="Times New Roman" pitchFamily="18" charset="0"/>
                </a:rPr>
                <a:t>(1 </a:t>
              </a:r>
              <a:r>
                <a:rPr lang="en-US" sz="2400" dirty="0" smtClean="0">
                  <a:cs typeface="Times New Roman" pitchFamily="18" charset="0"/>
                  <a:sym typeface="Symbol"/>
                </a:rPr>
                <a:t>+</a:t>
              </a:r>
              <a:r>
                <a:rPr lang="en-US" sz="2400" dirty="0" smtClean="0">
                  <a:cs typeface="Times New Roman" pitchFamily="18" charset="0"/>
                </a:rPr>
                <a:t> </a:t>
              </a:r>
              <a:r>
                <a:rPr lang="en-US" sz="2400" dirty="0">
                  <a:cs typeface="Times New Roman" pitchFamily="18" charset="0"/>
                </a:rPr>
                <a:t>x) </a:t>
              </a:r>
              <a:r>
                <a:rPr lang="en-US" sz="2400" dirty="0" smtClean="0">
                  <a:cs typeface="Times New Roman" pitchFamily="18" charset="0"/>
                </a:rPr>
                <a:t>/2 </a:t>
              </a:r>
              <a:r>
                <a:rPr lang="en-US" sz="2400" dirty="0">
                  <a:cs typeface="Times New Roman" pitchFamily="18" charset="0"/>
                </a:rPr>
                <a:t>= </a:t>
              </a:r>
              <a:r>
                <a:rPr lang="en-US" sz="2400" u="sng" dirty="0">
                  <a:solidFill>
                    <a:srgbClr val="0000FA"/>
                  </a:solidFill>
                  <a:cs typeface="Times New Roman" pitchFamily="18" charset="0"/>
                </a:rPr>
                <a:t>(1 </a:t>
              </a:r>
              <a:r>
                <a:rPr lang="en-US" sz="2400" u="sng" dirty="0">
                  <a:solidFill>
                    <a:srgbClr val="0000FA"/>
                  </a:solidFill>
                  <a:cs typeface="Times New Roman" pitchFamily="18" charset="0"/>
                  <a:sym typeface="Symbol"/>
                </a:rPr>
                <a:t>+</a:t>
              </a:r>
              <a:r>
                <a:rPr lang="en-US" sz="2400" u="sng" dirty="0">
                  <a:solidFill>
                    <a:srgbClr val="0000FA"/>
                  </a:solidFill>
                  <a:cs typeface="Times New Roman" pitchFamily="18" charset="0"/>
                </a:rPr>
                <a:t> y</a:t>
              </a:r>
              <a:r>
                <a:rPr lang="en-US" sz="2400" u="sng" baseline="30000" dirty="0">
                  <a:solidFill>
                    <a:srgbClr val="0000FA"/>
                  </a:solidFill>
                  <a:cs typeface="Times New Roman" pitchFamily="18" charset="0"/>
                </a:rPr>
                <a:t>2</a:t>
              </a:r>
              <a:r>
                <a:rPr lang="en-US" sz="2400" u="sng" dirty="0" smtClean="0">
                  <a:solidFill>
                    <a:srgbClr val="0000FA"/>
                  </a:solidFill>
                  <a:cs typeface="Times New Roman" pitchFamily="18" charset="0"/>
                </a:rPr>
                <a:t>)/2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 dirty="0" smtClean="0">
                  <a:cs typeface="Times New Roman" pitchFamily="18" charset="0"/>
                </a:rPr>
                <a:t>3</a:t>
              </a:r>
              <a:r>
                <a:rPr lang="en-US" sz="2400" dirty="0">
                  <a:cs typeface="Times New Roman" pitchFamily="18" charset="0"/>
                </a:rPr>
                <a:t>. </a:t>
              </a:r>
              <a:r>
                <a:rPr lang="en-US" sz="2400" dirty="0" smtClean="0">
                  <a:cs typeface="Times New Roman" pitchFamily="18" charset="0"/>
                </a:rPr>
                <a:t>y =  </a:t>
              </a:r>
              <a:r>
                <a:rPr lang="en-US" sz="2400" dirty="0" smtClean="0">
                  <a:solidFill>
                    <a:srgbClr val="0000FA"/>
                  </a:solidFill>
                  <a:cs typeface="Times New Roman" pitchFamily="18" charset="0"/>
                </a:rPr>
                <a:t>y</a:t>
              </a:r>
              <a:endParaRPr lang="en-US" sz="2400" u="sng" dirty="0">
                <a:solidFill>
                  <a:srgbClr val="0000FA"/>
                </a:solidFill>
              </a:endParaRPr>
            </a:p>
          </p:txBody>
        </p:sp>
        <p:sp>
          <p:nvSpPr>
            <p:cNvPr id="13328" name="Text Box 25"/>
            <p:cNvSpPr txBox="1">
              <a:spLocks noChangeArrowheads="1"/>
            </p:cNvSpPr>
            <p:nvPr/>
          </p:nvSpPr>
          <p:spPr bwMode="auto">
            <a:xfrm>
              <a:off x="2242" y="3116"/>
              <a:ext cx="2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400" dirty="0"/>
                <a:t>~</a:t>
              </a:r>
            </a:p>
          </p:txBody>
        </p:sp>
        <p:sp>
          <p:nvSpPr>
            <p:cNvPr id="13329" name="Text Box 26"/>
            <p:cNvSpPr txBox="1">
              <a:spLocks noChangeArrowheads="1"/>
            </p:cNvSpPr>
            <p:nvPr/>
          </p:nvSpPr>
          <p:spPr bwMode="auto">
            <a:xfrm>
              <a:off x="2256" y="3456"/>
              <a:ext cx="2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400" dirty="0"/>
                <a:t>~</a:t>
              </a:r>
            </a:p>
          </p:txBody>
        </p:sp>
      </p:grpSp>
      <p:sp>
        <p:nvSpPr>
          <p:cNvPr id="13322" name="Text Box 28"/>
          <p:cNvSpPr txBox="1">
            <a:spLocks noChangeArrowheads="1"/>
          </p:cNvSpPr>
          <p:nvPr/>
        </p:nvSpPr>
        <p:spPr bwMode="auto">
          <a:xfrm>
            <a:off x="3733800" y="1143000"/>
            <a:ext cx="4953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990033"/>
                </a:solidFill>
              </a:rPr>
              <a:t>Given:</a:t>
            </a:r>
            <a:r>
              <a:rPr lang="en-US" sz="2400" dirty="0">
                <a:solidFill>
                  <a:srgbClr val="990033"/>
                </a:solidFill>
              </a:rPr>
              <a:t>	</a:t>
            </a:r>
            <a:r>
              <a:rPr lang="en-US" sz="2400" dirty="0"/>
              <a:t> </a:t>
            </a:r>
            <a:r>
              <a:rPr lang="en-US" sz="2400" dirty="0" smtClean="0"/>
              <a:t> The shape and associated 	  	  horizontal </a:t>
            </a:r>
            <a:r>
              <a:rPr lang="en-US" sz="2400" dirty="0"/>
              <a:t>rectangular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strip shown</a:t>
            </a:r>
            <a:r>
              <a:rPr lang="en-US" sz="2400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990033"/>
                </a:solidFill>
              </a:rPr>
              <a:t>Find:</a:t>
            </a:r>
            <a:r>
              <a:rPr lang="en-US" sz="2400" dirty="0">
                <a:solidFill>
                  <a:srgbClr val="990033"/>
                </a:solidFill>
              </a:rPr>
              <a:t>	</a:t>
            </a:r>
            <a:r>
              <a:rPr lang="en-US" sz="2400" dirty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and (x </a:t>
            </a:r>
            <a:r>
              <a:rPr lang="en-US" sz="2400" dirty="0"/>
              <a:t>, y)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990033"/>
                </a:solidFill>
              </a:rPr>
              <a:t>Plan:</a:t>
            </a:r>
            <a:r>
              <a:rPr lang="en-US" sz="2400" dirty="0"/>
              <a:t>	 Follow the steps.</a:t>
            </a:r>
            <a:endParaRPr lang="en-US" sz="2400" b="1" u="sng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EXAMPLE II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42" y="1066800"/>
            <a:ext cx="224954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5" name="Text Box 9"/>
          <p:cNvSpPr txBox="1">
            <a:spLocks noChangeArrowheads="1"/>
          </p:cNvSpPr>
          <p:nvPr/>
        </p:nvSpPr>
        <p:spPr bwMode="auto">
          <a:xfrm>
            <a:off x="1836906" y="3505200"/>
            <a:ext cx="68579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824038" indent="-449263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u="sng" dirty="0" smtClean="0">
                <a:solidFill>
                  <a:srgbClr val="990033"/>
                </a:solidFill>
              </a:rPr>
              <a:t>Solution:</a:t>
            </a:r>
            <a:endParaRPr lang="en-US" sz="2400" u="sng" dirty="0">
              <a:solidFill>
                <a:srgbClr val="990033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dirty="0" smtClean="0"/>
              <a:t> 1. </a:t>
            </a:r>
            <a:r>
              <a:rPr lang="en-US" sz="2400" dirty="0" err="1"/>
              <a:t>dA</a:t>
            </a:r>
            <a:r>
              <a:rPr lang="en-US" sz="2400" dirty="0"/>
              <a:t> = </a:t>
            </a:r>
            <a:r>
              <a:rPr lang="en-US" sz="2400" dirty="0" smtClean="0"/>
              <a:t>(1-x) </a:t>
            </a:r>
            <a:r>
              <a:rPr lang="en-US" sz="2400" dirty="0" err="1"/>
              <a:t>dy</a:t>
            </a:r>
            <a:r>
              <a:rPr lang="en-US" sz="2400" dirty="0"/>
              <a:t> </a:t>
            </a:r>
            <a:r>
              <a:rPr lang="en-US" sz="2400" dirty="0" smtClean="0"/>
              <a:t>=(1-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u="sng" dirty="0" smtClean="0">
                <a:solidFill>
                  <a:srgbClr val="0000FA"/>
                </a:solidFill>
                <a:cs typeface="Times New Roman" pitchFamily="18" charset="0"/>
              </a:rPr>
              <a:t>y</a:t>
            </a:r>
            <a:r>
              <a:rPr lang="en-US" sz="2400" u="sng" baseline="30000" dirty="0" smtClean="0">
                <a:solidFill>
                  <a:srgbClr val="0000FA"/>
                </a:solidFill>
                <a:cs typeface="Times New Roman" pitchFamily="18" charset="0"/>
              </a:rPr>
              <a:t>2</a:t>
            </a:r>
            <a:r>
              <a:rPr lang="en-US" sz="2400" u="sng" dirty="0" smtClean="0">
                <a:solidFill>
                  <a:srgbClr val="0000FA"/>
                </a:solidFill>
                <a:cs typeface="Times New Roman" pitchFamily="18" charset="0"/>
              </a:rPr>
              <a:t>)</a:t>
            </a:r>
            <a:r>
              <a:rPr lang="en-US" sz="2400" u="sng" dirty="0" err="1" smtClean="0">
                <a:solidFill>
                  <a:srgbClr val="0000FA"/>
                </a:solidFill>
                <a:cs typeface="Times New Roman" pitchFamily="18" charset="0"/>
              </a:rPr>
              <a:t>dy</a:t>
            </a:r>
            <a:endParaRPr lang="en-US" sz="2400" u="sng" dirty="0">
              <a:solidFill>
                <a:srgbClr val="0000FA"/>
              </a:solidFill>
              <a:cs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10027" y="3886200"/>
            <a:ext cx="2571750" cy="2133600"/>
            <a:chOff x="410027" y="3962400"/>
            <a:chExt cx="2571750" cy="213360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027" y="3962400"/>
              <a:ext cx="2571750" cy="213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" name="Group 12"/>
            <p:cNvGrpSpPr/>
            <p:nvPr/>
          </p:nvGrpSpPr>
          <p:grpSpPr>
            <a:xfrm>
              <a:off x="902044" y="4292263"/>
              <a:ext cx="1170817" cy="1427205"/>
              <a:chOff x="902044" y="4419600"/>
              <a:chExt cx="1170817" cy="1427205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1865868" y="4964399"/>
                <a:ext cx="0" cy="88240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902044" y="4949962"/>
                <a:ext cx="990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" name="Group 10"/>
              <p:cNvGrpSpPr/>
              <p:nvPr/>
            </p:nvGrpSpPr>
            <p:grpSpPr>
              <a:xfrm>
                <a:off x="1723611" y="4419600"/>
                <a:ext cx="349250" cy="533400"/>
                <a:chOff x="795108" y="3242682"/>
                <a:chExt cx="349250" cy="533400"/>
              </a:xfrm>
            </p:grpSpPr>
            <p:sp>
              <p:nvSpPr>
                <p:cNvPr id="10" name="Rectangle 9"/>
                <p:cNvSpPr/>
                <p:nvPr/>
              </p:nvSpPr>
              <p:spPr>
                <a:xfrm>
                  <a:off x="820045" y="3375972"/>
                  <a:ext cx="31290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dirty="0">
                      <a:cs typeface="Times New Roman" pitchFamily="18" charset="0"/>
                    </a:rPr>
                    <a:t>x</a:t>
                  </a:r>
                  <a:endParaRPr lang="en-US" dirty="0"/>
                </a:p>
              </p:txBody>
            </p:sp>
            <p:sp>
              <p:nvSpPr>
                <p:cNvPr id="2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795108" y="3242682"/>
                  <a:ext cx="349250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2400" dirty="0"/>
                    <a:t>~</a:t>
                  </a:r>
                </a:p>
              </p:txBody>
            </p:sp>
          </p:grpSp>
          <p:grpSp>
            <p:nvGrpSpPr>
              <p:cNvPr id="26" name="Group 25"/>
              <p:cNvGrpSpPr/>
              <p:nvPr/>
            </p:nvGrpSpPr>
            <p:grpSpPr>
              <a:xfrm>
                <a:off x="1511932" y="5116539"/>
                <a:ext cx="349250" cy="541371"/>
                <a:chOff x="225685" y="3161991"/>
                <a:chExt cx="349250" cy="541371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237753" y="3303252"/>
                  <a:ext cx="31290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dirty="0" smtClean="0">
                      <a:cs typeface="Times New Roman" pitchFamily="18" charset="0"/>
                    </a:rPr>
                    <a:t>y</a:t>
                  </a:r>
                  <a:endParaRPr lang="en-US" dirty="0"/>
                </a:p>
              </p:txBody>
            </p:sp>
            <p:sp>
              <p:nvSpPr>
                <p:cNvPr id="2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25685" y="3161991"/>
                  <a:ext cx="349250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2400" dirty="0"/>
                    <a:t>~</a:t>
                  </a:r>
                </a:p>
              </p:txBody>
            </p:sp>
          </p:grpSp>
        </p:grpSp>
      </p:grp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5752350" y="2317050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dirty="0"/>
              <a:t>~</a:t>
            </a:r>
          </a:p>
        </p:txBody>
      </p:sp>
      <p:sp>
        <p:nvSpPr>
          <p:cNvPr id="33" name="Text Box 25"/>
          <p:cNvSpPr txBox="1">
            <a:spLocks noChangeArrowheads="1"/>
          </p:cNvSpPr>
          <p:nvPr/>
        </p:nvSpPr>
        <p:spPr bwMode="auto">
          <a:xfrm>
            <a:off x="6162920" y="2318106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dirty="0"/>
              <a:t>~</a:t>
            </a: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4191000" y="5454373"/>
            <a:ext cx="228600" cy="0"/>
          </a:xfrm>
          <a:prstGeom prst="line">
            <a:avLst/>
          </a:prstGeom>
          <a:noFill/>
          <a:ln w="9525">
            <a:solidFill>
              <a:srgbClr val="0000F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3455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381000" y="990600"/>
            <a:ext cx="6019800" cy="357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dirty="0"/>
              <a:t>1.   The steel </a:t>
            </a:r>
            <a:r>
              <a:rPr lang="en-US" dirty="0" smtClean="0"/>
              <a:t>plate, </a:t>
            </a:r>
            <a:r>
              <a:rPr lang="en-US" dirty="0"/>
              <a:t>with known weight and non-uniform thickness and </a:t>
            </a:r>
            <a:r>
              <a:rPr lang="en-US" dirty="0" smtClean="0"/>
              <a:t>density, </a:t>
            </a:r>
            <a:r>
              <a:rPr lang="en-US" dirty="0"/>
              <a:t>is supported as shown. Of the three parameters </a:t>
            </a:r>
            <a:r>
              <a:rPr lang="en-US" dirty="0" smtClean="0"/>
              <a:t>CG</a:t>
            </a:r>
            <a:r>
              <a:rPr lang="en-US" dirty="0"/>
              <a:t>, CM, and </a:t>
            </a:r>
            <a:r>
              <a:rPr lang="en-US" dirty="0" smtClean="0"/>
              <a:t>centroid, </a:t>
            </a:r>
            <a:r>
              <a:rPr lang="en-US" dirty="0"/>
              <a:t>which one is needed for determining the support reactions? Are all three parameters  located at the same point?</a:t>
            </a:r>
          </a:p>
          <a:p>
            <a:pPr eaLnBrk="1" hangingPunct="1">
              <a:spcBef>
                <a:spcPct val="30000"/>
              </a:spcBef>
            </a:pPr>
            <a:r>
              <a:rPr lang="en-US" dirty="0"/>
              <a:t>	A)	</a:t>
            </a:r>
            <a:r>
              <a:rPr lang="en-US" dirty="0" smtClean="0"/>
              <a:t>(center of gravity, yes)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B)	</a:t>
            </a:r>
            <a:r>
              <a:rPr lang="en-US" dirty="0" smtClean="0"/>
              <a:t>(center of gravity,  no)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C)	(centroid,  yes)</a:t>
            </a:r>
            <a:br>
              <a:rPr lang="en-US" dirty="0"/>
            </a:br>
            <a:r>
              <a:rPr lang="en-US" dirty="0"/>
              <a:t>D)	(centroid,  no)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428767" y="4570041"/>
            <a:ext cx="83058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2.   When determining the centroid of the area above, which type of differential area element requires the least computational work?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	A)	Vertical 		B)   Horizontal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	C)	Polar			D)   Any one of the above.</a:t>
            </a:r>
          </a:p>
        </p:txBody>
      </p:sp>
      <p:pic>
        <p:nvPicPr>
          <p:cNvPr id="15367" name="Picture 9" descr="CH 9 Concept Centroi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219200"/>
            <a:ext cx="251936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CONCEPT QUIZ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 autoUpdateAnimBg="0"/>
      <p:bldP spid="4301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3505618" y="1134979"/>
            <a:ext cx="529748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974725" indent="-974725"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990033"/>
                </a:solidFill>
              </a:rPr>
              <a:t>Given:</a:t>
            </a:r>
            <a:r>
              <a:rPr lang="en-US" sz="2400" dirty="0">
                <a:solidFill>
                  <a:srgbClr val="990033"/>
                </a:solidFill>
              </a:rPr>
              <a:t> </a:t>
            </a:r>
            <a:r>
              <a:rPr lang="en-US" sz="2400" dirty="0" smtClean="0"/>
              <a:t>The </a:t>
            </a:r>
            <a:r>
              <a:rPr lang="en-US" sz="2400" dirty="0"/>
              <a:t>steel plate is 0.3 m thick </a:t>
            </a:r>
            <a:r>
              <a:rPr lang="en-US" sz="2400" dirty="0" smtClean="0"/>
              <a:t>and has </a:t>
            </a:r>
            <a:r>
              <a:rPr lang="en-US" sz="2400" dirty="0"/>
              <a:t>a density </a:t>
            </a:r>
            <a:r>
              <a:rPr lang="en-US" sz="2400" dirty="0" smtClean="0"/>
              <a:t>of 7850 kg/m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.</a:t>
            </a:r>
            <a:endParaRPr lang="en-US" sz="2400" dirty="0"/>
          </a:p>
          <a:p>
            <a:pPr marL="974725" indent="-974725"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990033"/>
                </a:solidFill>
                <a:sym typeface="Symbol" pitchFamily="18" charset="2"/>
              </a:rPr>
              <a:t>Find:</a:t>
            </a:r>
            <a:r>
              <a:rPr lang="en-US" sz="2400" b="1" dirty="0">
                <a:solidFill>
                  <a:srgbClr val="990033"/>
                </a:solidFill>
                <a:sym typeface="Symbol" pitchFamily="18" charset="2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sym typeface="Symbol" pitchFamily="18" charset="2"/>
              </a:rPr>
              <a:t>  </a:t>
            </a:r>
            <a:r>
              <a:rPr lang="en-US" sz="2400" dirty="0" smtClean="0">
                <a:sym typeface="Symbol" pitchFamily="18" charset="2"/>
              </a:rPr>
              <a:t>T</a:t>
            </a:r>
            <a:r>
              <a:rPr lang="en-US" sz="2400" dirty="0" smtClean="0"/>
              <a:t>he </a:t>
            </a:r>
            <a:r>
              <a:rPr lang="en-US" sz="2400" dirty="0"/>
              <a:t>location of its center of mass. Also compute the reactions at </a:t>
            </a:r>
            <a:r>
              <a:rPr lang="en-US" sz="2400" dirty="0" smtClean="0"/>
              <a:t>A and B</a:t>
            </a:r>
            <a:r>
              <a:rPr lang="en-US" sz="2400" dirty="0" smtClean="0">
                <a:sym typeface="Symbol" pitchFamily="18" charset="2"/>
              </a:rPr>
              <a:t>.</a:t>
            </a:r>
            <a:endParaRPr lang="en-US" sz="2400" dirty="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990033"/>
                </a:solidFill>
                <a:sym typeface="Symbol" pitchFamily="18" charset="2"/>
              </a:rPr>
              <a:t>Plan:</a:t>
            </a:r>
            <a:r>
              <a:rPr lang="en-US" sz="2400" dirty="0">
                <a:sym typeface="Symbol" pitchFamily="18" charset="2"/>
              </a:rPr>
              <a:t>	</a:t>
            </a:r>
            <a:endParaRPr lang="en-US" sz="2400" b="1" u="sng" dirty="0">
              <a:sym typeface="Symbol" pitchFamily="18" charset="2"/>
            </a:endParaRP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5374106" y="1820779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29" name="Picture 2" descr="C:\Users\chnam\Desktop\Hibbeler_13\Books\Images_13\CH09\09_P03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0822"/>
          <a:stretch/>
        </p:blipFill>
        <p:spPr bwMode="auto">
          <a:xfrm>
            <a:off x="814137" y="1155032"/>
            <a:ext cx="2531853" cy="387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95800" y="3471208"/>
            <a:ext cx="411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 pitchFamily="18" charset="2"/>
              </a:rPr>
              <a:t>Follow the solution steps to find the CM by integration.  Then use 2-dimensional equations of equilibrium to solve for the external reactions.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GROUP  PROBLEM  SOLVING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8" name="Text Box 63"/>
          <p:cNvSpPr txBox="1">
            <a:spLocks noChangeArrowheads="1"/>
          </p:cNvSpPr>
          <p:nvPr/>
        </p:nvSpPr>
        <p:spPr bwMode="auto">
          <a:xfrm>
            <a:off x="228600" y="1160383"/>
            <a:ext cx="502920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400" b="1" dirty="0">
                <a:solidFill>
                  <a:srgbClr val="990033"/>
                </a:solidFill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</a:rPr>
              <a:t>Solution:</a:t>
            </a:r>
            <a:endParaRPr lang="en-US" sz="2400" dirty="0">
              <a:solidFill>
                <a:srgbClr val="990033"/>
              </a:solidFill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	1.   Choose </a:t>
            </a:r>
            <a:r>
              <a:rPr lang="en-US" sz="2400" dirty="0" err="1"/>
              <a:t>dA</a:t>
            </a:r>
            <a:r>
              <a:rPr lang="en-US" sz="2400" dirty="0"/>
              <a:t> as a </a:t>
            </a:r>
            <a:r>
              <a:rPr lang="en-US" sz="2400" dirty="0" smtClean="0"/>
              <a:t>vertical 	rectangular strip</a:t>
            </a:r>
            <a:r>
              <a:rPr lang="en-US" sz="2400" dirty="0"/>
              <a:t>.</a:t>
            </a:r>
            <a:endParaRPr lang="en-US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96" name="Text Box 79"/>
              <p:cNvSpPr txBox="1">
                <a:spLocks noChangeArrowheads="1"/>
              </p:cNvSpPr>
              <p:nvPr/>
            </p:nvSpPr>
            <p:spPr bwMode="auto">
              <a:xfrm>
                <a:off x="689811" y="3886200"/>
                <a:ext cx="5041232" cy="13901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457200" indent="-4572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028700" indent="-4572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dirty="0" smtClean="0">
                    <a:cs typeface="Times New Roman" pitchFamily="18" charset="0"/>
                  </a:rPr>
                  <a:t>3</a:t>
                </a:r>
                <a:r>
                  <a:rPr lang="en-US" sz="2400" dirty="0">
                    <a:cs typeface="Times New Roman" pitchFamily="18" charset="0"/>
                  </a:rPr>
                  <a:t>.  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400" dirty="0" smtClean="0">
                    <a:cs typeface="Times New Roman" pitchFamily="18" charset="0"/>
                  </a:rPr>
                  <a:t> = x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dirty="0"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cs typeface="Times New Roman" pitchFamily="18" charset="0"/>
                  </a:rPr>
                  <a:t>    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sz="2400" dirty="0" smtClean="0">
                    <a:cs typeface="Times New Roman" pitchFamily="18" charset="0"/>
                  </a:rPr>
                  <a:t> = ( y</a:t>
                </a:r>
                <a:r>
                  <a:rPr lang="en-US" sz="2400" baseline="-25000" dirty="0" smtClean="0">
                    <a:cs typeface="Times New Roman" pitchFamily="18" charset="0"/>
                  </a:rPr>
                  <a:t>1</a:t>
                </a:r>
                <a:r>
                  <a:rPr lang="en-US" sz="2400" dirty="0" smtClean="0">
                    <a:cs typeface="Times New Roman" pitchFamily="18" charset="0"/>
                  </a:rPr>
                  <a:t>  </a:t>
                </a:r>
                <a:r>
                  <a:rPr lang="en-US" sz="2400" dirty="0">
                    <a:cs typeface="Times New Roman" pitchFamily="18" charset="0"/>
                  </a:rPr>
                  <a:t>+  </a:t>
                </a:r>
                <a:r>
                  <a:rPr lang="en-US" sz="2400" dirty="0" smtClean="0">
                    <a:cs typeface="Times New Roman" pitchFamily="18" charset="0"/>
                  </a:rPr>
                  <a:t>y</a:t>
                </a:r>
                <a:r>
                  <a:rPr lang="en-US" sz="2400" baseline="-25000" dirty="0" smtClean="0">
                    <a:cs typeface="Times New Roman" pitchFamily="18" charset="0"/>
                  </a:rPr>
                  <a:t>2</a:t>
                </a:r>
                <a:r>
                  <a:rPr lang="en-US" sz="2400" dirty="0">
                    <a:cs typeface="Times New Roman" pitchFamily="18" charset="0"/>
                  </a:rPr>
                  <a:t>) / </a:t>
                </a:r>
                <a:r>
                  <a:rPr lang="en-US" sz="2400" dirty="0" smtClean="0">
                    <a:cs typeface="Times New Roman" pitchFamily="18" charset="0"/>
                  </a:rPr>
                  <a:t>2 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dirty="0">
                    <a:cs typeface="Times New Roman" pitchFamily="18" charset="0"/>
                  </a:rPr>
                  <a:t>	</a:t>
                </a:r>
                <a:r>
                  <a:rPr lang="en-US" sz="2400" dirty="0" smtClean="0">
                    <a:cs typeface="Times New Roman" pitchFamily="18" charset="0"/>
                  </a:rPr>
                  <a:t>   = </a:t>
                </a:r>
                <a:r>
                  <a:rPr lang="en-US" sz="2400" dirty="0"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cs typeface="Times New Roman" pitchFamily="18" charset="0"/>
                          </a:rPr>
                          <m:t>x</m:t>
                        </m:r>
                      </m:e>
                    </m:rad>
                  </m:oMath>
                </a14:m>
                <a:r>
                  <a:rPr lang="en-US" sz="2400" dirty="0">
                    <a:cs typeface="Times New Roman" pitchFamily="18" charset="0"/>
                  </a:rPr>
                  <a:t> –</a:t>
                </a:r>
                <a:r>
                  <a:rPr lang="en-US" sz="2400" dirty="0" smtClean="0">
                    <a:cs typeface="Times New Roman" pitchFamily="18" charset="0"/>
                  </a:rPr>
                  <a:t> </a:t>
                </a:r>
                <a:r>
                  <a:rPr lang="en-US" sz="2400" dirty="0">
                    <a:cs typeface="Times New Roman" pitchFamily="18" charset="0"/>
                  </a:rPr>
                  <a:t>x) </a:t>
                </a:r>
                <a:r>
                  <a:rPr lang="en-US" sz="2400" dirty="0" smtClean="0">
                    <a:cs typeface="Times New Roman" pitchFamily="18" charset="0"/>
                  </a:rPr>
                  <a:t>/2</a:t>
                </a:r>
                <a:endParaRPr lang="en-US" sz="2400" dirty="0"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396" name="Text 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9811" y="3886200"/>
                <a:ext cx="5041232" cy="1390189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814" t="-3509" b="-877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1" y="1138989"/>
            <a:ext cx="3048000" cy="4662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85800" y="2743200"/>
                <a:ext cx="4800600" cy="9439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hangingPunct="1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dirty="0" smtClean="0"/>
                  <a:t>2.   </a:t>
                </a:r>
                <a:r>
                  <a:rPr lang="en-US" sz="2400" dirty="0" err="1" smtClean="0"/>
                  <a:t>dA</a:t>
                </a:r>
                <a:r>
                  <a:rPr lang="en-US" sz="2400" dirty="0" smtClean="0"/>
                  <a:t>  </a:t>
                </a:r>
                <a:r>
                  <a:rPr lang="en-US" sz="2400" dirty="0"/>
                  <a:t>=  (y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 </a:t>
                </a:r>
                <a:r>
                  <a:rPr lang="en-US" sz="2400" dirty="0">
                    <a:cs typeface="Times New Roman" pitchFamily="18" charset="0"/>
                  </a:rPr>
                  <a:t>–  y</a:t>
                </a:r>
                <a:r>
                  <a:rPr lang="en-US" sz="2400" baseline="-25000" dirty="0">
                    <a:cs typeface="Times New Roman" pitchFamily="18" charset="0"/>
                  </a:rPr>
                  <a:t>1</a:t>
                </a:r>
                <a:r>
                  <a:rPr lang="en-US" sz="2400" dirty="0">
                    <a:cs typeface="Times New Roman" pitchFamily="18" charset="0"/>
                  </a:rPr>
                  <a:t>)  dx</a:t>
                </a:r>
              </a:p>
              <a:p>
                <a:pPr lvl="1" eaLnBrk="1" hangingPunct="1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dirty="0">
                    <a:cs typeface="Times New Roman" pitchFamily="18" charset="0"/>
                  </a:rPr>
                  <a:t>	 </a:t>
                </a:r>
                <a:r>
                  <a:rPr lang="en-US" sz="2400" dirty="0" smtClean="0">
                    <a:cs typeface="Times New Roman" pitchFamily="18" charset="0"/>
                  </a:rPr>
                  <a:t>=  </a:t>
                </a:r>
                <a:r>
                  <a:rPr lang="en-US" sz="2400" dirty="0"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cs typeface="Times New Roman" pitchFamily="18" charset="0"/>
                          </a:rPr>
                          <m:t>x</m:t>
                        </m:r>
                      </m:e>
                    </m:rad>
                  </m:oMath>
                </a14:m>
                <a:r>
                  <a:rPr lang="en-US" sz="2400" dirty="0">
                    <a:cs typeface="Times New Roman" pitchFamily="18" charset="0"/>
                  </a:rPr>
                  <a:t> + x)  dx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743200"/>
                <a:ext cx="4800600" cy="943913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2033" t="-5161" b="-1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GROUP  PROBLEM SOLVING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8386014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295400" y="5665113"/>
                <a:ext cx="3602268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 dirty="0" smtClean="0">
                            <a:solidFill>
                              <a:srgbClr val="0000FA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00FA"/>
                            </a:solidFill>
                            <a:latin typeface="Cambria Math"/>
                          </a:rPr>
                          <m:t>x</m:t>
                        </m:r>
                      </m:e>
                    </m:bar>
                  </m:oMath>
                </a14:m>
                <a:r>
                  <a:rPr lang="en-US" dirty="0">
                    <a:solidFill>
                      <a:srgbClr val="0000FA"/>
                    </a:solidFill>
                  </a:rPr>
                  <a:t> </a:t>
                </a:r>
                <a:r>
                  <a:rPr lang="en-US" dirty="0" smtClean="0">
                    <a:solidFill>
                      <a:srgbClr val="0000FA"/>
                    </a:solidFill>
                  </a:rPr>
                  <a:t>= 1.26 m   </a:t>
                </a:r>
                <a:r>
                  <a:rPr lang="en-US" dirty="0" smtClean="0"/>
                  <a:t>and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 smtClean="0">
                            <a:solidFill>
                              <a:srgbClr val="0000FA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FA"/>
                            </a:solidFill>
                            <a:latin typeface="Cambria Math"/>
                          </a:rPr>
                          <m:t>y</m:t>
                        </m:r>
                      </m:e>
                    </m:bar>
                  </m:oMath>
                </a14:m>
                <a:r>
                  <a:rPr lang="en-US" dirty="0">
                    <a:solidFill>
                      <a:srgbClr val="0000FA"/>
                    </a:solidFill>
                  </a:rPr>
                  <a:t> </a:t>
                </a:r>
                <a:r>
                  <a:rPr lang="en-US" dirty="0" smtClean="0">
                    <a:solidFill>
                      <a:srgbClr val="0000FA"/>
                    </a:solidFill>
                  </a:rPr>
                  <a:t>= 0.143 m </a:t>
                </a:r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665113"/>
                <a:ext cx="3602268" cy="430887"/>
              </a:xfrm>
              <a:prstGeom prst="rect">
                <a:avLst/>
              </a:prstGeom>
              <a:blipFill rotWithShape="0">
                <a:blip r:embed="rId2"/>
                <a:stretch>
                  <a:fillRect t="-8451" r="-1186" b="-28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GROUP  PROBLEM SOLVING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45"/>
              <p:cNvSpPr txBox="1">
                <a:spLocks noChangeArrowheads="1"/>
              </p:cNvSpPr>
              <p:nvPr/>
            </p:nvSpPr>
            <p:spPr bwMode="auto">
              <a:xfrm>
                <a:off x="1286435" y="3221461"/>
                <a:ext cx="7772400" cy="2139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457200" indent="-4572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y</m:t>
                        </m:r>
                      </m:e>
                    </m:bar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sty m:val="p"/>
                                <m:brk m:alnAt="23"/>
                              </m:rPr>
                              <a:rPr lang="en-US" i="0">
                                <a:latin typeface="Cambria Math"/>
                              </a:rPr>
                              <m:t>A</m:t>
                            </m:r>
                          </m:sub>
                          <m:sup/>
                          <m:e>
                            <m:acc>
                              <m:accPr>
                                <m:chr m:val="̃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y</m:t>
                                </m:r>
                              </m:e>
                            </m:acc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/>
                              </a:rPr>
                              <m:t>dA</m:t>
                            </m:r>
                          </m:e>
                        </m:nary>
                      </m:num>
                      <m:den>
                        <m:nary>
                          <m:nary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sty m:val="p"/>
                                <m:brk m:alnAt="23"/>
                              </m:rPr>
                              <a:rPr lang="en-US" i="0">
                                <a:latin typeface="Cambria Math"/>
                              </a:rPr>
                              <m:t>A</m:t>
                            </m:r>
                          </m:sub>
                          <m:sup/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/>
                              </a:rPr>
                              <m:t>dA</m:t>
                            </m:r>
                          </m:e>
                        </m:nary>
                      </m:den>
                    </m:f>
                  </m:oMath>
                </a14:m>
                <a:r>
                  <a:rPr lang="en-US" dirty="0">
                    <a:sym typeface="Symbol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fPr>
                      <m:num>
                        <m:nary>
                          <m:nary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i="0">
                                <a:latin typeface="Cambria Math"/>
                                <a:sym typeface="Symbol" pitchFamily="18" charset="2"/>
                              </a:rPr>
                              <m:t>0</m:t>
                            </m:r>
                          </m:sub>
                          <m:sup>
                            <m:r>
                              <a:rPr lang="en-US" i="0">
                                <a:latin typeface="Cambria Math"/>
                                <a:sym typeface="Symbol" pitchFamily="18" charset="2"/>
                              </a:rPr>
                              <m:t>2</m:t>
                            </m:r>
                          </m:sup>
                          <m:e>
                            <m:r>
                              <a:rPr lang="en-US" b="0" i="0" smtClean="0">
                                <a:latin typeface="Cambria Math"/>
                                <a:sym typeface="Symbol" pitchFamily="18" charset="2"/>
                              </a:rPr>
                              <m:t>{(</m:t>
                            </m:r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  <a:sym typeface="Symbol" pitchFamily="18" charset="2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0">
                                    <a:latin typeface="Cambria Math"/>
                                    <a:sym typeface="Symbol" pitchFamily="18" charset="2"/>
                                  </a:rPr>
                                  <m:t>2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latin typeface="Cambria Math"/>
                                    <a:sym typeface="Symbol" pitchFamily="18" charset="2"/>
                                  </a:rPr>
                                  <m:t>x</m:t>
                                </m:r>
                              </m:e>
                            </m:rad>
                            <m:r>
                              <a:rPr lang="en-US" b="0" i="0" smtClean="0">
                                <a:latin typeface="Cambria Math"/>
                                <a:sym typeface="Symbol" pitchFamily="18" charset="2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/>
                                <a:sym typeface="Symbol" pitchFamily="18" charset="2"/>
                              </a:rPr>
                              <m:t>x</m:t>
                            </m:r>
                            <m:r>
                              <a:rPr lang="en-US" b="0" i="0" smtClean="0">
                                <a:latin typeface="Cambria Math"/>
                                <a:sym typeface="Symbol" pitchFamily="18" charset="2"/>
                              </a:rPr>
                              <m:t>)/2}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sym typeface="Symbol" pitchFamily="18" charset="2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sym typeface="Symbol" pitchFamily="18" charset="2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i="0">
                                        <a:latin typeface="Cambria Math"/>
                                        <a:sym typeface="Symbol" pitchFamily="18" charset="2"/>
                                      </a:rPr>
                                      <m:t>2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i="0">
                                        <a:latin typeface="Cambria Math"/>
                                        <a:sym typeface="Symbol" pitchFamily="18" charset="2"/>
                                      </a:rPr>
                                      <m:t>x</m:t>
                                    </m:r>
                                  </m:e>
                                </m:rad>
                                <m:r>
                                  <a:rPr lang="en-US" i="0">
                                    <a:latin typeface="Cambria Math"/>
                                    <a:sym typeface="Symbol" pitchFamily="18" charset="2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latin typeface="Cambria Math"/>
                                    <a:sym typeface="Symbol" pitchFamily="18" charset="2"/>
                                  </a:rPr>
                                  <m:t>x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/>
                                <a:sym typeface="Symbol" pitchFamily="18" charset="2"/>
                              </a:rPr>
                              <m:t>dx</m:t>
                            </m:r>
                          </m:e>
                        </m:nary>
                      </m:num>
                      <m:den>
                        <m:nary>
                          <m:nary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i="0">
                                <a:latin typeface="Cambria Math"/>
                                <a:sym typeface="Symbol" pitchFamily="18" charset="2"/>
                              </a:rPr>
                              <m:t>0</m:t>
                            </m:r>
                          </m:sub>
                          <m:sup>
                            <m:r>
                              <a:rPr lang="en-US" i="0">
                                <a:latin typeface="Cambria Math"/>
                                <a:sym typeface="Symbol" pitchFamily="18" charset="2"/>
                              </a:rPr>
                              <m:t>2</m:t>
                            </m:r>
                          </m:sup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sym typeface="Symbol" pitchFamily="18" charset="2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sym typeface="Symbol" pitchFamily="18" charset="2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i="0">
                                        <a:latin typeface="Cambria Math"/>
                                        <a:sym typeface="Symbol" pitchFamily="18" charset="2"/>
                                      </a:rPr>
                                      <m:t>2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i="0">
                                        <a:latin typeface="Cambria Math"/>
                                        <a:sym typeface="Symbol" pitchFamily="18" charset="2"/>
                                      </a:rPr>
                                      <m:t>x</m:t>
                                    </m:r>
                                  </m:e>
                                </m:rad>
                                <m:r>
                                  <a:rPr lang="en-US" i="0">
                                    <a:latin typeface="Cambria Math"/>
                                    <a:sym typeface="Symbol" pitchFamily="18" charset="2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latin typeface="Cambria Math"/>
                                    <a:sym typeface="Symbol" pitchFamily="18" charset="2"/>
                                  </a:rPr>
                                  <m:t>x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/>
                                <a:sym typeface="Symbol" pitchFamily="18" charset="2"/>
                              </a:rPr>
                              <m:t>dx</m:t>
                            </m:r>
                          </m:e>
                        </m:nary>
                      </m:den>
                    </m:f>
                  </m:oMath>
                </a14:m>
                <a:r>
                  <a:rPr lang="en-US" dirty="0">
                    <a:sym typeface="Symbol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sSub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 panose="02040503050406030204" pitchFamily="18" charset="0"/>
                                    <a:sym typeface="Symbol" pitchFamily="18" charset="2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sym typeface="Symbol" pitchFamily="18" charset="2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i="0">
                                            <a:latin typeface="Cambria Math"/>
                                            <a:sym typeface="Symbol" pitchFamily="18" charset="2"/>
                                          </a:rPr>
                                          <m:t>x</m:t>
                                        </m:r>
                                      </m:e>
                                      <m:sup>
                                        <m:r>
                                          <a:rPr lang="en-US" b="0" i="0" smtClean="0">
                                            <a:latin typeface="Cambria Math"/>
                                            <a:sym typeface="Symbol" pitchFamily="18" charset="2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b="0" i="0" smtClean="0">
                                        <a:latin typeface="Cambria Math"/>
                                        <a:sym typeface="Symbol" pitchFamily="18" charset="2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b="0" i="0" smtClean="0">
                                    <a:latin typeface="Cambria Math"/>
                                    <a:sym typeface="Symbol" pitchFamily="18" charset="2"/>
                                  </a:rPr>
                                  <m:t> − 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sym typeface="Symbol" pitchFamily="18" charset="2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0">
                                        <a:latin typeface="Cambria Math"/>
                                        <a:sym typeface="Symbol" pitchFamily="18" charset="2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0" smtClean="0">
                                        <a:latin typeface="Cambria Math"/>
                                        <a:sym typeface="Symbol" pitchFamily="18" charset="2"/>
                                      </a:rPr>
                                      <m:t>6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sym typeface="Symbol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i="0">
                                        <a:latin typeface="Cambria Math"/>
                                        <a:sym typeface="Symbol" pitchFamily="18" charset="2"/>
                                      </a:rPr>
                                      <m:t>x</m:t>
                                    </m:r>
                                  </m:e>
                                  <m:sup>
                                    <m:r>
                                      <a:rPr lang="en-US" i="0">
                                        <a:latin typeface="Cambria Math"/>
                                        <a:sym typeface="Symbol" pitchFamily="18" charset="2"/>
                                      </a:rPr>
                                      <m:t>3</m:t>
                                    </m:r>
                                  </m:sup>
                                </m:sSup>
                              </m:e>
                            </m:d>
                          </m:e>
                          <m:sub>
                            <m:r>
                              <a:rPr lang="en-US" i="0">
                                <a:latin typeface="Cambria Math"/>
                                <a:sym typeface="Symbol" pitchFamily="18" charset="2"/>
                              </a:rPr>
                              <m:t>0</m:t>
                            </m:r>
                          </m:sub>
                          <m:sup>
                            <m:r>
                              <a:rPr lang="en-US" i="0">
                                <a:latin typeface="Cambria Math"/>
                                <a:sym typeface="Symbol" pitchFamily="18" charset="2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sSub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 panose="02040503050406030204" pitchFamily="18" charset="0"/>
                                    <a:sym typeface="Symbol" pitchFamily="18" charset="2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sym typeface="Symbol" pitchFamily="18" charset="2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0">
                                            <a:latin typeface="Cambria Math"/>
                                            <a:sym typeface="Symbol" pitchFamily="18" charset="2"/>
                                          </a:rPr>
                                          <m:t>2</m:t>
                                        </m:r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i="0">
                                                <a:latin typeface="Cambria Math"/>
                                                <a:sym typeface="Symbol" pitchFamily="18" charset="2"/>
                                              </a:rPr>
                                              <m:t>2</m:t>
                                            </m:r>
                                          </m:e>
                                        </m:rad>
                                      </m:num>
                                      <m:den>
                                        <m:r>
                                          <a:rPr lang="en-US" i="0">
                                            <a:latin typeface="Cambria Math"/>
                                            <a:sym typeface="Symbol" pitchFamily="18" charset="2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d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sym typeface="Symbol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i="0">
                                        <a:latin typeface="Cambria Math"/>
                                        <a:sym typeface="Symbol" pitchFamily="18" charset="2"/>
                                      </a:rPr>
                                      <m:t>x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0">
                                            <a:latin typeface="Cambria Math"/>
                                            <a:sym typeface="Symbol" pitchFamily="18" charset="2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US" i="0">
                                            <a:latin typeface="Cambria Math"/>
                                            <a:sym typeface="Symbol" pitchFamily="18" charset="2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  <m:r>
                                  <a:rPr lang="en-US" i="0">
                                    <a:latin typeface="Cambria Math"/>
                                    <a:sym typeface="Symbol" pitchFamily="18" charset="2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sym typeface="Symbol" pitchFamily="18" charset="2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0">
                                        <a:latin typeface="Cambria Math"/>
                                        <a:sym typeface="Symbol" pitchFamily="18" charset="2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0" smtClean="0">
                                        <a:latin typeface="Cambria Math"/>
                                        <a:sym typeface="Symbol" pitchFamily="18" charset="2"/>
                                      </a:rPr>
                                      <m:t>2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sym typeface="Symbol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i="0">
                                        <a:latin typeface="Cambria Math"/>
                                        <a:sym typeface="Symbol" pitchFamily="18" charset="2"/>
                                      </a:rPr>
                                      <m:t>x</m:t>
                                    </m:r>
                                  </m:e>
                                  <m:sup>
                                    <m:r>
                                      <a:rPr lang="en-US" i="0">
                                        <a:latin typeface="Cambria Math"/>
                                        <a:sym typeface="Symbol" pitchFamily="18" charset="2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b>
                            <m:r>
                              <a:rPr lang="en-US" i="0">
                                <a:latin typeface="Cambria Math"/>
                                <a:sym typeface="Symbol" pitchFamily="18" charset="2"/>
                              </a:rPr>
                              <m:t>0</m:t>
                            </m:r>
                          </m:sub>
                          <m:sup>
                            <m:r>
                              <a:rPr lang="en-US" i="0">
                                <a:latin typeface="Cambria Math"/>
                                <a:sym typeface="Symbol" pitchFamily="18" charset="2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endParaRPr lang="en-US" dirty="0" smtClean="0">
                  <a:latin typeface="Cambria Math"/>
                  <a:sym typeface="Symbol" pitchFamily="18" charset="2"/>
                </a:endParaRPr>
              </a:p>
              <a:p>
                <a:pPr eaLnBrk="1" hangingPunct="1">
                  <a:spcBef>
                    <a:spcPts val="0"/>
                  </a:spcBef>
                </a:pPr>
                <a:r>
                  <a:rPr lang="en-US" dirty="0" smtClean="0">
                    <a:sym typeface="Symbol" pitchFamily="18" charset="2"/>
                  </a:rPr>
                  <a:t>  	    </a:t>
                </a:r>
                <a14:m>
                  <m:oMath xmlns:m="http://schemas.openxmlformats.org/officeDocument/2006/math">
                    <m:r>
                      <a:rPr lang="en-US" i="0">
                        <a:latin typeface="Cambria Math"/>
                        <a:sym typeface="Symbol" pitchFamily="18" charset="2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/>
                            <a:sym typeface="Symbol" pitchFamily="18" charset="2"/>
                          </a:rPr>
                          <m:t>0.66</m:t>
                        </m:r>
                        <m:r>
                          <a:rPr lang="en-US" i="0">
                            <a:latin typeface="Cambria Math"/>
                            <a:sym typeface="Symbol" pitchFamily="18" charset="2"/>
                          </a:rPr>
                          <m:t>67</m:t>
                        </m:r>
                      </m:num>
                      <m:den>
                        <m:r>
                          <a:rPr lang="en-US" i="0">
                            <a:latin typeface="Cambria Math"/>
                            <a:sym typeface="Symbol" pitchFamily="18" charset="2"/>
                          </a:rPr>
                          <m:t>4.667</m:t>
                        </m:r>
                      </m:den>
                    </m:f>
                    <m:r>
                      <a:rPr lang="en-US" i="0">
                        <a:latin typeface="Cambria Math"/>
                        <a:sym typeface="Symbol" pitchFamily="18" charset="2"/>
                      </a:rPr>
                      <m:t>=</m:t>
                    </m:r>
                    <m:r>
                      <a:rPr lang="en-US" b="0" i="0" smtClean="0">
                        <a:latin typeface="Cambria Math"/>
                        <a:sym typeface="Symbol" pitchFamily="18" charset="2"/>
                      </a:rPr>
                      <m:t>0</m:t>
                    </m:r>
                    <m:r>
                      <a:rPr lang="en-US" i="0">
                        <a:latin typeface="Cambria Math"/>
                        <a:sym typeface="Symbol" pitchFamily="18" charset="2"/>
                      </a:rPr>
                      <m:t>.</m:t>
                    </m:r>
                    <m:r>
                      <a:rPr lang="en-US" b="0" i="0" smtClean="0">
                        <a:latin typeface="Cambria Math"/>
                        <a:sym typeface="Symbol" pitchFamily="18" charset="2"/>
                      </a:rPr>
                      <m:t>143 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sym typeface="Symbol" pitchFamily="18" charset="2"/>
                      </a:rPr>
                      <m:t>m</m:t>
                    </m:r>
                  </m:oMath>
                </a14:m>
                <a:endParaRPr lang="en-US" dirty="0">
                  <a:sym typeface="Symbol" pitchFamily="18" charset="2"/>
                </a:endParaRPr>
              </a:p>
              <a:p>
                <a:pPr marL="0" indent="0" eaLnBrk="1" hangingPunct="1">
                  <a:spcBef>
                    <a:spcPts val="0"/>
                  </a:spcBef>
                </a:pPr>
                <a:endParaRPr lang="en-US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7" name="Text 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86435" y="3221461"/>
                <a:ext cx="7772400" cy="21394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854254" y="1145337"/>
            <a:ext cx="8235958" cy="1894493"/>
            <a:chOff x="854254" y="1145337"/>
            <a:chExt cx="8235958" cy="18944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430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1317812" y="1145337"/>
                  <a:ext cx="7772400" cy="18944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marL="457200" indent="-4572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indent="0" eaLnBrk="1" hangingPunct="1">
                    <a:spcBef>
                      <a:spcPts val="0"/>
                    </a:spcBef>
                  </a:pPr>
                  <a14:m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/>
                            </a:rPr>
                            <m:t>x</m:t>
                          </m:r>
                        </m:e>
                      </m:bar>
                    </m:oMath>
                  </a14:m>
                  <a:r>
                    <a:rPr lang="en-US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sty m:val="p"/>
                                  <m:brk m:alnAt="23"/>
                                </m:rPr>
                                <a:rPr lang="en-US" b="0" i="0" smtClean="0">
                                  <a:latin typeface="Cambria Math"/>
                                </a:rPr>
                                <m:t>A</m:t>
                              </m:r>
                            </m:sub>
                            <m:sup/>
                            <m:e>
                              <m:acc>
                                <m:accPr>
                                  <m:chr m:val="̃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x</m:t>
                                  </m:r>
                                </m:e>
                              </m:acc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/>
                                </a:rPr>
                                <m:t>dA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sty m:val="p"/>
                                  <m:brk m:alnAt="23"/>
                                </m:rPr>
                                <a:rPr lang="en-US" i="0">
                                  <a:latin typeface="Cambria Math"/>
                                </a:rPr>
                                <m:t>A</m:t>
                              </m:r>
                            </m:sub>
                            <m:sup/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/>
                                </a:rPr>
                                <m:t>dA</m:t>
                              </m:r>
                            </m:e>
                          </m:nary>
                        </m:den>
                      </m:f>
                    </m:oMath>
                  </a14:m>
                  <a:r>
                    <a:rPr lang="en-US" dirty="0" smtClean="0">
                      <a:sym typeface="Symbol" pitchFamily="18" charset="2"/>
                    </a:rPr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Symbol" pitchFamily="18" charset="2"/>
                            </a:rPr>
                          </m:ctrlPr>
                        </m:fPr>
                        <m:num>
                          <m:nary>
                            <m:nary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sym typeface="Symbol" pitchFamily="18" charset="2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0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b="0" i="0" smtClean="0">
                                  <a:latin typeface="Cambria Math"/>
                                  <a:sym typeface="Symbol" pitchFamily="18" charset="2"/>
                                </a:rPr>
                                <m:t>2</m:t>
                              </m:r>
                            </m:sup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sym typeface="Symbol" pitchFamily="18" charset="2"/>
                                </a:rPr>
                                <m:t>x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sym typeface="Symbol" pitchFamily="18" charset="2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sym typeface="Symbol" pitchFamily="18" charset="2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0" smtClean="0">
                                          <a:latin typeface="Cambria Math"/>
                                          <a:sym typeface="Symbol" pitchFamily="18" charset="2"/>
                                        </a:rPr>
                                        <m:t>2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  <a:sym typeface="Symbol" pitchFamily="18" charset="2"/>
                                        </a:rPr>
                                        <m:t>x</m:t>
                                      </m:r>
                                    </m:e>
                                  </m:rad>
                                  <m:r>
                                    <a:rPr lang="en-US" b="0" i="0" smtClean="0">
                                      <a:latin typeface="Cambria Math"/>
                                      <a:sym typeface="Symbol" pitchFamily="18" charset="2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  <a:sym typeface="Symbol" pitchFamily="18" charset="2"/>
                                    </a:rPr>
                                    <m:t>x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sym typeface="Symbol" pitchFamily="18" charset="2"/>
                                </a:rPr>
                                <m:t>dx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Symbol" pitchFamily="18" charset="2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i="0">
                                  <a:latin typeface="Cambria Math"/>
                                  <a:sym typeface="Symbol" pitchFamily="18" charset="2"/>
                                </a:rPr>
                                <m:t>2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sym typeface="Symbol" pitchFamily="18" charset="2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sym typeface="Symbol" pitchFamily="18" charset="2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i="0">
                                          <a:latin typeface="Cambria Math"/>
                                          <a:sym typeface="Symbol" pitchFamily="18" charset="2"/>
                                        </a:rPr>
                                        <m:t>2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i="0">
                                          <a:latin typeface="Cambria Math"/>
                                          <a:sym typeface="Symbol" pitchFamily="18" charset="2"/>
                                        </a:rPr>
                                        <m:t>x</m:t>
                                      </m:r>
                                    </m:e>
                                  </m:rad>
                                  <m:r>
                                    <a:rPr lang="en-US" i="0">
                                      <a:latin typeface="Cambria Math"/>
                                      <a:sym typeface="Symbol" pitchFamily="18" charset="2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latin typeface="Cambria Math"/>
                                      <a:sym typeface="Symbol" pitchFamily="18" charset="2"/>
                                    </a:rPr>
                                    <m:t>x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/>
                                  <a:sym typeface="Symbol" pitchFamily="18" charset="2"/>
                                </a:rPr>
                                <m:t>dx</m:t>
                              </m:r>
                            </m:e>
                          </m:nary>
                        </m:den>
                      </m:f>
                    </m:oMath>
                  </a14:m>
                  <a:r>
                    <a:rPr lang="en-US" dirty="0" smtClean="0">
                      <a:sym typeface="Symbol" pitchFamily="18" charset="2"/>
                    </a:rPr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Symbol" pitchFamily="18" charset="2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sym typeface="Symbol" pitchFamily="18" charset="2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sym typeface="Symbol" pitchFamily="18" charset="2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sym typeface="Symbol" pitchFamily="18" charset="2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sym typeface="Symbol" pitchFamily="18" charset="2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0" smtClean="0">
                                              <a:latin typeface="Cambria Math"/>
                                              <a:sym typeface="Symbol" pitchFamily="18" charset="2"/>
                                            </a:rPr>
                                            <m:t>2</m:t>
                                          </m:r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sym typeface="Symbol" pitchFamily="18" charset="2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r>
                                                <a:rPr lang="en-US" b="0" i="0" smtClean="0">
                                                  <a:latin typeface="Cambria Math"/>
                                                  <a:sym typeface="Symbol" pitchFamily="18" charset="2"/>
                                                </a:rPr>
                                                <m:t>2</m:t>
                                              </m:r>
                                            </m:e>
                                          </m:rad>
                                        </m:num>
                                        <m:den>
                                          <m:r>
                                            <a:rPr lang="en-US" b="0" i="0" smtClean="0">
                                              <a:latin typeface="Cambria Math"/>
                                              <a:sym typeface="Symbol" pitchFamily="18" charset="2"/>
                                            </a:rPr>
                                            <m:t>5</m:t>
                                          </m:r>
                                        </m:den>
                                      </m:f>
                                    </m:e>
                                  </m:d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sym typeface="Symbol" pitchFamily="18" charset="2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i="0">
                                          <a:latin typeface="Cambria Math"/>
                                          <a:sym typeface="Symbol" pitchFamily="18" charset="2"/>
                                        </a:rPr>
                                        <m:t>x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sym typeface="Symbol" pitchFamily="18" charset="2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0" smtClean="0">
                                              <a:latin typeface="Cambria Math"/>
                                              <a:sym typeface="Symbol" pitchFamily="18" charset="2"/>
                                            </a:rPr>
                                            <m:t>5</m:t>
                                          </m:r>
                                        </m:num>
                                        <m:den>
                                          <m:r>
                                            <a:rPr lang="en-US" b="0" i="0" smtClean="0">
                                              <a:latin typeface="Cambria Math"/>
                                              <a:sym typeface="Symbol" pitchFamily="18" charset="2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en-US" b="0" i="0" smtClean="0">
                                      <a:latin typeface="Cambria Math"/>
                                      <a:sym typeface="Symbol" pitchFamily="18" charset="2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sym typeface="Symbol" pitchFamily="18" charset="2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0" smtClean="0">
                                          <a:latin typeface="Cambria Math"/>
                                          <a:sym typeface="Symbol" pitchFamily="18" charset="2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0" smtClean="0">
                                          <a:latin typeface="Cambria Math"/>
                                          <a:sym typeface="Symbol" pitchFamily="18" charset="2"/>
                                        </a:rPr>
                                        <m:t>3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sym typeface="Symbol" pitchFamily="18" charset="2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  <a:sym typeface="Symbol" pitchFamily="18" charset="2"/>
                                        </a:rPr>
                                        <m:t>x</m:t>
                                      </m:r>
                                    </m:e>
                                    <m:sup>
                                      <m:r>
                                        <a:rPr lang="en-US" b="0" i="0" smtClean="0">
                                          <a:latin typeface="Cambria Math"/>
                                          <a:sym typeface="Symbol" pitchFamily="18" charset="2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b>
                              <m:r>
                                <a:rPr lang="en-US" b="0" i="0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b="0" i="0" smtClean="0">
                                  <a:latin typeface="Cambria Math"/>
                                  <a:sym typeface="Symbol" pitchFamily="18" charset="2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Symbol" pitchFamily="18" charset="2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sym typeface="Symbol" pitchFamily="18" charset="2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sym typeface="Symbol" pitchFamily="18" charset="2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sym typeface="Symbol" pitchFamily="18" charset="2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0">
                                              <a:latin typeface="Cambria Math"/>
                                              <a:sym typeface="Symbol" pitchFamily="18" charset="2"/>
                                            </a:rPr>
                                            <m:t>2</m:t>
                                          </m:r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sym typeface="Symbol" pitchFamily="18" charset="2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r>
                                                <a:rPr lang="en-US" i="0">
                                                  <a:latin typeface="Cambria Math"/>
                                                  <a:sym typeface="Symbol" pitchFamily="18" charset="2"/>
                                                </a:rPr>
                                                <m:t>2</m:t>
                                              </m:r>
                                            </m:e>
                                          </m:rad>
                                        </m:num>
                                        <m:den>
                                          <m:r>
                                            <a:rPr lang="en-US" b="0" i="0" smtClean="0">
                                              <a:latin typeface="Cambria Math"/>
                                              <a:sym typeface="Symbol" pitchFamily="18" charset="2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e>
                                  </m:d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sym typeface="Symbol" pitchFamily="18" charset="2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i="0">
                                          <a:latin typeface="Cambria Math"/>
                                          <a:sym typeface="Symbol" pitchFamily="18" charset="2"/>
                                        </a:rPr>
                                        <m:t>x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sym typeface="Symbol" pitchFamily="18" charset="2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0" smtClean="0">
                                              <a:latin typeface="Cambria Math"/>
                                              <a:sym typeface="Symbol" pitchFamily="18" charset="2"/>
                                            </a:rPr>
                                            <m:t>3</m:t>
                                          </m:r>
                                        </m:num>
                                        <m:den>
                                          <m:r>
                                            <a:rPr lang="en-US" i="0">
                                              <a:latin typeface="Cambria Math"/>
                                              <a:sym typeface="Symbol" pitchFamily="18" charset="2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en-US" i="0">
                                      <a:latin typeface="Cambria Math"/>
                                      <a:sym typeface="Symbol" pitchFamily="18" charset="2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sym typeface="Symbol" pitchFamily="18" charset="2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0">
                                          <a:latin typeface="Cambria Math"/>
                                          <a:sym typeface="Symbol" pitchFamily="18" charset="2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0" smtClean="0">
                                          <a:latin typeface="Cambria Math"/>
                                          <a:sym typeface="Symbol" pitchFamily="18" charset="2"/>
                                        </a:rPr>
                                        <m:t>2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sym typeface="Symbol" pitchFamily="18" charset="2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i="0">
                                          <a:latin typeface="Cambria Math"/>
                                          <a:sym typeface="Symbol" pitchFamily="18" charset="2"/>
                                        </a:rPr>
                                        <m:t>x</m:t>
                                      </m:r>
                                    </m:e>
                                    <m:sup>
                                      <m:r>
                                        <a:rPr lang="en-US" b="0" i="0" smtClean="0">
                                          <a:latin typeface="Cambria Math"/>
                                          <a:sym typeface="Symbol" pitchFamily="18" charset="2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b>
                              <m:r>
                                <a:rPr lang="en-US" i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i="0">
                                  <a:latin typeface="Cambria Math"/>
                                  <a:sym typeface="Symbol" pitchFamily="18" charset="2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en-US" b="0" i="0" smtClean="0">
                          <a:latin typeface="Cambria Math"/>
                          <a:sym typeface="Symbol" pitchFamily="18" charset="2"/>
                        </a:rPr>
                        <m:t> </m:t>
                      </m:r>
                    </m:oMath>
                  </a14:m>
                  <a:endParaRPr lang="en-US" b="0" dirty="0" smtClean="0">
                    <a:latin typeface="Cambria Math"/>
                    <a:sym typeface="Symbol" pitchFamily="18" charset="2"/>
                  </a:endParaRPr>
                </a:p>
                <a:p>
                  <a:pPr marL="746125" indent="-746125" eaLnBrk="1" hangingPunct="1">
                    <a:spcBef>
                      <a:spcPts val="0"/>
                    </a:spcBef>
                  </a:pPr>
                  <a:r>
                    <a:rPr lang="en-US" dirty="0">
                      <a:sym typeface="Symbol" pitchFamily="18" charset="2"/>
                    </a:rPr>
                    <a:t> </a:t>
                  </a:r>
                  <a:r>
                    <a:rPr lang="en-US" dirty="0" smtClean="0">
                      <a:sym typeface="Symbol" pitchFamily="18" charset="2"/>
                    </a:rPr>
                    <a:t>	</a:t>
                  </a:r>
                  <a14:m>
                    <m:oMath xmlns:m="http://schemas.openxmlformats.org/officeDocument/2006/math">
                      <m:r>
                        <a:rPr lang="en-US" b="0" i="0" smtClean="0">
                          <a:latin typeface="Cambria Math"/>
                          <a:sym typeface="Symbol" pitchFamily="18" charset="2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sym typeface="Symbol" pitchFamily="18" charset="2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/>
                              <a:sym typeface="Symbol" pitchFamily="18" charset="2"/>
                            </a:rPr>
                            <m:t>5.867</m:t>
                          </m:r>
                        </m:num>
                        <m:den>
                          <m:r>
                            <a:rPr lang="en-US" b="0" i="0" smtClean="0">
                              <a:latin typeface="Cambria Math"/>
                              <a:sym typeface="Symbol" pitchFamily="18" charset="2"/>
                            </a:rPr>
                            <m:t>4.667</m:t>
                          </m:r>
                        </m:den>
                      </m:f>
                      <m:r>
                        <a:rPr lang="en-US" b="0" i="0" smtClean="0">
                          <a:latin typeface="Cambria Math"/>
                          <a:sym typeface="Symbol" pitchFamily="18" charset="2"/>
                        </a:rPr>
                        <m:t>=1.257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  <a:sym typeface="Symbol" pitchFamily="18" charset="2"/>
                        </a:rPr>
                        <m:t>m</m:t>
                      </m:r>
                    </m:oMath>
                  </a14:m>
                  <a:r>
                    <a:rPr lang="en-US" b="0" dirty="0" smtClean="0">
                      <a:sym typeface="Symbol" pitchFamily="18" charset="2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17430" name="Text 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317812" y="1145337"/>
                  <a:ext cx="7772400" cy="1894493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Rectangle 3"/>
            <p:cNvSpPr/>
            <p:nvPr/>
          </p:nvSpPr>
          <p:spPr>
            <a:xfrm>
              <a:off x="854254" y="1194643"/>
              <a:ext cx="44114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cs typeface="Times New Roman" pitchFamily="18" charset="0"/>
                </a:rPr>
                <a:t>4. </a:t>
              </a:r>
              <a:endParaRPr lang="en-US" dirty="0"/>
            </a:p>
          </p:txBody>
        </p: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3401" y="1066800"/>
            <a:ext cx="76961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lace the weight of the plate at the centroid G.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62000" y="1447800"/>
            <a:ext cx="715477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Area, A = 4.667 m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Weight, W = (7850) (9.81) (4.667) 0.3 = 107.8 </a:t>
            </a:r>
            <a:r>
              <a:rPr lang="en-US" dirty="0" err="1" smtClean="0"/>
              <a:t>kN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725" y="2514600"/>
            <a:ext cx="2505075" cy="339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Rectangle 44"/>
          <p:cNvSpPr/>
          <p:nvPr/>
        </p:nvSpPr>
        <p:spPr>
          <a:xfrm>
            <a:off x="533400" y="2362200"/>
            <a:ext cx="531517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Here is FBD to find the reactions at A and B.</a:t>
            </a:r>
            <a:endParaRPr lang="en-US" dirty="0"/>
          </a:p>
        </p:txBody>
      </p:sp>
      <p:sp>
        <p:nvSpPr>
          <p:cNvPr id="49" name="Text Box 21"/>
          <p:cNvSpPr txBox="1">
            <a:spLocks noChangeArrowheads="1"/>
          </p:cNvSpPr>
          <p:nvPr/>
        </p:nvSpPr>
        <p:spPr bwMode="auto">
          <a:xfrm>
            <a:off x="533400" y="2971800"/>
            <a:ext cx="44792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 smtClean="0"/>
              <a:t>Applying Equations </a:t>
            </a:r>
            <a:r>
              <a:rPr lang="en-US" dirty="0"/>
              <a:t>of Equilibrium: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609600" y="3581401"/>
            <a:ext cx="5572124" cy="2827585"/>
            <a:chOff x="609600" y="3581401"/>
            <a:chExt cx="5572124" cy="2827585"/>
          </a:xfrm>
        </p:grpSpPr>
        <p:grpSp>
          <p:nvGrpSpPr>
            <p:cNvPr id="50" name="Group 46"/>
            <p:cNvGrpSpPr>
              <a:grpSpLocks/>
            </p:cNvGrpSpPr>
            <p:nvPr/>
          </p:nvGrpSpPr>
          <p:grpSpPr bwMode="auto">
            <a:xfrm>
              <a:off x="609600" y="3581401"/>
              <a:ext cx="5193632" cy="879106"/>
              <a:chOff x="397" y="2079"/>
              <a:chExt cx="5184" cy="55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1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7" y="2079"/>
                    <a:ext cx="5184" cy="55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ts val="0"/>
                      </a:spcBef>
                      <a:spcAft>
                        <a:spcPts val="600"/>
                      </a:spcAft>
                    </a:pPr>
                    <a:r>
                      <a:rPr lang="en-US" dirty="0" smtClean="0"/>
                      <a:t>   + </a:t>
                    </a:r>
                    <a:r>
                      <a:rPr lang="en-US" dirty="0">
                        <a:sym typeface="Symbol" pitchFamily="18" charset="2"/>
                      </a:rPr>
                      <a:t> </a:t>
                    </a:r>
                    <a:r>
                      <a:rPr lang="en-US" dirty="0" smtClean="0">
                        <a:sym typeface="Symbol" pitchFamily="18" charset="2"/>
                      </a:rPr>
                      <a:t>M</a:t>
                    </a:r>
                    <a:r>
                      <a:rPr lang="en-US" baseline="-25000" dirty="0">
                        <a:sym typeface="Symbol" pitchFamily="18" charset="2"/>
                      </a:rPr>
                      <a:t>A</a:t>
                    </a:r>
                    <a:r>
                      <a:rPr lang="en-US" dirty="0" smtClean="0">
                        <a:sym typeface="Symbol" pitchFamily="18" charset="2"/>
                      </a:rPr>
                      <a:t> </a:t>
                    </a:r>
                    <a:r>
                      <a:rPr lang="en-US" dirty="0">
                        <a:sym typeface="Symbol" pitchFamily="18" charset="2"/>
                      </a:rPr>
                      <a:t>= </a:t>
                    </a:r>
                    <a:r>
                      <a:rPr lang="en-US" dirty="0" smtClean="0">
                        <a:sym typeface="Symbol" pitchFamily="18" charset="2"/>
                      </a:rPr>
                      <a:t>N</a:t>
                    </a:r>
                    <a:r>
                      <a:rPr lang="en-US" baseline="-25000" dirty="0" smtClean="0">
                        <a:sym typeface="Symbol" pitchFamily="18" charset="2"/>
                      </a:rPr>
                      <a:t>B</a:t>
                    </a:r>
                    <a:r>
                      <a:rPr lang="en-US" dirty="0" smtClean="0">
                        <a:sym typeface="Symbol" pitchFamily="18" charset="2"/>
                      </a:rPr>
                      <a:t> (2</a:t>
                    </a:r>
                    <a14:m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sym typeface="Symbol" pitchFamily="18" charset="2"/>
                              </a:rPr>
                              <m:t>2</m:t>
                            </m:r>
                          </m:e>
                        </m:rad>
                      </m:oMath>
                    </a14:m>
                    <a:r>
                      <a:rPr lang="en-US" dirty="0" smtClean="0">
                        <a:sym typeface="Symbol" pitchFamily="18" charset="2"/>
                      </a:rPr>
                      <a:t>) </a:t>
                    </a:r>
                    <a:r>
                      <a:rPr lang="en-US" dirty="0" smtClean="0">
                        <a:cs typeface="Times New Roman" pitchFamily="18" charset="0"/>
                      </a:rPr>
                      <a:t>– </a:t>
                    </a:r>
                    <a:r>
                      <a:rPr lang="en-US" dirty="0" smtClean="0">
                        <a:sym typeface="Symbol" pitchFamily="18" charset="2"/>
                      </a:rPr>
                      <a:t>107.8</a:t>
                    </a:r>
                    <a:r>
                      <a:rPr lang="en-US" dirty="0">
                        <a:cs typeface="Times New Roman" pitchFamily="18" charset="0"/>
                        <a:sym typeface="Symbol" pitchFamily="18" charset="2"/>
                      </a:rPr>
                      <a:t> </a:t>
                    </a:r>
                    <a:r>
                      <a:rPr lang="en-US" dirty="0" smtClean="0">
                        <a:cs typeface="Times New Roman" pitchFamily="18" charset="0"/>
                        <a:sym typeface="Symbol" pitchFamily="18" charset="2"/>
                      </a:rPr>
                      <a:t>(1.26)</a:t>
                    </a:r>
                    <a:r>
                      <a:rPr lang="en-US" dirty="0" smtClean="0">
                        <a:cs typeface="Times New Roman" pitchFamily="18" charset="0"/>
                      </a:rPr>
                      <a:t> =  </a:t>
                    </a:r>
                    <a:r>
                      <a:rPr lang="en-US" dirty="0">
                        <a:cs typeface="Times New Roman" pitchFamily="18" charset="0"/>
                      </a:rPr>
                      <a:t>0</a:t>
                    </a:r>
                  </a:p>
                  <a:p>
                    <a:pPr eaLnBrk="1" hangingPunct="1">
                      <a:spcBef>
                        <a:spcPts val="0"/>
                      </a:spcBef>
                      <a:spcAft>
                        <a:spcPts val="600"/>
                      </a:spcAft>
                    </a:pPr>
                    <a:r>
                      <a:rPr lang="en-US" dirty="0">
                        <a:cs typeface="Times New Roman" pitchFamily="18" charset="0"/>
                        <a:sym typeface="Symbol" pitchFamily="18" charset="2"/>
                      </a:rPr>
                      <a:t> </a:t>
                    </a:r>
                    <a:r>
                      <a:rPr lang="en-US" dirty="0" smtClean="0">
                        <a:cs typeface="Times New Roman" pitchFamily="18" charset="0"/>
                        <a:sym typeface="Symbol" pitchFamily="18" charset="2"/>
                      </a:rPr>
                      <a:t>    </a:t>
                    </a:r>
                    <a:r>
                      <a:rPr lang="en-US" u="sng" dirty="0" smtClean="0">
                        <a:solidFill>
                          <a:srgbClr val="0000FA"/>
                        </a:solidFill>
                        <a:sym typeface="Symbol" pitchFamily="18" charset="2"/>
                      </a:rPr>
                      <a:t>N</a:t>
                    </a:r>
                    <a:r>
                      <a:rPr lang="en-US" u="sng" baseline="-25000" dirty="0" smtClean="0">
                        <a:solidFill>
                          <a:srgbClr val="0000FA"/>
                        </a:solidFill>
                        <a:sym typeface="Symbol" pitchFamily="18" charset="2"/>
                      </a:rPr>
                      <a:t>B</a:t>
                    </a:r>
                    <a:r>
                      <a:rPr lang="en-US" u="sng" dirty="0" smtClean="0">
                        <a:solidFill>
                          <a:srgbClr val="0000FA"/>
                        </a:solidFill>
                        <a:cs typeface="Times New Roman" pitchFamily="18" charset="0"/>
                      </a:rPr>
                      <a:t> = 47.92 = 47.9 </a:t>
                    </a:r>
                    <a:r>
                      <a:rPr lang="en-US" u="sng" dirty="0" err="1" smtClean="0">
                        <a:solidFill>
                          <a:srgbClr val="0000FA"/>
                        </a:solidFill>
                        <a:cs typeface="Times New Roman" pitchFamily="18" charset="0"/>
                      </a:rPr>
                      <a:t>kN</a:t>
                    </a:r>
                    <a:endParaRPr lang="en-US" u="sng" dirty="0">
                      <a:solidFill>
                        <a:srgbClr val="0000FA"/>
                      </a:solidFill>
                      <a:cs typeface="Times New Roman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51" name="Text Box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397" y="2079"/>
                    <a:ext cx="5184" cy="554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t="-1389" b="-13194"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2" name="Freeform 9"/>
              <p:cNvSpPr>
                <a:spLocks/>
              </p:cNvSpPr>
              <p:nvPr/>
            </p:nvSpPr>
            <p:spPr bwMode="auto">
              <a:xfrm>
                <a:off x="632" y="2106"/>
                <a:ext cx="48" cy="259"/>
              </a:xfrm>
              <a:custGeom>
                <a:avLst/>
                <a:gdLst>
                  <a:gd name="T0" fmla="*/ 12 w 95"/>
                  <a:gd name="T1" fmla="*/ 0 h 220"/>
                  <a:gd name="T2" fmla="*/ 2 w 95"/>
                  <a:gd name="T3" fmla="*/ 189 h 220"/>
                  <a:gd name="T4" fmla="*/ 0 w 95"/>
                  <a:gd name="T5" fmla="*/ 259 h 220"/>
                  <a:gd name="T6" fmla="*/ 11 w 95"/>
                  <a:gd name="T7" fmla="*/ 494 h 2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"/>
                  <a:gd name="T13" fmla="*/ 0 h 220"/>
                  <a:gd name="T14" fmla="*/ 95 w 95"/>
                  <a:gd name="T15" fmla="*/ 220 h 2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" h="220">
                    <a:moveTo>
                      <a:pt x="95" y="0"/>
                    </a:moveTo>
                    <a:cubicBezTo>
                      <a:pt x="59" y="24"/>
                      <a:pt x="41" y="53"/>
                      <a:pt x="11" y="84"/>
                    </a:cubicBezTo>
                    <a:cubicBezTo>
                      <a:pt x="7" y="94"/>
                      <a:pt x="0" y="104"/>
                      <a:pt x="0" y="115"/>
                    </a:cubicBezTo>
                    <a:cubicBezTo>
                      <a:pt x="0" y="184"/>
                      <a:pt x="46" y="178"/>
                      <a:pt x="84" y="22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3" name="Text Box 11"/>
            <p:cNvSpPr txBox="1">
              <a:spLocks noChangeArrowheads="1"/>
            </p:cNvSpPr>
            <p:nvPr/>
          </p:nvSpPr>
          <p:spPr bwMode="auto">
            <a:xfrm>
              <a:off x="838200" y="4572000"/>
              <a:ext cx="5029200" cy="846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ts val="0"/>
                </a:spcBef>
                <a:spcAft>
                  <a:spcPts val="600"/>
                </a:spcAft>
              </a:pPr>
              <a:r>
                <a:rPr lang="en-US" dirty="0" smtClean="0">
                  <a:sym typeface="Symbol" pitchFamily="18" charset="2"/>
                </a:rPr>
                <a:t>+ </a:t>
              </a:r>
              <a:r>
                <a:rPr lang="en-US" dirty="0" smtClean="0">
                  <a:sym typeface="Symbol"/>
                </a:rPr>
                <a:t> </a:t>
              </a:r>
              <a:r>
                <a:rPr lang="en-US" dirty="0" smtClean="0">
                  <a:sym typeface="Symbol" pitchFamily="18" charset="2"/>
                </a:rPr>
                <a:t> </a:t>
              </a:r>
              <a:r>
                <a:rPr lang="en-US" dirty="0">
                  <a:sym typeface="Symbol" pitchFamily="18" charset="2"/>
                </a:rPr>
                <a:t> F</a:t>
              </a:r>
              <a:r>
                <a:rPr lang="en-US" baseline="-25000" dirty="0">
                  <a:sym typeface="Symbol" pitchFamily="18" charset="2"/>
                </a:rPr>
                <a:t>X</a:t>
              </a:r>
              <a:r>
                <a:rPr lang="en-US" dirty="0">
                  <a:sym typeface="Symbol" pitchFamily="18" charset="2"/>
                </a:rPr>
                <a:t> </a:t>
              </a:r>
              <a:r>
                <a:rPr lang="en-US" dirty="0" smtClean="0">
                  <a:sym typeface="Symbol" pitchFamily="18" charset="2"/>
                </a:rPr>
                <a:t>= </a:t>
              </a:r>
              <a:r>
                <a:rPr lang="en-US" dirty="0" smtClean="0">
                  <a:cs typeface="Times New Roman" pitchFamily="18" charset="0"/>
                </a:rPr>
                <a:t>– </a:t>
              </a:r>
              <a:r>
                <a:rPr lang="en-US" dirty="0" smtClean="0">
                  <a:sym typeface="Symbol" pitchFamily="18" charset="2"/>
                </a:rPr>
                <a:t>A</a:t>
              </a:r>
              <a:r>
                <a:rPr lang="en-US" baseline="-25000" dirty="0">
                  <a:sym typeface="Symbol" pitchFamily="18" charset="2"/>
                </a:rPr>
                <a:t>x</a:t>
              </a:r>
              <a:r>
                <a:rPr lang="en-US" dirty="0" smtClean="0">
                  <a:sym typeface="Symbol" pitchFamily="18" charset="2"/>
                </a:rPr>
                <a:t> </a:t>
              </a:r>
              <a:r>
                <a:rPr lang="en-US" dirty="0" smtClean="0">
                  <a:cs typeface="Times New Roman" pitchFamily="18" charset="0"/>
                </a:rPr>
                <a:t>+ 47.92 </a:t>
              </a:r>
              <a:r>
                <a:rPr lang="en-US" dirty="0">
                  <a:cs typeface="Times New Roman" pitchFamily="18" charset="0"/>
                </a:rPr>
                <a:t>sin </a:t>
              </a:r>
              <a:r>
                <a:rPr lang="en-US" dirty="0" smtClean="0">
                  <a:cs typeface="Times New Roman" pitchFamily="18" charset="0"/>
                </a:rPr>
                <a:t>45</a:t>
              </a:r>
              <a:r>
                <a:rPr lang="en-US" dirty="0" smtClean="0">
                  <a:cs typeface="Times New Roman" pitchFamily="18" charset="0"/>
                  <a:sym typeface="Symbol"/>
                </a:rPr>
                <a:t></a:t>
              </a:r>
              <a:r>
                <a:rPr lang="en-US" dirty="0" smtClean="0">
                  <a:cs typeface="Times New Roman" pitchFamily="18" charset="0"/>
                </a:rPr>
                <a:t> =  </a:t>
              </a:r>
              <a:r>
                <a:rPr lang="en-US" dirty="0">
                  <a:cs typeface="Times New Roman" pitchFamily="18" charset="0"/>
                </a:rPr>
                <a:t>0</a:t>
              </a:r>
            </a:p>
            <a:p>
              <a:pPr eaLnBrk="1" hangingPunct="1">
                <a:spcBef>
                  <a:spcPts val="0"/>
                </a:spcBef>
                <a:spcAft>
                  <a:spcPts val="600"/>
                </a:spcAft>
                <a:buFont typeface="Symbol" pitchFamily="18" charset="2"/>
                <a:buNone/>
              </a:pPr>
              <a:r>
                <a:rPr lang="en-US" dirty="0">
                  <a:cs typeface="Times New Roman" pitchFamily="18" charset="0"/>
                </a:rPr>
                <a:t> </a:t>
              </a:r>
              <a:r>
                <a:rPr lang="en-US" dirty="0" smtClean="0">
                  <a:cs typeface="Times New Roman" pitchFamily="18" charset="0"/>
                </a:rPr>
                <a:t> </a:t>
              </a:r>
              <a:r>
                <a:rPr lang="en-US" u="sng" dirty="0" smtClean="0">
                  <a:solidFill>
                    <a:srgbClr val="0000FA"/>
                  </a:solidFill>
                  <a:cs typeface="Times New Roman" pitchFamily="18" charset="0"/>
                </a:rPr>
                <a:t>A</a:t>
              </a:r>
              <a:r>
                <a:rPr lang="en-US" u="sng" baseline="-25000" dirty="0" smtClean="0">
                  <a:solidFill>
                    <a:srgbClr val="0000FA"/>
                  </a:solidFill>
                  <a:cs typeface="Times New Roman" pitchFamily="18" charset="0"/>
                </a:rPr>
                <a:t>X</a:t>
              </a:r>
              <a:r>
                <a:rPr lang="en-US" u="sng" dirty="0" smtClean="0">
                  <a:solidFill>
                    <a:srgbClr val="0000FA"/>
                  </a:solidFill>
                  <a:cs typeface="Times New Roman" pitchFamily="18" charset="0"/>
                </a:rPr>
                <a:t> </a:t>
              </a:r>
              <a:r>
                <a:rPr lang="en-US" u="sng" dirty="0">
                  <a:solidFill>
                    <a:srgbClr val="0000FA"/>
                  </a:solidFill>
                  <a:cs typeface="Times New Roman" pitchFamily="18" charset="0"/>
                </a:rPr>
                <a:t>= </a:t>
              </a:r>
              <a:r>
                <a:rPr lang="en-US" u="sng" dirty="0" smtClean="0">
                  <a:solidFill>
                    <a:srgbClr val="0000FA"/>
                  </a:solidFill>
                  <a:cs typeface="Times New Roman" pitchFamily="18" charset="0"/>
                </a:rPr>
                <a:t>33.9 </a:t>
              </a:r>
              <a:r>
                <a:rPr lang="en-US" u="sng" dirty="0" err="1" smtClean="0">
                  <a:solidFill>
                    <a:srgbClr val="0000FA"/>
                  </a:solidFill>
                  <a:cs typeface="Times New Roman" pitchFamily="18" charset="0"/>
                </a:rPr>
                <a:t>kN</a:t>
              </a:r>
              <a:endParaRPr lang="en-US" dirty="0">
                <a:solidFill>
                  <a:srgbClr val="0000FA"/>
                </a:solidFill>
                <a:cs typeface="Times New Roman" pitchFamily="18" charset="0"/>
              </a:endParaRPr>
            </a:p>
          </p:txBody>
        </p:sp>
        <p:sp>
          <p:nvSpPr>
            <p:cNvPr id="54" name="Text Box 11"/>
            <p:cNvSpPr txBox="1">
              <a:spLocks noChangeArrowheads="1"/>
            </p:cNvSpPr>
            <p:nvPr/>
          </p:nvSpPr>
          <p:spPr bwMode="auto">
            <a:xfrm>
              <a:off x="838199" y="5562600"/>
              <a:ext cx="5343525" cy="846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ts val="0"/>
                </a:spcBef>
                <a:spcAft>
                  <a:spcPts val="600"/>
                </a:spcAft>
              </a:pPr>
              <a:r>
                <a:rPr lang="en-US" dirty="0" smtClean="0">
                  <a:sym typeface="Symbol" pitchFamily="18" charset="2"/>
                </a:rPr>
                <a:t>+ </a:t>
              </a:r>
              <a:r>
                <a:rPr lang="en-US" dirty="0">
                  <a:sym typeface="Symbol"/>
                </a:rPr>
                <a:t></a:t>
              </a:r>
              <a:r>
                <a:rPr lang="en-US" dirty="0" smtClean="0">
                  <a:sym typeface="Symbol"/>
                </a:rPr>
                <a:t> </a:t>
              </a:r>
              <a:r>
                <a:rPr lang="en-US" dirty="0" smtClean="0">
                  <a:sym typeface="Symbol" pitchFamily="18" charset="2"/>
                </a:rPr>
                <a:t> </a:t>
              </a:r>
              <a:r>
                <a:rPr lang="en-US" dirty="0">
                  <a:sym typeface="Symbol" pitchFamily="18" charset="2"/>
                </a:rPr>
                <a:t> </a:t>
              </a:r>
              <a:r>
                <a:rPr lang="en-US" dirty="0" smtClean="0">
                  <a:sym typeface="Symbol" pitchFamily="18" charset="2"/>
                </a:rPr>
                <a:t>F</a:t>
              </a:r>
              <a:r>
                <a:rPr lang="en-US" baseline="-25000" dirty="0">
                  <a:sym typeface="Symbol" pitchFamily="18" charset="2"/>
                </a:rPr>
                <a:t>Y</a:t>
              </a:r>
              <a:r>
                <a:rPr lang="en-US" dirty="0" smtClean="0">
                  <a:sym typeface="Symbol" pitchFamily="18" charset="2"/>
                </a:rPr>
                <a:t> = A</a:t>
              </a:r>
              <a:r>
                <a:rPr lang="en-US" baseline="-25000" dirty="0" smtClean="0">
                  <a:sym typeface="Symbol" pitchFamily="18" charset="2"/>
                </a:rPr>
                <a:t>y</a:t>
              </a:r>
              <a:r>
                <a:rPr lang="en-US" dirty="0" smtClean="0">
                  <a:sym typeface="Symbol" pitchFamily="18" charset="2"/>
                </a:rPr>
                <a:t> </a:t>
              </a:r>
              <a:r>
                <a:rPr lang="en-US" dirty="0" smtClean="0">
                  <a:cs typeface="Times New Roman" pitchFamily="18" charset="0"/>
                </a:rPr>
                <a:t>+ 47.92 cos 45</a:t>
              </a:r>
              <a:r>
                <a:rPr lang="en-US" dirty="0" smtClean="0">
                  <a:cs typeface="Times New Roman" pitchFamily="18" charset="0"/>
                  <a:sym typeface="Symbol"/>
                </a:rPr>
                <a:t></a:t>
              </a:r>
              <a:r>
                <a:rPr lang="en-US" dirty="0" smtClean="0">
                  <a:cs typeface="Times New Roman" pitchFamily="18" charset="0"/>
                </a:rPr>
                <a:t> </a:t>
              </a:r>
              <a:r>
                <a:rPr lang="en-US" dirty="0">
                  <a:cs typeface="Times New Roman" pitchFamily="18" charset="0"/>
                </a:rPr>
                <a:t>– </a:t>
              </a:r>
              <a:r>
                <a:rPr lang="en-US" dirty="0" smtClean="0">
                  <a:cs typeface="Times New Roman" pitchFamily="18" charset="0"/>
                </a:rPr>
                <a:t>107.8 =  </a:t>
              </a:r>
              <a:r>
                <a:rPr lang="en-US" dirty="0">
                  <a:cs typeface="Times New Roman" pitchFamily="18" charset="0"/>
                </a:rPr>
                <a:t>0</a:t>
              </a:r>
            </a:p>
            <a:p>
              <a:pPr eaLnBrk="1" hangingPunct="1">
                <a:spcBef>
                  <a:spcPts val="0"/>
                </a:spcBef>
                <a:spcAft>
                  <a:spcPts val="600"/>
                </a:spcAft>
                <a:buFont typeface="Symbol" pitchFamily="18" charset="2"/>
                <a:buNone/>
              </a:pPr>
              <a:r>
                <a:rPr lang="en-US" dirty="0">
                  <a:cs typeface="Times New Roman" pitchFamily="18" charset="0"/>
                </a:rPr>
                <a:t> </a:t>
              </a:r>
              <a:r>
                <a:rPr lang="en-US" dirty="0" smtClean="0">
                  <a:cs typeface="Times New Roman" pitchFamily="18" charset="0"/>
                </a:rPr>
                <a:t> </a:t>
              </a:r>
              <a:r>
                <a:rPr lang="en-US" u="sng" dirty="0" smtClean="0">
                  <a:solidFill>
                    <a:srgbClr val="0000FA"/>
                  </a:solidFill>
                  <a:cs typeface="Times New Roman" pitchFamily="18" charset="0"/>
                </a:rPr>
                <a:t>A</a:t>
              </a:r>
              <a:r>
                <a:rPr lang="en-US" u="sng" baseline="-25000" dirty="0">
                  <a:solidFill>
                    <a:srgbClr val="0000FA"/>
                  </a:solidFill>
                  <a:cs typeface="Times New Roman" pitchFamily="18" charset="0"/>
                </a:rPr>
                <a:t>Y</a:t>
              </a:r>
              <a:r>
                <a:rPr lang="en-US" u="sng" dirty="0" smtClean="0">
                  <a:solidFill>
                    <a:srgbClr val="0000FA"/>
                  </a:solidFill>
                  <a:cs typeface="Times New Roman" pitchFamily="18" charset="0"/>
                </a:rPr>
                <a:t> </a:t>
              </a:r>
              <a:r>
                <a:rPr lang="en-US" u="sng" dirty="0">
                  <a:solidFill>
                    <a:srgbClr val="0000FA"/>
                  </a:solidFill>
                  <a:cs typeface="Times New Roman" pitchFamily="18" charset="0"/>
                </a:rPr>
                <a:t>= 7</a:t>
              </a:r>
              <a:r>
                <a:rPr lang="en-US" u="sng" dirty="0" smtClean="0">
                  <a:solidFill>
                    <a:srgbClr val="0000FA"/>
                  </a:solidFill>
                  <a:cs typeface="Times New Roman" pitchFamily="18" charset="0"/>
                </a:rPr>
                <a:t>3.9 </a:t>
              </a:r>
              <a:r>
                <a:rPr lang="en-US" u="sng" dirty="0" err="1" smtClean="0">
                  <a:solidFill>
                    <a:srgbClr val="0000FA"/>
                  </a:solidFill>
                  <a:cs typeface="Times New Roman" pitchFamily="18" charset="0"/>
                </a:rPr>
                <a:t>kN</a:t>
              </a:r>
              <a:endParaRPr lang="en-US" dirty="0">
                <a:solidFill>
                  <a:srgbClr val="0000FA"/>
                </a:solidFill>
                <a:cs typeface="Times New Roman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GROUP  PROBLEM  SOLVING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8493971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5" grpId="0"/>
      <p:bldP spid="4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04800" y="1219200"/>
            <a:ext cx="8562384" cy="2438400"/>
            <a:chOff x="304800" y="1219200"/>
            <a:chExt cx="8562384" cy="24384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34000" y="1400175"/>
              <a:ext cx="3533184" cy="2076450"/>
            </a:xfrm>
            <a:prstGeom prst="rect">
              <a:avLst/>
            </a:prstGeom>
          </p:spPr>
        </p:pic>
        <p:sp>
          <p:nvSpPr>
            <p:cNvPr id="47108" name="Text Box 4"/>
            <p:cNvSpPr txBox="1">
              <a:spLocks noChangeArrowheads="1"/>
            </p:cNvSpPr>
            <p:nvPr/>
          </p:nvSpPr>
          <p:spPr bwMode="auto">
            <a:xfrm>
              <a:off x="304800" y="1219200"/>
              <a:ext cx="5486400" cy="2438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1.    If a vertical rectangular strip is chosen as the differential element, then all the variables, including the integral limit, should be in terms of _____ .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	A)	x		B)   y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	C)	z		D)   Any of the above.</a:t>
              </a:r>
            </a:p>
          </p:txBody>
        </p:sp>
      </p:grp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33400" y="4267200"/>
            <a:ext cx="8077200" cy="1768475"/>
            <a:chOff x="336" y="2688"/>
            <a:chExt cx="5088" cy="1114"/>
          </a:xfrm>
        </p:grpSpPr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336" y="2688"/>
              <a:ext cx="5088" cy="1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2.	If a vertical rectangular strip is chosen, then what are the values of x and y?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/>
                <a:t>	A)	(x ,  y)			B)   (x / 2 ,   y / 2)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/>
                <a:t>	C)	(x ,  0)			D)   (x ,  y / 2)</a:t>
              </a:r>
            </a:p>
          </p:txBody>
        </p:sp>
        <p:sp>
          <p:nvSpPr>
            <p:cNvPr id="18441" name="Text Box 13"/>
            <p:cNvSpPr txBox="1">
              <a:spLocks noChangeArrowheads="1"/>
            </p:cNvSpPr>
            <p:nvPr/>
          </p:nvSpPr>
          <p:spPr bwMode="auto">
            <a:xfrm>
              <a:off x="624" y="2803"/>
              <a:ext cx="211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~</a:t>
              </a:r>
            </a:p>
          </p:txBody>
        </p:sp>
        <p:sp>
          <p:nvSpPr>
            <p:cNvPr id="18442" name="Text Box 14"/>
            <p:cNvSpPr txBox="1">
              <a:spLocks noChangeArrowheads="1"/>
            </p:cNvSpPr>
            <p:nvPr/>
          </p:nvSpPr>
          <p:spPr bwMode="auto">
            <a:xfrm>
              <a:off x="1056" y="2803"/>
              <a:ext cx="211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~</a:t>
              </a: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ATTENTION QUIZ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1000" y="1131887"/>
            <a:ext cx="8001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1.   The  _________ is the point defining the </a:t>
            </a:r>
            <a:r>
              <a:rPr lang="en-US" sz="2400" dirty="0">
                <a:solidFill>
                  <a:srgbClr val="0000FA"/>
                </a:solidFill>
              </a:rPr>
              <a:t>geometric center of an object.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400" dirty="0"/>
              <a:t>A)  Center of gravity          B)   </a:t>
            </a:r>
            <a:r>
              <a:rPr lang="en-US" sz="2400" dirty="0" smtClean="0"/>
              <a:t>  Center </a:t>
            </a:r>
            <a:r>
              <a:rPr lang="en-US" sz="2400" dirty="0"/>
              <a:t>of mass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400" dirty="0"/>
              <a:t>C)	Centroid		  D)    None of the above 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57200" y="3570287"/>
            <a:ext cx="8077200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2.   To study problems concerned with the motion of matter under the influence of forces, i.e., dynamics, it is necessary to locate a point called  ________.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/>
              <a:t>	A)	Center of gravity	B)   Center of mass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/>
              <a:t>	C)	Centroid		D)   None of the above </a:t>
            </a:r>
          </a:p>
          <a:p>
            <a:pPr eaLnBrk="1" hangingPunct="1">
              <a:spcBef>
                <a:spcPct val="50000"/>
              </a:spcBef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READING QUIZ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  <p:bldP spid="2970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06472" y="2652008"/>
            <a:ext cx="4931057" cy="1553983"/>
            <a:chOff x="2423975" y="2436124"/>
            <a:chExt cx="4931057" cy="1553983"/>
          </a:xfrm>
        </p:grpSpPr>
        <p:sp>
          <p:nvSpPr>
            <p:cNvPr id="6" name="Rectangle 5"/>
            <p:cNvSpPr/>
            <p:nvPr/>
          </p:nvSpPr>
          <p:spPr>
            <a:xfrm>
              <a:off x="3093635" y="2436124"/>
              <a:ext cx="3591736" cy="728636"/>
            </a:xfrm>
            <a:prstGeom prst="rect">
              <a:avLst/>
            </a:prstGeom>
            <a:noFill/>
          </p:spPr>
          <p:txBody>
            <a:bodyPr spcFirstLastPara="1" wrap="none" lIns="91440" tIns="45720" rIns="91440" bIns="45720" numCol="1">
              <a:prstTxWarp prst="textArchUp">
                <a:avLst/>
              </a:prstTxWarp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rgbClr val="00FF00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rgbClr val="00FF00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rgbClr val="00FF00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rgbClr val="00FF00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rgbClr val="00FF00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200" kern="1200">
                  <a:solidFill>
                    <a:srgbClr val="00FF00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200" kern="1200">
                  <a:solidFill>
                    <a:srgbClr val="00FF00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200" kern="1200">
                  <a:solidFill>
                    <a:srgbClr val="00FF00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200" kern="1200">
                  <a:solidFill>
                    <a:srgbClr val="00FF00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5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000096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End of the Lecture</a:t>
              </a:r>
              <a:endPara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23975" y="3164760"/>
              <a:ext cx="4931057" cy="825347"/>
            </a:xfrm>
            <a:prstGeom prst="rect">
              <a:avLst/>
            </a:prstGeom>
            <a:noFill/>
          </p:spPr>
          <p:txBody>
            <a:bodyPr spcFirstLastPara="1" wrap="none" lIns="91440" tIns="45720" rIns="91440" bIns="45720" numCol="1">
              <a:prstTxWarp prst="textArchDown">
                <a:avLst/>
              </a:prstTxWarp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rgbClr val="00FF00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rgbClr val="00FF00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rgbClr val="00FF00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rgbClr val="00FF00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rgbClr val="00FF00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200" kern="1200">
                  <a:solidFill>
                    <a:srgbClr val="00FF00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200" kern="1200">
                  <a:solidFill>
                    <a:srgbClr val="00FF00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200" kern="1200">
                  <a:solidFill>
                    <a:srgbClr val="00FF00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200" kern="1200">
                  <a:solidFill>
                    <a:srgbClr val="00FF00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5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000096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Let Learning Continue</a:t>
              </a:r>
              <a:endPara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4724400" y="4191000"/>
            <a:ext cx="39782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How can we determine these </a:t>
            </a:r>
            <a:r>
              <a:rPr lang="en-US" sz="2400" dirty="0" smtClean="0"/>
              <a:t>resultant weights </a:t>
            </a:r>
            <a:r>
              <a:rPr lang="en-US" sz="2400" dirty="0"/>
              <a:t>and their </a:t>
            </a:r>
            <a:r>
              <a:rPr lang="en-US" sz="2400" dirty="0" smtClean="0"/>
              <a:t>lines of action?</a:t>
            </a:r>
            <a:endParaRPr lang="en-US" dirty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85800" y="1447800"/>
            <a:ext cx="8458200" cy="3843338"/>
            <a:chOff x="432" y="912"/>
            <a:chExt cx="5328" cy="2421"/>
          </a:xfrm>
        </p:grpSpPr>
        <p:sp>
          <p:nvSpPr>
            <p:cNvPr id="5127" name="Text Box 9"/>
            <p:cNvSpPr txBox="1">
              <a:spLocks noChangeArrowheads="1"/>
            </p:cNvSpPr>
            <p:nvPr/>
          </p:nvSpPr>
          <p:spPr bwMode="auto">
            <a:xfrm>
              <a:off x="2976" y="912"/>
              <a:ext cx="2784" cy="1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To </a:t>
              </a:r>
              <a:r>
                <a:rPr lang="en-US" sz="2400" u="sng" dirty="0">
                  <a:solidFill>
                    <a:srgbClr val="0000FA"/>
                  </a:solidFill>
                </a:rPr>
                <a:t>design the structure</a:t>
              </a:r>
              <a:r>
                <a:rPr lang="en-US" sz="2400" dirty="0">
                  <a:solidFill>
                    <a:srgbClr val="0000FA"/>
                  </a:solidFill>
                </a:rPr>
                <a:t> </a:t>
              </a:r>
              <a:r>
                <a:rPr lang="en-US" sz="2400" dirty="0"/>
                <a:t>for supporting a water tank, we will need to know the </a:t>
              </a:r>
              <a:r>
                <a:rPr lang="en-US" sz="2400" dirty="0" smtClean="0"/>
                <a:t>weight </a:t>
              </a:r>
              <a:r>
                <a:rPr lang="en-US" sz="2400" dirty="0"/>
                <a:t>of the tank and water as well as the locations where the resultant forces representing these distributed loads act.</a:t>
              </a:r>
            </a:p>
          </p:txBody>
        </p:sp>
        <p:pic>
          <p:nvPicPr>
            <p:cNvPr id="5128" name="Picture 9" descr="CH 9 Water Tower II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960"/>
              <a:ext cx="2431" cy="2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APPLICATIONS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457200" y="4114800"/>
            <a:ext cx="8077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2400" dirty="0"/>
              <a:t>One of the important factors in determining its stability is the SUV’s </a:t>
            </a:r>
            <a:r>
              <a:rPr lang="en-US" sz="2400" u="sng" dirty="0">
                <a:solidFill>
                  <a:srgbClr val="0000FA"/>
                </a:solidFill>
              </a:rPr>
              <a:t>center of mass</a:t>
            </a:r>
            <a:r>
              <a:rPr lang="en-US" sz="2400" dirty="0"/>
              <a:t>. 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457200" y="50292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Should it be higher or lower to make a SUV more stable?</a:t>
            </a:r>
            <a:endParaRPr lang="en-US" dirty="0"/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457200" y="5562600"/>
            <a:ext cx="838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How do you determine the location of the SUV’s center of mass?</a:t>
            </a:r>
            <a:endParaRPr lang="en-US" dirty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57200" y="1066800"/>
            <a:ext cx="8382000" cy="3040063"/>
            <a:chOff x="288" y="672"/>
            <a:chExt cx="5280" cy="1915"/>
          </a:xfrm>
        </p:grpSpPr>
        <p:sp>
          <p:nvSpPr>
            <p:cNvPr id="6153" name="Text Box 21"/>
            <p:cNvSpPr txBox="1">
              <a:spLocks noChangeArrowheads="1"/>
            </p:cNvSpPr>
            <p:nvPr/>
          </p:nvSpPr>
          <p:spPr bwMode="auto">
            <a:xfrm>
              <a:off x="288" y="2064"/>
              <a:ext cx="528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One concern about a sport utility vehicle (SUV) is that it might tip over </a:t>
              </a:r>
              <a:r>
                <a:rPr lang="en-US" sz="2400" dirty="0" smtClean="0"/>
                <a:t>when taking </a:t>
              </a:r>
              <a:r>
                <a:rPr lang="en-US" sz="2400" dirty="0"/>
                <a:t>a sharp turn.</a:t>
              </a:r>
            </a:p>
          </p:txBody>
        </p:sp>
        <p:pic>
          <p:nvPicPr>
            <p:cNvPr id="6154" name="Picture 11" descr="CH 9 SUV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" y="672"/>
              <a:ext cx="2490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APPLICATIONS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7" grpId="0" autoUpdateAnimBg="0"/>
      <p:bldP spid="13338" grpId="0" autoUpdateAnimBg="0"/>
      <p:bldP spid="1334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4191000" y="3135235"/>
            <a:ext cx="4724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dirty="0"/>
              <a:t>Integration must be used to determine total weight of the goal post due to the curvature of the supporting member.</a:t>
            </a: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4191000" y="4960938"/>
            <a:ext cx="403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How do you determine the location of </a:t>
            </a:r>
            <a:r>
              <a:rPr lang="en-US" sz="2400" dirty="0" smtClean="0"/>
              <a:t>overall center </a:t>
            </a:r>
            <a:r>
              <a:rPr lang="en-US" sz="2400" dirty="0"/>
              <a:t>of gravity?</a:t>
            </a:r>
            <a:endParaRPr lang="en-US" dirty="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990600" y="1219200"/>
            <a:ext cx="7848600" cy="4575175"/>
            <a:chOff x="624" y="768"/>
            <a:chExt cx="4944" cy="2882"/>
          </a:xfrm>
        </p:grpSpPr>
        <p:sp>
          <p:nvSpPr>
            <p:cNvPr id="7176" name="Text Box 21"/>
            <p:cNvSpPr txBox="1">
              <a:spLocks noChangeArrowheads="1"/>
            </p:cNvSpPr>
            <p:nvPr/>
          </p:nvSpPr>
          <p:spPr bwMode="auto">
            <a:xfrm>
              <a:off x="2640" y="768"/>
              <a:ext cx="2928" cy="1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To design the ground support structure for </a:t>
              </a:r>
              <a:r>
                <a:rPr lang="en-US" sz="2400" dirty="0" smtClean="0"/>
                <a:t>a goal </a:t>
              </a:r>
              <a:r>
                <a:rPr lang="en-US" sz="2400" dirty="0"/>
                <a:t>post, it is critical to find total weight of the structure and the center of </a:t>
              </a:r>
              <a:r>
                <a:rPr lang="en-US" sz="2400" dirty="0" smtClean="0"/>
                <a:t>gravity’s </a:t>
              </a:r>
              <a:r>
                <a:rPr lang="en-US" sz="2400" dirty="0"/>
                <a:t>location.</a:t>
              </a:r>
              <a:br>
                <a:rPr lang="en-US" sz="2400" dirty="0"/>
              </a:br>
              <a:endParaRPr lang="en-US" sz="2400" dirty="0"/>
            </a:p>
          </p:txBody>
        </p:sp>
        <p:pic>
          <p:nvPicPr>
            <p:cNvPr id="7177" name="Picture 10" descr="CH 9 Goal Post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816"/>
              <a:ext cx="1920" cy="2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APPLICATIONS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7" grpId="0" autoUpdateAnimBg="0"/>
      <p:bldP spid="1334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3048000" y="1068387"/>
            <a:ext cx="54102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A body is composed of an infinite number of</a:t>
            </a:r>
          </a:p>
          <a:p>
            <a:pPr eaLnBrk="1" hangingPunct="1"/>
            <a:r>
              <a:rPr lang="en-US" dirty="0"/>
              <a:t>particles, and so if the body is located within a</a:t>
            </a:r>
          </a:p>
          <a:p>
            <a:pPr eaLnBrk="1" hangingPunct="1"/>
            <a:r>
              <a:rPr lang="en-US" dirty="0"/>
              <a:t>gravitational field, then each of these particles will have a weight </a:t>
            </a:r>
            <a:r>
              <a:rPr lang="en-US" i="1" dirty="0" err="1"/>
              <a:t>d</a:t>
            </a:r>
            <a:r>
              <a:rPr lang="en-US" b="1" i="1" dirty="0" err="1"/>
              <a:t>W</a:t>
            </a:r>
            <a:r>
              <a:rPr lang="en-US" dirty="0"/>
              <a:t>.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3048000" y="3811588"/>
            <a:ext cx="55626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From the definition of a resultant force, the sum of moments due to individual particle </a:t>
            </a:r>
            <a:r>
              <a:rPr lang="en-US" dirty="0" smtClean="0"/>
              <a:t>weight </a:t>
            </a:r>
            <a:r>
              <a:rPr lang="en-US" dirty="0"/>
              <a:t>about any point is the same as the moment due to the resultant weight located at G. 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609600" y="5402262"/>
            <a:ext cx="7924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Also, note that the sum of moments due to the individual particle’s weights about point G is equal to zero.</a:t>
            </a:r>
          </a:p>
        </p:txBody>
      </p:sp>
      <p:pic>
        <p:nvPicPr>
          <p:cNvPr id="8200" name="Picture 41" descr="C:\Documents and Settings\ALBERT\Desktop\Statics_09\Hibbeler_12th\IMAGES-FINAL_M09\fig09_01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03"/>
          <a:stretch>
            <a:fillRect/>
          </a:stretch>
        </p:blipFill>
        <p:spPr bwMode="auto">
          <a:xfrm>
            <a:off x="457200" y="1143000"/>
            <a:ext cx="1995488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42" descr="C:\Documents and Settings\ALBERT\Desktop\Statics_09\Hibbeler_12th\IMAGES-FINAL_M09\fig09_0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961"/>
          <a:stretch>
            <a:fillRect/>
          </a:stretch>
        </p:blipFill>
        <p:spPr bwMode="auto">
          <a:xfrm>
            <a:off x="457200" y="3124200"/>
            <a:ext cx="20097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3048000" y="2625725"/>
            <a:ext cx="56388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The </a:t>
            </a:r>
            <a:r>
              <a:rPr lang="en-US" u="sng" dirty="0">
                <a:solidFill>
                  <a:srgbClr val="0000FA"/>
                </a:solidFill>
              </a:rPr>
              <a:t>center of gravity (CG)</a:t>
            </a:r>
            <a:r>
              <a:rPr lang="en-US" dirty="0">
                <a:solidFill>
                  <a:srgbClr val="0000FA"/>
                </a:solidFill>
              </a:rPr>
              <a:t> </a:t>
            </a:r>
            <a:r>
              <a:rPr lang="en-US" dirty="0"/>
              <a:t>is a point, often shown as G, which locates the resultant weight of a system of particles or a solid body.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CONCEPT OF CENTER OF GRAVITY (CG)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7" grpId="0" autoUpdateAnimBg="0"/>
      <p:bldP spid="34828" grpId="0" autoUpdateAnimBg="0"/>
      <p:bldP spid="34829" grpId="0" autoUpdateAnimBg="0"/>
      <p:bldP spid="3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33400" y="1035050"/>
            <a:ext cx="8382000" cy="3460750"/>
            <a:chOff x="533400" y="1035050"/>
            <a:chExt cx="8382000" cy="3460750"/>
          </a:xfrm>
        </p:grpSpPr>
        <p:sp>
          <p:nvSpPr>
            <p:cNvPr id="9232" name="Rectangle 40"/>
            <p:cNvSpPr>
              <a:spLocks noChangeArrowheads="1"/>
            </p:cNvSpPr>
            <p:nvPr/>
          </p:nvSpPr>
          <p:spPr bwMode="auto">
            <a:xfrm>
              <a:off x="3048000" y="2851150"/>
              <a:ext cx="443230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If </a:t>
              </a:r>
              <a:r>
                <a:rPr lang="en-US" i="1" dirty="0" err="1"/>
                <a:t>d</a:t>
              </a:r>
              <a:r>
                <a:rPr lang="en-US" b="1" i="1" dirty="0" err="1"/>
                <a:t>W</a:t>
              </a:r>
              <a:r>
                <a:rPr lang="en-US" i="1" dirty="0"/>
                <a:t> </a:t>
              </a:r>
              <a:r>
                <a:rPr lang="en-US" dirty="0"/>
                <a:t>is located at point </a:t>
              </a:r>
              <a:r>
                <a:rPr lang="en-US" i="1" dirty="0"/>
                <a:t>(x, y, z), </a:t>
              </a:r>
              <a:r>
                <a:rPr lang="en-US" dirty="0"/>
                <a:t>then</a:t>
              </a:r>
            </a:p>
          </p:txBody>
        </p:sp>
        <p:pic>
          <p:nvPicPr>
            <p:cNvPr id="9225" name="Picture 41" descr="C:\Documents and Settings\ALBERT\Desktop\Statics_09\Hibbeler_12th\IMAGES-FINAL_M09\fig09_01a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7503"/>
            <a:stretch>
              <a:fillRect/>
            </a:stretch>
          </p:blipFill>
          <p:spPr bwMode="auto">
            <a:xfrm>
              <a:off x="533400" y="1143000"/>
              <a:ext cx="1995488" cy="163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6" name="Picture 42" descr="C:\Documents and Settings\ALBERT\Desktop\Statics_09\Hibbeler_12th\IMAGES-FINAL_M09\fig09_01b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961"/>
            <a:stretch>
              <a:fillRect/>
            </a:stretch>
          </p:blipFill>
          <p:spPr bwMode="auto">
            <a:xfrm>
              <a:off x="533400" y="2819400"/>
              <a:ext cx="2009775" cy="167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7" name="TextBox 32"/>
            <p:cNvSpPr txBox="1">
              <a:spLocks noChangeArrowheads="1"/>
            </p:cNvSpPr>
            <p:nvPr/>
          </p:nvSpPr>
          <p:spPr bwMode="auto">
            <a:xfrm>
              <a:off x="3048000" y="1035050"/>
              <a:ext cx="5867400" cy="1784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dirty="0"/>
                <a:t>The location of the center of gravity, measured from the y axis, is determined by equating the moment of </a:t>
              </a:r>
              <a:r>
                <a:rPr lang="en-US" b="1" i="1" dirty="0"/>
                <a:t>W</a:t>
              </a:r>
              <a:r>
                <a:rPr lang="en-US" dirty="0"/>
                <a:t> about the </a:t>
              </a:r>
              <a:r>
                <a:rPr lang="en-US" dirty="0" smtClean="0"/>
                <a:t>y-axis </a:t>
              </a:r>
              <a:r>
                <a:rPr lang="en-US" dirty="0"/>
                <a:t>to the sum of the moments of the weights of the particles about this same axis. </a:t>
              </a:r>
            </a:p>
          </p:txBody>
        </p:sp>
        <p:sp>
          <p:nvSpPr>
            <p:cNvPr id="9228" name="Text Box 69"/>
            <p:cNvSpPr txBox="1">
              <a:spLocks noChangeArrowheads="1"/>
            </p:cNvSpPr>
            <p:nvPr/>
          </p:nvSpPr>
          <p:spPr bwMode="auto">
            <a:xfrm>
              <a:off x="5845363" y="2720787"/>
              <a:ext cx="4254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400" dirty="0"/>
                <a:t> ~</a:t>
              </a:r>
            </a:p>
          </p:txBody>
        </p:sp>
        <p:sp>
          <p:nvSpPr>
            <p:cNvPr id="9229" name="Text Box 69"/>
            <p:cNvSpPr txBox="1">
              <a:spLocks noChangeArrowheads="1"/>
            </p:cNvSpPr>
            <p:nvPr/>
          </p:nvSpPr>
          <p:spPr bwMode="auto">
            <a:xfrm>
              <a:off x="6078071" y="2720787"/>
              <a:ext cx="4254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400" dirty="0"/>
                <a:t> ~</a:t>
              </a:r>
            </a:p>
          </p:txBody>
        </p:sp>
        <p:sp>
          <p:nvSpPr>
            <p:cNvPr id="9230" name="Text Box 69"/>
            <p:cNvSpPr txBox="1">
              <a:spLocks noChangeArrowheads="1"/>
            </p:cNvSpPr>
            <p:nvPr/>
          </p:nvSpPr>
          <p:spPr bwMode="auto">
            <a:xfrm>
              <a:off x="6298079" y="2720787"/>
              <a:ext cx="4254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400"/>
                <a:t> ~</a:t>
              </a:r>
            </a:p>
          </p:txBody>
        </p:sp>
        <p:grpSp>
          <p:nvGrpSpPr>
            <p:cNvPr id="9231" name="Group 39"/>
            <p:cNvGrpSpPr>
              <a:grpSpLocks/>
            </p:cNvGrpSpPr>
            <p:nvPr/>
          </p:nvGrpSpPr>
          <p:grpSpPr bwMode="auto">
            <a:xfrm>
              <a:off x="4495800" y="3048002"/>
              <a:ext cx="1786581" cy="684638"/>
              <a:chOff x="4857045" y="3174999"/>
              <a:chExt cx="1786955" cy="685313"/>
            </a:xfrm>
          </p:grpSpPr>
          <p:sp>
            <p:nvSpPr>
              <p:cNvPr id="9242" name="Rectangle 36"/>
              <p:cNvSpPr>
                <a:spLocks noChangeArrowheads="1"/>
              </p:cNvSpPr>
              <p:nvPr/>
            </p:nvSpPr>
            <p:spPr bwMode="auto">
              <a:xfrm>
                <a:off x="4876800" y="3429000"/>
                <a:ext cx="1767200" cy="431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1" dirty="0"/>
                  <a:t> x </a:t>
                </a:r>
                <a:r>
                  <a:rPr lang="en-US" b="1" i="1" dirty="0"/>
                  <a:t>W</a:t>
                </a:r>
                <a:r>
                  <a:rPr lang="en-US" i="1" dirty="0"/>
                  <a:t> = </a:t>
                </a:r>
                <a:r>
                  <a:rPr lang="en-US" i="1" dirty="0">
                    <a:sym typeface="Symbol" pitchFamily="18" charset="2"/>
                  </a:rPr>
                  <a:t> x </a:t>
                </a:r>
                <a:r>
                  <a:rPr lang="en-US" i="1" dirty="0" err="1">
                    <a:sym typeface="Symbol" pitchFamily="18" charset="2"/>
                  </a:rPr>
                  <a:t>d</a:t>
                </a:r>
                <a:r>
                  <a:rPr lang="en-US" b="1" i="1" dirty="0" err="1">
                    <a:sym typeface="Symbol" pitchFamily="18" charset="2"/>
                  </a:rPr>
                  <a:t>W</a:t>
                </a:r>
                <a:endParaRPr lang="en-US" b="1" dirty="0"/>
              </a:p>
            </p:txBody>
          </p:sp>
          <p:sp>
            <p:nvSpPr>
              <p:cNvPr id="9243" name="Text Box 69"/>
              <p:cNvSpPr txBox="1">
                <a:spLocks noChangeArrowheads="1"/>
              </p:cNvSpPr>
              <p:nvPr/>
            </p:nvSpPr>
            <p:spPr bwMode="auto">
              <a:xfrm>
                <a:off x="5754510" y="3310467"/>
                <a:ext cx="42832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2400"/>
                  <a:t> ~</a:t>
                </a:r>
              </a:p>
            </p:txBody>
          </p:sp>
          <p:sp>
            <p:nvSpPr>
              <p:cNvPr id="9244" name="Text Box 69"/>
              <p:cNvSpPr txBox="1">
                <a:spLocks noChangeArrowheads="1"/>
              </p:cNvSpPr>
              <p:nvPr/>
            </p:nvSpPr>
            <p:spPr bwMode="auto">
              <a:xfrm>
                <a:off x="4857045" y="3174999"/>
                <a:ext cx="41549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2400"/>
                  <a:t> _</a:t>
                </a:r>
              </a:p>
            </p:txBody>
          </p:sp>
        </p:grpSp>
        <p:sp>
          <p:nvSpPr>
            <p:cNvPr id="9233" name="Rectangle 41"/>
            <p:cNvSpPr>
              <a:spLocks noChangeArrowheads="1"/>
            </p:cNvSpPr>
            <p:nvPr/>
          </p:nvSpPr>
          <p:spPr bwMode="auto">
            <a:xfrm>
              <a:off x="3124200" y="3962400"/>
              <a:ext cx="135890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Similarly, </a:t>
              </a:r>
            </a:p>
          </p:txBody>
        </p:sp>
        <p:grpSp>
          <p:nvGrpSpPr>
            <p:cNvPr id="9234" name="Group 42"/>
            <p:cNvGrpSpPr>
              <a:grpSpLocks/>
            </p:cNvGrpSpPr>
            <p:nvPr/>
          </p:nvGrpSpPr>
          <p:grpSpPr bwMode="auto">
            <a:xfrm>
              <a:off x="4419600" y="3733802"/>
              <a:ext cx="1786581" cy="684638"/>
              <a:chOff x="4857045" y="3174999"/>
              <a:chExt cx="1786955" cy="685313"/>
            </a:xfrm>
          </p:grpSpPr>
          <p:sp>
            <p:nvSpPr>
              <p:cNvPr id="9239" name="Rectangle 43"/>
              <p:cNvSpPr>
                <a:spLocks noChangeArrowheads="1"/>
              </p:cNvSpPr>
              <p:nvPr/>
            </p:nvSpPr>
            <p:spPr bwMode="auto">
              <a:xfrm>
                <a:off x="4876800" y="3429000"/>
                <a:ext cx="1767200" cy="431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1" dirty="0"/>
                  <a:t> y </a:t>
                </a:r>
                <a:r>
                  <a:rPr lang="en-US" b="1" i="1" dirty="0"/>
                  <a:t>W</a:t>
                </a:r>
                <a:r>
                  <a:rPr lang="en-US" i="1" dirty="0"/>
                  <a:t> = </a:t>
                </a:r>
                <a:r>
                  <a:rPr lang="en-US" i="1" dirty="0">
                    <a:sym typeface="Symbol" pitchFamily="18" charset="2"/>
                  </a:rPr>
                  <a:t> y </a:t>
                </a:r>
                <a:r>
                  <a:rPr lang="en-US" i="1" dirty="0" err="1">
                    <a:sym typeface="Symbol" pitchFamily="18" charset="2"/>
                  </a:rPr>
                  <a:t>d</a:t>
                </a:r>
                <a:r>
                  <a:rPr lang="en-US" b="1" i="1" dirty="0" err="1">
                    <a:sym typeface="Symbol" pitchFamily="18" charset="2"/>
                  </a:rPr>
                  <a:t>W</a:t>
                </a:r>
                <a:endParaRPr lang="en-US" b="1" dirty="0"/>
              </a:p>
            </p:txBody>
          </p:sp>
          <p:sp>
            <p:nvSpPr>
              <p:cNvPr id="9240" name="Text Box 69"/>
              <p:cNvSpPr txBox="1">
                <a:spLocks noChangeArrowheads="1"/>
              </p:cNvSpPr>
              <p:nvPr/>
            </p:nvSpPr>
            <p:spPr bwMode="auto">
              <a:xfrm>
                <a:off x="5754510" y="3310467"/>
                <a:ext cx="42832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2400"/>
                  <a:t> ~</a:t>
                </a:r>
              </a:p>
            </p:txBody>
          </p:sp>
          <p:sp>
            <p:nvSpPr>
              <p:cNvPr id="9241" name="Text Box 69"/>
              <p:cNvSpPr txBox="1">
                <a:spLocks noChangeArrowheads="1"/>
              </p:cNvSpPr>
              <p:nvPr/>
            </p:nvSpPr>
            <p:spPr bwMode="auto">
              <a:xfrm>
                <a:off x="4857045" y="3174999"/>
                <a:ext cx="41549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2400"/>
                  <a:t> _</a:t>
                </a:r>
              </a:p>
            </p:txBody>
          </p:sp>
        </p:grpSp>
        <p:grpSp>
          <p:nvGrpSpPr>
            <p:cNvPr id="9235" name="Group 46"/>
            <p:cNvGrpSpPr>
              <a:grpSpLocks/>
            </p:cNvGrpSpPr>
            <p:nvPr/>
          </p:nvGrpSpPr>
          <p:grpSpPr bwMode="auto">
            <a:xfrm>
              <a:off x="6457950" y="3722687"/>
              <a:ext cx="1754524" cy="685226"/>
              <a:chOff x="4857045" y="3174999"/>
              <a:chExt cx="1754583" cy="684315"/>
            </a:xfrm>
          </p:grpSpPr>
          <p:sp>
            <p:nvSpPr>
              <p:cNvPr id="9236" name="Rectangle 47"/>
              <p:cNvSpPr>
                <a:spLocks noChangeArrowheads="1"/>
              </p:cNvSpPr>
              <p:nvPr/>
            </p:nvSpPr>
            <p:spPr bwMode="auto">
              <a:xfrm>
                <a:off x="4876800" y="3429000"/>
                <a:ext cx="1734828" cy="430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1" dirty="0"/>
                  <a:t> z </a:t>
                </a:r>
                <a:r>
                  <a:rPr lang="en-US" b="1" i="1" dirty="0"/>
                  <a:t>W</a:t>
                </a:r>
                <a:r>
                  <a:rPr lang="en-US" i="1" dirty="0"/>
                  <a:t> = </a:t>
                </a:r>
                <a:r>
                  <a:rPr lang="en-US" i="1" dirty="0">
                    <a:sym typeface="Symbol" pitchFamily="18" charset="2"/>
                  </a:rPr>
                  <a:t> z </a:t>
                </a:r>
                <a:r>
                  <a:rPr lang="en-US" i="1" dirty="0" err="1">
                    <a:sym typeface="Symbol" pitchFamily="18" charset="2"/>
                  </a:rPr>
                  <a:t>d</a:t>
                </a:r>
                <a:r>
                  <a:rPr lang="en-US" b="1" i="1" dirty="0" err="1">
                    <a:sym typeface="Symbol" pitchFamily="18" charset="2"/>
                  </a:rPr>
                  <a:t>W</a:t>
                </a:r>
                <a:endParaRPr lang="en-US" b="1" dirty="0"/>
              </a:p>
            </p:txBody>
          </p:sp>
          <p:sp>
            <p:nvSpPr>
              <p:cNvPr id="9237" name="Text Box 69"/>
              <p:cNvSpPr txBox="1">
                <a:spLocks noChangeArrowheads="1"/>
              </p:cNvSpPr>
              <p:nvPr/>
            </p:nvSpPr>
            <p:spPr bwMode="auto">
              <a:xfrm>
                <a:off x="5754510" y="3310467"/>
                <a:ext cx="42832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2400"/>
                  <a:t> ~</a:t>
                </a:r>
              </a:p>
            </p:txBody>
          </p:sp>
          <p:sp>
            <p:nvSpPr>
              <p:cNvPr id="9238" name="Text Box 69"/>
              <p:cNvSpPr txBox="1">
                <a:spLocks noChangeArrowheads="1"/>
              </p:cNvSpPr>
              <p:nvPr/>
            </p:nvSpPr>
            <p:spPr bwMode="auto">
              <a:xfrm>
                <a:off x="4857045" y="3174999"/>
                <a:ext cx="41549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2400"/>
                  <a:t> _</a:t>
                </a:r>
              </a:p>
            </p:txBody>
          </p:sp>
        </p:grp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533400" y="4572000"/>
            <a:ext cx="8077200" cy="1754188"/>
            <a:chOff x="533400" y="4572000"/>
            <a:chExt cx="8077200" cy="1754188"/>
          </a:xfrm>
        </p:grpSpPr>
        <p:sp>
          <p:nvSpPr>
            <p:cNvPr id="9223" name="Text Box 14"/>
            <p:cNvSpPr txBox="1">
              <a:spLocks noChangeArrowheads="1"/>
            </p:cNvSpPr>
            <p:nvPr/>
          </p:nvSpPr>
          <p:spPr bwMode="auto">
            <a:xfrm>
              <a:off x="533400" y="4572000"/>
              <a:ext cx="8077200" cy="769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dirty="0"/>
                <a:t>Therefore, the location of the center of gravity G with respect to the x, y</a:t>
              </a:r>
              <a:r>
                <a:rPr lang="en-US" dirty="0" smtClean="0"/>
                <a:t>, z-axes </a:t>
              </a:r>
              <a:r>
                <a:rPr lang="en-US" dirty="0"/>
                <a:t>becomes</a:t>
              </a:r>
            </a:p>
          </p:txBody>
        </p:sp>
        <p:pic>
          <p:nvPicPr>
            <p:cNvPr id="9224" name="Picture 4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5105400"/>
              <a:ext cx="4191000" cy="1220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CONCEPT OF CG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762000" y="1246187"/>
            <a:ext cx="8077200" cy="2049463"/>
            <a:chOff x="480" y="624"/>
            <a:chExt cx="5088" cy="1291"/>
          </a:xfrm>
        </p:grpSpPr>
        <p:sp>
          <p:nvSpPr>
            <p:cNvPr id="10249" name="Text Box 20"/>
            <p:cNvSpPr txBox="1">
              <a:spLocks noChangeArrowheads="1"/>
            </p:cNvSpPr>
            <p:nvPr/>
          </p:nvSpPr>
          <p:spPr bwMode="auto">
            <a:xfrm>
              <a:off x="480" y="1392"/>
              <a:ext cx="5088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By replacing the </a:t>
              </a:r>
              <a:r>
                <a:rPr lang="en-US" sz="2400" b="1" i="1" dirty="0"/>
                <a:t>W</a:t>
              </a:r>
              <a:r>
                <a:rPr lang="en-US" sz="2400" dirty="0"/>
                <a:t> with a m in these equations, the coordinates of the center of mass can be found.</a:t>
              </a:r>
            </a:p>
          </p:txBody>
        </p:sp>
        <p:pic>
          <p:nvPicPr>
            <p:cNvPr id="10250" name="Picture 10" descr="CH 9 Center of Mass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624"/>
              <a:ext cx="2638" cy="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914400" y="3448050"/>
            <a:ext cx="7848600" cy="2495550"/>
            <a:chOff x="576" y="2112"/>
            <a:chExt cx="4944" cy="1572"/>
          </a:xfrm>
        </p:grpSpPr>
        <p:sp>
          <p:nvSpPr>
            <p:cNvPr id="10247" name="Text Box 14"/>
            <p:cNvSpPr txBox="1">
              <a:spLocks noChangeArrowheads="1"/>
            </p:cNvSpPr>
            <p:nvPr/>
          </p:nvSpPr>
          <p:spPr bwMode="auto">
            <a:xfrm>
              <a:off x="576" y="2928"/>
              <a:ext cx="4944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Similarly, the coordinates of the centroid of volume, area, or length can be obtained by replacing </a:t>
              </a:r>
              <a:r>
                <a:rPr lang="en-US" sz="2400" b="1" i="1" dirty="0"/>
                <a:t>W</a:t>
              </a:r>
              <a:r>
                <a:rPr lang="en-US" sz="2400" dirty="0"/>
                <a:t> by </a:t>
              </a:r>
              <a:r>
                <a:rPr lang="en-US" sz="2400" b="1" i="1" dirty="0"/>
                <a:t>V</a:t>
              </a:r>
              <a:r>
                <a:rPr lang="en-US" sz="2400" dirty="0"/>
                <a:t>, </a:t>
              </a:r>
              <a:r>
                <a:rPr lang="en-US" sz="2400" b="1" i="1" dirty="0"/>
                <a:t>A</a:t>
              </a:r>
              <a:r>
                <a:rPr lang="en-US" sz="2400" dirty="0"/>
                <a:t>, or </a:t>
              </a:r>
              <a:r>
                <a:rPr lang="en-US" sz="2400" b="1" i="1" dirty="0"/>
                <a:t>L</a:t>
              </a:r>
              <a:r>
                <a:rPr lang="en-US" sz="2400" dirty="0"/>
                <a:t>, respectively.</a:t>
              </a:r>
            </a:p>
          </p:txBody>
        </p:sp>
        <p:pic>
          <p:nvPicPr>
            <p:cNvPr id="10248" name="Picture 11" descr="CH 9 Centroi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2112"/>
              <a:ext cx="2406" cy="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CM &amp; CENTROID OF A BODY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3124200" y="2140803"/>
            <a:ext cx="5638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The centroid coincides with the center of mass or the center of gravity </a:t>
            </a:r>
            <a:r>
              <a:rPr lang="en-US" sz="2400" dirty="0">
                <a:solidFill>
                  <a:srgbClr val="0000FA"/>
                </a:solidFill>
              </a:rPr>
              <a:t>only</a:t>
            </a:r>
            <a:r>
              <a:rPr lang="en-US" sz="2400" dirty="0"/>
              <a:t> if the material of the body is homogenous (density or specific weight is constant throughout the body).</a:t>
            </a:r>
          </a:p>
        </p:txBody>
      </p:sp>
      <p:sp>
        <p:nvSpPr>
          <p:cNvPr id="11271" name="Text Box 13"/>
          <p:cNvSpPr txBox="1">
            <a:spLocks noChangeArrowheads="1"/>
          </p:cNvSpPr>
          <p:nvPr/>
        </p:nvSpPr>
        <p:spPr bwMode="auto">
          <a:xfrm>
            <a:off x="3124200" y="4198203"/>
            <a:ext cx="5638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If an object has an axis of symmetry, then the centroid of object lies on that axis.</a:t>
            </a:r>
          </a:p>
        </p:txBody>
      </p:sp>
      <p:sp>
        <p:nvSpPr>
          <p:cNvPr id="11272" name="Text Box 14"/>
          <p:cNvSpPr txBox="1">
            <a:spLocks noChangeArrowheads="1"/>
          </p:cNvSpPr>
          <p:nvPr/>
        </p:nvSpPr>
        <p:spPr bwMode="auto">
          <a:xfrm>
            <a:off x="3124200" y="5112603"/>
            <a:ext cx="533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In some cases, the centroid </a:t>
            </a:r>
            <a:r>
              <a:rPr lang="en-US" sz="2400" dirty="0" smtClean="0"/>
              <a:t>may not be </a:t>
            </a:r>
            <a:r>
              <a:rPr lang="en-US" sz="2400" dirty="0"/>
              <a:t>located on the object.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33400" y="914400"/>
            <a:ext cx="8305800" cy="5357813"/>
            <a:chOff x="336" y="576"/>
            <a:chExt cx="5232" cy="3375"/>
          </a:xfrm>
        </p:grpSpPr>
        <p:grpSp>
          <p:nvGrpSpPr>
            <p:cNvPr id="11273" name="Group 14"/>
            <p:cNvGrpSpPr>
              <a:grpSpLocks/>
            </p:cNvGrpSpPr>
            <p:nvPr/>
          </p:nvGrpSpPr>
          <p:grpSpPr bwMode="auto">
            <a:xfrm>
              <a:off x="528" y="576"/>
              <a:ext cx="5040" cy="1586"/>
              <a:chOff x="384" y="576"/>
              <a:chExt cx="5040" cy="1586"/>
            </a:xfrm>
          </p:grpSpPr>
          <p:sp>
            <p:nvSpPr>
              <p:cNvPr id="11276" name="Text Box 11"/>
              <p:cNvSpPr txBox="1">
                <a:spLocks noChangeArrowheads="1"/>
              </p:cNvSpPr>
              <p:nvPr/>
            </p:nvSpPr>
            <p:spPr bwMode="auto">
              <a:xfrm>
                <a:off x="1824" y="677"/>
                <a:ext cx="3600" cy="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dirty="0"/>
                  <a:t>The centroid, C, is a point </a:t>
                </a:r>
                <a:r>
                  <a:rPr lang="en-US" sz="2400" dirty="0" smtClean="0"/>
                  <a:t>defining </a:t>
                </a:r>
                <a:r>
                  <a:rPr lang="en-US" sz="2400" dirty="0"/>
                  <a:t>the </a:t>
                </a: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 smtClean="0">
                    <a:solidFill>
                      <a:srgbClr val="0000FA"/>
                    </a:solidFill>
                  </a:rPr>
                  <a:t>geometric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center of an object.</a:t>
                </a:r>
              </a:p>
            </p:txBody>
          </p:sp>
          <p:pic>
            <p:nvPicPr>
              <p:cNvPr id="11277" name="Picture 13" descr="CH 9 Centroid II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576"/>
                <a:ext cx="1068" cy="15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1274" name="Picture 15" descr="CH 9 Centroid III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2208"/>
              <a:ext cx="1064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5" name="Picture 16" descr="CH 9 Centroid IV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3168"/>
              <a:ext cx="1490" cy="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CONCEPT OF CENTROID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2" grpId="0" autoUpdateAnimBg="0"/>
      <p:bldP spid="11271" grpId="0"/>
      <p:bldP spid="11272" grpId="0"/>
    </p:bldLst>
  </p:timing>
</p:sld>
</file>

<file path=ppt/theme/theme1.xml><?xml version="1.0" encoding="utf-8"?>
<a:theme xmlns:a="http://schemas.openxmlformats.org/drawingml/2006/main" name="Template_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White.potx" id="{8C25AA59-8215-43E2-A456-D09F398F14AE}" vid="{18175F9B-0567-4CE6-B434-30CB09040A9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Template_White</Template>
  <TotalTime>6837</TotalTime>
  <Words>1537</Words>
  <Application>Microsoft Office PowerPoint</Application>
  <PresentationFormat>On-screen Show (4:3)</PresentationFormat>
  <Paragraphs>200</Paragraphs>
  <Slides>20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MS PGothic</vt:lpstr>
      <vt:lpstr>MS PGothic</vt:lpstr>
      <vt:lpstr>Arial</vt:lpstr>
      <vt:lpstr>Calibri</vt:lpstr>
      <vt:lpstr>Cambria Math</vt:lpstr>
      <vt:lpstr>Symbol</vt:lpstr>
      <vt:lpstr>Times New Roman</vt:lpstr>
      <vt:lpstr>Verdana</vt:lpstr>
      <vt:lpstr>Template_White</vt:lpstr>
      <vt:lpstr>CENTER OF GRAVITY, CENTER OF MASS AND CENTROID OF A BODY</vt:lpstr>
      <vt:lpstr>READING QUIZ</vt:lpstr>
      <vt:lpstr>APPLICATIONS</vt:lpstr>
      <vt:lpstr>APPLICATIONS (continued)</vt:lpstr>
      <vt:lpstr>APPLICATIONS (continued)</vt:lpstr>
      <vt:lpstr>CONCEPT OF CENTER OF GRAVITY (CG)</vt:lpstr>
      <vt:lpstr>CONCEPT OF CG (continued)</vt:lpstr>
      <vt:lpstr>CM &amp; CENTROID OF A BODY</vt:lpstr>
      <vt:lpstr>CONCEPT OF CENTROID</vt:lpstr>
      <vt:lpstr>STEPS TO DETERME THE CENTROID OF AN AREA</vt:lpstr>
      <vt:lpstr>EXAMPLE I</vt:lpstr>
      <vt:lpstr>EXAMPLE I (continued)</vt:lpstr>
      <vt:lpstr>EXAMPLE II</vt:lpstr>
      <vt:lpstr>CONCEPT QUIZ</vt:lpstr>
      <vt:lpstr>GROUP  PROBLEM  SOLVING</vt:lpstr>
      <vt:lpstr>GROUP  PROBLEM SOLVING (continued)</vt:lpstr>
      <vt:lpstr>GROUP  PROBLEM SOLVING (continued)</vt:lpstr>
      <vt:lpstr>GROUP  PROBLEM  SOLVING (continued)</vt:lpstr>
      <vt:lpstr>ATTENTION QUIZ</vt:lpstr>
      <vt:lpstr>PowerPoint Presentation</vt:lpstr>
    </vt:vector>
  </TitlesOfParts>
  <Company>NDSU &amp; ASU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9.1</dc:title>
  <dc:subject>Hibbeler Statics 14th Edition</dc:subject>
  <dc:creator>Mehta, Danielson, Nam, &amp; Georgeou</dc:creator>
  <dc:description>Updated for Hibbeler 14th Edition Statics textbook by Dr. Changho Nam, edited by Dr. Scott Danielson.</dc:description>
  <cp:lastModifiedBy>Zabdawi, Marwan</cp:lastModifiedBy>
  <cp:revision>157</cp:revision>
  <cp:lastPrinted>2001-02-27T21:01:39Z</cp:lastPrinted>
  <dcterms:created xsi:type="dcterms:W3CDTF">2000-09-21T13:10:48Z</dcterms:created>
  <dcterms:modified xsi:type="dcterms:W3CDTF">2017-06-23T09:49:49Z</dcterms:modified>
</cp:coreProperties>
</file>