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25"/>
  </p:notesMasterIdLst>
  <p:handoutMasterIdLst>
    <p:handoutMasterId r:id="rId26"/>
  </p:handoutMasterIdLst>
  <p:sldIdLst>
    <p:sldId id="264" r:id="rId2"/>
    <p:sldId id="265" r:id="rId3"/>
    <p:sldId id="267" r:id="rId4"/>
    <p:sldId id="263" r:id="rId5"/>
    <p:sldId id="268" r:id="rId6"/>
    <p:sldId id="269" r:id="rId7"/>
    <p:sldId id="270" r:id="rId8"/>
    <p:sldId id="305" r:id="rId9"/>
    <p:sldId id="271" r:id="rId10"/>
    <p:sldId id="304" r:id="rId11"/>
    <p:sldId id="272" r:id="rId12"/>
    <p:sldId id="278" r:id="rId13"/>
    <p:sldId id="279" r:id="rId14"/>
    <p:sldId id="298" r:id="rId15"/>
    <p:sldId id="299" r:id="rId16"/>
    <p:sldId id="309" r:id="rId17"/>
    <p:sldId id="310" r:id="rId18"/>
    <p:sldId id="274" r:id="rId19"/>
    <p:sldId id="301" r:id="rId20"/>
    <p:sldId id="302" r:id="rId21"/>
    <p:sldId id="314" r:id="rId22"/>
    <p:sldId id="297" r:id="rId23"/>
    <p:sldId id="286" r:id="rId2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200" kern="1200">
        <a:solidFill>
          <a:srgbClr val="00FF00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200" kern="1200">
        <a:solidFill>
          <a:srgbClr val="00FF00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200" kern="1200">
        <a:solidFill>
          <a:srgbClr val="00FF00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200" kern="1200">
        <a:solidFill>
          <a:srgbClr val="00FF00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200" kern="1200">
        <a:solidFill>
          <a:srgbClr val="00FF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rgbClr val="00FF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rgbClr val="00FF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rgbClr val="00FF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rgbClr val="00FF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A"/>
    <a:srgbClr val="990033"/>
    <a:srgbClr val="000096"/>
    <a:srgbClr val="FF0000"/>
    <a:srgbClr val="00FF00"/>
    <a:srgbClr val="00FFFF"/>
    <a:srgbClr val="0000FF"/>
    <a:srgbClr val="FFCC66"/>
    <a:srgbClr val="FFCC99"/>
    <a:srgbClr val="FFAD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78" autoAdjust="0"/>
    <p:restoredTop sz="86350" autoAdjust="0"/>
  </p:normalViewPr>
  <p:slideViewPr>
    <p:cSldViewPr snapToGrid="0">
      <p:cViewPr varScale="1">
        <p:scale>
          <a:sx n="79" d="100"/>
          <a:sy n="79" d="100"/>
        </p:scale>
        <p:origin x="133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814"/>
    </p:cViewPr>
  </p:sorterViewPr>
  <p:notesViewPr>
    <p:cSldViewPr snapToGrid="0">
      <p:cViewPr varScale="1">
        <p:scale>
          <a:sx n="37" d="100"/>
          <a:sy n="37" d="100"/>
        </p:scale>
        <p:origin x="-14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Statics:The Next Generation (2nd Ed.)   Mehta, Danielson, &amp; Berg   Lecture Notes for Sections 8.1-8.2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1C85AA2-4FB4-4984-B4D3-CE2B0F4B40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33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Statics:The Next Generation (2nd Ed.)   Mehta, Danielson, &amp; Berg   Lecture Notes for Sections 8.1-8.2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38FA4BC-2B77-44E2-A55A-04761E0EEA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7488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1"/>
                </a:solidFill>
              </a:rPr>
              <a:t>Statics:The Next Generation (2nd Ed.)   Mehta, Danielson, &amp; Berg   Lecture Notes for Sections 8.1-8.2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536A23-D4A1-411C-B52B-3716B4444F0F}" type="slidenum">
              <a:rPr lang="en-US" sz="1200">
                <a:solidFill>
                  <a:schemeClr val="tx1"/>
                </a:solidFill>
              </a:rPr>
              <a:pPr eaLnBrk="1" hangingPunct="1"/>
              <a:t>1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662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50697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1"/>
                </a:solidFill>
              </a:rPr>
              <a:t>Statics:The Next Generation (2nd Ed.)   Mehta, Danielson, &amp; Berg   Lecture Notes for Sections 8.1-8.2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40379DA-E8B3-4793-82C1-4A1FBA08DE59}" type="slidenum">
              <a:rPr lang="en-US" sz="1200">
                <a:solidFill>
                  <a:schemeClr val="tx1"/>
                </a:solidFill>
              </a:rPr>
              <a:pPr eaLnBrk="1" hangingPunct="1"/>
              <a:t>10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0285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1"/>
                </a:solidFill>
              </a:rPr>
              <a:t>Statics:The Next Generation (2nd Ed.)   Mehta, Danielson, &amp; Berg   Lecture Notes for Sections 8.1-8.2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9890F8D-86C5-4749-9C26-56545C90C321}" type="slidenum">
              <a:rPr lang="en-US" sz="1200">
                <a:solidFill>
                  <a:schemeClr val="tx1"/>
                </a:solidFill>
              </a:rPr>
              <a:pPr eaLnBrk="1" hangingPunct="1"/>
              <a:t>11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6616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1"/>
                </a:solidFill>
              </a:rPr>
              <a:t>Statics:The Next Generation (2nd Ed.)   Mehta, Danielson, &amp; Berg   Lecture Notes for Sections 8.1-8.2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3859D3B-EF8E-4259-ACB7-07A65CA6998F}" type="slidenum">
              <a:rPr lang="en-US" sz="1200">
                <a:solidFill>
                  <a:schemeClr val="tx1"/>
                </a:solidFill>
              </a:rPr>
              <a:pPr eaLnBrk="1" hangingPunct="1"/>
              <a:t>12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364227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1"/>
                </a:solidFill>
              </a:rPr>
              <a:t>Statics:The Next Generation (2nd Ed.)   Mehta, Danielson, &amp; Berg   Lecture Notes for Sections 8.1-8.2</a:t>
            </a:r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5DDBFA7-C061-42A9-AB6B-07B2DE42D3AD}" type="slidenum">
              <a:rPr lang="en-US" sz="1200">
                <a:solidFill>
                  <a:schemeClr val="tx1"/>
                </a:solidFill>
              </a:rPr>
              <a:pPr eaLnBrk="1" hangingPunct="1"/>
              <a:t>13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04150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1"/>
                </a:solidFill>
              </a:rPr>
              <a:t>Statics:The Next Generation (2nd Ed.)   Mehta, Danielson, &amp; Berg   Lecture Notes for Sections 8.1-8.2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86CDFCC-11B7-4982-AF25-D2B44479B45B}" type="slidenum">
              <a:rPr lang="en-US" sz="1200">
                <a:solidFill>
                  <a:schemeClr val="tx1"/>
                </a:solidFill>
              </a:rPr>
              <a:pPr eaLnBrk="1" hangingPunct="1"/>
              <a:t>14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Source : F8-5</a:t>
            </a:r>
          </a:p>
        </p:txBody>
      </p:sp>
    </p:spTree>
    <p:extLst>
      <p:ext uri="{BB962C8B-B14F-4D97-AF65-F5344CB8AC3E}">
        <p14:creationId xmlns:p14="http://schemas.microsoft.com/office/powerpoint/2010/main" val="23884406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1"/>
                </a:solidFill>
              </a:rPr>
              <a:t>Statics:The Next Generation (2nd Ed.)   Mehta, Danielson, &amp; Berg   Lecture Notes for Sections 8.1-8.2</a:t>
            </a:r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02CC824-F9EA-4BE3-A8AB-4B40D84A61BC}" type="slidenum">
              <a:rPr lang="en-US" sz="1200">
                <a:solidFill>
                  <a:schemeClr val="tx1"/>
                </a:solidFill>
              </a:rPr>
              <a:pPr eaLnBrk="1" hangingPunct="1"/>
              <a:t>15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13265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1"/>
                </a:solidFill>
              </a:rPr>
              <a:t>Statics:The Next Generation (2nd Ed.)   Mehta, Danielson, &amp; Berg   Lecture Notes for Sections 8.1-8.2</a:t>
            </a:r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02CC824-F9EA-4BE3-A8AB-4B40D84A61BC}" type="slidenum">
              <a:rPr lang="en-US" sz="1200">
                <a:solidFill>
                  <a:schemeClr val="tx1"/>
                </a:solidFill>
              </a:rPr>
              <a:pPr eaLnBrk="1" hangingPunct="1"/>
              <a:t>16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41306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1"/>
                </a:solidFill>
              </a:rPr>
              <a:t>Statics:The Next Generation (2nd Ed.)   Mehta, Danielson, &amp; Berg   Lecture Notes for Sections 8.1-8.2</a:t>
            </a:r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02CC824-F9EA-4BE3-A8AB-4B40D84A61BC}" type="slidenum">
              <a:rPr lang="en-US" sz="1200">
                <a:solidFill>
                  <a:schemeClr val="tx1"/>
                </a:solidFill>
              </a:rPr>
              <a:pPr eaLnBrk="1" hangingPunct="1"/>
              <a:t>17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01178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1"/>
                </a:solidFill>
              </a:rPr>
              <a:t>Statics:The Next Generation (2nd Ed.)   Mehta, Danielson, &amp; Berg   Lecture Notes for Sections 8.1-8.2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0D22CBC-84FE-4696-9BBF-2CF9518D5526}" type="slidenum">
              <a:rPr lang="en-US" sz="1200">
                <a:solidFill>
                  <a:schemeClr val="tx1"/>
                </a:solidFill>
              </a:rPr>
              <a:pPr eaLnBrk="1" hangingPunct="1"/>
              <a:t>18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400" smtClean="0"/>
              <a:t>Answer:</a:t>
            </a:r>
          </a:p>
          <a:p>
            <a:pPr eaLnBrk="1" hangingPunct="1"/>
            <a:r>
              <a:rPr lang="en-US" sz="2400" smtClean="0"/>
              <a:t>1. A</a:t>
            </a:r>
          </a:p>
          <a:p>
            <a:pPr eaLnBrk="1" hangingPunct="1"/>
            <a:r>
              <a:rPr lang="en-US" sz="2400" smtClean="0"/>
              <a:t>2. C</a:t>
            </a:r>
          </a:p>
        </p:txBody>
      </p:sp>
    </p:spTree>
    <p:extLst>
      <p:ext uri="{BB962C8B-B14F-4D97-AF65-F5344CB8AC3E}">
        <p14:creationId xmlns:p14="http://schemas.microsoft.com/office/powerpoint/2010/main" val="25118987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1"/>
                </a:solidFill>
              </a:rPr>
              <a:t>Statics:The Next Generation (2nd Ed.)   Mehta, Danielson, &amp; Berg   Lecture Notes for Sections 8.1-8.2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F379AF0-D0C7-4723-BD93-FE827078F56B}" type="slidenum">
              <a:rPr lang="en-US" sz="1200">
                <a:solidFill>
                  <a:schemeClr val="tx1"/>
                </a:solidFill>
              </a:rPr>
              <a:pPr eaLnBrk="1" hangingPunct="1"/>
              <a:t>19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Source : P8-5</a:t>
            </a:r>
          </a:p>
        </p:txBody>
      </p:sp>
    </p:spTree>
    <p:extLst>
      <p:ext uri="{BB962C8B-B14F-4D97-AF65-F5344CB8AC3E}">
        <p14:creationId xmlns:p14="http://schemas.microsoft.com/office/powerpoint/2010/main" val="1587427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1"/>
                </a:solidFill>
              </a:rPr>
              <a:t>Statics:The Next Generation (2nd Ed.)   Mehta, Danielson, &amp; Berg   Lecture Notes for Sections 8.1-8.2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00ED54F-A91D-411D-9F7C-16AE1F7AF873}" type="slidenum">
              <a:rPr lang="en-US" sz="1200">
                <a:solidFill>
                  <a:schemeClr val="tx1"/>
                </a:solidFill>
              </a:rPr>
              <a:pPr eaLnBrk="1" hangingPunct="1"/>
              <a:t>2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sz="2400" dirty="0" smtClean="0"/>
              <a:t>Answers:</a:t>
            </a:r>
          </a:p>
          <a:p>
            <a:pPr marL="228600" indent="-228600" eaLnBrk="1" hangingPunct="1"/>
            <a:r>
              <a:rPr lang="en-US" sz="2400" dirty="0" smtClean="0"/>
              <a:t>1. C</a:t>
            </a:r>
          </a:p>
          <a:p>
            <a:pPr marL="228600" indent="-228600" eaLnBrk="1" hangingPunct="1"/>
            <a:r>
              <a:rPr lang="en-US" sz="2400" dirty="0" smtClean="0"/>
              <a:t>2. A</a:t>
            </a:r>
          </a:p>
        </p:txBody>
      </p:sp>
    </p:spTree>
    <p:extLst>
      <p:ext uri="{BB962C8B-B14F-4D97-AF65-F5344CB8AC3E}">
        <p14:creationId xmlns:p14="http://schemas.microsoft.com/office/powerpoint/2010/main" val="15314378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1"/>
                </a:solidFill>
              </a:rPr>
              <a:t>Statics:The Next Generation (2nd Ed.)   Mehta, Danielson, &amp; Berg   Lecture Notes for Sections 8.1-8.2</a:t>
            </a:r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777BFD9-4B5D-4A88-B419-8754299809CC}" type="slidenum">
              <a:rPr lang="en-US" sz="1200">
                <a:solidFill>
                  <a:schemeClr val="tx1"/>
                </a:solidFill>
              </a:rPr>
              <a:pPr eaLnBrk="1" hangingPunct="1"/>
              <a:t>20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84757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1"/>
                </a:solidFill>
              </a:rPr>
              <a:t>Statics:The Next Generation (2nd Ed.)   Mehta, Danielson, &amp; Berg   Lecture Notes for Sections 8.1-8.2</a:t>
            </a:r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777BFD9-4B5D-4A88-B419-8754299809CC}" type="slidenum">
              <a:rPr lang="en-US" sz="1200">
                <a:solidFill>
                  <a:schemeClr val="tx1"/>
                </a:solidFill>
              </a:rPr>
              <a:pPr eaLnBrk="1" hangingPunct="1"/>
              <a:t>21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96324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1"/>
                </a:solidFill>
              </a:rPr>
              <a:t>Statics:The Next Generation (2nd Ed.)   Mehta, Danielson, &amp; Berg   Lecture Notes for Sections 8.1-8.2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4410A3E-987B-4452-A381-657F4438D559}" type="slidenum">
              <a:rPr lang="en-US" sz="1200">
                <a:solidFill>
                  <a:schemeClr val="tx1"/>
                </a:solidFill>
              </a:rPr>
              <a:pPr eaLnBrk="1" hangingPunct="1"/>
              <a:t>22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710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Answers are:</a:t>
            </a:r>
          </a:p>
          <a:p>
            <a:pPr eaLnBrk="1" hangingPunct="1"/>
            <a:r>
              <a:rPr lang="en-US" dirty="0" smtClean="0"/>
              <a:t>1. C</a:t>
            </a:r>
          </a:p>
          <a:p>
            <a:pPr eaLnBrk="1" hangingPunct="1"/>
            <a:r>
              <a:rPr lang="en-US" dirty="0" smtClean="0"/>
              <a:t>2. D</a:t>
            </a:r>
          </a:p>
        </p:txBody>
      </p:sp>
    </p:spTree>
    <p:extLst>
      <p:ext uri="{BB962C8B-B14F-4D97-AF65-F5344CB8AC3E}">
        <p14:creationId xmlns:p14="http://schemas.microsoft.com/office/powerpoint/2010/main" val="9920259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1"/>
                </a:solidFill>
              </a:rPr>
              <a:t>Statics:The Next Generation (2nd Ed.)   Mehta, Danielson, &amp; Berg   Lecture Notes for Sections 8.1-8.2</a:t>
            </a: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6EADEBD-A8A5-4939-82A9-31596026E9C6}" type="slidenum">
              <a:rPr lang="en-US" sz="1200">
                <a:solidFill>
                  <a:schemeClr val="tx1"/>
                </a:solidFill>
              </a:rPr>
              <a:pPr eaLnBrk="1" hangingPunct="1"/>
              <a:t>23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813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01803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1"/>
                </a:solidFill>
              </a:rPr>
              <a:t>Statics:The Next Generation (2nd Ed.)   Mehta, Danielson, &amp; Berg   Lecture Notes for Sections 8.1-8.2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3F88B25-A8AC-4258-A3C3-436BE4B2F3C9}" type="slidenum">
              <a:rPr lang="en-US" sz="1200">
                <a:solidFill>
                  <a:schemeClr val="tx1"/>
                </a:solidFill>
              </a:rPr>
              <a:pPr eaLnBrk="1" hangingPunct="1"/>
              <a:t>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9489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1"/>
                </a:solidFill>
              </a:rPr>
              <a:t>Statics:The Next Generation (2nd Ed.)   Mehta, Danielson, &amp; Berg   Lecture Notes for Sections 8.1-8.2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A99E0D-528D-423C-AD59-7925EF9FCCC0}" type="slidenum">
              <a:rPr lang="en-US" sz="1200">
                <a:solidFill>
                  <a:schemeClr val="tx1"/>
                </a:solidFill>
              </a:rPr>
              <a:pPr eaLnBrk="1" hangingPunct="1"/>
              <a:t>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6878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1"/>
                </a:solidFill>
              </a:rPr>
              <a:t>Statics:The Next Generation (2nd Ed.)   Mehta, Danielson, &amp; Berg   Lecture Notes for Sections 8.1-8.2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FEEEE9A-5D2A-4405-B251-6D73534BF7AA}" type="slidenum">
              <a:rPr lang="en-US" sz="1200">
                <a:solidFill>
                  <a:schemeClr val="tx1"/>
                </a:solidFill>
              </a:rPr>
              <a:pPr eaLnBrk="1" hangingPunct="1"/>
              <a:t>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1421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1"/>
                </a:solidFill>
              </a:rPr>
              <a:t>Statics:The Next Generation (2nd Ed.)   Mehta, Danielson, &amp; Berg   Lecture Notes for Sections 8.1-8.2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28AEF7B-D51C-4A2F-892F-2969EB6F376D}" type="slidenum">
              <a:rPr lang="en-US" sz="1200">
                <a:solidFill>
                  <a:schemeClr val="tx1"/>
                </a:solidFill>
              </a:rPr>
              <a:pPr eaLnBrk="1" hangingPunct="1"/>
              <a:t>6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43627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1"/>
                </a:solidFill>
              </a:rPr>
              <a:t>Statics:The Next Generation (2nd Ed.)   Mehta, Danielson, &amp; Berg   Lecture Notes for Sections 8.1-8.2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524151F-4F05-41C3-A55B-AB3C80E60AC7}" type="slidenum">
              <a:rPr lang="en-US" sz="1200">
                <a:solidFill>
                  <a:schemeClr val="tx1"/>
                </a:solidFill>
              </a:rPr>
              <a:pPr eaLnBrk="1" hangingPunct="1"/>
              <a:t>7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88287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1"/>
                </a:solidFill>
              </a:rPr>
              <a:t>Statics:The Next Generation (2nd Ed.)   Mehta, Danielson, &amp; Berg   Lecture Notes for Sections 8.1-8.2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A14FE64-6608-496D-816F-D7EEF644357E}" type="slidenum">
              <a:rPr lang="en-US" sz="1200">
                <a:solidFill>
                  <a:schemeClr val="tx1"/>
                </a:solidFill>
              </a:rPr>
              <a:pPr eaLnBrk="1" hangingPunct="1"/>
              <a:t>8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8665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chemeClr val="tx1"/>
                </a:solidFill>
              </a:rPr>
              <a:t>Statics:The Next Generation (2nd Ed.)   Mehta, Danielson, &amp; Berg   Lecture Notes for Sections 8.1-8.2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4399D63-AD5C-4AE7-A4E8-581CFA224B0A}" type="slidenum">
              <a:rPr lang="en-US" sz="1200">
                <a:solidFill>
                  <a:schemeClr val="tx1"/>
                </a:solidFill>
              </a:rPr>
              <a:pPr eaLnBrk="1" hangingPunct="1"/>
              <a:t>9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7566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5967-10CE-48A0-9394-FF93F1666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7692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29F9-CA79-4F9F-967A-B6141A8902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9729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EF575-2587-4E64-9EA7-63419099E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028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7328-7876-4CA0-9A48-6639E6AC23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2613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BA80-B335-4948-A514-6A01447A4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6869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C6CE7-DE39-443D-A157-64F08322A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6833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611A-BA27-4E0D-8749-BB77E53F0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9167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8926"/>
            <a:ext cx="7886700" cy="62547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>
              <a:defRPr sz="2800" b="1">
                <a:solidFill>
                  <a:srgbClr val="00009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78A7-638B-4643-9C47-EFA4392FE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44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7820-7B1E-4552-821D-5F74F8428B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941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7126-28A8-49C1-8F8F-E41CADF21C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017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3C0C-1199-4665-A693-82CB155561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8899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76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2A5E5-E5CE-4ABA-A713-D8CC2CC995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763" y="6434138"/>
            <a:ext cx="9161463" cy="430212"/>
          </a:xfrm>
          <a:prstGeom prst="rect">
            <a:avLst/>
          </a:prstGeom>
          <a:solidFill>
            <a:srgbClr val="364395"/>
          </a:solidFill>
          <a:ln>
            <a:solidFill>
              <a:srgbClr val="36439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pic>
        <p:nvPicPr>
          <p:cNvPr id="8" name="Picture 12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6440488"/>
            <a:ext cx="14414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 descr="Pearson_Strap_Bound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42075"/>
            <a:ext cx="16605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47"/>
          <p:cNvSpPr txBox="1">
            <a:spLocks noChangeArrowheads="1"/>
          </p:cNvSpPr>
          <p:nvPr/>
        </p:nvSpPr>
        <p:spPr bwMode="auto">
          <a:xfrm>
            <a:off x="1533525" y="6477000"/>
            <a:ext cx="5629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900" i="1" dirty="0" smtClean="0">
                <a:solidFill>
                  <a:schemeClr val="bg1"/>
                </a:solidFill>
                <a:latin typeface="Verdana" charset="0"/>
                <a:cs typeface="Arial" charset="0"/>
              </a:rPr>
              <a:t>Statics</a:t>
            </a:r>
            <a:r>
              <a:rPr lang="en-US" sz="900" dirty="0" smtClean="0">
                <a:solidFill>
                  <a:schemeClr val="bg1"/>
                </a:solidFill>
                <a:latin typeface="Verdana" charset="0"/>
                <a:cs typeface="Arial" charset="0"/>
              </a:rPr>
              <a:t>, Fourteenth Edition</a:t>
            </a:r>
          </a:p>
          <a:p>
            <a:pPr algn="l">
              <a:defRPr/>
            </a:pPr>
            <a:r>
              <a:rPr lang="en-US" sz="900" dirty="0" smtClean="0">
                <a:solidFill>
                  <a:schemeClr val="bg1"/>
                </a:solidFill>
                <a:latin typeface="Verdana" charset="0"/>
                <a:cs typeface="Arial" charset="0"/>
              </a:rPr>
              <a:t>R.C. </a:t>
            </a:r>
            <a:r>
              <a:rPr lang="en-US" sz="900" dirty="0" err="1" smtClean="0">
                <a:solidFill>
                  <a:schemeClr val="bg1"/>
                </a:solidFill>
                <a:latin typeface="Verdana" charset="0"/>
                <a:cs typeface="Arial" charset="0"/>
              </a:rPr>
              <a:t>Hibbeler</a:t>
            </a:r>
            <a:endParaRPr lang="en-US" sz="900" dirty="0" smtClean="0">
              <a:solidFill>
                <a:schemeClr val="bg1"/>
              </a:solidFill>
              <a:latin typeface="Verdana" charset="0"/>
              <a:cs typeface="Arial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267200" y="6464300"/>
            <a:ext cx="365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900">
                <a:solidFill>
                  <a:schemeClr val="bg1"/>
                </a:solidFill>
                <a:latin typeface="Verdana" panose="020B0604030504040204" pitchFamily="34" charset="0"/>
              </a:rPr>
              <a:t> Copyright ©2016 by Pearson Education, Inc.</a:t>
            </a:r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Verdana" panose="020B0604030504040204" pitchFamily="34" charset="0"/>
              </a:rPr>
              <a:t>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65851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0096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808538" y="1669931"/>
            <a:ext cx="4114800" cy="445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 u="sng" dirty="0">
                <a:solidFill>
                  <a:schemeClr val="tx1"/>
                </a:solidFill>
              </a:rPr>
              <a:t>In-Class Activities</a:t>
            </a:r>
            <a:r>
              <a:rPr lang="en-US" b="1" dirty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  <a:p>
            <a:pPr algn="l"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 Check </a:t>
            </a:r>
            <a:r>
              <a:rPr lang="en-US" dirty="0" smtClean="0">
                <a:solidFill>
                  <a:schemeClr val="tx1"/>
                </a:solidFill>
              </a:rPr>
              <a:t>Homework, if any</a:t>
            </a:r>
            <a:endParaRPr lang="en-US" b="1" u="sng" dirty="0">
              <a:solidFill>
                <a:schemeClr val="tx1"/>
              </a:solidFill>
            </a:endParaRPr>
          </a:p>
          <a:p>
            <a:pPr algn="l"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 Reading Quiz</a:t>
            </a:r>
          </a:p>
          <a:p>
            <a:pPr algn="l"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 Applications</a:t>
            </a:r>
          </a:p>
          <a:p>
            <a:pPr algn="l"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0000FA"/>
                </a:solidFill>
              </a:rPr>
              <a:t>Characteristics of Dry Friction</a:t>
            </a:r>
          </a:p>
          <a:p>
            <a:pPr algn="l"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>
                <a:solidFill>
                  <a:srgbClr val="0000FA"/>
                </a:solidFill>
              </a:rPr>
              <a:t> Problems </a:t>
            </a:r>
            <a:r>
              <a:rPr lang="en-US" dirty="0" smtClean="0">
                <a:solidFill>
                  <a:srgbClr val="0000FA"/>
                </a:solidFill>
              </a:rPr>
              <a:t>involving </a:t>
            </a:r>
            <a:r>
              <a:rPr lang="en-US" dirty="0">
                <a:solidFill>
                  <a:srgbClr val="0000FA"/>
                </a:solidFill>
              </a:rPr>
              <a:t>Dry Friction</a:t>
            </a:r>
          </a:p>
          <a:p>
            <a:pPr algn="l"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 Concept Quiz</a:t>
            </a:r>
          </a:p>
          <a:p>
            <a:pPr algn="l"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 Group Problem Solving</a:t>
            </a:r>
          </a:p>
          <a:p>
            <a:pPr algn="l"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>
                <a:solidFill>
                  <a:schemeClr val="tx1"/>
                </a:solidFill>
              </a:rPr>
              <a:t> Attention Quiz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88938" y="1057277"/>
            <a:ext cx="4419600" cy="5326063"/>
            <a:chOff x="288" y="597"/>
            <a:chExt cx="2784" cy="3355"/>
          </a:xfrm>
        </p:grpSpPr>
        <p:sp>
          <p:nvSpPr>
            <p:cNvPr id="3078" name="Text Box 3"/>
            <p:cNvSpPr txBox="1">
              <a:spLocks noChangeArrowheads="1"/>
            </p:cNvSpPr>
            <p:nvPr/>
          </p:nvSpPr>
          <p:spPr bwMode="auto">
            <a:xfrm>
              <a:off x="288" y="597"/>
              <a:ext cx="2784" cy="1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92100" indent="-2921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b="1" u="sng" dirty="0">
                  <a:solidFill>
                    <a:schemeClr val="tx1"/>
                  </a:solidFill>
                </a:rPr>
                <a:t>Today’s Objective</a:t>
              </a:r>
              <a:r>
                <a:rPr lang="en-US" b="1" dirty="0">
                  <a:solidFill>
                    <a:schemeClr val="tx1"/>
                  </a:solidFill>
                </a:rPr>
                <a:t>:</a:t>
              </a:r>
              <a:endParaRPr lang="en-US" dirty="0">
                <a:solidFill>
                  <a:schemeClr val="tx1"/>
                </a:solidFill>
              </a:endParaRPr>
            </a:p>
            <a:p>
              <a:pPr algn="l" eaLnBrk="1" hangingPunct="1">
                <a:spcBef>
                  <a:spcPct val="50000"/>
                </a:spcBef>
              </a:pPr>
              <a:r>
                <a:rPr lang="en-US" dirty="0">
                  <a:solidFill>
                    <a:schemeClr val="tx1"/>
                  </a:solidFill>
                </a:rPr>
                <a:t>Students will be able to:</a:t>
              </a:r>
            </a:p>
            <a:p>
              <a:pPr algn="l" eaLnBrk="1" hangingPunct="1">
                <a:spcBef>
                  <a:spcPct val="25000"/>
                </a:spcBef>
              </a:pPr>
              <a:r>
                <a:rPr lang="en-US" dirty="0">
                  <a:solidFill>
                    <a:schemeClr val="tx1"/>
                  </a:solidFill>
                </a:rPr>
                <a:t>a) Understand the characteristics </a:t>
              </a:r>
              <a:r>
                <a:rPr lang="en-US" dirty="0" smtClean="0">
                  <a:solidFill>
                    <a:schemeClr val="tx1"/>
                  </a:solidFill>
                </a:rPr>
                <a:t>of</a:t>
              </a:r>
              <a:r>
                <a:rPr lang="en-US" dirty="0" smtClean="0">
                  <a:solidFill>
                    <a:srgbClr val="00FFFF"/>
                  </a:solidFill>
                </a:rPr>
                <a:t> </a:t>
              </a:r>
              <a:r>
                <a:rPr lang="en-US" dirty="0" smtClean="0">
                  <a:solidFill>
                    <a:srgbClr val="0000FA"/>
                  </a:solidFill>
                </a:rPr>
                <a:t>dry friction</a:t>
              </a:r>
              <a:endParaRPr lang="en-US" dirty="0">
                <a:solidFill>
                  <a:srgbClr val="0000FA"/>
                </a:solidFill>
              </a:endParaRPr>
            </a:p>
            <a:p>
              <a:pPr algn="l" eaLnBrk="1" hangingPunct="1">
                <a:spcBef>
                  <a:spcPct val="25000"/>
                </a:spcBef>
              </a:pPr>
              <a:r>
                <a:rPr lang="en-US" dirty="0">
                  <a:solidFill>
                    <a:schemeClr val="tx1"/>
                  </a:solidFill>
                </a:rPr>
                <a:t>b) Draw a FBD including friction.</a:t>
              </a:r>
            </a:p>
            <a:p>
              <a:pPr algn="l" eaLnBrk="1" hangingPunct="1">
                <a:spcBef>
                  <a:spcPct val="25000"/>
                </a:spcBef>
              </a:pPr>
              <a:r>
                <a:rPr lang="en-US" dirty="0">
                  <a:solidFill>
                    <a:schemeClr val="tx1"/>
                  </a:solidFill>
                </a:rPr>
                <a:t>c) Solve problems involving friction.</a:t>
              </a:r>
            </a:p>
          </p:txBody>
        </p:sp>
        <p:pic>
          <p:nvPicPr>
            <p:cNvPr id="3079" name="Picture 13" descr="CH 8 Trai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" y="3114"/>
              <a:ext cx="1956" cy="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14" descr="CH 8 Tractor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" y="2237"/>
              <a:ext cx="1260" cy="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CHARACTERISTICS OF DRY FRICTION &amp; PROBLEMS INVOLVING DRY FRICTION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3541222" y="4724400"/>
            <a:ext cx="5069378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300" dirty="0">
                <a:solidFill>
                  <a:schemeClr val="tx1"/>
                </a:solidFill>
              </a:rPr>
              <a:t>Using these two equations, we get </a:t>
            </a:r>
            <a:r>
              <a:rPr lang="en-US" sz="2300" dirty="0" smtClean="0">
                <a:solidFill>
                  <a:schemeClr val="tx1"/>
                </a:solidFill>
              </a:rPr>
              <a:t/>
            </a:r>
            <a:br>
              <a:rPr lang="en-US" sz="2300" dirty="0" smtClean="0">
                <a:solidFill>
                  <a:schemeClr val="tx1"/>
                </a:solidFill>
              </a:rPr>
            </a:br>
            <a:r>
              <a:rPr lang="en-US" sz="2300" dirty="0" smtClean="0">
                <a:solidFill>
                  <a:schemeClr val="tx1"/>
                </a:solidFill>
                <a:sym typeface="Symbol" pitchFamily="18" charset="2"/>
              </a:rPr>
              <a:t></a:t>
            </a:r>
            <a:r>
              <a:rPr lang="en-US" sz="2300" baseline="-25000" dirty="0">
                <a:solidFill>
                  <a:schemeClr val="tx1"/>
                </a:solidFill>
                <a:sym typeface="Symbol" pitchFamily="18" charset="2"/>
              </a:rPr>
              <a:t>s</a:t>
            </a:r>
            <a:r>
              <a:rPr lang="en-US" sz="2300" dirty="0">
                <a:solidFill>
                  <a:schemeClr val="tx1"/>
                </a:solidFill>
                <a:sym typeface="Symbol" pitchFamily="18" charset="2"/>
              </a:rPr>
              <a:t>  =  (W sin </a:t>
            </a:r>
            <a:r>
              <a:rPr lang="en-US" sz="2300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</a:t>
            </a:r>
            <a:r>
              <a:rPr lang="en-US" sz="2300" baseline="-25000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300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) / (W cos </a:t>
            </a:r>
            <a:r>
              <a:rPr lang="en-US" sz="2300" baseline="-25000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300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)  =   tan </a:t>
            </a:r>
            <a:r>
              <a:rPr lang="en-US" sz="2300" baseline="-25000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300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</a:t>
            </a:r>
            <a:br>
              <a:rPr lang="en-US" sz="2300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</a:br>
            <a:r>
              <a:rPr lang="en-US" sz="2300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This simple experiment allows us to find the </a:t>
            </a:r>
            <a:r>
              <a:rPr lang="en-US" sz="2300" dirty="0">
                <a:solidFill>
                  <a:schemeClr val="tx1"/>
                </a:solidFill>
                <a:sym typeface="Symbol" pitchFamily="18" charset="2"/>
              </a:rPr>
              <a:t></a:t>
            </a:r>
            <a:r>
              <a:rPr lang="en-US" sz="2300" baseline="-25000" dirty="0">
                <a:solidFill>
                  <a:schemeClr val="tx1"/>
                </a:solidFill>
                <a:sym typeface="Symbol" pitchFamily="18" charset="2"/>
              </a:rPr>
              <a:t>S</a:t>
            </a:r>
            <a:r>
              <a:rPr lang="en-US" sz="2300" dirty="0">
                <a:solidFill>
                  <a:schemeClr val="tx1"/>
                </a:solidFill>
                <a:sym typeface="Symbol" pitchFamily="18" charset="2"/>
              </a:rPr>
              <a:t> between two materials in contact.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85776" y="1062038"/>
            <a:ext cx="8108950" cy="2303463"/>
            <a:chOff x="306" y="669"/>
            <a:chExt cx="5108" cy="1451"/>
          </a:xfrm>
        </p:grpSpPr>
        <p:sp>
          <p:nvSpPr>
            <p:cNvPr id="12301" name="Text Box 8"/>
            <p:cNvSpPr txBox="1">
              <a:spLocks noChangeArrowheads="1"/>
            </p:cNvSpPr>
            <p:nvPr/>
          </p:nvSpPr>
          <p:spPr bwMode="auto">
            <a:xfrm>
              <a:off x="2342" y="669"/>
              <a:ext cx="3072" cy="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2300" dirty="0">
                  <a:solidFill>
                    <a:schemeClr val="tx1"/>
                  </a:solidFill>
                </a:rPr>
                <a:t>A block with weight w is placed on an inclined plane. The plane is slowly tilted until the block just begins to slip.</a:t>
              </a:r>
            </a:p>
          </p:txBody>
        </p:sp>
        <p:pic>
          <p:nvPicPr>
            <p:cNvPr id="12302" name="Picture 14" descr="CH 8 Block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" y="740"/>
              <a:ext cx="1872" cy="1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819150" y="2363788"/>
            <a:ext cx="7834313" cy="4005263"/>
            <a:chOff x="516" y="1489"/>
            <a:chExt cx="4935" cy="2523"/>
          </a:xfrm>
        </p:grpSpPr>
        <p:grpSp>
          <p:nvGrpSpPr>
            <p:cNvPr id="12296" name="Group 18"/>
            <p:cNvGrpSpPr>
              <a:grpSpLocks/>
            </p:cNvGrpSpPr>
            <p:nvPr/>
          </p:nvGrpSpPr>
          <p:grpSpPr bwMode="auto">
            <a:xfrm>
              <a:off x="2331" y="1489"/>
              <a:ext cx="3120" cy="1381"/>
              <a:chOff x="2379" y="1537"/>
              <a:chExt cx="3120" cy="1381"/>
            </a:xfrm>
          </p:grpSpPr>
          <p:sp>
            <p:nvSpPr>
              <p:cNvPr id="12298" name="Text Box 9"/>
              <p:cNvSpPr txBox="1">
                <a:spLocks noChangeArrowheads="1"/>
              </p:cNvSpPr>
              <p:nvPr/>
            </p:nvSpPr>
            <p:spPr bwMode="auto">
              <a:xfrm>
                <a:off x="2379" y="1537"/>
                <a:ext cx="3120" cy="13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>
                  <a:spcBef>
                    <a:spcPts val="1200"/>
                  </a:spcBef>
                </a:pPr>
                <a:r>
                  <a:rPr lang="en-US" sz="2300" dirty="0">
                    <a:solidFill>
                      <a:schemeClr val="tx1"/>
                    </a:solidFill>
                  </a:rPr>
                  <a:t>The inclination, </a:t>
                </a:r>
                <a:r>
                  <a:rPr lang="en-US" sz="2300" dirty="0">
                    <a:solidFill>
                      <a:schemeClr val="tx1"/>
                    </a:solidFill>
                    <a:cs typeface="Times New Roman" pitchFamily="18" charset="0"/>
                    <a:sym typeface="Symbol" pitchFamily="18" charset="2"/>
                  </a:rPr>
                  <a:t></a:t>
                </a:r>
                <a:r>
                  <a:rPr lang="en-US" sz="2300" baseline="-25000" dirty="0">
                    <a:solidFill>
                      <a:schemeClr val="tx1"/>
                    </a:solidFill>
                    <a:cs typeface="Times New Roman" pitchFamily="18" charset="0"/>
                    <a:sym typeface="Symbol" pitchFamily="18" charset="2"/>
                  </a:rPr>
                  <a:t>s</a:t>
                </a:r>
                <a:r>
                  <a:rPr lang="en-US" sz="2300" dirty="0">
                    <a:solidFill>
                      <a:schemeClr val="tx1"/>
                    </a:solidFill>
                    <a:cs typeface="Times New Roman" pitchFamily="18" charset="0"/>
                    <a:sym typeface="Symbol" pitchFamily="18" charset="2"/>
                  </a:rPr>
                  <a:t>, </a:t>
                </a:r>
                <a:r>
                  <a:rPr lang="en-US" sz="2300" dirty="0">
                    <a:solidFill>
                      <a:schemeClr val="tx1"/>
                    </a:solidFill>
                  </a:rPr>
                  <a:t>is noted. Analysis of the block just before it begins to move gives (using F</a:t>
                </a:r>
                <a:r>
                  <a:rPr lang="en-US" sz="2300" baseline="-25000" dirty="0">
                    <a:solidFill>
                      <a:schemeClr val="tx1"/>
                    </a:solidFill>
                  </a:rPr>
                  <a:t>s</a:t>
                </a:r>
                <a:r>
                  <a:rPr lang="en-US" sz="2300" dirty="0">
                    <a:solidFill>
                      <a:schemeClr val="tx1"/>
                    </a:solidFill>
                  </a:rPr>
                  <a:t> = </a:t>
                </a:r>
                <a:r>
                  <a:rPr lang="en-US" sz="2300" dirty="0">
                    <a:solidFill>
                      <a:schemeClr val="tx1"/>
                    </a:solidFill>
                    <a:sym typeface="Symbol" pitchFamily="18" charset="2"/>
                  </a:rPr>
                  <a:t></a:t>
                </a:r>
                <a:r>
                  <a:rPr lang="en-US" sz="2300" baseline="-25000" dirty="0">
                    <a:solidFill>
                      <a:schemeClr val="tx1"/>
                    </a:solidFill>
                    <a:sym typeface="Symbol" pitchFamily="18" charset="2"/>
                  </a:rPr>
                  <a:t>s </a:t>
                </a:r>
                <a:r>
                  <a:rPr lang="en-US" sz="2300" dirty="0">
                    <a:solidFill>
                      <a:schemeClr val="tx1"/>
                    </a:solidFill>
                    <a:sym typeface="Symbol" pitchFamily="18" charset="2"/>
                  </a:rPr>
                  <a:t>N):</a:t>
                </a:r>
              </a:p>
              <a:p>
                <a:pPr algn="l" eaLnBrk="1" hangingPunct="1">
                  <a:spcBef>
                    <a:spcPts val="1200"/>
                  </a:spcBef>
                </a:pPr>
                <a:r>
                  <a:rPr lang="en-US" sz="2300" dirty="0">
                    <a:solidFill>
                      <a:schemeClr val="tx1"/>
                    </a:solidFill>
                    <a:sym typeface="Symbol" pitchFamily="18" charset="2"/>
                  </a:rPr>
                  <a:t>    +    </a:t>
                </a:r>
                <a:r>
                  <a:rPr lang="en-US" sz="2300" dirty="0" err="1">
                    <a:solidFill>
                      <a:schemeClr val="tx1"/>
                    </a:solidFill>
                    <a:sym typeface="Symbol" pitchFamily="18" charset="2"/>
                  </a:rPr>
                  <a:t>F</a:t>
                </a:r>
                <a:r>
                  <a:rPr lang="en-US" sz="2300" baseline="-25000" dirty="0" err="1">
                    <a:solidFill>
                      <a:schemeClr val="tx1"/>
                    </a:solidFill>
                    <a:sym typeface="Symbol" pitchFamily="18" charset="2"/>
                  </a:rPr>
                  <a:t>y</a:t>
                </a:r>
                <a:r>
                  <a:rPr lang="en-US" sz="2300" dirty="0">
                    <a:solidFill>
                      <a:schemeClr val="tx1"/>
                    </a:solidFill>
                    <a:sym typeface="Symbol" pitchFamily="18" charset="2"/>
                  </a:rPr>
                  <a:t>   =  	N   </a:t>
                </a:r>
                <a:r>
                  <a:rPr lang="en-US" sz="2300" dirty="0">
                    <a:solidFill>
                      <a:schemeClr val="tx1"/>
                    </a:solidFill>
                    <a:cs typeface="Times New Roman" pitchFamily="18" charset="0"/>
                  </a:rPr>
                  <a:t>–   W cos</a:t>
                </a:r>
                <a:r>
                  <a:rPr lang="en-US" sz="2300" dirty="0">
                    <a:solidFill>
                      <a:schemeClr val="tx1"/>
                    </a:solidFill>
                    <a:cs typeface="Times New Roman" pitchFamily="18" charset="0"/>
                    <a:sym typeface="Symbol" pitchFamily="18" charset="2"/>
                  </a:rPr>
                  <a:t> </a:t>
                </a:r>
                <a:r>
                  <a:rPr lang="en-US" sz="2300" baseline="-25000" dirty="0">
                    <a:solidFill>
                      <a:schemeClr val="tx1"/>
                    </a:solidFill>
                    <a:cs typeface="Times New Roman" pitchFamily="18" charset="0"/>
                    <a:sym typeface="Symbol" pitchFamily="18" charset="2"/>
                  </a:rPr>
                  <a:t>s</a:t>
                </a:r>
                <a:r>
                  <a:rPr lang="en-US" sz="2300" dirty="0">
                    <a:solidFill>
                      <a:schemeClr val="tx1"/>
                    </a:solidFill>
                    <a:cs typeface="Times New Roman" pitchFamily="18" charset="0"/>
                    <a:sym typeface="Symbol" pitchFamily="18" charset="2"/>
                  </a:rPr>
                  <a:t>    =  0	</a:t>
                </a:r>
              </a:p>
              <a:p>
                <a:pPr algn="l" eaLnBrk="1" hangingPunct="1">
                  <a:spcBef>
                    <a:spcPct val="50000"/>
                  </a:spcBef>
                </a:pPr>
                <a:r>
                  <a:rPr lang="en-US" sz="2300" dirty="0">
                    <a:solidFill>
                      <a:schemeClr val="tx1"/>
                    </a:solidFill>
                    <a:cs typeface="Times New Roman" pitchFamily="18" charset="0"/>
                    <a:sym typeface="Symbol" pitchFamily="18" charset="2"/>
                  </a:rPr>
                  <a:t>     +   </a:t>
                </a:r>
                <a:r>
                  <a:rPr lang="en-US" sz="2300" dirty="0">
                    <a:solidFill>
                      <a:schemeClr val="tx1"/>
                    </a:solidFill>
                    <a:sym typeface="Symbol" pitchFamily="18" charset="2"/>
                  </a:rPr>
                  <a:t> F</a:t>
                </a:r>
                <a:r>
                  <a:rPr lang="en-US" sz="2300" baseline="-25000" dirty="0">
                    <a:solidFill>
                      <a:schemeClr val="tx1"/>
                    </a:solidFill>
                    <a:sym typeface="Symbol" pitchFamily="18" charset="2"/>
                  </a:rPr>
                  <a:t>X</a:t>
                </a:r>
                <a:r>
                  <a:rPr lang="en-US" sz="2300" dirty="0">
                    <a:solidFill>
                      <a:schemeClr val="tx1"/>
                    </a:solidFill>
                    <a:sym typeface="Symbol" pitchFamily="18" charset="2"/>
                  </a:rPr>
                  <a:t>  = </a:t>
                </a:r>
                <a:r>
                  <a:rPr lang="en-US" sz="2300" baseline="-25000" dirty="0">
                    <a:solidFill>
                      <a:schemeClr val="tx1"/>
                    </a:solidFill>
                    <a:sym typeface="Symbol" pitchFamily="18" charset="2"/>
                  </a:rPr>
                  <a:t>S </a:t>
                </a:r>
                <a:r>
                  <a:rPr lang="en-US" sz="2300" dirty="0">
                    <a:solidFill>
                      <a:schemeClr val="tx1"/>
                    </a:solidFill>
                    <a:sym typeface="Symbol" pitchFamily="18" charset="2"/>
                  </a:rPr>
                  <a:t>N   </a:t>
                </a:r>
                <a:r>
                  <a:rPr lang="en-US" sz="2300" dirty="0">
                    <a:solidFill>
                      <a:schemeClr val="tx1"/>
                    </a:solidFill>
                    <a:cs typeface="Times New Roman" pitchFamily="18" charset="0"/>
                    <a:sym typeface="Symbol" pitchFamily="18" charset="2"/>
                  </a:rPr>
                  <a:t>–  W sin </a:t>
                </a:r>
                <a:r>
                  <a:rPr lang="en-US" sz="2300" baseline="-25000" dirty="0">
                    <a:solidFill>
                      <a:schemeClr val="tx1"/>
                    </a:solidFill>
                    <a:cs typeface="Times New Roman" pitchFamily="18" charset="0"/>
                    <a:sym typeface="Symbol" pitchFamily="18" charset="2"/>
                  </a:rPr>
                  <a:t>s</a:t>
                </a:r>
                <a:r>
                  <a:rPr lang="en-US" sz="2300" dirty="0">
                    <a:solidFill>
                      <a:schemeClr val="tx1"/>
                    </a:solidFill>
                    <a:cs typeface="Times New Roman" pitchFamily="18" charset="0"/>
                    <a:sym typeface="Symbol" pitchFamily="18" charset="2"/>
                  </a:rPr>
                  <a:t>  =   0</a:t>
                </a:r>
              </a:p>
            </p:txBody>
          </p:sp>
          <p:sp>
            <p:nvSpPr>
              <p:cNvPr id="12299" name="Line 10"/>
              <p:cNvSpPr>
                <a:spLocks noChangeShapeType="1"/>
              </p:cNvSpPr>
              <p:nvPr/>
            </p:nvSpPr>
            <p:spPr bwMode="auto">
              <a:xfrm>
                <a:off x="2448" y="2352"/>
                <a:ext cx="144" cy="15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300" name="Line 11"/>
              <p:cNvSpPr>
                <a:spLocks noChangeShapeType="1"/>
              </p:cNvSpPr>
              <p:nvPr/>
            </p:nvSpPr>
            <p:spPr bwMode="auto">
              <a:xfrm flipV="1">
                <a:off x="2496" y="2688"/>
                <a:ext cx="144" cy="15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12297" name="Picture 16" descr="CH 8 Block FB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" y="2284"/>
              <a:ext cx="1410" cy="1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DETERMING  </a:t>
            </a:r>
            <a:r>
              <a:rPr lang="en-US" sz="28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</a:t>
            </a:r>
            <a:r>
              <a:rPr lang="en-US" sz="2800" b="1" i="1" kern="1200" baseline="-250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s</a:t>
            </a:r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  EXPERIMENTALLY 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609600" y="12954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Steps for solving equilibrium problems involving dry friction: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533400" y="1981200"/>
            <a:ext cx="7924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1.   Draw </a:t>
            </a:r>
            <a:r>
              <a:rPr lang="en-US" sz="2400" dirty="0" smtClean="0">
                <a:solidFill>
                  <a:schemeClr val="tx1"/>
                </a:solidFill>
              </a:rPr>
              <a:t>necessary </a:t>
            </a:r>
            <a:r>
              <a:rPr lang="en-US" sz="2400" dirty="0">
                <a:solidFill>
                  <a:schemeClr val="tx1"/>
                </a:solidFill>
              </a:rPr>
              <a:t>free body diagrams.  Make sure that you </a:t>
            </a:r>
            <a:r>
              <a:rPr lang="en-US" sz="2400" dirty="0">
                <a:solidFill>
                  <a:srgbClr val="0000FA"/>
                </a:solidFill>
              </a:rPr>
              <a:t>show the friction force in the correct direction </a:t>
            </a:r>
            <a:r>
              <a:rPr lang="en-US" sz="2400" dirty="0">
                <a:solidFill>
                  <a:schemeClr val="tx1"/>
                </a:solidFill>
              </a:rPr>
              <a:t>(it always opposes the motion or impending motion).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457200" y="3429000"/>
            <a:ext cx="800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2.   Determine the number of unknowns. </a:t>
            </a:r>
            <a:r>
              <a:rPr lang="en-US" sz="2400" u="sng" dirty="0">
                <a:solidFill>
                  <a:srgbClr val="0000FA"/>
                </a:solidFill>
              </a:rPr>
              <a:t>Do not assume</a:t>
            </a:r>
            <a:r>
              <a:rPr lang="en-US" sz="2400" dirty="0">
                <a:solidFill>
                  <a:srgbClr val="0000FA"/>
                </a:solid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</a:rPr>
              <a:t>that         </a:t>
            </a:r>
            <a:r>
              <a:rPr lang="en-US" sz="2400" dirty="0">
                <a:solidFill>
                  <a:schemeClr val="tx1"/>
                </a:solidFill>
              </a:rPr>
              <a:t>F = </a:t>
            </a: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</a:t>
            </a:r>
            <a:r>
              <a:rPr lang="en-US" sz="2400" baseline="-25000" dirty="0">
                <a:solidFill>
                  <a:schemeClr val="tx1"/>
                </a:solidFill>
                <a:sym typeface="Symbol" pitchFamily="18" charset="2"/>
              </a:rPr>
              <a:t>S</a:t>
            </a: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 N unless the impending motion condition is given.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457200" y="4572000"/>
            <a:ext cx="7772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3.   Apply the equations of equilibrium and appropriate frictional equations to solve for the unknowns.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PROBLEMS  INVOLVING  DRY  FRICTION </a:t>
            </a:r>
            <a:b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(Section 8.2)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4" grpId="0" autoUpdateAnimBg="0"/>
      <p:bldP spid="38925" grpId="0" autoUpdateAnimBg="0"/>
      <p:bldP spid="38926" grpId="0" autoUpdateAnimBg="0"/>
      <p:bldP spid="3892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197350" y="3360738"/>
            <a:ext cx="447992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Hence, we have to make an assumption to give us another equation (the friction equation!).  Then we can solve for the unknowns using the three E-of-E.  Finally, we need to check if our assumption was correct.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92138" y="1044576"/>
            <a:ext cx="8085137" cy="5357813"/>
            <a:chOff x="336" y="647"/>
            <a:chExt cx="5093" cy="3375"/>
          </a:xfrm>
        </p:grpSpPr>
        <p:sp>
          <p:nvSpPr>
            <p:cNvPr id="14343" name="Text Box 3"/>
            <p:cNvSpPr txBox="1">
              <a:spLocks noChangeArrowheads="1"/>
            </p:cNvSpPr>
            <p:nvPr/>
          </p:nvSpPr>
          <p:spPr bwMode="auto">
            <a:xfrm>
              <a:off x="2607" y="696"/>
              <a:ext cx="2822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For a given W and h of the box, how can we determine if the block will slide or tip first?  In this case, we have four unknowns (F, N, x, and P) and only </a:t>
              </a:r>
              <a:r>
                <a:rPr lang="en-US" sz="2400" dirty="0" smtClean="0">
                  <a:solidFill>
                    <a:schemeClr val="tx1"/>
                  </a:solidFill>
                </a:rPr>
                <a:t>the three </a:t>
              </a:r>
              <a:r>
                <a:rPr lang="en-US" sz="2400" dirty="0">
                  <a:solidFill>
                    <a:schemeClr val="tx1"/>
                  </a:solidFill>
                </a:rPr>
                <a:t>E-of-E.</a:t>
              </a:r>
            </a:p>
          </p:txBody>
        </p:sp>
        <p:grpSp>
          <p:nvGrpSpPr>
            <p:cNvPr id="14344" name="Group 14"/>
            <p:cNvGrpSpPr>
              <a:grpSpLocks/>
            </p:cNvGrpSpPr>
            <p:nvPr/>
          </p:nvGrpSpPr>
          <p:grpSpPr bwMode="auto">
            <a:xfrm>
              <a:off x="336" y="647"/>
              <a:ext cx="2271" cy="3375"/>
              <a:chOff x="336" y="647"/>
              <a:chExt cx="2271" cy="3375"/>
            </a:xfrm>
          </p:grpSpPr>
          <p:pic>
            <p:nvPicPr>
              <p:cNvPr id="14345" name="Picture 1028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" y="2112"/>
                <a:ext cx="970" cy="19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46" name="Picture 1029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73" y="2102"/>
                <a:ext cx="1234" cy="19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47" name="Picture 13" descr="CH 8 Box Tippi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4" y="647"/>
                <a:ext cx="1079" cy="14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IMPENDING  TIPPING  versus  SLIPPING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295400" y="1143000"/>
            <a:ext cx="6804025" cy="2468563"/>
            <a:chOff x="1295400" y="1143000"/>
            <a:chExt cx="6804536" cy="2468880"/>
          </a:xfrm>
        </p:grpSpPr>
        <p:sp>
          <p:nvSpPr>
            <p:cNvPr id="15369" name="Text Box 1027"/>
            <p:cNvSpPr txBox="1">
              <a:spLocks noChangeArrowheads="1"/>
            </p:cNvSpPr>
            <p:nvPr/>
          </p:nvSpPr>
          <p:spPr bwMode="auto">
            <a:xfrm>
              <a:off x="4366136" y="1347720"/>
              <a:ext cx="3733800" cy="2123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Assume: </a:t>
              </a:r>
              <a:r>
                <a:rPr lang="en-US" sz="2400" u="sng" dirty="0">
                  <a:solidFill>
                    <a:srgbClr val="0000FA"/>
                  </a:solidFill>
                </a:rPr>
                <a:t>Slipping</a:t>
              </a:r>
              <a:r>
                <a:rPr lang="en-US" sz="2400" dirty="0">
                  <a:solidFill>
                    <a:srgbClr val="0000FA"/>
                  </a:solidFill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</a:rPr>
                <a:t>occurs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Known:  F = </a:t>
              </a:r>
              <a:r>
                <a:rPr lang="en-US" sz="2400" dirty="0">
                  <a:solidFill>
                    <a:schemeClr val="tx1"/>
                  </a:solidFill>
                  <a:sym typeface="Symbol" pitchFamily="18" charset="2"/>
                </a:rPr>
                <a:t></a:t>
              </a:r>
              <a:r>
                <a:rPr lang="en-US" sz="2400" baseline="-25000" dirty="0">
                  <a:solidFill>
                    <a:schemeClr val="tx1"/>
                  </a:solidFill>
                  <a:sym typeface="Symbol" pitchFamily="18" charset="2"/>
                </a:rPr>
                <a:t>s</a:t>
              </a:r>
              <a:r>
                <a:rPr lang="en-US" sz="2400" dirty="0">
                  <a:solidFill>
                    <a:schemeClr val="tx1"/>
                  </a:solidFill>
                  <a:sym typeface="Symbol" pitchFamily="18" charset="2"/>
                </a:rPr>
                <a:t> N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  <a:sym typeface="Symbol" pitchFamily="18" charset="2"/>
                </a:rPr>
                <a:t>Solve:     x, P, and N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  <a:sym typeface="Symbol" pitchFamily="18" charset="2"/>
                </a:rPr>
                <a:t>Check:    0 </a:t>
              </a:r>
              <a:r>
                <a:rPr lang="en-US" sz="2400" dirty="0">
                  <a:solidFill>
                    <a:schemeClr val="tx1"/>
                  </a:solidFill>
                  <a:sym typeface="Math3Mono" pitchFamily="2" charset="2"/>
                </a:rPr>
                <a:t> x </a:t>
              </a:r>
              <a:r>
                <a:rPr lang="en-US" sz="2400" dirty="0">
                  <a:solidFill>
                    <a:schemeClr val="tx1"/>
                  </a:solidFill>
                  <a:sym typeface="Symbol" pitchFamily="18" charset="2"/>
                </a:rPr>
                <a:t></a:t>
              </a:r>
              <a:r>
                <a:rPr lang="en-US" sz="2400" dirty="0">
                  <a:solidFill>
                    <a:schemeClr val="tx1"/>
                  </a:solidFill>
                  <a:sym typeface="Math3Mono" pitchFamily="2" charset="2"/>
                </a:rPr>
                <a:t> b/2</a:t>
              </a:r>
              <a:r>
                <a:rPr lang="en-US" sz="2400" dirty="0">
                  <a:solidFill>
                    <a:schemeClr val="tx1"/>
                  </a:solidFill>
                  <a:sym typeface="Symbol" pitchFamily="18" charset="2"/>
                </a:rPr>
                <a:t> </a:t>
              </a:r>
            </a:p>
          </p:txBody>
        </p:sp>
        <p:pic>
          <p:nvPicPr>
            <p:cNvPr id="15370" name="Picture 102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1143000"/>
              <a:ext cx="1253829" cy="2468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143000" y="3505200"/>
            <a:ext cx="6753225" cy="2773363"/>
            <a:chOff x="1143000" y="3505200"/>
            <a:chExt cx="6753360" cy="2773680"/>
          </a:xfrm>
        </p:grpSpPr>
        <p:sp>
          <p:nvSpPr>
            <p:cNvPr id="15367" name="Text Box 1028"/>
            <p:cNvSpPr txBox="1">
              <a:spLocks noChangeArrowheads="1"/>
            </p:cNvSpPr>
            <p:nvPr/>
          </p:nvSpPr>
          <p:spPr bwMode="auto">
            <a:xfrm>
              <a:off x="4467360" y="3505200"/>
              <a:ext cx="3429000" cy="2677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               </a:t>
              </a:r>
              <a:r>
                <a:rPr lang="en-US" sz="2400" dirty="0">
                  <a:solidFill>
                    <a:srgbClr val="0000FA"/>
                  </a:solidFill>
                </a:rPr>
                <a:t>Or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Assume: </a:t>
              </a:r>
              <a:r>
                <a:rPr lang="en-US" sz="2400" u="sng" dirty="0">
                  <a:solidFill>
                    <a:srgbClr val="0000FA"/>
                  </a:solidFill>
                </a:rPr>
                <a:t>Tipping</a:t>
              </a:r>
              <a:r>
                <a:rPr lang="en-US" sz="2400" dirty="0">
                  <a:solidFill>
                    <a:srgbClr val="0000FA"/>
                  </a:solidFill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</a:rPr>
                <a:t>occurs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Known:   x = b/2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Solve:      P, N, and F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Check:     F </a:t>
              </a:r>
              <a:r>
                <a:rPr lang="en-US" sz="2400" dirty="0">
                  <a:solidFill>
                    <a:schemeClr val="tx1"/>
                  </a:solidFill>
                  <a:sym typeface="Symbol" pitchFamily="18" charset="2"/>
                </a:rPr>
                <a:t></a:t>
              </a:r>
              <a:r>
                <a:rPr lang="en-US" sz="2400" dirty="0">
                  <a:solidFill>
                    <a:schemeClr val="tx1"/>
                  </a:solidFill>
                  <a:sym typeface="Math3Mono" pitchFamily="2" charset="2"/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  <a:sym typeface="Symbol" pitchFamily="18" charset="2"/>
                </a:rPr>
                <a:t></a:t>
              </a:r>
              <a:r>
                <a:rPr lang="en-US" sz="2400" baseline="-25000" dirty="0">
                  <a:solidFill>
                    <a:schemeClr val="tx1"/>
                  </a:solidFill>
                  <a:sym typeface="Symbol" pitchFamily="18" charset="2"/>
                </a:rPr>
                <a:t>s</a:t>
              </a:r>
              <a:r>
                <a:rPr lang="en-US" sz="2400" dirty="0">
                  <a:solidFill>
                    <a:schemeClr val="tx1"/>
                  </a:solidFill>
                  <a:sym typeface="Symbol" pitchFamily="18" charset="2"/>
                </a:rPr>
                <a:t> N</a:t>
              </a:r>
            </a:p>
          </p:txBody>
        </p:sp>
        <p:pic>
          <p:nvPicPr>
            <p:cNvPr id="15368" name="Picture 102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3810000"/>
              <a:ext cx="1595077" cy="2468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IMPENDING TIPPING versus SLIPPING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687388" y="3922713"/>
            <a:ext cx="8077200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ts val="0"/>
              </a:spcBef>
              <a:defRPr/>
            </a:pPr>
            <a:r>
              <a:rPr lang="en-US" dirty="0">
                <a:solidFill>
                  <a:schemeClr val="tx1"/>
                </a:solidFill>
              </a:rPr>
              <a:t>a) Draw a </a:t>
            </a:r>
            <a:r>
              <a:rPr lang="en-US" dirty="0" smtClean="0">
                <a:solidFill>
                  <a:schemeClr val="tx1"/>
                </a:solidFill>
              </a:rPr>
              <a:t>FBD of the box.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defRPr/>
            </a:pPr>
            <a:r>
              <a:rPr lang="en-US" dirty="0">
                <a:solidFill>
                  <a:schemeClr val="tx1"/>
                </a:solidFill>
              </a:rPr>
              <a:t>b) Determine the unknowns.</a:t>
            </a:r>
          </a:p>
          <a:p>
            <a:pPr marL="457200" indent="-457200" algn="l">
              <a:spcBef>
                <a:spcPts val="0"/>
              </a:spcBef>
              <a:defRPr/>
            </a:pPr>
            <a:r>
              <a:rPr lang="en-US" dirty="0">
                <a:solidFill>
                  <a:schemeClr val="tx1"/>
                </a:solidFill>
              </a:rPr>
              <a:t>c) Make </a:t>
            </a:r>
            <a:r>
              <a:rPr lang="en-US" dirty="0" smtClean="0">
                <a:solidFill>
                  <a:schemeClr val="tx1"/>
                </a:solidFill>
              </a:rPr>
              <a:t>your friction </a:t>
            </a:r>
            <a:r>
              <a:rPr lang="en-US" dirty="0">
                <a:solidFill>
                  <a:schemeClr val="tx1"/>
                </a:solidFill>
              </a:rPr>
              <a:t>assumptions.</a:t>
            </a:r>
          </a:p>
          <a:p>
            <a:pPr marL="341313" indent="-341313" algn="l">
              <a:spcBef>
                <a:spcPts val="0"/>
              </a:spcBef>
              <a:defRPr/>
            </a:pPr>
            <a:r>
              <a:rPr lang="en-US" dirty="0">
                <a:solidFill>
                  <a:schemeClr val="tx1"/>
                </a:solidFill>
              </a:rPr>
              <a:t>d) Apply E-of-E (and friction equations, if appropriate ) to solve for the unknowns.</a:t>
            </a:r>
          </a:p>
          <a:p>
            <a:pPr marL="457200" indent="-457200" algn="l">
              <a:spcBef>
                <a:spcPts val="0"/>
              </a:spcBef>
              <a:defRPr/>
            </a:pPr>
            <a:r>
              <a:rPr lang="en-US" dirty="0">
                <a:solidFill>
                  <a:schemeClr val="tx1"/>
                </a:solidFill>
              </a:rPr>
              <a:t>e) Check assumptions, if required.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685800" y="1066800"/>
            <a:ext cx="47244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990033"/>
                </a:solidFill>
              </a:rPr>
              <a:t>Given</a:t>
            </a:r>
            <a:r>
              <a:rPr lang="en-US" dirty="0" smtClean="0">
                <a:solidFill>
                  <a:srgbClr val="990033"/>
                </a:solidFill>
              </a:rPr>
              <a:t>:</a:t>
            </a: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Crate weight = 250 </a:t>
            </a:r>
            <a:r>
              <a:rPr lang="en-US" dirty="0" err="1" smtClean="0">
                <a:solidFill>
                  <a:schemeClr val="tx1"/>
                </a:solidFill>
              </a:rPr>
              <a:t>lb</a:t>
            </a:r>
            <a:r>
              <a:rPr lang="en-US" dirty="0" smtClean="0">
                <a:solidFill>
                  <a:schemeClr val="tx1"/>
                </a:solidFill>
              </a:rPr>
              <a:t> and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br>
              <a:rPr lang="en-US" dirty="0" smtClean="0">
                <a:solidFill>
                  <a:schemeClr val="tx1"/>
                </a:solidFill>
                <a:sym typeface="Symbol" pitchFamily="18" charset="2"/>
              </a:rPr>
            </a:b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             </a:t>
            </a:r>
            <a:r>
              <a:rPr lang="en-US" baseline="-25000" dirty="0" smtClean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 = 0.4</a:t>
            </a:r>
          </a:p>
          <a:p>
            <a:pPr marL="854075" indent="-854075" algn="l"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990033"/>
                </a:solidFill>
              </a:rPr>
              <a:t>Find</a:t>
            </a:r>
            <a:r>
              <a:rPr lang="en-US" dirty="0">
                <a:solidFill>
                  <a:srgbClr val="990033"/>
                </a:solidFill>
              </a:rPr>
              <a:t>: </a:t>
            </a:r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dirty="0">
                <a:solidFill>
                  <a:schemeClr val="tx1"/>
                </a:solidFill>
              </a:rPr>
              <a:t>maximum force P that can be applied without causing movement of the </a:t>
            </a:r>
            <a:r>
              <a:rPr lang="en-US" dirty="0" smtClean="0">
                <a:solidFill>
                  <a:schemeClr val="tx1"/>
                </a:solidFill>
              </a:rPr>
              <a:t>crate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854075" indent="-854075" algn="l">
              <a:spcBef>
                <a:spcPct val="50000"/>
              </a:spcBef>
              <a:defRPr/>
            </a:pPr>
            <a:r>
              <a:rPr lang="en-US" b="1" dirty="0">
                <a:solidFill>
                  <a:srgbClr val="990033"/>
                </a:solidFill>
              </a:rPr>
              <a:t>Plan</a:t>
            </a:r>
            <a:r>
              <a:rPr lang="en-US" b="1" dirty="0" smtClean="0">
                <a:solidFill>
                  <a:srgbClr val="990033"/>
                </a:solidFill>
              </a:rPr>
              <a:t>:   </a:t>
            </a:r>
            <a:endParaRPr lang="en-US" b="1" dirty="0">
              <a:solidFill>
                <a:srgbClr val="990033"/>
              </a:solidFill>
            </a:endParaRPr>
          </a:p>
        </p:txBody>
      </p:sp>
      <p:pic>
        <p:nvPicPr>
          <p:cNvPr id="1026" name="Picture 2" descr="C:\Users\chnam\Desktop\Hibbeler_13\Books\Images_13\CH08\08_FP00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88"/>
          <a:stretch/>
        </p:blipFill>
        <p:spPr bwMode="auto">
          <a:xfrm>
            <a:off x="5410200" y="1084764"/>
            <a:ext cx="2971800" cy="304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49715" y="3057526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??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EXAMPLE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autoUpdateAnimBg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62"/>
          <p:cNvGrpSpPr>
            <a:grpSpLocks noChangeAspect="1"/>
          </p:cNvGrpSpPr>
          <p:nvPr/>
        </p:nvGrpSpPr>
        <p:grpSpPr bwMode="auto">
          <a:xfrm>
            <a:off x="5323588" y="1308529"/>
            <a:ext cx="3123635" cy="3328227"/>
            <a:chOff x="4572369" y="924632"/>
            <a:chExt cx="3763316" cy="4010671"/>
          </a:xfrm>
        </p:grpSpPr>
        <p:sp>
          <p:nvSpPr>
            <p:cNvPr id="74" name="Line 8"/>
            <p:cNvSpPr>
              <a:spLocks noChangeShapeType="1"/>
            </p:cNvSpPr>
            <p:nvPr/>
          </p:nvSpPr>
          <p:spPr bwMode="auto">
            <a:xfrm>
              <a:off x="5486400" y="1444384"/>
              <a:ext cx="0" cy="2377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75" name="Line 9"/>
            <p:cNvSpPr>
              <a:spLocks noChangeShapeType="1"/>
            </p:cNvSpPr>
            <p:nvPr/>
          </p:nvSpPr>
          <p:spPr bwMode="auto">
            <a:xfrm>
              <a:off x="5486400" y="1444384"/>
              <a:ext cx="1447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76" name="Line 10"/>
            <p:cNvSpPr>
              <a:spLocks noChangeShapeType="1"/>
            </p:cNvSpPr>
            <p:nvPr/>
          </p:nvSpPr>
          <p:spPr bwMode="auto">
            <a:xfrm>
              <a:off x="6942666" y="1458032"/>
              <a:ext cx="0" cy="2377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77" name="Line 11"/>
            <p:cNvSpPr>
              <a:spLocks noChangeShapeType="1"/>
            </p:cNvSpPr>
            <p:nvPr/>
          </p:nvSpPr>
          <p:spPr bwMode="auto">
            <a:xfrm>
              <a:off x="5486400" y="3810000"/>
              <a:ext cx="1524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78" name="Line 12"/>
            <p:cNvSpPr>
              <a:spLocks noChangeShapeType="1"/>
            </p:cNvSpPr>
            <p:nvPr/>
          </p:nvSpPr>
          <p:spPr bwMode="auto">
            <a:xfrm>
              <a:off x="6248400" y="1371600"/>
              <a:ext cx="0" cy="2895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79" name="Line 13"/>
            <p:cNvSpPr>
              <a:spLocks noChangeShapeType="1"/>
            </p:cNvSpPr>
            <p:nvPr/>
          </p:nvSpPr>
          <p:spPr bwMode="auto">
            <a:xfrm>
              <a:off x="6248400" y="2128702"/>
              <a:ext cx="0" cy="5334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80" name="Line 14"/>
            <p:cNvSpPr>
              <a:spLocks noChangeShapeType="1"/>
            </p:cNvSpPr>
            <p:nvPr/>
          </p:nvSpPr>
          <p:spPr bwMode="auto">
            <a:xfrm flipV="1">
              <a:off x="6629400" y="3810000"/>
              <a:ext cx="0" cy="533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81" name="Line 15"/>
            <p:cNvSpPr>
              <a:spLocks noChangeShapeType="1"/>
            </p:cNvSpPr>
            <p:nvPr/>
          </p:nvSpPr>
          <p:spPr bwMode="auto">
            <a:xfrm>
              <a:off x="5867400" y="41148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82" name="Line 16"/>
            <p:cNvSpPr>
              <a:spLocks noChangeShapeType="1"/>
            </p:cNvSpPr>
            <p:nvPr/>
          </p:nvSpPr>
          <p:spPr bwMode="auto">
            <a:xfrm flipH="1">
              <a:off x="6629400" y="41148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83" name="Text Box 17"/>
            <p:cNvSpPr txBox="1">
              <a:spLocks noChangeArrowheads="1"/>
            </p:cNvSpPr>
            <p:nvPr/>
          </p:nvSpPr>
          <p:spPr bwMode="auto">
            <a:xfrm>
              <a:off x="6248401" y="3949944"/>
              <a:ext cx="685800" cy="445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84" name="Line 24"/>
            <p:cNvSpPr>
              <a:spLocks noChangeShapeType="1"/>
            </p:cNvSpPr>
            <p:nvPr/>
          </p:nvSpPr>
          <p:spPr bwMode="auto">
            <a:xfrm>
              <a:off x="5486400" y="1077032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85" name="Line 25"/>
            <p:cNvSpPr>
              <a:spLocks noChangeShapeType="1"/>
            </p:cNvSpPr>
            <p:nvPr/>
          </p:nvSpPr>
          <p:spPr bwMode="auto">
            <a:xfrm>
              <a:off x="5486400" y="1305632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86" name="Line 26"/>
            <p:cNvSpPr>
              <a:spLocks noChangeShapeType="1"/>
            </p:cNvSpPr>
            <p:nvPr/>
          </p:nvSpPr>
          <p:spPr bwMode="auto">
            <a:xfrm flipV="1">
              <a:off x="6934200" y="1153232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87" name="Line 27"/>
            <p:cNvSpPr>
              <a:spLocks noChangeShapeType="1"/>
            </p:cNvSpPr>
            <p:nvPr/>
          </p:nvSpPr>
          <p:spPr bwMode="auto">
            <a:xfrm>
              <a:off x="6248400" y="1305632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88" name="Text Box 28"/>
            <p:cNvSpPr txBox="1">
              <a:spLocks noChangeArrowheads="1"/>
            </p:cNvSpPr>
            <p:nvPr/>
          </p:nvSpPr>
          <p:spPr bwMode="auto">
            <a:xfrm>
              <a:off x="5486400" y="924632"/>
              <a:ext cx="1096441" cy="445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</a:rPr>
                <a:t>1.5 </a:t>
              </a:r>
              <a:r>
                <a:rPr lang="en-US" sz="1800" dirty="0" err="1">
                  <a:solidFill>
                    <a:schemeClr val="tx1"/>
                  </a:solidFill>
                </a:rPr>
                <a:t>ft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89" name="Text Box 29"/>
            <p:cNvSpPr txBox="1">
              <a:spLocks noChangeArrowheads="1"/>
            </p:cNvSpPr>
            <p:nvPr/>
          </p:nvSpPr>
          <p:spPr bwMode="auto">
            <a:xfrm>
              <a:off x="6248399" y="924632"/>
              <a:ext cx="1028700" cy="445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</a:rPr>
                <a:t>1.5 </a:t>
              </a:r>
              <a:r>
                <a:rPr lang="en-US" sz="1800" dirty="0" err="1">
                  <a:solidFill>
                    <a:schemeClr val="tx1"/>
                  </a:solidFill>
                </a:rPr>
                <a:t>ft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90" name="Text Box 30"/>
            <p:cNvSpPr txBox="1">
              <a:spLocks noChangeArrowheads="1"/>
            </p:cNvSpPr>
            <p:nvPr/>
          </p:nvSpPr>
          <p:spPr bwMode="auto">
            <a:xfrm>
              <a:off x="5854375" y="1680033"/>
              <a:ext cx="985304" cy="4450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 dirty="0" smtClean="0">
                  <a:solidFill>
                    <a:schemeClr val="tx1"/>
                  </a:solidFill>
                </a:rPr>
                <a:t>250 </a:t>
              </a:r>
              <a:r>
                <a:rPr lang="en-US" sz="1800" dirty="0" err="1">
                  <a:solidFill>
                    <a:schemeClr val="tx1"/>
                  </a:solidFill>
                </a:rPr>
                <a:t>lb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91" name="Text Box 31"/>
            <p:cNvSpPr txBox="1">
              <a:spLocks noChangeArrowheads="1"/>
            </p:cNvSpPr>
            <p:nvPr/>
          </p:nvSpPr>
          <p:spPr bwMode="auto">
            <a:xfrm>
              <a:off x="5943600" y="3382962"/>
              <a:ext cx="838200" cy="445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2" name="Line 33"/>
            <p:cNvSpPr>
              <a:spLocks noChangeShapeType="1"/>
            </p:cNvSpPr>
            <p:nvPr/>
          </p:nvSpPr>
          <p:spPr bwMode="auto">
            <a:xfrm flipH="1">
              <a:off x="6934200" y="3810000"/>
              <a:ext cx="685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93" name="Oval 37"/>
            <p:cNvSpPr>
              <a:spLocks noChangeArrowheads="1"/>
            </p:cNvSpPr>
            <p:nvPr/>
          </p:nvSpPr>
          <p:spPr bwMode="auto">
            <a:xfrm>
              <a:off x="6172200" y="3733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4" name="Text Box 38"/>
            <p:cNvSpPr txBox="1">
              <a:spLocks noChangeArrowheads="1"/>
            </p:cNvSpPr>
            <p:nvPr/>
          </p:nvSpPr>
          <p:spPr bwMode="auto">
            <a:xfrm>
              <a:off x="7620000" y="3598840"/>
              <a:ext cx="478303" cy="445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95" name="Text Box 39"/>
            <p:cNvSpPr txBox="1">
              <a:spLocks noChangeArrowheads="1"/>
            </p:cNvSpPr>
            <p:nvPr/>
          </p:nvSpPr>
          <p:spPr bwMode="auto">
            <a:xfrm>
              <a:off x="5090928" y="4490240"/>
              <a:ext cx="3244757" cy="445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 u="sng" dirty="0">
                  <a:solidFill>
                    <a:srgbClr val="0000FA"/>
                  </a:solidFill>
                </a:rPr>
                <a:t>FBD of the </a:t>
              </a:r>
              <a:r>
                <a:rPr lang="en-US" sz="1800" u="sng" dirty="0" smtClean="0">
                  <a:solidFill>
                    <a:srgbClr val="0000FA"/>
                  </a:solidFill>
                </a:rPr>
                <a:t>crate</a:t>
              </a:r>
              <a:endParaRPr lang="en-US" sz="1800" u="sng" dirty="0">
                <a:solidFill>
                  <a:srgbClr val="0000FA"/>
                </a:solidFill>
              </a:endParaRPr>
            </a:p>
          </p:txBody>
        </p:sp>
        <p:sp>
          <p:nvSpPr>
            <p:cNvPr id="96" name="Text Box 40"/>
            <p:cNvSpPr txBox="1">
              <a:spLocks noChangeArrowheads="1"/>
            </p:cNvSpPr>
            <p:nvPr/>
          </p:nvSpPr>
          <p:spPr bwMode="auto">
            <a:xfrm>
              <a:off x="4603845" y="1692323"/>
              <a:ext cx="376985" cy="445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sz="1800" dirty="0">
                  <a:solidFill>
                    <a:schemeClr val="tx1"/>
                  </a:solidFill>
                </a:rPr>
                <a:t>P</a:t>
              </a:r>
            </a:p>
          </p:txBody>
        </p:sp>
        <p:sp>
          <p:nvSpPr>
            <p:cNvPr id="97" name="Text Box 41"/>
            <p:cNvSpPr txBox="1">
              <a:spLocks noChangeArrowheads="1"/>
            </p:cNvSpPr>
            <p:nvPr/>
          </p:nvSpPr>
          <p:spPr bwMode="auto">
            <a:xfrm>
              <a:off x="6613525" y="4179888"/>
              <a:ext cx="423336" cy="445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sz="1800" dirty="0">
                  <a:solidFill>
                    <a:srgbClr val="FF0000"/>
                  </a:solidFill>
                </a:rPr>
                <a:t>N</a:t>
              </a:r>
            </a:p>
          </p:txBody>
        </p:sp>
        <p:cxnSp>
          <p:nvCxnSpPr>
            <p:cNvPr id="98" name="Straight Arrow Connector 49"/>
            <p:cNvCxnSpPr>
              <a:cxnSpLocks noChangeShapeType="1"/>
            </p:cNvCxnSpPr>
            <p:nvPr/>
          </p:nvCxnSpPr>
          <p:spPr bwMode="auto">
            <a:xfrm>
              <a:off x="4708478" y="2224585"/>
              <a:ext cx="791570" cy="1588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" name="Straight Connector 53"/>
            <p:cNvCxnSpPr>
              <a:cxnSpLocks noChangeShapeType="1"/>
            </p:cNvCxnSpPr>
            <p:nvPr/>
          </p:nvCxnSpPr>
          <p:spPr bwMode="auto">
            <a:xfrm>
              <a:off x="4790365" y="3821373"/>
              <a:ext cx="614149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" name="Straight Arrow Connector 55"/>
            <p:cNvCxnSpPr>
              <a:cxnSpLocks noChangeShapeType="1"/>
            </p:cNvCxnSpPr>
            <p:nvPr/>
          </p:nvCxnSpPr>
          <p:spPr bwMode="auto">
            <a:xfrm rot="16200000" flipH="1">
              <a:off x="4374106" y="3022979"/>
              <a:ext cx="1555847" cy="1364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" name="Straight Connector 58"/>
            <p:cNvCxnSpPr>
              <a:cxnSpLocks noChangeShapeType="1"/>
            </p:cNvCxnSpPr>
            <p:nvPr/>
          </p:nvCxnSpPr>
          <p:spPr bwMode="auto">
            <a:xfrm>
              <a:off x="6605516" y="2634018"/>
              <a:ext cx="818866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" name="Straight Arrow Connector 60"/>
            <p:cNvCxnSpPr>
              <a:cxnSpLocks noChangeShapeType="1"/>
            </p:cNvCxnSpPr>
            <p:nvPr/>
          </p:nvCxnSpPr>
          <p:spPr bwMode="auto">
            <a:xfrm rot="16200000" flipH="1">
              <a:off x="6605517" y="3220871"/>
              <a:ext cx="1187355" cy="1364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" name="Text Box 36"/>
            <p:cNvSpPr txBox="1">
              <a:spLocks noChangeArrowheads="1"/>
            </p:cNvSpPr>
            <p:nvPr/>
          </p:nvSpPr>
          <p:spPr bwMode="auto">
            <a:xfrm>
              <a:off x="7045657" y="3041176"/>
              <a:ext cx="1159563" cy="445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 dirty="0" smtClean="0">
                  <a:solidFill>
                    <a:schemeClr val="tx1"/>
                  </a:solidFill>
                </a:rPr>
                <a:t>3.5 </a:t>
              </a:r>
              <a:r>
                <a:rPr lang="en-US" sz="1800" dirty="0" err="1">
                  <a:solidFill>
                    <a:schemeClr val="tx1"/>
                  </a:solidFill>
                </a:rPr>
                <a:t>ft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04" name="Text Box 36"/>
            <p:cNvSpPr txBox="1">
              <a:spLocks noChangeArrowheads="1"/>
            </p:cNvSpPr>
            <p:nvPr/>
          </p:nvSpPr>
          <p:spPr bwMode="auto">
            <a:xfrm>
              <a:off x="4572369" y="2765945"/>
              <a:ext cx="882554" cy="445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 dirty="0" smtClean="0">
                  <a:solidFill>
                    <a:schemeClr val="tx1"/>
                  </a:solidFill>
                </a:rPr>
                <a:t>4.5 </a:t>
              </a:r>
              <a:r>
                <a:rPr lang="en-US" sz="1800" dirty="0" err="1">
                  <a:solidFill>
                    <a:schemeClr val="tx1"/>
                  </a:solidFill>
                </a:rPr>
                <a:t>ft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105" name="Picture 2" descr="C:\Users\chnam\Desktop\Hibbeler_13\Books\Images_13\CH08\08_FP00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88"/>
          <a:stretch/>
        </p:blipFill>
        <p:spPr bwMode="auto">
          <a:xfrm>
            <a:off x="892589" y="1592159"/>
            <a:ext cx="2971800" cy="304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" name="Text Box 4"/>
          <p:cNvSpPr txBox="1">
            <a:spLocks noChangeArrowheads="1"/>
          </p:cNvSpPr>
          <p:nvPr/>
        </p:nvSpPr>
        <p:spPr bwMode="auto">
          <a:xfrm>
            <a:off x="752475" y="4732479"/>
            <a:ext cx="7162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There are </a:t>
            </a:r>
            <a:r>
              <a:rPr lang="en-US" sz="2400" dirty="0">
                <a:solidFill>
                  <a:srgbClr val="0000FA"/>
                </a:solidFill>
              </a:rPr>
              <a:t>four </a:t>
            </a:r>
            <a:r>
              <a:rPr lang="en-US" sz="2400" dirty="0">
                <a:solidFill>
                  <a:schemeClr val="tx1"/>
                </a:solidFill>
              </a:rPr>
              <a:t>unknowns: P, N, F and x.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First, let’s </a:t>
            </a:r>
            <a:r>
              <a:rPr lang="en-US" sz="2400" dirty="0">
                <a:solidFill>
                  <a:srgbClr val="0000FA"/>
                </a:solidFill>
              </a:rPr>
              <a:t>assume the </a:t>
            </a:r>
            <a:r>
              <a:rPr lang="en-US" sz="2400" dirty="0" smtClean="0">
                <a:solidFill>
                  <a:srgbClr val="0000FA"/>
                </a:solidFill>
              </a:rPr>
              <a:t>crate </a:t>
            </a:r>
            <a:r>
              <a:rPr lang="en-US" sz="2400" dirty="0">
                <a:solidFill>
                  <a:srgbClr val="0000FA"/>
                </a:solidFill>
              </a:rPr>
              <a:t>slips</a:t>
            </a:r>
            <a:r>
              <a:rPr lang="en-US" sz="2400" dirty="0">
                <a:solidFill>
                  <a:schemeClr val="tx1"/>
                </a:solidFill>
              </a:rPr>
              <a:t>. Then the friction equation is F  =  </a:t>
            </a: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</a:t>
            </a:r>
            <a:r>
              <a:rPr lang="en-US" sz="2400" baseline="-25000" dirty="0">
                <a:solidFill>
                  <a:schemeClr val="tx1"/>
                </a:solidFill>
                <a:sym typeface="Symbol" pitchFamily="18" charset="2"/>
              </a:rPr>
              <a:t>s </a:t>
            </a: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 N  =  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0.4 </a:t>
            </a: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N.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5787" y="1003145"/>
            <a:ext cx="2014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u="sng" dirty="0" smtClean="0">
                <a:solidFill>
                  <a:srgbClr val="990033"/>
                </a:solidFill>
              </a:rPr>
              <a:t>Solution:</a:t>
            </a:r>
            <a:endParaRPr lang="en-US" sz="2400" b="1" u="sng" dirty="0">
              <a:solidFill>
                <a:srgbClr val="99003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2" descr="C:\Users\chnam\Desktop\Hibbeler_13\Books\Images_13\CH08\08_FP00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88"/>
          <a:stretch/>
        </p:blipFill>
        <p:spPr bwMode="auto">
          <a:xfrm>
            <a:off x="1256544" y="1103741"/>
            <a:ext cx="2153027" cy="220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623371" y="3497770"/>
            <a:ext cx="5209040" cy="16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 +  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 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 F</a:t>
            </a:r>
            <a:r>
              <a:rPr lang="en-US" baseline="-25000" dirty="0">
                <a:solidFill>
                  <a:schemeClr val="tx1"/>
                </a:solidFill>
                <a:sym typeface="Symbol" pitchFamily="18" charset="2"/>
              </a:rPr>
              <a:t>X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   =  P  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– 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0</a:t>
            </a:r>
            <a:r>
              <a:rPr lang="en-US" dirty="0" smtClean="0">
                <a:solidFill>
                  <a:schemeClr val="tx1"/>
                </a:solidFill>
              </a:rPr>
              <a:t>.4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N    =  0</a:t>
            </a: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 + 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   F</a:t>
            </a:r>
            <a:r>
              <a:rPr lang="en-US" baseline="-25000" dirty="0">
                <a:solidFill>
                  <a:schemeClr val="tx1"/>
                </a:solidFill>
                <a:sym typeface="Symbol" pitchFamily="18" charset="2"/>
              </a:rPr>
              <a:t>Y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  =  N 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  – 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250  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=  0</a:t>
            </a: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Solving these 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two equations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gives:</a:t>
            </a: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   P  </a:t>
            </a:r>
            <a:r>
              <a:rPr lang="en-US" dirty="0">
                <a:solidFill>
                  <a:schemeClr val="tx1"/>
                </a:solidFill>
              </a:rPr>
              <a:t>=  </a:t>
            </a:r>
            <a:r>
              <a:rPr lang="en-US" dirty="0" smtClean="0">
                <a:solidFill>
                  <a:schemeClr val="tx1"/>
                </a:solidFill>
              </a:rPr>
              <a:t>100 </a:t>
            </a:r>
            <a:r>
              <a:rPr lang="en-US" dirty="0" err="1">
                <a:solidFill>
                  <a:schemeClr val="tx1"/>
                </a:solidFill>
              </a:rPr>
              <a:t>lb</a:t>
            </a:r>
            <a:r>
              <a:rPr lang="en-US" dirty="0">
                <a:solidFill>
                  <a:schemeClr val="tx1"/>
                </a:solidFill>
              </a:rPr>
              <a:t>    and        N  = </a:t>
            </a:r>
            <a:r>
              <a:rPr lang="en-US" dirty="0" smtClean="0">
                <a:solidFill>
                  <a:schemeClr val="tx1"/>
                </a:solidFill>
              </a:rPr>
              <a:t>250  </a:t>
            </a:r>
            <a:r>
              <a:rPr lang="en-US" dirty="0" err="1" smtClean="0">
                <a:solidFill>
                  <a:schemeClr val="tx1"/>
                </a:solidFill>
              </a:rPr>
              <a:t>lb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09600" y="5305569"/>
            <a:ext cx="8153400" cy="923330"/>
            <a:chOff x="609600" y="5262027"/>
            <a:chExt cx="8153400" cy="923330"/>
          </a:xfrm>
        </p:grpSpPr>
        <p:sp>
          <p:nvSpPr>
            <p:cNvPr id="41" name="Text Box 8"/>
            <p:cNvSpPr txBox="1">
              <a:spLocks noChangeArrowheads="1"/>
            </p:cNvSpPr>
            <p:nvPr/>
          </p:nvSpPr>
          <p:spPr bwMode="auto">
            <a:xfrm>
              <a:off x="609600" y="5262027"/>
              <a:ext cx="81534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ts val="0"/>
                </a:spcBef>
                <a:spcAft>
                  <a:spcPts val="1200"/>
                </a:spcAft>
              </a:pPr>
              <a:r>
                <a:rPr lang="en-US" dirty="0" smtClean="0">
                  <a:solidFill>
                    <a:schemeClr val="tx1"/>
                  </a:solidFill>
                </a:rPr>
                <a:t>  +  </a:t>
              </a:r>
              <a:r>
                <a:rPr lang="en-US" dirty="0" smtClean="0">
                  <a:solidFill>
                    <a:schemeClr val="tx1"/>
                  </a:solidFill>
                  <a:sym typeface="Symbol" pitchFamily="18" charset="2"/>
                </a:rPr>
                <a:t> M</a:t>
              </a:r>
              <a:r>
                <a:rPr lang="en-US" baseline="-25000" dirty="0" smtClean="0">
                  <a:solidFill>
                    <a:schemeClr val="tx1"/>
                  </a:solidFill>
                  <a:sym typeface="Symbol" pitchFamily="18" charset="2"/>
                </a:rPr>
                <a:t>O</a:t>
              </a:r>
              <a:r>
                <a:rPr lang="en-US" dirty="0" smtClean="0">
                  <a:solidFill>
                    <a:schemeClr val="tx1"/>
                  </a:solidFill>
                  <a:sym typeface="Symbol" pitchFamily="18" charset="2"/>
                </a:rPr>
                <a:t> = -</a:t>
              </a:r>
              <a:r>
                <a:rPr lang="en-US" dirty="0" smtClean="0">
                  <a:solidFill>
                    <a:schemeClr val="tx1"/>
                  </a:solidFill>
                  <a:cs typeface="Times New Roman" pitchFamily="18" charset="0"/>
                  <a:sym typeface="Symbol" pitchFamily="18" charset="2"/>
                </a:rPr>
                <a:t>100</a:t>
              </a:r>
              <a:r>
                <a:rPr lang="en-US" dirty="0" smtClean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(</a:t>
              </a:r>
              <a:r>
                <a:rPr lang="en-US" dirty="0" smtClean="0">
                  <a:solidFill>
                    <a:schemeClr val="tx1"/>
                  </a:solidFill>
                  <a:cs typeface="Times New Roman" pitchFamily="18" charset="0"/>
                </a:rPr>
                <a:t>4.5) + 250 (</a:t>
              </a: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x) </a:t>
              </a:r>
              <a:r>
                <a:rPr lang="en-US" dirty="0" smtClean="0">
                  <a:solidFill>
                    <a:schemeClr val="tx1"/>
                  </a:solidFill>
                  <a:cs typeface="Times New Roman" pitchFamily="18" charset="0"/>
                </a:rPr>
                <a:t>= 0</a:t>
              </a:r>
              <a:endParaRPr lang="en-US" dirty="0">
                <a:solidFill>
                  <a:schemeClr val="tx1"/>
                </a:solidFill>
                <a:cs typeface="Times New Roman" pitchFamily="18" charset="0"/>
              </a:endParaRPr>
            </a:p>
            <a:p>
              <a:pPr algn="l" eaLnBrk="1" hangingPunct="1">
                <a:spcBef>
                  <a:spcPts val="0"/>
                </a:spcBef>
                <a:spcAft>
                  <a:spcPts val="1200"/>
                </a:spcAft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Check:	x  =  </a:t>
              </a:r>
              <a:r>
                <a:rPr lang="en-US" dirty="0" smtClean="0">
                  <a:solidFill>
                    <a:schemeClr val="tx1"/>
                  </a:solidFill>
                  <a:cs typeface="Times New Roman" pitchFamily="18" charset="0"/>
                </a:rPr>
                <a:t>1</a:t>
              </a:r>
              <a:r>
                <a:rPr lang="en-US" b="1" dirty="0" smtClean="0">
                  <a:solidFill>
                    <a:schemeClr val="tx1"/>
                  </a:solidFill>
                </a:rPr>
                <a:t>.</a:t>
              </a: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8</a:t>
              </a:r>
              <a:r>
                <a:rPr lang="en-US" dirty="0" smtClean="0">
                  <a:solidFill>
                    <a:schemeClr val="tx1"/>
                  </a:solidFill>
                  <a:cs typeface="Times New Roman" pitchFamily="18" charset="0"/>
                </a:rPr>
                <a:t>  </a:t>
              </a:r>
              <a:r>
                <a:rPr lang="en-US" dirty="0" smtClean="0">
                  <a:solidFill>
                    <a:schemeClr val="tx1"/>
                  </a:solidFill>
                  <a:sym typeface="Symbol"/>
                </a:rPr>
                <a:t></a:t>
              </a:r>
              <a:r>
                <a:rPr lang="en-US" dirty="0" smtClean="0">
                  <a:solidFill>
                    <a:schemeClr val="tx1"/>
                  </a:solidFill>
                  <a:sym typeface="Symbol" pitchFamily="18" charset="2"/>
                </a:rPr>
                <a:t>  1</a:t>
              </a:r>
              <a:r>
                <a:rPr lang="en-US" b="1" dirty="0" smtClean="0">
                  <a:solidFill>
                    <a:schemeClr val="tx1"/>
                  </a:solidFill>
                  <a:sym typeface="Symbol" pitchFamily="18" charset="2"/>
                </a:rPr>
                <a:t>.</a:t>
              </a:r>
              <a:r>
                <a:rPr lang="en-US" dirty="0" smtClean="0">
                  <a:solidFill>
                    <a:schemeClr val="tx1"/>
                  </a:solidFill>
                  <a:sym typeface="Symbol" pitchFamily="18" charset="2"/>
                </a:rPr>
                <a:t>5 :  </a:t>
              </a:r>
              <a:r>
                <a:rPr lang="en-US" dirty="0">
                  <a:solidFill>
                    <a:srgbClr val="0000FA"/>
                  </a:solidFill>
                  <a:sym typeface="Symbol" pitchFamily="18" charset="2"/>
                </a:rPr>
                <a:t>N</a:t>
              </a:r>
              <a:r>
                <a:rPr lang="en-US" dirty="0" smtClean="0">
                  <a:solidFill>
                    <a:srgbClr val="0000FA"/>
                  </a:solidFill>
                  <a:sym typeface="Symbol" pitchFamily="18" charset="2"/>
                </a:rPr>
                <a:t>o slipping will occur since </a:t>
              </a:r>
              <a:r>
                <a:rPr lang="en-US" dirty="0">
                  <a:solidFill>
                    <a:srgbClr val="0000FA"/>
                  </a:solidFill>
                  <a:cs typeface="Times New Roman" pitchFamily="18" charset="0"/>
                </a:rPr>
                <a:t>x </a:t>
              </a:r>
              <a:r>
                <a:rPr lang="en-US" dirty="0" smtClean="0">
                  <a:solidFill>
                    <a:srgbClr val="0000FA"/>
                  </a:solidFill>
                  <a:sym typeface="Symbol"/>
                </a:rPr>
                <a:t></a:t>
              </a:r>
              <a:r>
                <a:rPr lang="en-US" dirty="0" smtClean="0">
                  <a:solidFill>
                    <a:srgbClr val="0000FA"/>
                  </a:solidFill>
                  <a:sym typeface="Symbol" pitchFamily="18" charset="2"/>
                </a:rPr>
                <a:t> 1</a:t>
              </a:r>
              <a:r>
                <a:rPr lang="en-US" b="1" dirty="0" smtClean="0">
                  <a:solidFill>
                    <a:srgbClr val="0000FA"/>
                  </a:solidFill>
                  <a:sym typeface="Symbol" pitchFamily="18" charset="2"/>
                </a:rPr>
                <a:t>.</a:t>
              </a:r>
              <a:r>
                <a:rPr lang="en-US" dirty="0" smtClean="0">
                  <a:solidFill>
                    <a:srgbClr val="0000FA"/>
                  </a:solidFill>
                  <a:sym typeface="Symbol" pitchFamily="18" charset="2"/>
                </a:rPr>
                <a:t>5</a:t>
              </a:r>
            </a:p>
          </p:txBody>
        </p:sp>
        <p:sp>
          <p:nvSpPr>
            <p:cNvPr id="3" name="Arc 2"/>
            <p:cNvSpPr/>
            <p:nvPr/>
          </p:nvSpPr>
          <p:spPr bwMode="auto">
            <a:xfrm>
              <a:off x="719627" y="5262027"/>
              <a:ext cx="366963" cy="413064"/>
            </a:xfrm>
            <a:prstGeom prst="arc">
              <a:avLst>
                <a:gd name="adj1" fmla="val 6690079"/>
                <a:gd name="adj2" fmla="val 14653842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grpSp>
        <p:nvGrpSpPr>
          <p:cNvPr id="40" name="Group 62"/>
          <p:cNvGrpSpPr>
            <a:grpSpLocks noChangeAspect="1"/>
          </p:cNvGrpSpPr>
          <p:nvPr/>
        </p:nvGrpSpPr>
        <p:grpSpPr bwMode="auto">
          <a:xfrm>
            <a:off x="5323588" y="1108839"/>
            <a:ext cx="3123635" cy="3328227"/>
            <a:chOff x="4572369" y="924632"/>
            <a:chExt cx="3763316" cy="4010671"/>
          </a:xfrm>
        </p:grpSpPr>
        <p:sp>
          <p:nvSpPr>
            <p:cNvPr id="42" name="Line 8"/>
            <p:cNvSpPr>
              <a:spLocks noChangeShapeType="1"/>
            </p:cNvSpPr>
            <p:nvPr/>
          </p:nvSpPr>
          <p:spPr bwMode="auto">
            <a:xfrm>
              <a:off x="5486400" y="1444384"/>
              <a:ext cx="0" cy="2377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43" name="Line 9"/>
            <p:cNvSpPr>
              <a:spLocks noChangeShapeType="1"/>
            </p:cNvSpPr>
            <p:nvPr/>
          </p:nvSpPr>
          <p:spPr bwMode="auto">
            <a:xfrm>
              <a:off x="5486400" y="1444384"/>
              <a:ext cx="1447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44" name="Line 10"/>
            <p:cNvSpPr>
              <a:spLocks noChangeShapeType="1"/>
            </p:cNvSpPr>
            <p:nvPr/>
          </p:nvSpPr>
          <p:spPr bwMode="auto">
            <a:xfrm>
              <a:off x="6942666" y="1458032"/>
              <a:ext cx="0" cy="2377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45" name="Line 11"/>
            <p:cNvSpPr>
              <a:spLocks noChangeShapeType="1"/>
            </p:cNvSpPr>
            <p:nvPr/>
          </p:nvSpPr>
          <p:spPr bwMode="auto">
            <a:xfrm>
              <a:off x="5486400" y="3810000"/>
              <a:ext cx="1524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46" name="Line 12"/>
            <p:cNvSpPr>
              <a:spLocks noChangeShapeType="1"/>
            </p:cNvSpPr>
            <p:nvPr/>
          </p:nvSpPr>
          <p:spPr bwMode="auto">
            <a:xfrm>
              <a:off x="6248400" y="1371600"/>
              <a:ext cx="0" cy="2895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47" name="Line 13"/>
            <p:cNvSpPr>
              <a:spLocks noChangeShapeType="1"/>
            </p:cNvSpPr>
            <p:nvPr/>
          </p:nvSpPr>
          <p:spPr bwMode="auto">
            <a:xfrm>
              <a:off x="6248400" y="2128702"/>
              <a:ext cx="0" cy="5334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48" name="Line 14"/>
            <p:cNvSpPr>
              <a:spLocks noChangeShapeType="1"/>
            </p:cNvSpPr>
            <p:nvPr/>
          </p:nvSpPr>
          <p:spPr bwMode="auto">
            <a:xfrm flipV="1">
              <a:off x="6629400" y="3810000"/>
              <a:ext cx="0" cy="533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49" name="Line 15"/>
            <p:cNvSpPr>
              <a:spLocks noChangeShapeType="1"/>
            </p:cNvSpPr>
            <p:nvPr/>
          </p:nvSpPr>
          <p:spPr bwMode="auto">
            <a:xfrm>
              <a:off x="5867400" y="41148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50" name="Line 16"/>
            <p:cNvSpPr>
              <a:spLocks noChangeShapeType="1"/>
            </p:cNvSpPr>
            <p:nvPr/>
          </p:nvSpPr>
          <p:spPr bwMode="auto">
            <a:xfrm flipH="1">
              <a:off x="6629400" y="41148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51" name="Text Box 17"/>
            <p:cNvSpPr txBox="1">
              <a:spLocks noChangeArrowheads="1"/>
            </p:cNvSpPr>
            <p:nvPr/>
          </p:nvSpPr>
          <p:spPr bwMode="auto">
            <a:xfrm>
              <a:off x="6248401" y="3949944"/>
              <a:ext cx="685800" cy="445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52" name="Line 24"/>
            <p:cNvSpPr>
              <a:spLocks noChangeShapeType="1"/>
            </p:cNvSpPr>
            <p:nvPr/>
          </p:nvSpPr>
          <p:spPr bwMode="auto">
            <a:xfrm>
              <a:off x="5486400" y="1077032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53" name="Line 25"/>
            <p:cNvSpPr>
              <a:spLocks noChangeShapeType="1"/>
            </p:cNvSpPr>
            <p:nvPr/>
          </p:nvSpPr>
          <p:spPr bwMode="auto">
            <a:xfrm>
              <a:off x="5486400" y="1305632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54" name="Line 26"/>
            <p:cNvSpPr>
              <a:spLocks noChangeShapeType="1"/>
            </p:cNvSpPr>
            <p:nvPr/>
          </p:nvSpPr>
          <p:spPr bwMode="auto">
            <a:xfrm flipV="1">
              <a:off x="6934200" y="1153232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55" name="Line 27"/>
            <p:cNvSpPr>
              <a:spLocks noChangeShapeType="1"/>
            </p:cNvSpPr>
            <p:nvPr/>
          </p:nvSpPr>
          <p:spPr bwMode="auto">
            <a:xfrm>
              <a:off x="6248400" y="1305632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56" name="Text Box 28"/>
            <p:cNvSpPr txBox="1">
              <a:spLocks noChangeArrowheads="1"/>
            </p:cNvSpPr>
            <p:nvPr/>
          </p:nvSpPr>
          <p:spPr bwMode="auto">
            <a:xfrm>
              <a:off x="5486400" y="924632"/>
              <a:ext cx="1096441" cy="445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</a:rPr>
                <a:t>1.5 </a:t>
              </a:r>
              <a:r>
                <a:rPr lang="en-US" sz="1800" dirty="0" err="1">
                  <a:solidFill>
                    <a:schemeClr val="tx1"/>
                  </a:solidFill>
                </a:rPr>
                <a:t>ft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57" name="Text Box 29"/>
            <p:cNvSpPr txBox="1">
              <a:spLocks noChangeArrowheads="1"/>
            </p:cNvSpPr>
            <p:nvPr/>
          </p:nvSpPr>
          <p:spPr bwMode="auto">
            <a:xfrm>
              <a:off x="6248399" y="924632"/>
              <a:ext cx="1028700" cy="445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</a:rPr>
                <a:t>1.5 </a:t>
              </a:r>
              <a:r>
                <a:rPr lang="en-US" sz="1800" dirty="0" err="1">
                  <a:solidFill>
                    <a:schemeClr val="tx1"/>
                  </a:solidFill>
                </a:rPr>
                <a:t>ft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58" name="Text Box 30"/>
            <p:cNvSpPr txBox="1">
              <a:spLocks noChangeArrowheads="1"/>
            </p:cNvSpPr>
            <p:nvPr/>
          </p:nvSpPr>
          <p:spPr bwMode="auto">
            <a:xfrm>
              <a:off x="5854375" y="1680033"/>
              <a:ext cx="985304" cy="4450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 dirty="0" smtClean="0">
                  <a:solidFill>
                    <a:schemeClr val="tx1"/>
                  </a:solidFill>
                </a:rPr>
                <a:t>250 </a:t>
              </a:r>
              <a:r>
                <a:rPr lang="en-US" sz="1800" dirty="0" err="1">
                  <a:solidFill>
                    <a:schemeClr val="tx1"/>
                  </a:solidFill>
                </a:rPr>
                <a:t>lb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59" name="Text Box 31"/>
            <p:cNvSpPr txBox="1">
              <a:spLocks noChangeArrowheads="1"/>
            </p:cNvSpPr>
            <p:nvPr/>
          </p:nvSpPr>
          <p:spPr bwMode="auto">
            <a:xfrm>
              <a:off x="5943600" y="3382962"/>
              <a:ext cx="838200" cy="445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60" name="Line 33"/>
            <p:cNvSpPr>
              <a:spLocks noChangeShapeType="1"/>
            </p:cNvSpPr>
            <p:nvPr/>
          </p:nvSpPr>
          <p:spPr bwMode="auto">
            <a:xfrm flipH="1">
              <a:off x="6934200" y="3810000"/>
              <a:ext cx="685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61" name="Oval 37"/>
            <p:cNvSpPr>
              <a:spLocks noChangeArrowheads="1"/>
            </p:cNvSpPr>
            <p:nvPr/>
          </p:nvSpPr>
          <p:spPr bwMode="auto">
            <a:xfrm>
              <a:off x="6172200" y="3733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62" name="Text Box 38"/>
            <p:cNvSpPr txBox="1">
              <a:spLocks noChangeArrowheads="1"/>
            </p:cNvSpPr>
            <p:nvPr/>
          </p:nvSpPr>
          <p:spPr bwMode="auto">
            <a:xfrm>
              <a:off x="7620000" y="3598840"/>
              <a:ext cx="478303" cy="445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63" name="Text Box 39"/>
            <p:cNvSpPr txBox="1">
              <a:spLocks noChangeArrowheads="1"/>
            </p:cNvSpPr>
            <p:nvPr/>
          </p:nvSpPr>
          <p:spPr bwMode="auto">
            <a:xfrm>
              <a:off x="5090928" y="4490240"/>
              <a:ext cx="3244757" cy="445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 u="sng" dirty="0">
                  <a:solidFill>
                    <a:srgbClr val="0000FA"/>
                  </a:solidFill>
                </a:rPr>
                <a:t>FBD of the </a:t>
              </a:r>
              <a:r>
                <a:rPr lang="en-US" sz="1800" u="sng" dirty="0" smtClean="0">
                  <a:solidFill>
                    <a:srgbClr val="0000FA"/>
                  </a:solidFill>
                </a:rPr>
                <a:t>crate</a:t>
              </a:r>
              <a:endParaRPr lang="en-US" sz="1800" u="sng" dirty="0">
                <a:solidFill>
                  <a:srgbClr val="0000FA"/>
                </a:solidFill>
              </a:endParaRPr>
            </a:p>
          </p:txBody>
        </p:sp>
        <p:sp>
          <p:nvSpPr>
            <p:cNvPr id="64" name="Text Box 40"/>
            <p:cNvSpPr txBox="1">
              <a:spLocks noChangeArrowheads="1"/>
            </p:cNvSpPr>
            <p:nvPr/>
          </p:nvSpPr>
          <p:spPr bwMode="auto">
            <a:xfrm>
              <a:off x="4603845" y="1692323"/>
              <a:ext cx="376985" cy="445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sz="1800" dirty="0">
                  <a:solidFill>
                    <a:schemeClr val="tx1"/>
                  </a:solidFill>
                </a:rPr>
                <a:t>P</a:t>
              </a:r>
            </a:p>
          </p:txBody>
        </p:sp>
        <p:sp>
          <p:nvSpPr>
            <p:cNvPr id="65" name="Text Box 41"/>
            <p:cNvSpPr txBox="1">
              <a:spLocks noChangeArrowheads="1"/>
            </p:cNvSpPr>
            <p:nvPr/>
          </p:nvSpPr>
          <p:spPr bwMode="auto">
            <a:xfrm>
              <a:off x="6613525" y="4179888"/>
              <a:ext cx="423336" cy="445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sz="1800" dirty="0">
                  <a:solidFill>
                    <a:srgbClr val="FF0000"/>
                  </a:solidFill>
                </a:rPr>
                <a:t>N</a:t>
              </a:r>
            </a:p>
          </p:txBody>
        </p:sp>
        <p:cxnSp>
          <p:nvCxnSpPr>
            <p:cNvPr id="66" name="Straight Arrow Connector 49"/>
            <p:cNvCxnSpPr>
              <a:cxnSpLocks noChangeShapeType="1"/>
            </p:cNvCxnSpPr>
            <p:nvPr/>
          </p:nvCxnSpPr>
          <p:spPr bwMode="auto">
            <a:xfrm>
              <a:off x="4708478" y="2224585"/>
              <a:ext cx="791570" cy="1588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Straight Connector 53"/>
            <p:cNvCxnSpPr>
              <a:cxnSpLocks noChangeShapeType="1"/>
            </p:cNvCxnSpPr>
            <p:nvPr/>
          </p:nvCxnSpPr>
          <p:spPr bwMode="auto">
            <a:xfrm>
              <a:off x="4790365" y="3821373"/>
              <a:ext cx="614149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" name="Straight Arrow Connector 55"/>
            <p:cNvCxnSpPr>
              <a:cxnSpLocks noChangeShapeType="1"/>
            </p:cNvCxnSpPr>
            <p:nvPr/>
          </p:nvCxnSpPr>
          <p:spPr bwMode="auto">
            <a:xfrm rot="16200000" flipH="1">
              <a:off x="4374106" y="3022979"/>
              <a:ext cx="1555847" cy="1364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Straight Connector 58"/>
            <p:cNvCxnSpPr>
              <a:cxnSpLocks noChangeShapeType="1"/>
            </p:cNvCxnSpPr>
            <p:nvPr/>
          </p:nvCxnSpPr>
          <p:spPr bwMode="auto">
            <a:xfrm>
              <a:off x="6605516" y="2634018"/>
              <a:ext cx="818866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" name="Straight Arrow Connector 60"/>
            <p:cNvCxnSpPr>
              <a:cxnSpLocks noChangeShapeType="1"/>
            </p:cNvCxnSpPr>
            <p:nvPr/>
          </p:nvCxnSpPr>
          <p:spPr bwMode="auto">
            <a:xfrm rot="16200000" flipH="1">
              <a:off x="6605517" y="3220871"/>
              <a:ext cx="1187355" cy="1364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" name="Text Box 36"/>
            <p:cNvSpPr txBox="1">
              <a:spLocks noChangeArrowheads="1"/>
            </p:cNvSpPr>
            <p:nvPr/>
          </p:nvSpPr>
          <p:spPr bwMode="auto">
            <a:xfrm>
              <a:off x="7045657" y="3041176"/>
              <a:ext cx="1159563" cy="445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 dirty="0" smtClean="0">
                  <a:solidFill>
                    <a:schemeClr val="tx1"/>
                  </a:solidFill>
                </a:rPr>
                <a:t>3.5 </a:t>
              </a:r>
              <a:r>
                <a:rPr lang="en-US" sz="1800" dirty="0" err="1">
                  <a:solidFill>
                    <a:schemeClr val="tx1"/>
                  </a:solidFill>
                </a:rPr>
                <a:t>ft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72" name="Text Box 36"/>
            <p:cNvSpPr txBox="1">
              <a:spLocks noChangeArrowheads="1"/>
            </p:cNvSpPr>
            <p:nvPr/>
          </p:nvSpPr>
          <p:spPr bwMode="auto">
            <a:xfrm>
              <a:off x="4572369" y="2765945"/>
              <a:ext cx="882554" cy="445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 dirty="0" smtClean="0">
                  <a:solidFill>
                    <a:schemeClr val="tx1"/>
                  </a:solidFill>
                </a:rPr>
                <a:t>4.5 </a:t>
              </a:r>
              <a:r>
                <a:rPr lang="en-US" sz="1800" dirty="0" err="1">
                  <a:solidFill>
                    <a:schemeClr val="tx1"/>
                  </a:solidFill>
                </a:rPr>
                <a:t>ft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5751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649094" y="2078126"/>
            <a:ext cx="5209040" cy="16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 +  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 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 F</a:t>
            </a:r>
            <a:r>
              <a:rPr lang="en-US" baseline="-25000" dirty="0">
                <a:solidFill>
                  <a:schemeClr val="tx1"/>
                </a:solidFill>
                <a:sym typeface="Symbol" pitchFamily="18" charset="2"/>
              </a:rPr>
              <a:t>X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   =  P  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–  F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   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=  0</a:t>
            </a: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 + 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   F</a:t>
            </a:r>
            <a:r>
              <a:rPr lang="en-US" baseline="-25000" dirty="0">
                <a:solidFill>
                  <a:schemeClr val="tx1"/>
                </a:solidFill>
                <a:sym typeface="Symbol" pitchFamily="18" charset="2"/>
              </a:rPr>
              <a:t>Y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  =  N 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–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250  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=  0</a:t>
            </a: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These two equations give:</a:t>
            </a: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00FA"/>
                </a:solidFill>
              </a:rPr>
              <a:t>   P  =  </a:t>
            </a:r>
            <a:r>
              <a:rPr lang="en-US" dirty="0" smtClean="0">
                <a:solidFill>
                  <a:srgbClr val="0000FA"/>
                </a:solidFill>
              </a:rPr>
              <a:t>F  </a:t>
            </a:r>
            <a:r>
              <a:rPr lang="en-US" dirty="0" smtClean="0">
                <a:solidFill>
                  <a:schemeClr val="tx1"/>
                </a:solidFill>
              </a:rPr>
              <a:t>and   </a:t>
            </a:r>
            <a:r>
              <a:rPr lang="en-US" dirty="0">
                <a:solidFill>
                  <a:srgbClr val="0000FA"/>
                </a:solidFill>
              </a:rPr>
              <a:t>N  = 250  </a:t>
            </a:r>
            <a:r>
              <a:rPr lang="en-US" dirty="0" err="1">
                <a:solidFill>
                  <a:srgbClr val="0000FA"/>
                </a:solidFill>
              </a:rPr>
              <a:t>lb</a:t>
            </a:r>
            <a:endParaRPr lang="en-US" dirty="0">
              <a:solidFill>
                <a:srgbClr val="0000FA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52061" y="4704606"/>
            <a:ext cx="8153400" cy="954107"/>
            <a:chOff x="552061" y="4310163"/>
            <a:chExt cx="8153400" cy="954107"/>
          </a:xfrm>
        </p:grpSpPr>
        <p:sp>
          <p:nvSpPr>
            <p:cNvPr id="41" name="Text Box 8"/>
            <p:cNvSpPr txBox="1">
              <a:spLocks noChangeArrowheads="1"/>
            </p:cNvSpPr>
            <p:nvPr/>
          </p:nvSpPr>
          <p:spPr bwMode="auto">
            <a:xfrm>
              <a:off x="552061" y="4310163"/>
              <a:ext cx="8153400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ts val="0"/>
                </a:spcBef>
                <a:spcAft>
                  <a:spcPts val="1200"/>
                </a:spcAft>
              </a:pPr>
              <a:r>
                <a:rPr lang="en-US" dirty="0" smtClean="0">
                  <a:solidFill>
                    <a:schemeClr val="tx1"/>
                  </a:solidFill>
                </a:rPr>
                <a:t>  +  </a:t>
              </a:r>
              <a:r>
                <a:rPr lang="en-US" dirty="0" smtClean="0">
                  <a:solidFill>
                    <a:schemeClr val="tx1"/>
                  </a:solidFill>
                  <a:sym typeface="Symbol" pitchFamily="18" charset="2"/>
                </a:rPr>
                <a:t>M</a:t>
              </a:r>
              <a:r>
                <a:rPr lang="en-US" baseline="-25000" dirty="0" smtClean="0">
                  <a:solidFill>
                    <a:schemeClr val="tx1"/>
                  </a:solidFill>
                  <a:sym typeface="Symbol" pitchFamily="18" charset="2"/>
                </a:rPr>
                <a:t>O</a:t>
              </a:r>
              <a:r>
                <a:rPr lang="en-US" dirty="0">
                  <a:solidFill>
                    <a:schemeClr val="tx1"/>
                  </a:solidFill>
                  <a:sym typeface="Symbol" pitchFamily="18" charset="2"/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  <a:sym typeface="Symbol" pitchFamily="18" charset="2"/>
                </a:rPr>
                <a:t>= </a:t>
              </a: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– </a:t>
              </a:r>
              <a:r>
                <a:rPr lang="en-US" dirty="0" smtClean="0">
                  <a:solidFill>
                    <a:schemeClr val="tx1"/>
                  </a:solidFill>
                  <a:cs typeface="Times New Roman" pitchFamily="18" charset="0"/>
                  <a:sym typeface="Symbol" pitchFamily="18" charset="2"/>
                </a:rPr>
                <a:t>P</a:t>
              </a:r>
              <a:r>
                <a:rPr lang="en-US" dirty="0" smtClean="0">
                  <a:solidFill>
                    <a:schemeClr val="tx1"/>
                  </a:solidFill>
                  <a:cs typeface="Times New Roman" pitchFamily="18" charset="0"/>
                </a:rPr>
                <a:t> </a:t>
              </a: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(</a:t>
              </a:r>
              <a:r>
                <a:rPr lang="en-US" dirty="0" smtClean="0">
                  <a:solidFill>
                    <a:schemeClr val="tx1"/>
                  </a:solidFill>
                  <a:cs typeface="Times New Roman" pitchFamily="18" charset="0"/>
                </a:rPr>
                <a:t>4.5) + 250 (1.5) = 0</a:t>
              </a:r>
              <a:endParaRPr lang="en-US" dirty="0">
                <a:solidFill>
                  <a:schemeClr val="tx1"/>
                </a:solidFill>
                <a:cs typeface="Times New Roman" pitchFamily="18" charset="0"/>
              </a:endParaRPr>
            </a:p>
            <a:p>
              <a:pPr algn="l" eaLnBrk="1" hangingPunct="1">
                <a:spcBef>
                  <a:spcPts val="0"/>
                </a:spcBef>
                <a:spcAft>
                  <a:spcPts val="1200"/>
                </a:spcAft>
              </a:pPr>
              <a:r>
                <a:rPr lang="en-US" dirty="0" smtClean="0">
                  <a:solidFill>
                    <a:srgbClr val="00FFFF"/>
                  </a:solidFill>
                </a:rPr>
                <a:t>     </a:t>
              </a:r>
              <a:r>
                <a:rPr lang="en-US" dirty="0" smtClean="0">
                  <a:solidFill>
                    <a:srgbClr val="0000FA"/>
                  </a:solidFill>
                </a:rPr>
                <a:t>P  </a:t>
              </a:r>
              <a:r>
                <a:rPr lang="en-US" dirty="0">
                  <a:solidFill>
                    <a:srgbClr val="0000FA"/>
                  </a:solidFill>
                </a:rPr>
                <a:t>=  </a:t>
              </a:r>
              <a:r>
                <a:rPr lang="en-US" dirty="0" smtClean="0">
                  <a:solidFill>
                    <a:srgbClr val="0000FA"/>
                  </a:solidFill>
                </a:rPr>
                <a:t>83.3 </a:t>
              </a:r>
              <a:r>
                <a:rPr lang="en-US" dirty="0" err="1" smtClean="0">
                  <a:solidFill>
                    <a:srgbClr val="0000FA"/>
                  </a:solidFill>
                </a:rPr>
                <a:t>lb</a:t>
              </a:r>
              <a:r>
                <a:rPr lang="en-US" dirty="0" smtClean="0">
                  <a:solidFill>
                    <a:schemeClr val="tx2"/>
                  </a:solidFill>
                </a:rPr>
                <a:t>, </a:t>
              </a:r>
              <a:r>
                <a:rPr lang="en-US" dirty="0" smtClean="0">
                  <a:solidFill>
                    <a:schemeClr val="tx1"/>
                  </a:solidFill>
                </a:rPr>
                <a:t>and </a:t>
              </a:r>
              <a:r>
                <a:rPr lang="en-US" dirty="0" smtClean="0">
                  <a:solidFill>
                    <a:srgbClr val="0000FA"/>
                  </a:solidFill>
                </a:rPr>
                <a:t>F = 83.3 </a:t>
              </a:r>
              <a:r>
                <a:rPr lang="en-US" dirty="0" err="1" smtClean="0">
                  <a:solidFill>
                    <a:srgbClr val="0000FA"/>
                  </a:solidFill>
                </a:rPr>
                <a:t>lb</a:t>
              </a:r>
              <a:r>
                <a:rPr lang="en-US" dirty="0" smtClean="0">
                  <a:solidFill>
                    <a:srgbClr val="0000FA"/>
                  </a:solidFill>
                </a:rPr>
                <a:t> </a:t>
              </a:r>
              <a:r>
                <a:rPr lang="en-US" dirty="0" smtClean="0">
                  <a:solidFill>
                    <a:srgbClr val="0000FA"/>
                  </a:solidFill>
                  <a:sym typeface="Symbol"/>
                </a:rPr>
                <a:t> </a:t>
              </a:r>
              <a:r>
                <a:rPr lang="en-US" sz="2000" dirty="0">
                  <a:solidFill>
                    <a:schemeClr val="tx1"/>
                  </a:solidFill>
                  <a:sym typeface="Symbol" pitchFamily="18" charset="2"/>
                </a:rPr>
                <a:t></a:t>
              </a:r>
              <a:r>
                <a:rPr lang="en-US" sz="2000" baseline="-25000" dirty="0">
                  <a:solidFill>
                    <a:schemeClr val="tx1"/>
                  </a:solidFill>
                  <a:sym typeface="Symbol" pitchFamily="18" charset="2"/>
                </a:rPr>
                <a:t>s </a:t>
              </a:r>
              <a:r>
                <a:rPr lang="en-US" sz="2000" dirty="0" smtClean="0">
                  <a:solidFill>
                    <a:schemeClr val="tx1"/>
                  </a:solidFill>
                  <a:sym typeface="Symbol" pitchFamily="18" charset="2"/>
                </a:rPr>
                <a:t>N = 100 </a:t>
              </a:r>
              <a:r>
                <a:rPr lang="en-US" sz="2000" dirty="0" err="1" smtClean="0">
                  <a:solidFill>
                    <a:schemeClr val="tx1"/>
                  </a:solidFill>
                  <a:sym typeface="Symbol" pitchFamily="18" charset="2"/>
                </a:rPr>
                <a:t>lb</a:t>
              </a:r>
              <a:endParaRPr lang="en-US" dirty="0">
                <a:solidFill>
                  <a:srgbClr val="00FFFF"/>
                </a:solidFill>
                <a:sym typeface="Symbol" pitchFamily="18" charset="2"/>
              </a:endParaRPr>
            </a:p>
          </p:txBody>
        </p:sp>
        <p:sp>
          <p:nvSpPr>
            <p:cNvPr id="3" name="Arc 2"/>
            <p:cNvSpPr/>
            <p:nvPr/>
          </p:nvSpPr>
          <p:spPr bwMode="auto">
            <a:xfrm>
              <a:off x="649094" y="4352955"/>
              <a:ext cx="366963" cy="413064"/>
            </a:xfrm>
            <a:prstGeom prst="arc">
              <a:avLst>
                <a:gd name="adj1" fmla="val 6690079"/>
                <a:gd name="adj2" fmla="val 14653842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600055" y="1137692"/>
            <a:ext cx="548098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Since</a:t>
            </a:r>
            <a:r>
              <a:rPr lang="en-US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0000FA"/>
                </a:solidFill>
                <a:sym typeface="Symbol" pitchFamily="18" charset="2"/>
              </a:rPr>
              <a:t>tipping</a:t>
            </a:r>
            <a:r>
              <a:rPr lang="en-US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occurs, here is the correct FBD</a:t>
            </a:r>
            <a:r>
              <a:rPr lang="en-US" dirty="0" smtClean="0">
                <a:solidFill>
                  <a:schemeClr val="tx2"/>
                </a:solidFill>
                <a:sym typeface="Symbol" pitchFamily="18" charset="2"/>
              </a:rPr>
              <a:t>: 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grpSp>
        <p:nvGrpSpPr>
          <p:cNvPr id="37" name="Group 62"/>
          <p:cNvGrpSpPr>
            <a:grpSpLocks noChangeAspect="1"/>
          </p:cNvGrpSpPr>
          <p:nvPr/>
        </p:nvGrpSpPr>
        <p:grpSpPr bwMode="auto">
          <a:xfrm>
            <a:off x="5323588" y="1472651"/>
            <a:ext cx="3123635" cy="3328227"/>
            <a:chOff x="4572369" y="924632"/>
            <a:chExt cx="3763316" cy="4010671"/>
          </a:xfrm>
        </p:grpSpPr>
        <p:sp>
          <p:nvSpPr>
            <p:cNvPr id="38" name="Line 8"/>
            <p:cNvSpPr>
              <a:spLocks noChangeShapeType="1"/>
            </p:cNvSpPr>
            <p:nvPr/>
          </p:nvSpPr>
          <p:spPr bwMode="auto">
            <a:xfrm>
              <a:off x="5486400" y="1444384"/>
              <a:ext cx="0" cy="2377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40" name="Line 9"/>
            <p:cNvSpPr>
              <a:spLocks noChangeShapeType="1"/>
            </p:cNvSpPr>
            <p:nvPr/>
          </p:nvSpPr>
          <p:spPr bwMode="auto">
            <a:xfrm>
              <a:off x="5486400" y="1444384"/>
              <a:ext cx="1447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42" name="Line 10"/>
            <p:cNvSpPr>
              <a:spLocks noChangeShapeType="1"/>
            </p:cNvSpPr>
            <p:nvPr/>
          </p:nvSpPr>
          <p:spPr bwMode="auto">
            <a:xfrm>
              <a:off x="6942666" y="1458032"/>
              <a:ext cx="0" cy="23774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43" name="Line 11"/>
            <p:cNvSpPr>
              <a:spLocks noChangeShapeType="1"/>
            </p:cNvSpPr>
            <p:nvPr/>
          </p:nvSpPr>
          <p:spPr bwMode="auto">
            <a:xfrm>
              <a:off x="5486400" y="3810000"/>
              <a:ext cx="1524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44" name="Line 12"/>
            <p:cNvSpPr>
              <a:spLocks noChangeShapeType="1"/>
            </p:cNvSpPr>
            <p:nvPr/>
          </p:nvSpPr>
          <p:spPr bwMode="auto">
            <a:xfrm>
              <a:off x="6248400" y="1371600"/>
              <a:ext cx="0" cy="2895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45" name="Line 13"/>
            <p:cNvSpPr>
              <a:spLocks noChangeShapeType="1"/>
            </p:cNvSpPr>
            <p:nvPr/>
          </p:nvSpPr>
          <p:spPr bwMode="auto">
            <a:xfrm>
              <a:off x="6248400" y="2128702"/>
              <a:ext cx="0" cy="5334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46" name="Line 14"/>
            <p:cNvSpPr>
              <a:spLocks noChangeShapeType="1"/>
            </p:cNvSpPr>
            <p:nvPr/>
          </p:nvSpPr>
          <p:spPr bwMode="auto">
            <a:xfrm flipV="1">
              <a:off x="6941816" y="3810000"/>
              <a:ext cx="0" cy="533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50" name="Line 24"/>
            <p:cNvSpPr>
              <a:spLocks noChangeShapeType="1"/>
            </p:cNvSpPr>
            <p:nvPr/>
          </p:nvSpPr>
          <p:spPr bwMode="auto">
            <a:xfrm>
              <a:off x="5486400" y="1077032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51" name="Line 25"/>
            <p:cNvSpPr>
              <a:spLocks noChangeShapeType="1"/>
            </p:cNvSpPr>
            <p:nvPr/>
          </p:nvSpPr>
          <p:spPr bwMode="auto">
            <a:xfrm>
              <a:off x="5486400" y="1305632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52" name="Line 26"/>
            <p:cNvSpPr>
              <a:spLocks noChangeShapeType="1"/>
            </p:cNvSpPr>
            <p:nvPr/>
          </p:nvSpPr>
          <p:spPr bwMode="auto">
            <a:xfrm flipV="1">
              <a:off x="6934200" y="1153232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53" name="Line 27"/>
            <p:cNvSpPr>
              <a:spLocks noChangeShapeType="1"/>
            </p:cNvSpPr>
            <p:nvPr/>
          </p:nvSpPr>
          <p:spPr bwMode="auto">
            <a:xfrm>
              <a:off x="6248400" y="1305632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54" name="Text Box 28"/>
            <p:cNvSpPr txBox="1">
              <a:spLocks noChangeArrowheads="1"/>
            </p:cNvSpPr>
            <p:nvPr/>
          </p:nvSpPr>
          <p:spPr bwMode="auto">
            <a:xfrm>
              <a:off x="5486400" y="924632"/>
              <a:ext cx="1096441" cy="445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</a:rPr>
                <a:t>1.5 </a:t>
              </a:r>
              <a:r>
                <a:rPr lang="en-US" sz="1800" dirty="0" err="1">
                  <a:solidFill>
                    <a:schemeClr val="tx1"/>
                  </a:solidFill>
                </a:rPr>
                <a:t>ft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55" name="Text Box 29"/>
            <p:cNvSpPr txBox="1">
              <a:spLocks noChangeArrowheads="1"/>
            </p:cNvSpPr>
            <p:nvPr/>
          </p:nvSpPr>
          <p:spPr bwMode="auto">
            <a:xfrm>
              <a:off x="6248399" y="924632"/>
              <a:ext cx="1028700" cy="445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</a:rPr>
                <a:t>1.5 </a:t>
              </a:r>
              <a:r>
                <a:rPr lang="en-US" sz="1800" dirty="0" err="1">
                  <a:solidFill>
                    <a:schemeClr val="tx1"/>
                  </a:solidFill>
                </a:rPr>
                <a:t>ft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56" name="Text Box 30"/>
            <p:cNvSpPr txBox="1">
              <a:spLocks noChangeArrowheads="1"/>
            </p:cNvSpPr>
            <p:nvPr/>
          </p:nvSpPr>
          <p:spPr bwMode="auto">
            <a:xfrm>
              <a:off x="5854375" y="1680033"/>
              <a:ext cx="985304" cy="4450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 dirty="0" smtClean="0">
                  <a:solidFill>
                    <a:schemeClr val="tx1"/>
                  </a:solidFill>
                </a:rPr>
                <a:t>250 </a:t>
              </a:r>
              <a:r>
                <a:rPr lang="en-US" sz="1800" dirty="0" err="1">
                  <a:solidFill>
                    <a:schemeClr val="tx1"/>
                  </a:solidFill>
                </a:rPr>
                <a:t>lb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57" name="Text Box 31"/>
            <p:cNvSpPr txBox="1">
              <a:spLocks noChangeArrowheads="1"/>
            </p:cNvSpPr>
            <p:nvPr/>
          </p:nvSpPr>
          <p:spPr bwMode="auto">
            <a:xfrm>
              <a:off x="5943600" y="3382962"/>
              <a:ext cx="838200" cy="445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58" name="Line 33"/>
            <p:cNvSpPr>
              <a:spLocks noChangeShapeType="1"/>
            </p:cNvSpPr>
            <p:nvPr/>
          </p:nvSpPr>
          <p:spPr bwMode="auto">
            <a:xfrm flipH="1">
              <a:off x="6934200" y="3810000"/>
              <a:ext cx="685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59" name="Oval 37"/>
            <p:cNvSpPr>
              <a:spLocks noChangeArrowheads="1"/>
            </p:cNvSpPr>
            <p:nvPr/>
          </p:nvSpPr>
          <p:spPr bwMode="auto">
            <a:xfrm>
              <a:off x="6172200" y="3733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60" name="Text Box 38"/>
            <p:cNvSpPr txBox="1">
              <a:spLocks noChangeArrowheads="1"/>
            </p:cNvSpPr>
            <p:nvPr/>
          </p:nvSpPr>
          <p:spPr bwMode="auto">
            <a:xfrm>
              <a:off x="7620000" y="3598840"/>
              <a:ext cx="478303" cy="445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61" name="Text Box 39"/>
            <p:cNvSpPr txBox="1">
              <a:spLocks noChangeArrowheads="1"/>
            </p:cNvSpPr>
            <p:nvPr/>
          </p:nvSpPr>
          <p:spPr bwMode="auto">
            <a:xfrm>
              <a:off x="5090928" y="4490240"/>
              <a:ext cx="3244757" cy="445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 u="sng" dirty="0">
                  <a:solidFill>
                    <a:srgbClr val="0000FA"/>
                  </a:solidFill>
                </a:rPr>
                <a:t>FBD of the </a:t>
              </a:r>
              <a:r>
                <a:rPr lang="en-US" sz="1800" u="sng" dirty="0" smtClean="0">
                  <a:solidFill>
                    <a:srgbClr val="0000FA"/>
                  </a:solidFill>
                </a:rPr>
                <a:t>crate</a:t>
              </a:r>
              <a:endParaRPr lang="en-US" sz="1800" u="sng" dirty="0">
                <a:solidFill>
                  <a:srgbClr val="0000FA"/>
                </a:solidFill>
              </a:endParaRPr>
            </a:p>
          </p:txBody>
        </p:sp>
        <p:sp>
          <p:nvSpPr>
            <p:cNvPr id="62" name="Text Box 40"/>
            <p:cNvSpPr txBox="1">
              <a:spLocks noChangeArrowheads="1"/>
            </p:cNvSpPr>
            <p:nvPr/>
          </p:nvSpPr>
          <p:spPr bwMode="auto">
            <a:xfrm>
              <a:off x="4603845" y="1692323"/>
              <a:ext cx="376985" cy="445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sz="1800" dirty="0">
                  <a:solidFill>
                    <a:schemeClr val="tx1"/>
                  </a:solidFill>
                </a:rPr>
                <a:t>P</a:t>
              </a:r>
            </a:p>
          </p:txBody>
        </p:sp>
        <p:sp>
          <p:nvSpPr>
            <p:cNvPr id="63" name="Text Box 41"/>
            <p:cNvSpPr txBox="1">
              <a:spLocks noChangeArrowheads="1"/>
            </p:cNvSpPr>
            <p:nvPr/>
          </p:nvSpPr>
          <p:spPr bwMode="auto">
            <a:xfrm>
              <a:off x="6923434" y="4140091"/>
              <a:ext cx="423336" cy="445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sz="1800" dirty="0">
                  <a:solidFill>
                    <a:srgbClr val="FF0000"/>
                  </a:solidFill>
                </a:rPr>
                <a:t>N</a:t>
              </a:r>
            </a:p>
          </p:txBody>
        </p:sp>
        <p:cxnSp>
          <p:nvCxnSpPr>
            <p:cNvPr id="64" name="Straight Arrow Connector 49"/>
            <p:cNvCxnSpPr>
              <a:cxnSpLocks noChangeShapeType="1"/>
            </p:cNvCxnSpPr>
            <p:nvPr/>
          </p:nvCxnSpPr>
          <p:spPr bwMode="auto">
            <a:xfrm>
              <a:off x="4708478" y="2224585"/>
              <a:ext cx="791570" cy="1588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Straight Connector 53"/>
            <p:cNvCxnSpPr>
              <a:cxnSpLocks noChangeShapeType="1"/>
            </p:cNvCxnSpPr>
            <p:nvPr/>
          </p:nvCxnSpPr>
          <p:spPr bwMode="auto">
            <a:xfrm>
              <a:off x="4790365" y="3821373"/>
              <a:ext cx="614149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Straight Arrow Connector 55"/>
            <p:cNvCxnSpPr>
              <a:cxnSpLocks noChangeShapeType="1"/>
            </p:cNvCxnSpPr>
            <p:nvPr/>
          </p:nvCxnSpPr>
          <p:spPr bwMode="auto">
            <a:xfrm rot="16200000" flipH="1">
              <a:off x="4374106" y="3022979"/>
              <a:ext cx="1555847" cy="1364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Straight Connector 58"/>
            <p:cNvCxnSpPr>
              <a:cxnSpLocks noChangeShapeType="1"/>
            </p:cNvCxnSpPr>
            <p:nvPr/>
          </p:nvCxnSpPr>
          <p:spPr bwMode="auto">
            <a:xfrm>
              <a:off x="6605516" y="2634018"/>
              <a:ext cx="818866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" name="Straight Arrow Connector 60"/>
            <p:cNvCxnSpPr>
              <a:cxnSpLocks noChangeShapeType="1"/>
            </p:cNvCxnSpPr>
            <p:nvPr/>
          </p:nvCxnSpPr>
          <p:spPr bwMode="auto">
            <a:xfrm rot="16200000" flipH="1">
              <a:off x="6605517" y="3220871"/>
              <a:ext cx="1187355" cy="1364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9" name="Text Box 36"/>
            <p:cNvSpPr txBox="1">
              <a:spLocks noChangeArrowheads="1"/>
            </p:cNvSpPr>
            <p:nvPr/>
          </p:nvSpPr>
          <p:spPr bwMode="auto">
            <a:xfrm>
              <a:off x="7045657" y="3041176"/>
              <a:ext cx="1159563" cy="445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 dirty="0" smtClean="0">
                  <a:solidFill>
                    <a:schemeClr val="tx1"/>
                  </a:solidFill>
                </a:rPr>
                <a:t>3.5 </a:t>
              </a:r>
              <a:r>
                <a:rPr lang="en-US" sz="1800" dirty="0" err="1">
                  <a:solidFill>
                    <a:schemeClr val="tx1"/>
                  </a:solidFill>
                </a:rPr>
                <a:t>ft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70" name="Text Box 36"/>
            <p:cNvSpPr txBox="1">
              <a:spLocks noChangeArrowheads="1"/>
            </p:cNvSpPr>
            <p:nvPr/>
          </p:nvSpPr>
          <p:spPr bwMode="auto">
            <a:xfrm>
              <a:off x="4572369" y="2765945"/>
              <a:ext cx="882554" cy="445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1800" dirty="0" smtClean="0">
                  <a:solidFill>
                    <a:schemeClr val="tx1"/>
                  </a:solidFill>
                </a:rPr>
                <a:t>4.5 </a:t>
              </a:r>
              <a:r>
                <a:rPr lang="en-US" sz="1800" dirty="0" err="1">
                  <a:solidFill>
                    <a:schemeClr val="tx1"/>
                  </a:solidFill>
                </a:rPr>
                <a:t>ft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646528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CONCEPT QUIZ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81000" y="1066800"/>
            <a:ext cx="8297863" cy="2308225"/>
            <a:chOff x="381000" y="1066800"/>
            <a:chExt cx="8297863" cy="2308225"/>
          </a:xfrm>
        </p:grpSpPr>
        <p:grpSp>
          <p:nvGrpSpPr>
            <p:cNvPr id="2" name="Group 53"/>
            <p:cNvGrpSpPr>
              <a:grpSpLocks/>
            </p:cNvGrpSpPr>
            <p:nvPr/>
          </p:nvGrpSpPr>
          <p:grpSpPr bwMode="auto">
            <a:xfrm>
              <a:off x="381000" y="1066800"/>
              <a:ext cx="8297863" cy="2308225"/>
              <a:chOff x="240" y="672"/>
              <a:chExt cx="5227" cy="1454"/>
            </a:xfrm>
          </p:grpSpPr>
          <p:sp>
            <p:nvSpPr>
              <p:cNvPr id="19490" name="Text Box 8"/>
              <p:cNvSpPr txBox="1">
                <a:spLocks noChangeArrowheads="1"/>
              </p:cNvSpPr>
              <p:nvPr/>
            </p:nvSpPr>
            <p:spPr bwMode="auto">
              <a:xfrm>
                <a:off x="240" y="672"/>
                <a:ext cx="4608" cy="1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457200" indent="-457200"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1.   A 100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lb</a:t>
                </a:r>
                <a:r>
                  <a:rPr lang="en-US" sz="2400" dirty="0">
                    <a:solidFill>
                      <a:schemeClr val="tx1"/>
                    </a:solidFill>
                  </a:rPr>
                  <a:t> box with a wide base is pulled by a force P and </a:t>
                </a:r>
                <a:r>
                  <a:rPr lang="en-US" sz="2400" dirty="0">
                    <a:solidFill>
                      <a:schemeClr val="tx1"/>
                    </a:solidFill>
                    <a:sym typeface="Symbol" pitchFamily="18" charset="2"/>
                  </a:rPr>
                  <a:t></a:t>
                </a:r>
                <a:r>
                  <a:rPr lang="en-US" sz="2400" baseline="-25000" dirty="0">
                    <a:solidFill>
                      <a:schemeClr val="tx1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chemeClr val="tx1"/>
                    </a:solidFill>
                    <a:sym typeface="Symbol" pitchFamily="18" charset="2"/>
                  </a:rPr>
                  <a:t> = 0.4.  Which force orientation requires the least force to begin sliding?</a:t>
                </a:r>
              </a:p>
              <a:p>
                <a:pPr algn="l" eaLnBrk="1" hangingPunct="1">
                  <a:spcBef>
                    <a:spcPct val="50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sym typeface="Symbol" pitchFamily="18" charset="2"/>
                  </a:rPr>
                  <a:t>     A)  P(A)                          B)  P(B)</a:t>
                </a:r>
              </a:p>
              <a:p>
                <a:pPr algn="l" eaLnBrk="1" hangingPunct="1">
                  <a:spcBef>
                    <a:spcPct val="50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sym typeface="Symbol" pitchFamily="18" charset="2"/>
                  </a:rPr>
                  <a:t>     C)  P(C)                          D)  Can not be determined</a:t>
                </a:r>
              </a:p>
            </p:txBody>
          </p:sp>
          <p:grpSp>
            <p:nvGrpSpPr>
              <p:cNvPr id="19491" name="Group 101"/>
              <p:cNvGrpSpPr>
                <a:grpSpLocks/>
              </p:cNvGrpSpPr>
              <p:nvPr/>
            </p:nvGrpSpPr>
            <p:grpSpPr bwMode="auto">
              <a:xfrm>
                <a:off x="3936" y="1056"/>
                <a:ext cx="1531" cy="768"/>
                <a:chOff x="4080" y="1104"/>
                <a:chExt cx="1531" cy="768"/>
              </a:xfrm>
            </p:grpSpPr>
            <p:sp>
              <p:nvSpPr>
                <p:cNvPr id="19492" name="Line 59"/>
                <p:cNvSpPr>
                  <a:spLocks noChangeShapeType="1"/>
                </p:cNvSpPr>
                <p:nvPr/>
              </p:nvSpPr>
              <p:spPr bwMode="auto">
                <a:xfrm>
                  <a:off x="4224" y="1344"/>
                  <a:ext cx="0" cy="43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93" name="Line 60"/>
                <p:cNvSpPr>
                  <a:spLocks noChangeShapeType="1"/>
                </p:cNvSpPr>
                <p:nvPr/>
              </p:nvSpPr>
              <p:spPr bwMode="auto">
                <a:xfrm>
                  <a:off x="4224" y="1344"/>
                  <a:ext cx="72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94" name="Line 61"/>
                <p:cNvSpPr>
                  <a:spLocks noChangeShapeType="1"/>
                </p:cNvSpPr>
                <p:nvPr/>
              </p:nvSpPr>
              <p:spPr bwMode="auto">
                <a:xfrm>
                  <a:off x="4944" y="1344"/>
                  <a:ext cx="0" cy="43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95" name="Line 62"/>
                <p:cNvSpPr>
                  <a:spLocks noChangeShapeType="1"/>
                </p:cNvSpPr>
                <p:nvPr/>
              </p:nvSpPr>
              <p:spPr bwMode="auto">
                <a:xfrm>
                  <a:off x="4128" y="1776"/>
                  <a:ext cx="10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96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4944" y="1344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97" name="Line 64"/>
                <p:cNvSpPr>
                  <a:spLocks noChangeShapeType="1"/>
                </p:cNvSpPr>
                <p:nvPr/>
              </p:nvSpPr>
              <p:spPr bwMode="auto">
                <a:xfrm>
                  <a:off x="4944" y="1344"/>
                  <a:ext cx="288" cy="96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98" name="Line 65"/>
                <p:cNvSpPr>
                  <a:spLocks noChangeShapeType="1"/>
                </p:cNvSpPr>
                <p:nvPr/>
              </p:nvSpPr>
              <p:spPr bwMode="auto">
                <a:xfrm>
                  <a:off x="4944" y="1344"/>
                  <a:ext cx="288" cy="240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99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5184" y="1104"/>
                  <a:ext cx="427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2000">
                      <a:solidFill>
                        <a:schemeClr val="tx1"/>
                      </a:solidFill>
                    </a:rPr>
                    <a:t>P(A)</a:t>
                  </a:r>
                </a:p>
              </p:txBody>
            </p:sp>
            <p:sp>
              <p:nvSpPr>
                <p:cNvPr id="19500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5184" y="1344"/>
                  <a:ext cx="418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2000">
                      <a:solidFill>
                        <a:schemeClr val="tx1"/>
                      </a:solidFill>
                    </a:rPr>
                    <a:t>P(B)</a:t>
                  </a:r>
                </a:p>
              </p:txBody>
            </p:sp>
            <p:sp>
              <p:nvSpPr>
                <p:cNvPr id="19501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5184" y="1536"/>
                  <a:ext cx="418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sz="2000">
                      <a:solidFill>
                        <a:schemeClr val="tx1"/>
                      </a:solidFill>
                    </a:rPr>
                    <a:t>P(C)</a:t>
                  </a:r>
                </a:p>
              </p:txBody>
            </p:sp>
            <p:sp>
              <p:nvSpPr>
                <p:cNvPr id="19502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4080" y="1776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503" name="Line 70"/>
                <p:cNvSpPr>
                  <a:spLocks noChangeShapeType="1"/>
                </p:cNvSpPr>
                <p:nvPr/>
              </p:nvSpPr>
              <p:spPr bwMode="auto">
                <a:xfrm flipH="1">
                  <a:off x="4224" y="1776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504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4416" y="1776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505" name="Line 72"/>
                <p:cNvSpPr>
                  <a:spLocks noChangeShapeType="1"/>
                </p:cNvSpPr>
                <p:nvPr/>
              </p:nvSpPr>
              <p:spPr bwMode="auto">
                <a:xfrm flipH="1">
                  <a:off x="4608" y="1776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506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4752" y="1776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507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4896" y="1776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508" name="Line 75"/>
                <p:cNvSpPr>
                  <a:spLocks noChangeShapeType="1"/>
                </p:cNvSpPr>
                <p:nvPr/>
              </p:nvSpPr>
              <p:spPr bwMode="auto">
                <a:xfrm flipH="1">
                  <a:off x="4992" y="1776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509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4224" y="1392"/>
                  <a:ext cx="561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>
                      <a:solidFill>
                        <a:schemeClr val="tx1"/>
                      </a:solidFill>
                    </a:rPr>
                    <a:t>100 lb</a:t>
                  </a:r>
                </a:p>
              </p:txBody>
            </p:sp>
          </p:grpSp>
        </p:grpSp>
        <p:cxnSp>
          <p:nvCxnSpPr>
            <p:cNvPr id="6" name="Straight Connector 5"/>
            <p:cNvCxnSpPr/>
            <p:nvPr/>
          </p:nvCxnSpPr>
          <p:spPr>
            <a:xfrm>
              <a:off x="6477000" y="2743200"/>
              <a:ext cx="1143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457200" y="3810000"/>
            <a:ext cx="8077200" cy="2216150"/>
            <a:chOff x="457200" y="3810000"/>
            <a:chExt cx="8077200" cy="2216150"/>
          </a:xfrm>
        </p:grpSpPr>
        <p:grpSp>
          <p:nvGrpSpPr>
            <p:cNvPr id="4" name="Group 54"/>
            <p:cNvGrpSpPr>
              <a:grpSpLocks/>
            </p:cNvGrpSpPr>
            <p:nvPr/>
          </p:nvGrpSpPr>
          <p:grpSpPr bwMode="auto">
            <a:xfrm>
              <a:off x="457200" y="3810000"/>
              <a:ext cx="8077200" cy="2216150"/>
              <a:chOff x="288" y="2400"/>
              <a:chExt cx="5088" cy="1396"/>
            </a:xfrm>
          </p:grpSpPr>
          <p:grpSp>
            <p:nvGrpSpPr>
              <p:cNvPr id="19463" name="Group 102"/>
              <p:cNvGrpSpPr>
                <a:grpSpLocks/>
              </p:cNvGrpSpPr>
              <p:nvPr/>
            </p:nvGrpSpPr>
            <p:grpSpPr bwMode="auto">
              <a:xfrm>
                <a:off x="288" y="2400"/>
                <a:ext cx="4176" cy="1396"/>
                <a:chOff x="288" y="2400"/>
                <a:chExt cx="4176" cy="1396"/>
              </a:xfrm>
            </p:grpSpPr>
            <p:sp>
              <p:nvSpPr>
                <p:cNvPr id="19487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88" y="2400"/>
                  <a:ext cx="4176" cy="13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marL="395288" indent="-395288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sz="2400">
                      <a:solidFill>
                        <a:schemeClr val="tx1"/>
                      </a:solidFill>
                    </a:rPr>
                    <a:t>2.  A ladder is positioned as shown. Please indicate    the direction of the friction force on the ladder at B.</a:t>
                  </a:r>
                </a:p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>
                      <a:solidFill>
                        <a:schemeClr val="tx1"/>
                      </a:solidFill>
                    </a:rPr>
                    <a:t>      A)   </a:t>
                  </a:r>
                  <a:r>
                    <a:rPr lang="en-US">
                      <a:solidFill>
                        <a:schemeClr val="tx1"/>
                      </a:solidFill>
                      <a:sym typeface="Symbol" pitchFamily="18" charset="2"/>
                    </a:rPr>
                    <a:t>                                     B)   </a:t>
                  </a:r>
                </a:p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>
                      <a:solidFill>
                        <a:schemeClr val="tx1"/>
                      </a:solidFill>
                      <a:sym typeface="Symbol" pitchFamily="18" charset="2"/>
                    </a:rPr>
                    <a:t>      C)                                          D)  </a:t>
                  </a: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488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858" y="3600"/>
                  <a:ext cx="192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89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2899" y="3600"/>
                  <a:ext cx="151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9464" name="Group 78"/>
              <p:cNvGrpSpPr>
                <a:grpSpLocks/>
              </p:cNvGrpSpPr>
              <p:nvPr/>
            </p:nvGrpSpPr>
            <p:grpSpPr bwMode="auto">
              <a:xfrm>
                <a:off x="4224" y="2736"/>
                <a:ext cx="1152" cy="771"/>
                <a:chOff x="4224" y="2736"/>
                <a:chExt cx="1152" cy="771"/>
              </a:xfrm>
            </p:grpSpPr>
            <p:sp>
              <p:nvSpPr>
                <p:cNvPr id="19465" name="Line 79"/>
                <p:cNvSpPr>
                  <a:spLocks noChangeShapeType="1"/>
                </p:cNvSpPr>
                <p:nvPr/>
              </p:nvSpPr>
              <p:spPr bwMode="auto">
                <a:xfrm>
                  <a:off x="4368" y="3408"/>
                  <a:ext cx="8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66" name="Line 80"/>
                <p:cNvSpPr>
                  <a:spLocks noChangeShapeType="1"/>
                </p:cNvSpPr>
                <p:nvPr/>
              </p:nvSpPr>
              <p:spPr bwMode="auto">
                <a:xfrm>
                  <a:off x="5184" y="2976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67" name="Line 81"/>
                <p:cNvSpPr>
                  <a:spLocks noChangeShapeType="1"/>
                </p:cNvSpPr>
                <p:nvPr/>
              </p:nvSpPr>
              <p:spPr bwMode="auto">
                <a:xfrm>
                  <a:off x="5184" y="297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68" name="Line 82"/>
                <p:cNvSpPr>
                  <a:spLocks noChangeShapeType="1"/>
                </p:cNvSpPr>
                <p:nvPr/>
              </p:nvSpPr>
              <p:spPr bwMode="auto">
                <a:xfrm>
                  <a:off x="5280" y="2976"/>
                  <a:ext cx="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69" name="Line 83"/>
                <p:cNvSpPr>
                  <a:spLocks noChangeShapeType="1"/>
                </p:cNvSpPr>
                <p:nvPr/>
              </p:nvSpPr>
              <p:spPr bwMode="auto">
                <a:xfrm>
                  <a:off x="4368" y="3504"/>
                  <a:ext cx="9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70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4464" y="3408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71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4560" y="3408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72" name="Line 86"/>
                <p:cNvSpPr>
                  <a:spLocks noChangeShapeType="1"/>
                </p:cNvSpPr>
                <p:nvPr/>
              </p:nvSpPr>
              <p:spPr bwMode="auto">
                <a:xfrm flipH="1">
                  <a:off x="4656" y="3408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73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4752" y="3408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74" name="Line 88"/>
                <p:cNvSpPr>
                  <a:spLocks noChangeShapeType="1"/>
                </p:cNvSpPr>
                <p:nvPr/>
              </p:nvSpPr>
              <p:spPr bwMode="auto">
                <a:xfrm flipH="1">
                  <a:off x="4848" y="3408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75" name="Line 89"/>
                <p:cNvSpPr>
                  <a:spLocks noChangeShapeType="1"/>
                </p:cNvSpPr>
                <p:nvPr/>
              </p:nvSpPr>
              <p:spPr bwMode="auto">
                <a:xfrm flipH="1">
                  <a:off x="4944" y="3408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76" name="Line 90"/>
                <p:cNvSpPr>
                  <a:spLocks noChangeShapeType="1"/>
                </p:cNvSpPr>
                <p:nvPr/>
              </p:nvSpPr>
              <p:spPr bwMode="auto">
                <a:xfrm flipH="1">
                  <a:off x="5040" y="3408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77" name="Line 91"/>
                <p:cNvSpPr>
                  <a:spLocks noChangeShapeType="1"/>
                </p:cNvSpPr>
                <p:nvPr/>
              </p:nvSpPr>
              <p:spPr bwMode="auto">
                <a:xfrm flipH="1">
                  <a:off x="5136" y="3408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78" name="Line 92"/>
                <p:cNvSpPr>
                  <a:spLocks noChangeShapeType="1"/>
                </p:cNvSpPr>
                <p:nvPr/>
              </p:nvSpPr>
              <p:spPr bwMode="auto">
                <a:xfrm flipH="1">
                  <a:off x="5205" y="3360"/>
                  <a:ext cx="72" cy="14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79" name="Line 93"/>
                <p:cNvSpPr>
                  <a:spLocks noChangeShapeType="1"/>
                </p:cNvSpPr>
                <p:nvPr/>
              </p:nvSpPr>
              <p:spPr bwMode="auto">
                <a:xfrm flipH="1">
                  <a:off x="5184" y="3216"/>
                  <a:ext cx="96" cy="1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81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4560" y="2832"/>
                  <a:ext cx="816" cy="576"/>
                </a:xfrm>
                <a:prstGeom prst="line">
                  <a:avLst/>
                </a:prstGeom>
                <a:noFill/>
                <a:ln w="9525">
                  <a:solidFill>
                    <a:srgbClr val="0000FA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82" name="Line 96"/>
                <p:cNvSpPr>
                  <a:spLocks noChangeShapeType="1"/>
                </p:cNvSpPr>
                <p:nvPr/>
              </p:nvSpPr>
              <p:spPr bwMode="auto">
                <a:xfrm flipV="1">
                  <a:off x="4416" y="2736"/>
                  <a:ext cx="960" cy="672"/>
                </a:xfrm>
                <a:prstGeom prst="line">
                  <a:avLst/>
                </a:prstGeom>
                <a:noFill/>
                <a:ln w="9525">
                  <a:solidFill>
                    <a:srgbClr val="0000FA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83" name="Line 97"/>
                <p:cNvSpPr>
                  <a:spLocks noChangeShapeType="1"/>
                </p:cNvSpPr>
                <p:nvPr/>
              </p:nvSpPr>
              <p:spPr bwMode="auto">
                <a:xfrm>
                  <a:off x="5376" y="2736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84" name="Line 98"/>
                <p:cNvSpPr>
                  <a:spLocks noChangeShapeType="1"/>
                </p:cNvSpPr>
                <p:nvPr/>
              </p:nvSpPr>
              <p:spPr bwMode="auto">
                <a:xfrm flipV="1">
                  <a:off x="5376" y="273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FA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9485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4224" y="3168"/>
                  <a:ext cx="243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>
                      <a:solidFill>
                        <a:schemeClr val="tx1"/>
                      </a:solidFill>
                    </a:rPr>
                    <a:t>A</a:t>
                  </a:r>
                </a:p>
              </p:txBody>
            </p:sp>
            <p:sp>
              <p:nvSpPr>
                <p:cNvPr id="19486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4896" y="2736"/>
                  <a:ext cx="233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>
                      <a:solidFill>
                        <a:schemeClr val="tx1"/>
                      </a:solidFill>
                    </a:rPr>
                    <a:t>B</a:t>
                  </a:r>
                </a:p>
              </p:txBody>
            </p:sp>
          </p:grpSp>
        </p:grpSp>
        <p:sp>
          <p:nvSpPr>
            <p:cNvPr id="55" name="Line 93"/>
            <p:cNvSpPr>
              <a:spLocks noChangeShapeType="1"/>
            </p:cNvSpPr>
            <p:nvPr/>
          </p:nvSpPr>
          <p:spPr bwMode="auto">
            <a:xfrm flipH="1">
              <a:off x="8224838" y="4927266"/>
              <a:ext cx="152400" cy="260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" name="Line 93"/>
            <p:cNvSpPr>
              <a:spLocks noChangeShapeType="1"/>
            </p:cNvSpPr>
            <p:nvPr/>
          </p:nvSpPr>
          <p:spPr bwMode="auto">
            <a:xfrm flipH="1">
              <a:off x="8226038" y="4730750"/>
              <a:ext cx="152400" cy="260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1363032" y="4484853"/>
            <a:ext cx="6463049" cy="1834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30000"/>
              </a:spcBef>
            </a:pPr>
            <a:r>
              <a:rPr lang="en-US" sz="2400" dirty="0">
                <a:solidFill>
                  <a:schemeClr val="tx1"/>
                </a:solidFill>
              </a:rPr>
              <a:t>a) Draw </a:t>
            </a:r>
            <a:r>
              <a:rPr lang="en-US" sz="2400" dirty="0" smtClean="0">
                <a:solidFill>
                  <a:schemeClr val="tx1"/>
                </a:solidFill>
              </a:rPr>
              <a:t>FBDs </a:t>
            </a:r>
            <a:r>
              <a:rPr lang="en-US" sz="2400" dirty="0">
                <a:solidFill>
                  <a:schemeClr val="tx1"/>
                </a:solidFill>
              </a:rPr>
              <a:t>of the </a:t>
            </a:r>
            <a:r>
              <a:rPr lang="en-US" sz="2400" dirty="0" smtClean="0">
                <a:solidFill>
                  <a:schemeClr val="tx1"/>
                </a:solidFill>
              </a:rPr>
              <a:t>car.</a:t>
            </a:r>
            <a:endParaRPr lang="en-US" sz="2400" dirty="0">
              <a:solidFill>
                <a:schemeClr val="tx1"/>
              </a:solidFill>
            </a:endParaRPr>
          </a:p>
          <a:p>
            <a:pPr algn="l" eaLnBrk="1" hangingPunct="1">
              <a:spcBef>
                <a:spcPct val="30000"/>
              </a:spcBef>
            </a:pPr>
            <a:r>
              <a:rPr lang="en-US" sz="2400" dirty="0">
                <a:solidFill>
                  <a:schemeClr val="tx1"/>
                </a:solidFill>
              </a:rPr>
              <a:t>b) Determine the </a:t>
            </a:r>
            <a:r>
              <a:rPr lang="en-US" sz="2400" dirty="0" smtClean="0">
                <a:solidFill>
                  <a:schemeClr val="tx1"/>
                </a:solidFill>
              </a:rPr>
              <a:t>unknowns.</a:t>
            </a:r>
            <a:endParaRPr lang="en-US" sz="2400" dirty="0">
              <a:solidFill>
                <a:schemeClr val="tx1"/>
              </a:solidFill>
            </a:endParaRPr>
          </a:p>
          <a:p>
            <a:pPr algn="l" eaLnBrk="1" hangingPunct="1">
              <a:spcBef>
                <a:spcPts val="1200"/>
              </a:spcBef>
            </a:pPr>
            <a:r>
              <a:rPr lang="en-US" sz="2400" dirty="0">
                <a:solidFill>
                  <a:schemeClr val="tx1"/>
                </a:solidFill>
              </a:rPr>
              <a:t>d) Apply </a:t>
            </a:r>
            <a:r>
              <a:rPr lang="en-US" sz="2400" dirty="0" smtClean="0">
                <a:solidFill>
                  <a:schemeClr val="tx1"/>
                </a:solidFill>
              </a:rPr>
              <a:t>the E-of-E and friction equations to solve for </a:t>
            </a:r>
            <a:r>
              <a:rPr lang="en-US" sz="2400" dirty="0">
                <a:solidFill>
                  <a:schemeClr val="tx1"/>
                </a:solidFill>
              </a:rPr>
              <a:t>the unknowns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4572000" y="1311768"/>
            <a:ext cx="423195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</a:rPr>
              <a:t>Given</a:t>
            </a:r>
            <a:r>
              <a:rPr lang="en-US" sz="2400" dirty="0">
                <a:solidFill>
                  <a:srgbClr val="990033"/>
                </a:solidFill>
              </a:rPr>
              <a:t>: </a:t>
            </a:r>
            <a:r>
              <a:rPr lang="en-US" sz="2400" dirty="0" smtClean="0">
                <a:solidFill>
                  <a:schemeClr val="tx1"/>
                </a:solidFill>
              </a:rPr>
              <a:t>Automobile has a mass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 of 2000 kg and 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</a:t>
            </a:r>
            <a:r>
              <a:rPr lang="en-US" sz="2400" baseline="-25000" dirty="0">
                <a:solidFill>
                  <a:schemeClr val="tx1"/>
                </a:solidFill>
                <a:sym typeface="Symbol" pitchFamily="18" charset="2"/>
              </a:rPr>
              <a:t>s</a:t>
            </a: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 = 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0.3.</a:t>
            </a:r>
            <a:endParaRPr lang="en-US" sz="2400" dirty="0">
              <a:solidFill>
                <a:schemeClr val="tx1"/>
              </a:solidFill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</a:rPr>
              <a:t>Find</a:t>
            </a:r>
            <a:r>
              <a:rPr lang="en-US" sz="2400" dirty="0">
                <a:solidFill>
                  <a:srgbClr val="990033"/>
                </a:solidFill>
              </a:rPr>
              <a:t>:</a:t>
            </a:r>
            <a:r>
              <a:rPr lang="en-US" sz="2400" dirty="0">
                <a:solidFill>
                  <a:schemeClr val="tx2"/>
                </a:solidFill>
              </a:rPr>
              <a:t>	</a:t>
            </a:r>
            <a:r>
              <a:rPr lang="en-US" sz="2400" dirty="0">
                <a:solidFill>
                  <a:schemeClr val="tx1"/>
                </a:solidFill>
              </a:rPr>
              <a:t>The smallest magnitude </a:t>
            </a:r>
            <a:r>
              <a:rPr lang="en-US" sz="2400" dirty="0" smtClean="0">
                <a:solidFill>
                  <a:schemeClr val="tx1"/>
                </a:solidFill>
              </a:rPr>
              <a:t>	of </a:t>
            </a:r>
            <a:r>
              <a:rPr lang="en-US" sz="2400" b="1" dirty="0" smtClean="0">
                <a:solidFill>
                  <a:schemeClr val="tx1"/>
                </a:solidFill>
              </a:rPr>
              <a:t>F</a:t>
            </a:r>
            <a:r>
              <a:rPr lang="en-US" sz="2400" dirty="0" smtClean="0">
                <a:solidFill>
                  <a:schemeClr val="tx1"/>
                </a:solidFill>
              </a:rPr>
              <a:t> required to move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 the car </a:t>
            </a:r>
            <a:r>
              <a:rPr lang="en-US" sz="2400" dirty="0" smtClean="0">
                <a:solidFill>
                  <a:srgbClr val="0000FA"/>
                </a:solidFill>
              </a:rPr>
              <a:t>if </a:t>
            </a:r>
            <a:r>
              <a:rPr lang="en-US" sz="2400" dirty="0" smtClean="0">
                <a:solidFill>
                  <a:srgbClr val="0000FA"/>
                </a:solidFill>
                <a:latin typeface="Times New Roman"/>
                <a:cs typeface="Times New Roman"/>
                <a:sym typeface="Symbol"/>
              </a:rPr>
              <a:t>the back brakes </a:t>
            </a:r>
            <a:br>
              <a:rPr lang="en-US" sz="2400" dirty="0" smtClean="0">
                <a:solidFill>
                  <a:srgbClr val="0000FA"/>
                </a:solidFill>
                <a:latin typeface="Times New Roman"/>
                <a:cs typeface="Times New Roman"/>
                <a:sym typeface="Symbol"/>
              </a:rPr>
            </a:br>
            <a:r>
              <a:rPr lang="en-US" sz="2400" dirty="0" smtClean="0">
                <a:solidFill>
                  <a:srgbClr val="0000FA"/>
                </a:solidFill>
                <a:latin typeface="Times New Roman"/>
                <a:cs typeface="Times New Roman"/>
                <a:sym typeface="Symbol"/>
              </a:rPr>
              <a:t>            are locked and the front </a:t>
            </a:r>
            <a:br>
              <a:rPr lang="en-US" sz="2400" dirty="0" smtClean="0">
                <a:solidFill>
                  <a:srgbClr val="0000FA"/>
                </a:solidFill>
                <a:latin typeface="Times New Roman"/>
                <a:cs typeface="Times New Roman"/>
                <a:sym typeface="Symbol"/>
              </a:rPr>
            </a:br>
            <a:r>
              <a:rPr lang="en-US" sz="2400" dirty="0" smtClean="0">
                <a:solidFill>
                  <a:srgbClr val="0000FA"/>
                </a:solidFill>
                <a:latin typeface="Times New Roman"/>
                <a:cs typeface="Times New Roman"/>
                <a:sym typeface="Symbol"/>
              </a:rPr>
              <a:t>            wheels are free to roll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2" name="Rectangle 1"/>
          <p:cNvSpPr/>
          <p:nvPr/>
        </p:nvSpPr>
        <p:spPr>
          <a:xfrm>
            <a:off x="437197" y="3878624"/>
            <a:ext cx="85645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6450" indent="-806450" algn="l"/>
            <a:r>
              <a:rPr lang="en-US" sz="2400" dirty="0" smtClean="0">
                <a:solidFill>
                  <a:schemeClr val="tx2"/>
                </a:solidFill>
              </a:rPr>
              <a:t>    	</a:t>
            </a:r>
            <a:endParaRPr lang="en-US" sz="2400" dirty="0">
              <a:solidFill>
                <a:schemeClr val="tx1"/>
              </a:solidFill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</a:rPr>
              <a:t>Plan:</a:t>
            </a:r>
            <a:r>
              <a:rPr lang="en-US" sz="2400" dirty="0">
                <a:solidFill>
                  <a:srgbClr val="990033"/>
                </a:solidFill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891" y="1843553"/>
            <a:ext cx="4164109" cy="1685182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09600" y="1490663"/>
            <a:ext cx="85344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1.  A friction force always acts _____ to the contact surface.</a:t>
            </a:r>
          </a:p>
          <a:p>
            <a:pPr lvl="1" algn="l" eaLnBrk="1" hangingPunct="1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A)  Normal		B)  At 45</a:t>
            </a:r>
            <a:r>
              <a:rPr lang="en-US" sz="2400">
                <a:solidFill>
                  <a:schemeClr val="tx1"/>
                </a:solidFill>
                <a:cs typeface="Times New Roman" pitchFamily="18" charset="0"/>
              </a:rPr>
              <a:t>°</a:t>
            </a:r>
            <a:endParaRPr lang="en-US" sz="2400">
              <a:solidFill>
                <a:schemeClr val="tx1"/>
              </a:solidFill>
            </a:endParaRPr>
          </a:p>
          <a:p>
            <a:pPr lvl="1" algn="l" eaLnBrk="1" hangingPunct="1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C)  Parallel		D)  At the angle of static friction 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17538" y="3946525"/>
            <a:ext cx="80772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2.  If a block is stationary, then the friction force acting on it is ________ .</a:t>
            </a:r>
          </a:p>
          <a:p>
            <a:pPr lvl="1" algn="l" eaLnBrk="1" hangingPunct="1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A)  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 b="1"/>
              <a:t> </a:t>
            </a:r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</a:t>
            </a:r>
            <a:r>
              <a:rPr lang="en-US" sz="2400" baseline="-25000">
                <a:solidFill>
                  <a:schemeClr val="tx1"/>
                </a:solidFill>
                <a:sym typeface="Symbol" pitchFamily="18" charset="2"/>
              </a:rPr>
              <a:t>s </a:t>
            </a:r>
            <a:r>
              <a:rPr lang="en-US" sz="2400" i="1">
                <a:solidFill>
                  <a:schemeClr val="tx1"/>
                </a:solidFill>
              </a:rPr>
              <a:t>N		</a:t>
            </a:r>
            <a:r>
              <a:rPr lang="en-US" sz="2400">
                <a:solidFill>
                  <a:schemeClr val="tx1"/>
                </a:solidFill>
              </a:rPr>
              <a:t>B)  = </a:t>
            </a:r>
            <a:r>
              <a:rPr lang="en-US" sz="2400" b="1"/>
              <a:t> </a:t>
            </a:r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</a:t>
            </a:r>
            <a:r>
              <a:rPr lang="en-US" sz="2400" baseline="-25000">
                <a:solidFill>
                  <a:schemeClr val="tx1"/>
                </a:solidFill>
                <a:sym typeface="Symbol" pitchFamily="18" charset="2"/>
              </a:rPr>
              <a:t>s</a:t>
            </a:r>
            <a:r>
              <a:rPr lang="en-US" sz="2400" i="1" baseline="-25000">
                <a:solidFill>
                  <a:schemeClr val="tx1"/>
                </a:solidFill>
              </a:rPr>
              <a:t> </a:t>
            </a:r>
            <a:r>
              <a:rPr lang="en-US" sz="2400" i="1">
                <a:solidFill>
                  <a:schemeClr val="tx1"/>
                </a:solidFill>
              </a:rPr>
              <a:t>N</a:t>
            </a:r>
            <a:endParaRPr lang="en-US" sz="2400">
              <a:solidFill>
                <a:schemeClr val="tx1"/>
              </a:solidFill>
            </a:endParaRPr>
          </a:p>
          <a:p>
            <a:pPr lvl="1" algn="l" eaLnBrk="1" hangingPunct="1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C)   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</a:t>
            </a:r>
            <a:r>
              <a:rPr lang="en-US" sz="2400" baseline="-25000">
                <a:solidFill>
                  <a:schemeClr val="tx1"/>
                </a:solidFill>
                <a:sym typeface="Symbol" pitchFamily="18" charset="2"/>
              </a:rPr>
              <a:t>s</a:t>
            </a:r>
            <a:r>
              <a:rPr lang="en-US" sz="2400" i="1" baseline="-25000">
                <a:solidFill>
                  <a:schemeClr val="tx1"/>
                </a:solidFill>
              </a:rPr>
              <a:t> </a:t>
            </a:r>
            <a:r>
              <a:rPr lang="en-US" sz="2400" i="1">
                <a:solidFill>
                  <a:schemeClr val="tx1"/>
                </a:solidFill>
              </a:rPr>
              <a:t>N		</a:t>
            </a:r>
            <a:r>
              <a:rPr lang="en-US" sz="2400">
                <a:solidFill>
                  <a:schemeClr val="tx1"/>
                </a:solidFill>
              </a:rPr>
              <a:t>D)  =  </a:t>
            </a:r>
            <a:r>
              <a:rPr lang="en-US" sz="2400">
                <a:solidFill>
                  <a:schemeClr val="tx1"/>
                </a:solidFill>
                <a:sym typeface="Symbol" pitchFamily="18" charset="2"/>
              </a:rPr>
              <a:t></a:t>
            </a:r>
            <a:r>
              <a:rPr lang="en-US" sz="2400" i="1" baseline="-25000">
                <a:solidFill>
                  <a:schemeClr val="tx1"/>
                </a:solidFill>
              </a:rPr>
              <a:t>k </a:t>
            </a:r>
            <a:r>
              <a:rPr lang="en-US" sz="2400" i="1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READING QUIZ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  <p:bldP spid="2970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9011" y="5448812"/>
            <a:ext cx="6777305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FA"/>
                </a:solidFill>
              </a:rPr>
              <a:t>Assume </a:t>
            </a:r>
            <a:r>
              <a:rPr lang="en-US" dirty="0" smtClean="0">
                <a:solidFill>
                  <a:schemeClr val="tx1"/>
                </a:solidFill>
              </a:rPr>
              <a:t>that the rear wheels are on the verge of slip. Thus</a:t>
            </a: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en-US" u="sng" dirty="0" smtClean="0">
                <a:solidFill>
                  <a:srgbClr val="0000FA"/>
                </a:solidFill>
              </a:rPr>
              <a:t>F</a:t>
            </a:r>
            <a:r>
              <a:rPr lang="en-US" u="sng" baseline="-25000" dirty="0" smtClean="0">
                <a:solidFill>
                  <a:srgbClr val="0000FA"/>
                </a:solidFill>
              </a:rPr>
              <a:t>B </a:t>
            </a:r>
            <a:r>
              <a:rPr lang="en-US" u="sng" dirty="0" smtClean="0">
                <a:solidFill>
                  <a:srgbClr val="0000FA"/>
                </a:solidFill>
              </a:rPr>
              <a:t>= µ</a:t>
            </a:r>
            <a:r>
              <a:rPr lang="en-US" u="sng" baseline="-25000" dirty="0" smtClean="0">
                <a:solidFill>
                  <a:srgbClr val="0000FA"/>
                </a:solidFill>
              </a:rPr>
              <a:t>s</a:t>
            </a:r>
            <a:r>
              <a:rPr lang="en-US" u="sng" dirty="0" smtClean="0">
                <a:solidFill>
                  <a:srgbClr val="0000FA"/>
                </a:solidFill>
              </a:rPr>
              <a:t> </a:t>
            </a:r>
            <a:r>
              <a:rPr lang="en-US" u="sng" dirty="0">
                <a:solidFill>
                  <a:srgbClr val="0000FA"/>
                </a:solidFill>
              </a:rPr>
              <a:t>N</a:t>
            </a:r>
            <a:r>
              <a:rPr lang="en-US" u="sng" baseline="-25000" dirty="0">
                <a:solidFill>
                  <a:srgbClr val="0000FA"/>
                </a:solidFill>
              </a:rPr>
              <a:t>B </a:t>
            </a:r>
            <a:r>
              <a:rPr lang="en-US" u="sng" dirty="0" smtClean="0">
                <a:solidFill>
                  <a:srgbClr val="0000FA"/>
                </a:solidFill>
              </a:rPr>
              <a:t>= 0.3 N</a:t>
            </a:r>
            <a:r>
              <a:rPr lang="en-US" u="sng" baseline="-25000" dirty="0" smtClean="0">
                <a:solidFill>
                  <a:srgbClr val="0000FA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                      (4) </a:t>
            </a:r>
            <a:endParaRPr lang="en-US" u="sng" dirty="0">
              <a:solidFill>
                <a:srgbClr val="0000FA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351241" y="1005229"/>
            <a:ext cx="4164109" cy="2447040"/>
            <a:chOff x="2373325" y="906407"/>
            <a:chExt cx="4164109" cy="244704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73325" y="1452822"/>
              <a:ext cx="4164109" cy="1685182"/>
            </a:xfrm>
            <a:prstGeom prst="rect">
              <a:avLst/>
            </a:prstGeom>
          </p:spPr>
        </p:pic>
        <p:sp>
          <p:nvSpPr>
            <p:cNvPr id="42" name="Text Box 39"/>
            <p:cNvSpPr txBox="1">
              <a:spLocks noChangeArrowheads="1"/>
            </p:cNvSpPr>
            <p:nvPr/>
          </p:nvSpPr>
          <p:spPr bwMode="auto">
            <a:xfrm>
              <a:off x="3391364" y="906407"/>
              <a:ext cx="2361271" cy="430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u="sng" dirty="0">
                  <a:solidFill>
                    <a:srgbClr val="0000FA"/>
                  </a:solidFill>
                </a:rPr>
                <a:t>FBD of the </a:t>
              </a:r>
              <a:r>
                <a:rPr lang="en-US" sz="2000" u="sng" dirty="0" smtClean="0">
                  <a:solidFill>
                    <a:srgbClr val="0000FA"/>
                  </a:solidFill>
                </a:rPr>
                <a:t>car</a:t>
              </a:r>
              <a:endParaRPr lang="en-US" u="sng" dirty="0">
                <a:solidFill>
                  <a:srgbClr val="0000FA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2792119" y="1975556"/>
              <a:ext cx="451555" cy="25211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 flipV="1">
              <a:off x="4413956" y="1685807"/>
              <a:ext cx="11288" cy="530578"/>
            </a:xfrm>
            <a:prstGeom prst="straightConnector1">
              <a:avLst/>
            </a:prstGeom>
            <a:ln w="38100">
              <a:solidFill>
                <a:srgbClr val="0000FA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898430" y="2558815"/>
              <a:ext cx="11289" cy="395111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5197295" y="2558814"/>
              <a:ext cx="11289" cy="395111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5031204" y="2543762"/>
              <a:ext cx="521741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3809372" y="2922560"/>
              <a:ext cx="524503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N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A</a:t>
              </a:r>
              <a:endParaRPr lang="en-US" baseline="-250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161926" y="2887318"/>
              <a:ext cx="51328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N</a:t>
              </a:r>
              <a:r>
                <a:rPr lang="en-US" baseline="-25000" dirty="0">
                  <a:solidFill>
                    <a:schemeClr val="tx1"/>
                  </a:solidFill>
                </a:rPr>
                <a:t>B</a:t>
              </a:r>
              <a:endParaRPr lang="en-US" baseline="-250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41438" y="2512232"/>
              <a:ext cx="46679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F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B</a:t>
              </a:r>
              <a:endParaRPr lang="en-US" baseline="-250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289991" y="1342896"/>
              <a:ext cx="188705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tx1"/>
                  </a:solidFill>
                  <a:cs typeface="Times New Roman" pitchFamily="18" charset="0"/>
                </a:rPr>
                <a:t>2000 × 9.81 </a:t>
              </a:r>
              <a:r>
                <a:rPr lang="en-US" b="1" dirty="0">
                  <a:solidFill>
                    <a:schemeClr val="tx1"/>
                  </a:solidFill>
                  <a:cs typeface="Times New Roman" pitchFamily="18" charset="0"/>
                </a:rPr>
                <a:t>N </a:t>
              </a:r>
              <a:endParaRPr lang="en-US" b="1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42009" y="3542600"/>
            <a:ext cx="7624099" cy="1754326"/>
            <a:chOff x="749869" y="3677946"/>
            <a:chExt cx="7454015" cy="1754326"/>
          </a:xfrm>
        </p:grpSpPr>
        <p:sp>
          <p:nvSpPr>
            <p:cNvPr id="2" name="Rectangle 1"/>
            <p:cNvSpPr/>
            <p:nvPr/>
          </p:nvSpPr>
          <p:spPr>
            <a:xfrm>
              <a:off x="749869" y="3677946"/>
              <a:ext cx="7454015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spcBef>
                  <a:spcPts val="0"/>
                </a:spcBef>
                <a:spcAft>
                  <a:spcPts val="1200"/>
                </a:spcAft>
              </a:pPr>
              <a:r>
                <a:rPr lang="en-US" dirty="0" smtClean="0">
                  <a:solidFill>
                    <a:schemeClr val="tx1"/>
                  </a:solidFill>
                  <a:cs typeface="Times New Roman" pitchFamily="18" charset="0"/>
                  <a:sym typeface="Symbol" pitchFamily="18" charset="2"/>
                </a:rPr>
                <a:t>+  </a:t>
              </a:r>
              <a:r>
                <a:rPr lang="en-US" dirty="0" smtClean="0">
                  <a:solidFill>
                    <a:schemeClr val="tx1"/>
                  </a:solidFill>
                  <a:sym typeface="Symbol" pitchFamily="18" charset="2"/>
                </a:rPr>
                <a:t> F</a:t>
              </a:r>
              <a:r>
                <a:rPr lang="en-US" baseline="-25000" dirty="0" smtClean="0">
                  <a:solidFill>
                    <a:schemeClr val="tx1"/>
                  </a:solidFill>
                  <a:sym typeface="Symbol" pitchFamily="18" charset="2"/>
                </a:rPr>
                <a:t>X</a:t>
              </a:r>
              <a:r>
                <a:rPr lang="en-US" dirty="0" smtClean="0">
                  <a:solidFill>
                    <a:schemeClr val="tx1"/>
                  </a:solidFill>
                  <a:sym typeface="Symbol" pitchFamily="18" charset="2"/>
                </a:rPr>
                <a:t> = </a:t>
              </a:r>
              <a:r>
                <a:rPr lang="en-US" dirty="0" smtClean="0">
                  <a:solidFill>
                    <a:schemeClr val="tx1"/>
                  </a:solidFill>
                </a:rPr>
                <a:t>F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B</a:t>
              </a:r>
              <a:r>
                <a:rPr lang="en-US" baseline="-25000" dirty="0" smtClean="0"/>
                <a:t> </a:t>
              </a:r>
              <a:r>
                <a:rPr lang="en-US" dirty="0" smtClean="0">
                  <a:solidFill>
                    <a:schemeClr val="tx1"/>
                  </a:solidFill>
                  <a:cs typeface="Times New Roman" pitchFamily="18" charset="0"/>
                </a:rPr>
                <a:t>– </a:t>
              </a:r>
              <a:r>
                <a:rPr lang="en-US" dirty="0" smtClean="0">
                  <a:solidFill>
                    <a:schemeClr val="tx1"/>
                  </a:solidFill>
                  <a:sym typeface="Symbol" pitchFamily="18" charset="2"/>
                </a:rPr>
                <a:t>F (cos 30) </a:t>
              </a:r>
              <a:r>
                <a:rPr lang="en-US" dirty="0" smtClean="0">
                  <a:solidFill>
                    <a:schemeClr val="tx1"/>
                  </a:solidFill>
                  <a:cs typeface="Times New Roman" pitchFamily="18" charset="0"/>
                </a:rPr>
                <a:t>= 0                                          (1)</a:t>
              </a:r>
              <a:endParaRPr lang="en-US" dirty="0">
                <a:solidFill>
                  <a:schemeClr val="tx1"/>
                </a:solidFill>
                <a:cs typeface="Times New Roman" pitchFamily="18" charset="0"/>
              </a:endParaRPr>
            </a:p>
            <a:p>
              <a:pPr algn="l" eaLnBrk="1" hangingPunct="1">
                <a:spcBef>
                  <a:spcPts val="0"/>
                </a:spcBef>
                <a:spcAft>
                  <a:spcPts val="1200"/>
                </a:spcAft>
              </a:pP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+ </a:t>
              </a:r>
              <a:r>
                <a:rPr lang="en-US" dirty="0" smtClean="0">
                  <a:solidFill>
                    <a:schemeClr val="tx1"/>
                  </a:solidFill>
                  <a:sym typeface="Symbol" pitchFamily="18" charset="2"/>
                </a:rPr>
                <a:t>   F</a:t>
              </a:r>
              <a:r>
                <a:rPr lang="en-US" baseline="-25000" dirty="0" smtClean="0">
                  <a:solidFill>
                    <a:schemeClr val="tx1"/>
                  </a:solidFill>
                  <a:sym typeface="Symbol" pitchFamily="18" charset="2"/>
                </a:rPr>
                <a:t>Y</a:t>
              </a:r>
              <a:r>
                <a:rPr lang="en-US" dirty="0" smtClean="0">
                  <a:solidFill>
                    <a:schemeClr val="tx1"/>
                  </a:solidFill>
                  <a:sym typeface="Symbol" pitchFamily="18" charset="2"/>
                </a:rPr>
                <a:t> = N</a:t>
              </a:r>
              <a:r>
                <a:rPr lang="en-US" baseline="-25000" dirty="0">
                  <a:solidFill>
                    <a:schemeClr val="tx1"/>
                  </a:solidFill>
                  <a:sym typeface="Symbol" pitchFamily="18" charset="2"/>
                </a:rPr>
                <a:t>A</a:t>
              </a:r>
              <a:r>
                <a:rPr lang="en-US" baseline="-25000" dirty="0" smtClean="0"/>
                <a:t>  </a:t>
              </a:r>
              <a:r>
                <a:rPr lang="en-US" dirty="0" smtClean="0">
                  <a:solidFill>
                    <a:schemeClr val="tx1"/>
                  </a:solidFill>
                </a:rPr>
                <a:t>+ N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B</a:t>
              </a:r>
              <a:r>
                <a:rPr lang="en-US" baseline="-25000" dirty="0" smtClean="0"/>
                <a:t> </a:t>
              </a:r>
              <a:r>
                <a:rPr lang="en-US" dirty="0" smtClean="0">
                  <a:solidFill>
                    <a:schemeClr val="tx1"/>
                  </a:solidFill>
                  <a:sym typeface="Symbol" pitchFamily="18" charset="2"/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  <a:cs typeface="Times New Roman" pitchFamily="18" charset="0"/>
                </a:rPr>
                <a:t>+ </a:t>
              </a:r>
              <a:r>
                <a:rPr lang="en-US" dirty="0" smtClean="0">
                  <a:solidFill>
                    <a:schemeClr val="tx1"/>
                  </a:solidFill>
                  <a:sym typeface="Symbol" pitchFamily="18" charset="2"/>
                </a:rPr>
                <a:t>F (sin 30</a:t>
              </a:r>
              <a:r>
                <a:rPr lang="en-US" dirty="0">
                  <a:solidFill>
                    <a:schemeClr val="tx1"/>
                  </a:solidFill>
                  <a:sym typeface="Symbol" pitchFamily="18" charset="2"/>
                </a:rPr>
                <a:t>) </a:t>
              </a: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– </a:t>
              </a:r>
              <a:r>
                <a:rPr lang="en-US" dirty="0" smtClean="0">
                  <a:solidFill>
                    <a:schemeClr val="tx1"/>
                  </a:solidFill>
                  <a:cs typeface="Times New Roman" pitchFamily="18" charset="0"/>
                </a:rPr>
                <a:t>19620 = 0                  (2) </a:t>
              </a:r>
            </a:p>
            <a:p>
              <a:pPr algn="l" eaLnBrk="1" hangingPunct="1">
                <a:spcBef>
                  <a:spcPts val="0"/>
                </a:spcBef>
                <a:spcAft>
                  <a:spcPts val="1200"/>
                </a:spcAft>
              </a:pP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</a:rPr>
                <a:t>+   </a:t>
              </a:r>
              <a:r>
                <a:rPr lang="en-US" dirty="0" smtClean="0">
                  <a:solidFill>
                    <a:schemeClr val="tx1"/>
                  </a:solidFill>
                  <a:sym typeface="Symbol" pitchFamily="18" charset="2"/>
                </a:rPr>
                <a:t> M</a:t>
              </a:r>
              <a:r>
                <a:rPr lang="en-US" baseline="-25000" dirty="0" smtClean="0">
                  <a:solidFill>
                    <a:schemeClr val="tx1"/>
                  </a:solidFill>
                  <a:sym typeface="Symbol" pitchFamily="18" charset="2"/>
                </a:rPr>
                <a:t>A</a:t>
              </a:r>
              <a:r>
                <a:rPr lang="en-US" dirty="0" smtClean="0">
                  <a:solidFill>
                    <a:schemeClr val="tx1"/>
                  </a:solidFill>
                  <a:sym typeface="Symbol" pitchFamily="18" charset="2"/>
                </a:rPr>
                <a:t> </a:t>
              </a:r>
              <a:r>
                <a:rPr lang="en-US" dirty="0">
                  <a:solidFill>
                    <a:schemeClr val="tx1"/>
                  </a:solidFill>
                  <a:sym typeface="Symbol" pitchFamily="18" charset="2"/>
                </a:rPr>
                <a:t>= F </a:t>
              </a:r>
              <a:r>
                <a:rPr lang="en-US" dirty="0" smtClean="0">
                  <a:solidFill>
                    <a:schemeClr val="tx1"/>
                  </a:solidFill>
                  <a:sym typeface="Symbol" pitchFamily="18" charset="2"/>
                </a:rPr>
                <a:t>cos30(0.3) </a:t>
              </a:r>
              <a:r>
                <a:rPr lang="en-US" dirty="0" smtClean="0">
                  <a:solidFill>
                    <a:schemeClr val="tx1"/>
                  </a:solidFill>
                  <a:cs typeface="Times New Roman" pitchFamily="18" charset="0"/>
                </a:rPr>
                <a:t>– </a:t>
              </a:r>
              <a:r>
                <a:rPr lang="en-US" dirty="0">
                  <a:solidFill>
                    <a:schemeClr val="tx1"/>
                  </a:solidFill>
                  <a:sym typeface="Symbol" pitchFamily="18" charset="2"/>
                </a:rPr>
                <a:t>F </a:t>
              </a:r>
              <a:r>
                <a:rPr lang="en-US" dirty="0" smtClean="0">
                  <a:solidFill>
                    <a:schemeClr val="tx1"/>
                  </a:solidFill>
                  <a:sym typeface="Symbol" pitchFamily="18" charset="2"/>
                </a:rPr>
                <a:t>sin30</a:t>
              </a:r>
              <a:r>
                <a:rPr lang="en-US" dirty="0">
                  <a:solidFill>
                    <a:schemeClr val="tx1"/>
                  </a:solidFill>
                  <a:sym typeface="Symbol" pitchFamily="18" charset="2"/>
                </a:rPr>
                <a:t>(</a:t>
              </a:r>
              <a:r>
                <a:rPr lang="en-US" dirty="0" smtClean="0">
                  <a:solidFill>
                    <a:schemeClr val="tx1"/>
                  </a:solidFill>
                  <a:sym typeface="Symbol" pitchFamily="18" charset="2"/>
                </a:rPr>
                <a:t>0.75) </a:t>
              </a:r>
              <a:r>
                <a:rPr lang="en-US" dirty="0" smtClean="0">
                  <a:solidFill>
                    <a:schemeClr val="tx1"/>
                  </a:solidFill>
                  <a:cs typeface="Times New Roman" pitchFamily="18" charset="0"/>
                </a:rPr>
                <a:t>+ </a:t>
              </a:r>
              <a:r>
                <a:rPr lang="en-US" dirty="0" smtClean="0">
                  <a:solidFill>
                    <a:schemeClr val="tx1"/>
                  </a:solidFill>
                </a:rPr>
                <a:t>N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B </a:t>
              </a:r>
              <a:r>
                <a:rPr lang="en-US" dirty="0" smtClean="0">
                  <a:solidFill>
                    <a:schemeClr val="tx1"/>
                  </a:solidFill>
                  <a:cs typeface="Times New Roman" pitchFamily="18" charset="0"/>
                </a:rPr>
                <a:t>(2.5</a:t>
              </a:r>
              <a:r>
                <a:rPr lang="en-US" dirty="0">
                  <a:solidFill>
                    <a:schemeClr val="tx1"/>
                  </a:solidFill>
                  <a:cs typeface="Times New Roman" pitchFamily="18" charset="0"/>
                </a:rPr>
                <a:t>) </a:t>
              </a:r>
              <a:r>
                <a:rPr lang="en-US" dirty="0" smtClean="0">
                  <a:solidFill>
                    <a:schemeClr val="tx1"/>
                  </a:solidFill>
                  <a:cs typeface="Times New Roman" pitchFamily="18" charset="0"/>
                </a:rPr>
                <a:t/>
              </a:r>
              <a:br>
                <a:rPr lang="en-US" dirty="0" smtClean="0">
                  <a:solidFill>
                    <a:schemeClr val="tx1"/>
                  </a:solidFill>
                  <a:cs typeface="Times New Roman" pitchFamily="18" charset="0"/>
                </a:rPr>
              </a:br>
              <a:r>
                <a:rPr lang="en-US" dirty="0" smtClean="0">
                  <a:solidFill>
                    <a:schemeClr val="tx1"/>
                  </a:solidFill>
                  <a:cs typeface="Times New Roman" pitchFamily="18" charset="0"/>
                </a:rPr>
                <a:t>                  – 19620(1) = 0                                                    (3)</a:t>
              </a:r>
              <a:endParaRPr lang="en-US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sp>
          <p:nvSpPr>
            <p:cNvPr id="31" name="Arc 30"/>
            <p:cNvSpPr/>
            <p:nvPr/>
          </p:nvSpPr>
          <p:spPr bwMode="auto">
            <a:xfrm>
              <a:off x="808638" y="4604549"/>
              <a:ext cx="366963" cy="413064"/>
            </a:xfrm>
            <a:prstGeom prst="arc">
              <a:avLst>
                <a:gd name="adj1" fmla="val 6690079"/>
                <a:gd name="adj2" fmla="val 14653842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707321" y="1624794"/>
            <a:ext cx="36376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Note that there are </a:t>
            </a:r>
            <a:r>
              <a:rPr lang="en-US" dirty="0">
                <a:solidFill>
                  <a:srgbClr val="0000FA"/>
                </a:solidFill>
              </a:rPr>
              <a:t>four </a:t>
            </a:r>
            <a:r>
              <a:rPr lang="en-US" dirty="0">
                <a:solidFill>
                  <a:schemeClr val="tx1"/>
                </a:solidFill>
              </a:rPr>
              <a:t>unknowns: F, N</a:t>
            </a:r>
            <a:r>
              <a:rPr lang="en-US" baseline="-25000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, N</a:t>
            </a:r>
            <a:r>
              <a:rPr lang="en-US" baseline="-25000" dirty="0">
                <a:solidFill>
                  <a:schemeClr val="tx1"/>
                </a:solidFill>
              </a:rPr>
              <a:t>B</a:t>
            </a:r>
            <a:r>
              <a:rPr lang="en-US" dirty="0">
                <a:solidFill>
                  <a:schemeClr val="tx1"/>
                </a:solidFill>
              </a:rPr>
              <a:t>, and F</a:t>
            </a:r>
            <a:r>
              <a:rPr lang="en-US" baseline="-25000" dirty="0">
                <a:solidFill>
                  <a:schemeClr val="tx1"/>
                </a:solidFill>
              </a:rPr>
              <a:t>B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20846" y="1137692"/>
            <a:ext cx="309892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Here is the correct FBD</a:t>
            </a:r>
            <a:r>
              <a:rPr lang="en-US" dirty="0" smtClean="0">
                <a:solidFill>
                  <a:schemeClr val="tx2"/>
                </a:solidFill>
                <a:sym typeface="Symbol" pitchFamily="18" charset="2"/>
              </a:rPr>
              <a:t>: 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7280" y="295536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Equations of </a:t>
            </a:r>
            <a:r>
              <a:rPr lang="en-US" sz="2400" dirty="0" smtClean="0">
                <a:solidFill>
                  <a:schemeClr val="tx1"/>
                </a:solidFill>
              </a:rPr>
              <a:t>Equilibrium: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2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3089" y="1492859"/>
            <a:ext cx="5776774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Solving Equations (1) to (4),</a:t>
            </a: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u="sng" dirty="0" smtClean="0">
                <a:solidFill>
                  <a:srgbClr val="0000FA"/>
                </a:solidFill>
              </a:rPr>
              <a:t>F </a:t>
            </a:r>
            <a:r>
              <a:rPr lang="en-US" u="sng" smtClean="0">
                <a:solidFill>
                  <a:srgbClr val="0000FA"/>
                </a:solidFill>
              </a:rPr>
              <a:t>= </a:t>
            </a:r>
            <a:r>
              <a:rPr lang="en-US" u="sng" smtClean="0">
                <a:solidFill>
                  <a:srgbClr val="0000FA"/>
                </a:solidFill>
              </a:rPr>
              <a:t>2763 </a:t>
            </a:r>
            <a:r>
              <a:rPr lang="en-US" u="sng" dirty="0" smtClean="0">
                <a:solidFill>
                  <a:srgbClr val="0000FA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 and  </a:t>
            </a:r>
            <a:r>
              <a:rPr lang="en-US" u="sng" dirty="0" smtClean="0">
                <a:solidFill>
                  <a:srgbClr val="0000FA"/>
                </a:solidFill>
              </a:rPr>
              <a:t>N</a:t>
            </a:r>
            <a:r>
              <a:rPr lang="en-US" u="sng" baseline="-25000" dirty="0" smtClean="0">
                <a:solidFill>
                  <a:srgbClr val="0000FA"/>
                </a:solidFill>
              </a:rPr>
              <a:t>A</a:t>
            </a:r>
            <a:r>
              <a:rPr lang="en-US" u="sng" dirty="0" smtClean="0">
                <a:solidFill>
                  <a:srgbClr val="0000FA"/>
                </a:solidFill>
              </a:rPr>
              <a:t> =10263 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u="sng" dirty="0" smtClean="0">
                <a:solidFill>
                  <a:srgbClr val="0000FA"/>
                </a:solidFill>
              </a:rPr>
              <a:t>N</a:t>
            </a:r>
            <a:r>
              <a:rPr lang="en-US" u="sng" baseline="-25000" dirty="0" smtClean="0">
                <a:solidFill>
                  <a:srgbClr val="0000FA"/>
                </a:solidFill>
              </a:rPr>
              <a:t>B</a:t>
            </a:r>
            <a:r>
              <a:rPr lang="en-US" u="sng" dirty="0" smtClean="0">
                <a:solidFill>
                  <a:srgbClr val="0000FA"/>
                </a:solidFill>
              </a:rPr>
              <a:t> = 7975 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u="sng" dirty="0" smtClean="0">
                <a:solidFill>
                  <a:srgbClr val="0000FA"/>
                </a:solidFill>
              </a:rPr>
              <a:t>F</a:t>
            </a:r>
            <a:r>
              <a:rPr lang="en-US" u="sng" baseline="-25000" dirty="0" smtClean="0">
                <a:solidFill>
                  <a:srgbClr val="0000FA"/>
                </a:solidFill>
              </a:rPr>
              <a:t>B</a:t>
            </a:r>
            <a:r>
              <a:rPr lang="en-US" u="sng" dirty="0" smtClean="0">
                <a:solidFill>
                  <a:srgbClr val="0000FA"/>
                </a:solidFill>
              </a:rPr>
              <a:t> = 2393 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7241609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533400" y="1295400"/>
            <a:ext cx="8153400" cy="2282825"/>
            <a:chOff x="336" y="816"/>
            <a:chExt cx="5136" cy="1438"/>
          </a:xfrm>
        </p:grpSpPr>
        <p:sp>
          <p:nvSpPr>
            <p:cNvPr id="23559" name="Text Box 2"/>
            <p:cNvSpPr txBox="1">
              <a:spLocks noChangeArrowheads="1"/>
            </p:cNvSpPr>
            <p:nvPr/>
          </p:nvSpPr>
          <p:spPr bwMode="auto">
            <a:xfrm>
              <a:off x="336" y="816"/>
              <a:ext cx="3648" cy="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1.   A 10 lb block is in equilibrium. What is the magnitude of the friction force between this block and the surface?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	A)	0  lb		B)   1  lb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	C)	2  lb		D)   3  lb</a:t>
              </a:r>
            </a:p>
          </p:txBody>
        </p:sp>
        <p:grpSp>
          <p:nvGrpSpPr>
            <p:cNvPr id="23560" name="Group 36"/>
            <p:cNvGrpSpPr>
              <a:grpSpLocks/>
            </p:cNvGrpSpPr>
            <p:nvPr/>
          </p:nvGrpSpPr>
          <p:grpSpPr bwMode="auto">
            <a:xfrm>
              <a:off x="4080" y="1152"/>
              <a:ext cx="1392" cy="672"/>
              <a:chOff x="4080" y="1152"/>
              <a:chExt cx="1392" cy="672"/>
            </a:xfrm>
          </p:grpSpPr>
          <p:sp>
            <p:nvSpPr>
              <p:cNvPr id="23561" name="AutoShape 37"/>
              <p:cNvSpPr>
                <a:spLocks noChangeArrowheads="1"/>
              </p:cNvSpPr>
              <p:nvPr/>
            </p:nvSpPr>
            <p:spPr bwMode="auto">
              <a:xfrm rot="10800000">
                <a:off x="4368" y="1536"/>
                <a:ext cx="384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" name="Line 38"/>
              <p:cNvSpPr>
                <a:spLocks noChangeShapeType="1"/>
              </p:cNvSpPr>
              <p:nvPr/>
            </p:nvSpPr>
            <p:spPr bwMode="auto">
              <a:xfrm>
                <a:off x="4176" y="1728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63" name="Line 39"/>
              <p:cNvSpPr>
                <a:spLocks noChangeShapeType="1"/>
              </p:cNvSpPr>
              <p:nvPr/>
            </p:nvSpPr>
            <p:spPr bwMode="auto">
              <a:xfrm flipH="1">
                <a:off x="4176" y="1728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64" name="Line 40"/>
              <p:cNvSpPr>
                <a:spLocks noChangeShapeType="1"/>
              </p:cNvSpPr>
              <p:nvPr/>
            </p:nvSpPr>
            <p:spPr bwMode="auto">
              <a:xfrm flipH="1">
                <a:off x="4320" y="1728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65" name="Line 41"/>
              <p:cNvSpPr>
                <a:spLocks noChangeShapeType="1"/>
              </p:cNvSpPr>
              <p:nvPr/>
            </p:nvSpPr>
            <p:spPr bwMode="auto">
              <a:xfrm flipH="1">
                <a:off x="4464" y="1728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66" name="Line 42"/>
              <p:cNvSpPr>
                <a:spLocks noChangeShapeType="1"/>
              </p:cNvSpPr>
              <p:nvPr/>
            </p:nvSpPr>
            <p:spPr bwMode="auto">
              <a:xfrm flipH="1">
                <a:off x="4608" y="1728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67" name="Line 43"/>
              <p:cNvSpPr>
                <a:spLocks noChangeShapeType="1"/>
              </p:cNvSpPr>
              <p:nvPr/>
            </p:nvSpPr>
            <p:spPr bwMode="auto">
              <a:xfrm flipH="1">
                <a:off x="4752" y="1728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68" name="Line 44"/>
              <p:cNvSpPr>
                <a:spLocks noChangeShapeType="1"/>
              </p:cNvSpPr>
              <p:nvPr/>
            </p:nvSpPr>
            <p:spPr bwMode="auto">
              <a:xfrm flipH="1">
                <a:off x="4848" y="1728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69" name="Line 45"/>
              <p:cNvSpPr>
                <a:spLocks noChangeShapeType="1"/>
              </p:cNvSpPr>
              <p:nvPr/>
            </p:nvSpPr>
            <p:spPr bwMode="auto">
              <a:xfrm>
                <a:off x="4704" y="1632"/>
                <a:ext cx="336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70" name="Text Box 46"/>
              <p:cNvSpPr txBox="1">
                <a:spLocks noChangeArrowheads="1"/>
              </p:cNvSpPr>
              <p:nvPr/>
            </p:nvSpPr>
            <p:spPr bwMode="auto">
              <a:xfrm>
                <a:off x="4080" y="1152"/>
                <a:ext cx="816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sym typeface="Symbol" pitchFamily="18" charset="2"/>
                  </a:rPr>
                  <a:t> </a:t>
                </a:r>
                <a:r>
                  <a:rPr lang="en-US" baseline="-25000">
                    <a:solidFill>
                      <a:schemeClr val="tx1"/>
                    </a:solidFill>
                    <a:sym typeface="Symbol" pitchFamily="18" charset="2"/>
                  </a:rPr>
                  <a:t>S </a:t>
                </a:r>
                <a:r>
                  <a:rPr lang="en-US">
                    <a:solidFill>
                      <a:schemeClr val="tx1"/>
                    </a:solidFill>
                    <a:sym typeface="Symbol" pitchFamily="18" charset="2"/>
                  </a:rPr>
                  <a:t>= 0.3</a:t>
                </a:r>
                <a:endParaRPr lang="en-US" baseline="-25000">
                  <a:solidFill>
                    <a:schemeClr val="tx1"/>
                  </a:solidFill>
                </a:endParaRPr>
              </a:p>
            </p:txBody>
          </p:sp>
          <p:sp>
            <p:nvSpPr>
              <p:cNvPr id="23571" name="Text Box 47"/>
              <p:cNvSpPr txBox="1">
                <a:spLocks noChangeArrowheads="1"/>
              </p:cNvSpPr>
              <p:nvPr/>
            </p:nvSpPr>
            <p:spPr bwMode="auto">
              <a:xfrm>
                <a:off x="5040" y="1440"/>
                <a:ext cx="432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2 lb</a:t>
                </a:r>
              </a:p>
            </p:txBody>
          </p:sp>
          <p:sp>
            <p:nvSpPr>
              <p:cNvPr id="23572" name="Line 48"/>
              <p:cNvSpPr>
                <a:spLocks noChangeShapeType="1"/>
              </p:cNvSpPr>
              <p:nvPr/>
            </p:nvSpPr>
            <p:spPr bwMode="auto">
              <a:xfrm>
                <a:off x="4176" y="1440"/>
                <a:ext cx="9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ATTENTION QUIZ</a:t>
            </a:r>
            <a:endParaRPr lang="en-US" dirty="0" smtClean="0">
              <a:effectLst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33400" y="4114800"/>
            <a:ext cx="7848600" cy="1938338"/>
            <a:chOff x="533400" y="4114800"/>
            <a:chExt cx="7848600" cy="1938338"/>
          </a:xfrm>
        </p:grpSpPr>
        <p:grpSp>
          <p:nvGrpSpPr>
            <p:cNvPr id="23573" name="Group 6"/>
            <p:cNvGrpSpPr>
              <a:grpSpLocks/>
            </p:cNvGrpSpPr>
            <p:nvPr/>
          </p:nvGrpSpPr>
          <p:grpSpPr bwMode="auto">
            <a:xfrm>
              <a:off x="533400" y="4114800"/>
              <a:ext cx="7010400" cy="1938338"/>
              <a:chOff x="480" y="2592"/>
              <a:chExt cx="4416" cy="1221"/>
            </a:xfrm>
          </p:grpSpPr>
          <p:sp>
            <p:nvSpPr>
              <p:cNvPr id="23600" name="Text Box 7"/>
              <p:cNvSpPr txBox="1">
                <a:spLocks noChangeArrowheads="1"/>
              </p:cNvSpPr>
              <p:nvPr/>
            </p:nvSpPr>
            <p:spPr bwMode="auto">
              <a:xfrm>
                <a:off x="480" y="2592"/>
                <a:ext cx="4416" cy="1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457200" indent="-457200"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2.    The ladder AB is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positioned </a:t>
                </a:r>
                <a:r>
                  <a:rPr lang="en-US" sz="2400" dirty="0">
                    <a:solidFill>
                      <a:schemeClr val="tx1"/>
                    </a:solidFill>
                  </a:rPr>
                  <a:t>as shown. What is the direction of the friction force </a:t>
                </a:r>
                <a:r>
                  <a:rPr lang="en-US" sz="2400" dirty="0">
                    <a:solidFill>
                      <a:srgbClr val="0000FA"/>
                    </a:solidFill>
                  </a:rPr>
                  <a:t>on the ladder at B</a:t>
                </a:r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l" eaLnBrk="1" hangingPunct="1">
                  <a:spcBef>
                    <a:spcPct val="500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	A)	</a:t>
                </a:r>
                <a:r>
                  <a:rPr lang="en-US" sz="2400" dirty="0">
                    <a:solidFill>
                      <a:schemeClr val="tx1"/>
                    </a:solidFill>
                    <a:sym typeface="Symbol" pitchFamily="18" charset="2"/>
                  </a:rPr>
                  <a:t>			B)  	</a:t>
                </a:r>
              </a:p>
              <a:p>
                <a:pPr algn="l" eaLnBrk="1" hangingPunct="1">
                  <a:spcBef>
                    <a:spcPct val="50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sym typeface="Symbol" pitchFamily="18" charset="2"/>
                  </a:rPr>
                  <a:t>	C)	 			D)    </a:t>
                </a:r>
              </a:p>
            </p:txBody>
          </p:sp>
          <p:sp>
            <p:nvSpPr>
              <p:cNvPr id="23601" name="Line 8"/>
              <p:cNvSpPr>
                <a:spLocks noChangeShapeType="1"/>
              </p:cNvSpPr>
              <p:nvPr/>
            </p:nvSpPr>
            <p:spPr bwMode="auto">
              <a:xfrm flipV="1">
                <a:off x="1200" y="3120"/>
                <a:ext cx="227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02" name="Line 9"/>
              <p:cNvSpPr>
                <a:spLocks noChangeShapeType="1"/>
              </p:cNvSpPr>
              <p:nvPr/>
            </p:nvSpPr>
            <p:spPr bwMode="auto">
              <a:xfrm flipH="1">
                <a:off x="3072" y="3168"/>
                <a:ext cx="22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7010400" y="4267200"/>
              <a:ext cx="1371600" cy="1451115"/>
              <a:chOff x="7010400" y="4267200"/>
              <a:chExt cx="1371600" cy="1451115"/>
            </a:xfrm>
          </p:grpSpPr>
          <p:grpSp>
            <p:nvGrpSpPr>
              <p:cNvPr id="23574" name="Group 10"/>
              <p:cNvGrpSpPr>
                <a:grpSpLocks/>
              </p:cNvGrpSpPr>
              <p:nvPr/>
            </p:nvGrpSpPr>
            <p:grpSpPr bwMode="auto">
              <a:xfrm>
                <a:off x="7010400" y="4267200"/>
                <a:ext cx="1371600" cy="1447800"/>
                <a:chOff x="4416" y="2688"/>
                <a:chExt cx="864" cy="912"/>
              </a:xfrm>
            </p:grpSpPr>
            <p:sp>
              <p:nvSpPr>
                <p:cNvPr id="23575" name="Line 11"/>
                <p:cNvSpPr>
                  <a:spLocks noChangeShapeType="1"/>
                </p:cNvSpPr>
                <p:nvPr/>
              </p:nvSpPr>
              <p:spPr bwMode="auto">
                <a:xfrm>
                  <a:off x="5280" y="2688"/>
                  <a:ext cx="0" cy="9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576" name="Line 12"/>
                <p:cNvSpPr>
                  <a:spLocks noChangeShapeType="1"/>
                </p:cNvSpPr>
                <p:nvPr/>
              </p:nvSpPr>
              <p:spPr bwMode="auto">
                <a:xfrm>
                  <a:off x="4416" y="3600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577" name="Line 13"/>
                <p:cNvSpPr>
                  <a:spLocks noChangeShapeType="1"/>
                </p:cNvSpPr>
                <p:nvPr/>
              </p:nvSpPr>
              <p:spPr bwMode="auto">
                <a:xfrm>
                  <a:off x="4416" y="3504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578" name="Line 14"/>
                <p:cNvSpPr>
                  <a:spLocks noChangeShapeType="1"/>
                </p:cNvSpPr>
                <p:nvPr/>
              </p:nvSpPr>
              <p:spPr bwMode="auto">
                <a:xfrm>
                  <a:off x="5184" y="2688"/>
                  <a:ext cx="0" cy="8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579" name="Line 15"/>
                <p:cNvSpPr>
                  <a:spLocks noChangeShapeType="1"/>
                </p:cNvSpPr>
                <p:nvPr/>
              </p:nvSpPr>
              <p:spPr bwMode="auto">
                <a:xfrm>
                  <a:off x="4416" y="350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580" name="Line 16"/>
                <p:cNvSpPr>
                  <a:spLocks noChangeShapeType="1"/>
                </p:cNvSpPr>
                <p:nvPr/>
              </p:nvSpPr>
              <p:spPr bwMode="auto">
                <a:xfrm>
                  <a:off x="5184" y="2688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581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4464" y="350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583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4656" y="350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584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4752" y="350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586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4944" y="350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587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5040" y="350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588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136" y="350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589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5232" y="350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590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5184" y="3360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591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5184" y="3264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592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5184" y="3120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593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5184" y="2976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594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5184" y="2736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595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5184" y="2832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596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4608" y="2928"/>
                  <a:ext cx="576" cy="576"/>
                </a:xfrm>
                <a:prstGeom prst="line">
                  <a:avLst/>
                </a:prstGeom>
                <a:noFill/>
                <a:ln w="9525">
                  <a:solidFill>
                    <a:srgbClr val="0000FA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597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4704" y="3024"/>
                  <a:ext cx="480" cy="480"/>
                </a:xfrm>
                <a:prstGeom prst="line">
                  <a:avLst/>
                </a:prstGeom>
                <a:noFill/>
                <a:ln w="9525">
                  <a:solidFill>
                    <a:srgbClr val="0000FA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598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4426" y="3275"/>
                  <a:ext cx="243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dirty="0">
                      <a:solidFill>
                        <a:schemeClr val="tx1"/>
                      </a:solidFill>
                    </a:rPr>
                    <a:t>A</a:t>
                  </a:r>
                </a:p>
              </p:txBody>
            </p:sp>
            <p:sp>
              <p:nvSpPr>
                <p:cNvPr id="23599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4992" y="2736"/>
                  <a:ext cx="233" cy="2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/>
                  <a:r>
                    <a:rPr lang="en-US" dirty="0">
                      <a:solidFill>
                        <a:schemeClr val="tx1"/>
                      </a:solidFill>
                    </a:rPr>
                    <a:t>B</a:t>
                  </a:r>
                </a:p>
              </p:txBody>
            </p:sp>
          </p:grpSp>
          <p:sp>
            <p:nvSpPr>
              <p:cNvPr id="49" name="Line 22"/>
              <p:cNvSpPr>
                <a:spLocks noChangeShapeType="1"/>
              </p:cNvSpPr>
              <p:nvPr/>
            </p:nvSpPr>
            <p:spPr bwMode="auto">
              <a:xfrm flipH="1">
                <a:off x="7692891" y="5565915"/>
                <a:ext cx="7620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0" name="Line 22"/>
              <p:cNvSpPr>
                <a:spLocks noChangeShapeType="1"/>
              </p:cNvSpPr>
              <p:nvPr/>
            </p:nvSpPr>
            <p:spPr bwMode="auto">
              <a:xfrm flipH="1">
                <a:off x="7245636" y="5565915"/>
                <a:ext cx="7620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06472" y="2652008"/>
            <a:ext cx="4931057" cy="1553983"/>
            <a:chOff x="2423975" y="2436124"/>
            <a:chExt cx="4931057" cy="1553983"/>
          </a:xfrm>
        </p:grpSpPr>
        <p:sp>
          <p:nvSpPr>
            <p:cNvPr id="6" name="Rectangle 5"/>
            <p:cNvSpPr/>
            <p:nvPr/>
          </p:nvSpPr>
          <p:spPr>
            <a:xfrm>
              <a:off x="3093635" y="2436124"/>
              <a:ext cx="3591736" cy="728636"/>
            </a:xfrm>
            <a:prstGeom prst="rect">
              <a:avLst/>
            </a:prstGeom>
            <a:noFill/>
          </p:spPr>
          <p:txBody>
            <a:bodyPr spcFirstLastPara="1" wrap="none" lIns="91440" tIns="45720" rIns="91440" bIns="45720" numCol="1">
              <a:prstTxWarp prst="textArchUp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End of the Lecture</a:t>
              </a:r>
              <a:endPara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23975" y="3164760"/>
              <a:ext cx="4931057" cy="825347"/>
            </a:xfrm>
            <a:prstGeom prst="rect">
              <a:avLst/>
            </a:prstGeom>
            <a:noFill/>
          </p:spPr>
          <p:txBody>
            <a:bodyPr spcFirstLastPara="1" wrap="none" lIns="91440" tIns="45720" rIns="91440" bIns="45720" numCol="1">
              <a:prstTxWarp prst="textArchDown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Let Learning Continue</a:t>
              </a:r>
              <a:endPara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911600" y="3590925"/>
            <a:ext cx="4724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For an applied force on the </a:t>
            </a:r>
            <a:r>
              <a:rPr lang="en-US" sz="2400" dirty="0" smtClean="0">
                <a:solidFill>
                  <a:schemeClr val="tx1"/>
                </a:solidFill>
              </a:rPr>
              <a:t>bike tire brake </a:t>
            </a:r>
            <a:r>
              <a:rPr lang="en-US" sz="2400" dirty="0">
                <a:solidFill>
                  <a:schemeClr val="tx1"/>
                </a:solidFill>
              </a:rPr>
              <a:t>pads, how can we determine the magnitude and direction of the resulting friction force?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25475" y="1452563"/>
            <a:ext cx="8137525" cy="3090862"/>
            <a:chOff x="394" y="864"/>
            <a:chExt cx="5126" cy="1947"/>
          </a:xfrm>
        </p:grpSpPr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2448" y="864"/>
              <a:ext cx="3072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In </a:t>
              </a:r>
              <a:r>
                <a:rPr lang="en-US" sz="2400" u="sng" dirty="0">
                  <a:solidFill>
                    <a:srgbClr val="0000FA"/>
                  </a:solidFill>
                </a:rPr>
                <a:t>designing</a:t>
              </a:r>
              <a:r>
                <a:rPr lang="en-US" sz="2400" dirty="0">
                  <a:solidFill>
                    <a:schemeClr val="tx1"/>
                  </a:solidFill>
                </a:rPr>
                <a:t> a brake system for a bicycle, car, or any other vehicle, it is important to understand the frictional forces involved. </a:t>
              </a:r>
            </a:p>
          </p:txBody>
        </p:sp>
        <p:pic>
          <p:nvPicPr>
            <p:cNvPr id="5128" name="Picture 9" descr="CH 8 Bike Brak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" y="977"/>
              <a:ext cx="1910" cy="1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APPLICATIONS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4276725" y="4364038"/>
            <a:ext cx="449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What physical factors affect the answer to this question?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52463" y="1371600"/>
            <a:ext cx="8053387" cy="3757613"/>
            <a:chOff x="351" y="864"/>
            <a:chExt cx="5073" cy="2367"/>
          </a:xfrm>
        </p:grpSpPr>
        <p:sp>
          <p:nvSpPr>
            <p:cNvPr id="6151" name="Text Box 19"/>
            <p:cNvSpPr txBox="1">
              <a:spLocks noChangeArrowheads="1"/>
            </p:cNvSpPr>
            <p:nvPr/>
          </p:nvSpPr>
          <p:spPr bwMode="auto">
            <a:xfrm>
              <a:off x="2592" y="864"/>
              <a:ext cx="2832" cy="1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sz="2400" dirty="0">
                  <a:solidFill>
                    <a:schemeClr val="tx1"/>
                  </a:solidFill>
                </a:rPr>
                <a:t>The rope is used to tow the refrigerator. </a:t>
              </a:r>
            </a:p>
            <a:p>
              <a:pPr algn="l" eaLnBrk="1" hangingPunct="1"/>
              <a:endParaRPr lang="en-US" sz="2400" dirty="0">
                <a:solidFill>
                  <a:schemeClr val="tx1"/>
                </a:solidFill>
              </a:endParaRPr>
            </a:p>
            <a:p>
              <a:pPr algn="l" eaLnBrk="1" hangingPunct="1"/>
              <a:r>
                <a:rPr lang="en-US" sz="2400" dirty="0">
                  <a:solidFill>
                    <a:schemeClr val="tx1"/>
                  </a:solidFill>
                </a:rPr>
                <a:t>In order to move the refrigerator, is it best to pull up as shown, pull horizontally, or pull downwards on the rope? </a:t>
              </a:r>
            </a:p>
          </p:txBody>
        </p:sp>
        <p:pic>
          <p:nvPicPr>
            <p:cNvPr id="6152" name="Picture 9" descr="CH 8 Refri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" y="968"/>
              <a:ext cx="2118" cy="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APPLICATIONS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62000" y="1416050"/>
            <a:ext cx="7848600" cy="2373313"/>
            <a:chOff x="762000" y="1143000"/>
            <a:chExt cx="7848600" cy="2373946"/>
          </a:xfrm>
        </p:grpSpPr>
        <p:sp>
          <p:nvSpPr>
            <p:cNvPr id="7181" name="Text Box 8"/>
            <p:cNvSpPr txBox="1">
              <a:spLocks noChangeArrowheads="1"/>
            </p:cNvSpPr>
            <p:nvPr/>
          </p:nvSpPr>
          <p:spPr bwMode="auto">
            <a:xfrm>
              <a:off x="2667000" y="1143000"/>
              <a:ext cx="5943600" cy="1200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Friction is defined as a force of resistance acting on a body which prevents or </a:t>
              </a:r>
              <a:r>
                <a:rPr lang="en-US" sz="2400" dirty="0" smtClean="0">
                  <a:solidFill>
                    <a:schemeClr val="tx1"/>
                  </a:solidFill>
                </a:rPr>
                <a:t>resists the slipping </a:t>
              </a:r>
              <a:r>
                <a:rPr lang="en-US" sz="2400" dirty="0">
                  <a:solidFill>
                    <a:schemeClr val="tx1"/>
                  </a:solidFill>
                </a:rPr>
                <a:t>of </a:t>
              </a:r>
              <a:r>
                <a:rPr lang="en-US" sz="2400" dirty="0" smtClean="0">
                  <a:solidFill>
                    <a:schemeClr val="tx1"/>
                  </a:solidFill>
                </a:rPr>
                <a:t>a body </a:t>
              </a:r>
              <a:r>
                <a:rPr lang="en-US" sz="2400" dirty="0">
                  <a:solidFill>
                    <a:schemeClr val="tx1"/>
                  </a:solidFill>
                </a:rPr>
                <a:t>relative to a second body.</a:t>
              </a:r>
            </a:p>
          </p:txBody>
        </p:sp>
        <p:grpSp>
          <p:nvGrpSpPr>
            <p:cNvPr id="7182" name="Group 18"/>
            <p:cNvGrpSpPr>
              <a:grpSpLocks/>
            </p:cNvGrpSpPr>
            <p:nvPr/>
          </p:nvGrpSpPr>
          <p:grpSpPr bwMode="auto">
            <a:xfrm>
              <a:off x="762000" y="1276812"/>
              <a:ext cx="1280160" cy="2240134"/>
              <a:chOff x="762000" y="1276812"/>
              <a:chExt cx="1280160" cy="2240134"/>
            </a:xfrm>
          </p:grpSpPr>
          <p:pic>
            <p:nvPicPr>
              <p:cNvPr id="7183" name="Picture 19" descr="C:\Documents and Settings\chnam\Desktop\Statics_09\Hibbeler_12th\IMAGES-FINAL_M08\fig08_01a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3337"/>
              <a:stretch>
                <a:fillRect/>
              </a:stretch>
            </p:blipFill>
            <p:spPr bwMode="auto">
              <a:xfrm>
                <a:off x="762000" y="1276812"/>
                <a:ext cx="1280160" cy="8574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84" name="Picture 20" descr="C:\Documents and Settings\chnam\Desktop\Statics_09\Hibbeler_12th\IMAGES-FINAL_M08\fig08_01b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4796"/>
              <a:stretch>
                <a:fillRect/>
              </a:stretch>
            </p:blipFill>
            <p:spPr bwMode="auto">
              <a:xfrm>
                <a:off x="762000" y="2118735"/>
                <a:ext cx="1280160" cy="1398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762000" y="2957513"/>
            <a:ext cx="7772400" cy="1569660"/>
            <a:chOff x="762000" y="2806700"/>
            <a:chExt cx="7772400" cy="1569283"/>
          </a:xfrm>
        </p:grpSpPr>
        <p:sp>
          <p:nvSpPr>
            <p:cNvPr id="7179" name="Text Box 9"/>
            <p:cNvSpPr txBox="1">
              <a:spLocks noChangeArrowheads="1"/>
            </p:cNvSpPr>
            <p:nvPr/>
          </p:nvSpPr>
          <p:spPr bwMode="auto">
            <a:xfrm>
              <a:off x="2743200" y="2806700"/>
              <a:ext cx="5791200" cy="1569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2400" dirty="0">
                  <a:solidFill>
                    <a:srgbClr val="0000FA"/>
                  </a:solidFill>
                </a:rPr>
                <a:t>Experiments show that frictional forces act tangent (parallel) to the contacting surface in a direction opposing the relative motion or tendency for motion.</a:t>
              </a:r>
            </a:p>
          </p:txBody>
        </p:sp>
        <p:pic>
          <p:nvPicPr>
            <p:cNvPr id="7180" name="Picture 21" descr="C:\Documents and Settings\chnam\Desktop\Statics_09\Hibbeler_12th\IMAGES-FINAL_M08\fig08_01c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3874"/>
            <a:stretch>
              <a:fillRect/>
            </a:stretch>
          </p:blipFill>
          <p:spPr bwMode="auto">
            <a:xfrm>
              <a:off x="762000" y="3659456"/>
              <a:ext cx="1280160" cy="66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762000" y="4495800"/>
            <a:ext cx="7239000" cy="1784350"/>
            <a:chOff x="761999" y="4495800"/>
            <a:chExt cx="7239001" cy="1785061"/>
          </a:xfrm>
        </p:grpSpPr>
        <p:sp>
          <p:nvSpPr>
            <p:cNvPr id="7176" name="Text Box 10"/>
            <p:cNvSpPr txBox="1">
              <a:spLocks noChangeArrowheads="1"/>
            </p:cNvSpPr>
            <p:nvPr/>
          </p:nvSpPr>
          <p:spPr bwMode="auto">
            <a:xfrm>
              <a:off x="2743200" y="4648200"/>
              <a:ext cx="5257800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0"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For the body shown in the figure to be in equilibrium, the following must be true:  F = P,   N = W, and W*x = P*h.</a:t>
              </a:r>
            </a:p>
          </p:txBody>
        </p:sp>
        <p:pic>
          <p:nvPicPr>
            <p:cNvPr id="7177" name="Picture 22" descr="C:\Documents and Settings\chnam\Desktop\Statics_09\Hibbeler_12th\IMAGES-FINAL_M08\fig08_01d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961"/>
            <a:stretch>
              <a:fillRect/>
            </a:stretch>
          </p:blipFill>
          <p:spPr bwMode="auto">
            <a:xfrm>
              <a:off x="761999" y="4495800"/>
              <a:ext cx="1280160" cy="1785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8" name="Line 18"/>
            <p:cNvSpPr>
              <a:spLocks noChangeShapeType="1"/>
            </p:cNvSpPr>
            <p:nvPr/>
          </p:nvSpPr>
          <p:spPr bwMode="auto">
            <a:xfrm flipH="1">
              <a:off x="1981199" y="4953182"/>
              <a:ext cx="787399" cy="22841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CHARACTERISTICS OF  DRY  FRICTION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(Section 8.1)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501595" y="4006711"/>
            <a:ext cx="8153400" cy="231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To study the characteristics of the friction force F, let us </a:t>
            </a:r>
            <a:r>
              <a:rPr lang="en-US" sz="2400" dirty="0">
                <a:solidFill>
                  <a:srgbClr val="0000FA"/>
                </a:solidFill>
              </a:rPr>
              <a:t>assume </a:t>
            </a:r>
            <a:r>
              <a:rPr lang="en-US" sz="2400" dirty="0">
                <a:solidFill>
                  <a:schemeClr val="tx1"/>
                </a:solidFill>
              </a:rPr>
              <a:t>that tipping does not occur (i.e., “h” is small or “a” is large</a:t>
            </a:r>
            <a:r>
              <a:rPr lang="en-US" sz="2400" dirty="0" smtClean="0">
                <a:solidFill>
                  <a:schemeClr val="tx1"/>
                </a:solidFill>
              </a:rPr>
              <a:t>).</a:t>
            </a:r>
          </a:p>
          <a:p>
            <a:pPr algn="l" eaLnBrk="1" hangingPunct="1">
              <a:spcBef>
                <a:spcPts val="12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Then </a:t>
            </a:r>
            <a:r>
              <a:rPr lang="en-US" sz="2400" dirty="0">
                <a:solidFill>
                  <a:schemeClr val="tx1"/>
                </a:solidFill>
              </a:rPr>
              <a:t>we gradually increase the magnitude of the force P.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 eaLnBrk="1" hangingPunct="1">
              <a:spcBef>
                <a:spcPts val="12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Typically</a:t>
            </a:r>
            <a:r>
              <a:rPr lang="en-US" sz="2400" dirty="0">
                <a:solidFill>
                  <a:schemeClr val="tx1"/>
                </a:solidFill>
              </a:rPr>
              <a:t>, experiments show that the friction force F varies with P, as shown in the right figure above.</a:t>
            </a:r>
          </a:p>
        </p:txBody>
      </p:sp>
      <p:pic>
        <p:nvPicPr>
          <p:cNvPr id="8198" name="Picture 0" descr="C:\Documents and Settings\chnam\Desktop\Statics_09\Hibbeler_12th\IMAGES-FINAL_M08\fig08_01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254"/>
          <a:stretch>
            <a:fillRect/>
          </a:stretch>
        </p:blipFill>
        <p:spPr bwMode="auto">
          <a:xfrm>
            <a:off x="762000" y="1905000"/>
            <a:ext cx="17748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" descr="C:\Documents and Settings\chnam\Desktop\Statics_09\Hibbeler_12th\IMAGES-FINAL_M08\fig08_01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961"/>
          <a:stretch>
            <a:fillRect/>
          </a:stretch>
        </p:blipFill>
        <p:spPr bwMode="auto">
          <a:xfrm>
            <a:off x="2727325" y="1295400"/>
            <a:ext cx="1816100" cy="253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2" descr="C:\Documents and Settings\chnam\Desktop\Statics_09\Hibbeler_12th\IMAGES-FINAL_M08\fig08_0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9"/>
          <a:stretch>
            <a:fillRect/>
          </a:stretch>
        </p:blipFill>
        <p:spPr bwMode="auto">
          <a:xfrm>
            <a:off x="4724400" y="1447800"/>
            <a:ext cx="395128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CHARACTERISTICS  OF  DRY  FRICTION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57200" y="1160043"/>
            <a:ext cx="7696200" cy="3108325"/>
            <a:chOff x="288" y="796"/>
            <a:chExt cx="4848" cy="1958"/>
          </a:xfrm>
        </p:grpSpPr>
        <p:pic>
          <p:nvPicPr>
            <p:cNvPr id="9228" name="Picture 2" descr="C:\Documents and Settings\chnam\Desktop\Statics_09\Hibbeler_12th\IMAGES-FINAL_M08\fig08_03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839"/>
            <a:stretch>
              <a:fillRect/>
            </a:stretch>
          </p:blipFill>
          <p:spPr bwMode="auto">
            <a:xfrm>
              <a:off x="288" y="960"/>
              <a:ext cx="130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29" name="Group 24"/>
            <p:cNvGrpSpPr>
              <a:grpSpLocks/>
            </p:cNvGrpSpPr>
            <p:nvPr/>
          </p:nvGrpSpPr>
          <p:grpSpPr bwMode="auto">
            <a:xfrm>
              <a:off x="432" y="796"/>
              <a:ext cx="4704" cy="1958"/>
              <a:chOff x="685800" y="1264016"/>
              <a:chExt cx="7467600" cy="3108543"/>
            </a:xfrm>
          </p:grpSpPr>
          <p:grpSp>
            <p:nvGrpSpPr>
              <p:cNvPr id="9230" name="Group 14"/>
              <p:cNvGrpSpPr>
                <a:grpSpLocks/>
              </p:cNvGrpSpPr>
              <p:nvPr/>
            </p:nvGrpSpPr>
            <p:grpSpPr bwMode="auto">
              <a:xfrm>
                <a:off x="685800" y="1264016"/>
                <a:ext cx="7467600" cy="3108543"/>
                <a:chOff x="685800" y="1264016"/>
                <a:chExt cx="7467600" cy="3108543"/>
              </a:xfrm>
            </p:grpSpPr>
            <p:sp>
              <p:nvSpPr>
                <p:cNvPr id="923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895600" y="1264016"/>
                  <a:ext cx="5257800" cy="31085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rgbClr val="00FF00"/>
                      </a:solidFill>
                      <a:latin typeface="Times New Roman" pitchFamily="18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sz="2400" dirty="0">
                      <a:solidFill>
                        <a:srgbClr val="0000FA"/>
                      </a:solidFill>
                    </a:rPr>
                    <a:t>The maximum friction force </a:t>
                  </a:r>
                  <a:r>
                    <a:rPr lang="en-US" sz="2400" dirty="0">
                      <a:solidFill>
                        <a:schemeClr val="tx1"/>
                      </a:solidFill>
                    </a:rPr>
                    <a:t>is attained just before the block begins to move (a situation that is called “impending motion”).  The value of the force is found using </a:t>
                  </a:r>
                  <a:r>
                    <a:rPr lang="en-US" sz="2800" dirty="0">
                      <a:solidFill>
                        <a:schemeClr val="tx1"/>
                      </a:solidFill>
                    </a:rPr>
                    <a:t>F</a:t>
                  </a:r>
                  <a:r>
                    <a:rPr lang="en-US" sz="2800" baseline="-25000" dirty="0">
                      <a:solidFill>
                        <a:schemeClr val="tx1"/>
                      </a:solidFill>
                      <a:sym typeface="Symbol" pitchFamily="18" charset="2"/>
                    </a:rPr>
                    <a:t>s</a:t>
                  </a:r>
                  <a:r>
                    <a:rPr lang="en-US" sz="2800" dirty="0">
                      <a:solidFill>
                        <a:schemeClr val="tx1"/>
                      </a:solidFill>
                    </a:rPr>
                    <a:t> = </a:t>
                  </a:r>
                  <a:r>
                    <a:rPr lang="en-US" sz="2800" dirty="0">
                      <a:solidFill>
                        <a:schemeClr val="tx1"/>
                      </a:solidFill>
                      <a:sym typeface="Symbol" pitchFamily="18" charset="2"/>
                    </a:rPr>
                    <a:t></a:t>
                  </a:r>
                  <a:r>
                    <a:rPr lang="en-US" sz="2800" baseline="-25000" dirty="0">
                      <a:solidFill>
                        <a:schemeClr val="tx1"/>
                      </a:solidFill>
                      <a:sym typeface="Symbol" pitchFamily="18" charset="2"/>
                    </a:rPr>
                    <a:t>s</a:t>
                  </a:r>
                  <a:r>
                    <a:rPr lang="en-US" sz="2800" i="1" baseline="-25000" dirty="0">
                      <a:solidFill>
                        <a:schemeClr val="tx1"/>
                      </a:solidFill>
                    </a:rPr>
                    <a:t>  </a:t>
                  </a:r>
                  <a:r>
                    <a:rPr lang="en-US" sz="2800" dirty="0">
                      <a:solidFill>
                        <a:schemeClr val="tx1"/>
                      </a:solidFill>
                    </a:rPr>
                    <a:t>N</a:t>
                  </a:r>
                  <a:r>
                    <a:rPr lang="en-US" sz="2400" dirty="0">
                      <a:solidFill>
                        <a:schemeClr val="tx1"/>
                      </a:solidFill>
                    </a:rPr>
                    <a:t>, where </a:t>
                  </a:r>
                  <a:r>
                    <a:rPr lang="en-US" sz="2400" dirty="0">
                      <a:solidFill>
                        <a:schemeClr val="tx1"/>
                      </a:solidFill>
                      <a:sym typeface="Symbol" pitchFamily="18" charset="2"/>
                    </a:rPr>
                    <a:t></a:t>
                  </a:r>
                  <a:r>
                    <a:rPr lang="en-US" sz="2400" baseline="-25000" dirty="0">
                      <a:solidFill>
                        <a:schemeClr val="tx1"/>
                      </a:solidFill>
                      <a:sym typeface="Symbol" pitchFamily="18" charset="2"/>
                    </a:rPr>
                    <a:t>s</a:t>
                  </a:r>
                  <a:r>
                    <a:rPr lang="en-US" sz="2400" i="1" baseline="-25000" dirty="0">
                      <a:solidFill>
                        <a:schemeClr val="tx1"/>
                      </a:solidFill>
                    </a:rPr>
                    <a:t>  </a:t>
                  </a:r>
                  <a:r>
                    <a:rPr lang="en-US" sz="2400" dirty="0">
                      <a:solidFill>
                        <a:schemeClr val="tx1"/>
                      </a:solidFill>
                    </a:rPr>
                    <a:t>is called the coefficient of static friction. The value of </a:t>
                  </a:r>
                  <a:r>
                    <a:rPr lang="en-US" sz="2400" dirty="0">
                      <a:solidFill>
                        <a:schemeClr val="tx1"/>
                      </a:solidFill>
                      <a:sym typeface="Symbol" pitchFamily="18" charset="2"/>
                    </a:rPr>
                    <a:t></a:t>
                  </a:r>
                  <a:r>
                    <a:rPr lang="en-US" sz="2400" baseline="-25000" dirty="0">
                      <a:solidFill>
                        <a:schemeClr val="tx1"/>
                      </a:solidFill>
                      <a:sym typeface="Symbol" pitchFamily="18" charset="2"/>
                    </a:rPr>
                    <a:t>s</a:t>
                  </a:r>
                  <a:r>
                    <a:rPr lang="en-US" sz="2400" i="1" baseline="-250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en-US" sz="2400" dirty="0">
                      <a:solidFill>
                        <a:schemeClr val="tx1"/>
                      </a:solidFill>
                    </a:rPr>
                    <a:t>depends on the </a:t>
                  </a:r>
                  <a:r>
                    <a:rPr lang="en-US" sz="2400" dirty="0" smtClean="0">
                      <a:solidFill>
                        <a:schemeClr val="tx1"/>
                      </a:solidFill>
                    </a:rPr>
                    <a:t>two </a:t>
                  </a:r>
                  <a:r>
                    <a:rPr lang="en-US" sz="2400" dirty="0">
                      <a:solidFill>
                        <a:schemeClr val="tx1"/>
                      </a:solidFill>
                    </a:rPr>
                    <a:t>materials in contact.</a:t>
                  </a:r>
                </a:p>
              </p:txBody>
            </p:sp>
            <p:pic>
              <p:nvPicPr>
                <p:cNvPr id="9234" name="Picture 2048" descr="C:\Documents and Settings\chnam\Desktop\Statics_09\Hibbeler_12th\IMAGES-FINAL_M08\fig08_01e.jp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20419"/>
                <a:stretch>
                  <a:fillRect/>
                </a:stretch>
              </p:blipFill>
              <p:spPr bwMode="auto">
                <a:xfrm>
                  <a:off x="685800" y="2895600"/>
                  <a:ext cx="1676400" cy="13733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9231" name="Oval 16"/>
              <p:cNvSpPr>
                <a:spLocks noChangeArrowheads="1"/>
              </p:cNvSpPr>
              <p:nvPr/>
            </p:nvSpPr>
            <p:spPr bwMode="auto">
              <a:xfrm>
                <a:off x="1351127" y="1801504"/>
                <a:ext cx="54591" cy="54592"/>
              </a:xfrm>
              <a:prstGeom prst="ellipse">
                <a:avLst/>
              </a:prstGeom>
              <a:solidFill>
                <a:schemeClr val="accent1"/>
              </a:solidFill>
              <a:ln w="28575" algn="ctr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9232" name="Straight Arrow Connector 18"/>
              <p:cNvCxnSpPr>
                <a:cxnSpLocks noChangeShapeType="1"/>
                <a:stCxn id="9231" idx="4"/>
              </p:cNvCxnSpPr>
              <p:nvPr/>
            </p:nvCxnSpPr>
            <p:spPr bwMode="auto">
              <a:xfrm rot="16200000" flipH="1">
                <a:off x="580030" y="2654489"/>
                <a:ext cx="1787856" cy="191070"/>
              </a:xfrm>
              <a:prstGeom prst="straightConnector1">
                <a:avLst/>
              </a:prstGeom>
              <a:noFill/>
              <a:ln w="12700" algn="ctr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59478" y="1995488"/>
            <a:ext cx="7493922" cy="4446774"/>
            <a:chOff x="685800" y="1994848"/>
            <a:chExt cx="7493922" cy="4447700"/>
          </a:xfrm>
        </p:grpSpPr>
        <p:grpSp>
          <p:nvGrpSpPr>
            <p:cNvPr id="9223" name="Group 15"/>
            <p:cNvGrpSpPr>
              <a:grpSpLocks/>
            </p:cNvGrpSpPr>
            <p:nvPr/>
          </p:nvGrpSpPr>
          <p:grpSpPr bwMode="auto">
            <a:xfrm>
              <a:off x="685800" y="4442000"/>
              <a:ext cx="7493922" cy="2000548"/>
              <a:chOff x="685800" y="4442000"/>
              <a:chExt cx="7493922" cy="2000548"/>
            </a:xfrm>
          </p:grpSpPr>
          <p:sp>
            <p:nvSpPr>
              <p:cNvPr id="9226" name="Text Box 9"/>
              <p:cNvSpPr txBox="1">
                <a:spLocks noChangeArrowheads="1"/>
              </p:cNvSpPr>
              <p:nvPr/>
            </p:nvSpPr>
            <p:spPr bwMode="auto">
              <a:xfrm>
                <a:off x="2921922" y="4442000"/>
                <a:ext cx="5257800" cy="2000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rgbClr val="00FF00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Once the block begins to move, the frictional force typically drops and is given by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F</a:t>
                </a:r>
                <a:r>
                  <a:rPr lang="en-US" sz="2800" baseline="-25000" dirty="0" err="1">
                    <a:solidFill>
                      <a:schemeClr val="tx1"/>
                    </a:solidFill>
                  </a:rPr>
                  <a:t>k</a:t>
                </a:r>
                <a:r>
                  <a:rPr lang="en-US" sz="2800" dirty="0">
                    <a:solidFill>
                      <a:schemeClr val="tx1"/>
                    </a:solidFill>
                  </a:rPr>
                  <a:t> = </a:t>
                </a:r>
                <a:r>
                  <a:rPr lang="en-US" sz="2800" dirty="0">
                    <a:solidFill>
                      <a:schemeClr val="tx1"/>
                    </a:solidFill>
                    <a:sym typeface="Symbol" pitchFamily="18" charset="2"/>
                  </a:rPr>
                  <a:t></a:t>
                </a:r>
                <a:r>
                  <a:rPr lang="en-US" sz="2800" baseline="-25000" dirty="0">
                    <a:solidFill>
                      <a:schemeClr val="tx1"/>
                    </a:solidFill>
                  </a:rPr>
                  <a:t>k </a:t>
                </a:r>
                <a:r>
                  <a:rPr lang="en-US" sz="2800" dirty="0">
                    <a:solidFill>
                      <a:schemeClr val="tx1"/>
                    </a:solidFill>
                  </a:rPr>
                  <a:t>N.  The value of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sym typeface="Symbol" pitchFamily="18" charset="2"/>
                  </a:rPr>
                  <a:t></a:t>
                </a:r>
                <a:r>
                  <a:rPr lang="en-US" sz="2400" baseline="-25000" dirty="0">
                    <a:solidFill>
                      <a:schemeClr val="tx1"/>
                    </a:solidFill>
                  </a:rPr>
                  <a:t>k</a:t>
                </a:r>
                <a:r>
                  <a:rPr lang="en-US" sz="2400" dirty="0">
                    <a:solidFill>
                      <a:schemeClr val="tx1"/>
                    </a:solidFill>
                  </a:rPr>
                  <a:t> (coefficient of kinetic friction) is less than </a:t>
                </a:r>
                <a:r>
                  <a:rPr lang="en-US" sz="2400" dirty="0">
                    <a:solidFill>
                      <a:schemeClr val="tx1"/>
                    </a:solidFill>
                    <a:sym typeface="Symbol" pitchFamily="18" charset="2"/>
                  </a:rPr>
                  <a:t></a:t>
                </a:r>
                <a:r>
                  <a:rPr lang="en-US" sz="2400" baseline="-25000" dirty="0">
                    <a:solidFill>
                      <a:schemeClr val="tx1"/>
                    </a:solidFill>
                    <a:sym typeface="Symbol" pitchFamily="18" charset="2"/>
                  </a:rPr>
                  <a:t>s</a:t>
                </a:r>
                <a:r>
                  <a:rPr lang="en-US" sz="2400" i="1" baseline="-250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  <p:pic>
            <p:nvPicPr>
              <p:cNvPr id="9227" name="Picture 2049" descr="C:\Documents and Settings\chnam\Desktop\Statics_09\Hibbeler_12th\IMAGES-FINAL_M08\fig08_02a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8961"/>
              <a:stretch>
                <a:fillRect/>
              </a:stretch>
            </p:blipFill>
            <p:spPr bwMode="auto">
              <a:xfrm>
                <a:off x="685800" y="4648200"/>
                <a:ext cx="1676400" cy="1721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9224" name="Straight Arrow Connector 20"/>
            <p:cNvCxnSpPr>
              <a:cxnSpLocks noChangeShapeType="1"/>
            </p:cNvCxnSpPr>
            <p:nvPr/>
          </p:nvCxnSpPr>
          <p:spPr bwMode="auto">
            <a:xfrm rot="5400000">
              <a:off x="34118" y="3759959"/>
              <a:ext cx="3575718" cy="150127"/>
            </a:xfrm>
            <a:prstGeom prst="straightConnector1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25" name="Oval 21"/>
            <p:cNvSpPr>
              <a:spLocks noChangeArrowheads="1"/>
            </p:cNvSpPr>
            <p:nvPr/>
          </p:nvSpPr>
          <p:spPr bwMode="auto">
            <a:xfrm>
              <a:off x="1858375" y="1994848"/>
              <a:ext cx="54591" cy="54592"/>
            </a:xfrm>
            <a:prstGeom prst="ellipse">
              <a:avLst/>
            </a:prstGeom>
            <a:solidFill>
              <a:schemeClr val="accent1"/>
            </a:solidFill>
            <a:ln w="28575" algn="ctr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CHARACTERISTICS OF DRY FRICTION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10"/>
          <p:cNvSpPr txBox="1">
            <a:spLocks noChangeArrowheads="1"/>
          </p:cNvSpPr>
          <p:nvPr/>
        </p:nvSpPr>
        <p:spPr bwMode="auto">
          <a:xfrm>
            <a:off x="533400" y="4086225"/>
            <a:ext cx="81534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00FF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00FF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It is also very important to note that the friction force </a:t>
            </a:r>
            <a:r>
              <a:rPr lang="en-US" sz="2400" dirty="0">
                <a:solidFill>
                  <a:srgbClr val="0000FA"/>
                </a:solidFill>
              </a:rPr>
              <a:t>may be less</a:t>
            </a:r>
            <a:r>
              <a:rPr lang="en-US" sz="2400" dirty="0">
                <a:solidFill>
                  <a:schemeClr val="tx1"/>
                </a:solidFill>
              </a:rPr>
              <a:t> than the maximum friction force.  So, just because the object is not moving, </a:t>
            </a:r>
            <a:r>
              <a:rPr lang="en-US" sz="2400" u="sng" dirty="0">
                <a:solidFill>
                  <a:srgbClr val="0000FA"/>
                </a:solidFill>
              </a:rPr>
              <a:t>don’t assume</a:t>
            </a:r>
            <a:r>
              <a:rPr lang="en-US" sz="2400" dirty="0">
                <a:solidFill>
                  <a:srgbClr val="0000FA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the friction force is at its maximum of F</a:t>
            </a:r>
            <a:r>
              <a:rPr lang="en-US" sz="2400" baseline="-25000" dirty="0">
                <a:solidFill>
                  <a:schemeClr val="tx1"/>
                </a:solidFill>
                <a:sym typeface="Symbol" pitchFamily="18" charset="2"/>
              </a:rPr>
              <a:t>s</a:t>
            </a:r>
            <a:r>
              <a:rPr lang="en-US" sz="2400" dirty="0">
                <a:solidFill>
                  <a:schemeClr val="tx1"/>
                </a:solidFill>
              </a:rPr>
              <a:t> = </a:t>
            </a:r>
            <a:r>
              <a:rPr lang="en-US" sz="2400" dirty="0">
                <a:solidFill>
                  <a:schemeClr val="tx1"/>
                </a:solidFill>
                <a:sym typeface="Symbol" pitchFamily="18" charset="2"/>
              </a:rPr>
              <a:t></a:t>
            </a:r>
            <a:r>
              <a:rPr lang="en-US" sz="2400" baseline="-25000" dirty="0">
                <a:solidFill>
                  <a:schemeClr val="tx1"/>
                </a:solidFill>
                <a:sym typeface="Symbol" pitchFamily="18" charset="2"/>
              </a:rPr>
              <a:t>s</a:t>
            </a:r>
            <a:r>
              <a:rPr lang="en-US" sz="2400" i="1" baseline="-25000" dirty="0">
                <a:solidFill>
                  <a:schemeClr val="tx1"/>
                </a:solidFill>
              </a:rPr>
              <a:t>  </a:t>
            </a:r>
            <a:r>
              <a:rPr lang="en-US" sz="2400" dirty="0">
                <a:solidFill>
                  <a:schemeClr val="tx1"/>
                </a:solidFill>
              </a:rPr>
              <a:t>N unless you are told or know motion is impending!</a:t>
            </a:r>
          </a:p>
        </p:txBody>
      </p:sp>
      <p:pic>
        <p:nvPicPr>
          <p:cNvPr id="10246" name="Picture 2" descr="C:\Documents and Settings\chnam\Desktop\Statics_09\Hibbeler_12th\IMAGES-FINAL_M08\fig08_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9"/>
          <a:stretch>
            <a:fillRect/>
          </a:stretch>
        </p:blipFill>
        <p:spPr bwMode="auto">
          <a:xfrm>
            <a:off x="736600" y="1354080"/>
            <a:ext cx="395128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CHARACTERISTICS OF DRY FRICTION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928688" y="1295400"/>
            <a:ext cx="7681912" cy="1631950"/>
            <a:chOff x="585" y="816"/>
            <a:chExt cx="4839" cy="1028"/>
          </a:xfrm>
        </p:grpSpPr>
        <p:sp>
          <p:nvSpPr>
            <p:cNvPr id="11273" name="Text Box 8"/>
            <p:cNvSpPr txBox="1">
              <a:spLocks noChangeArrowheads="1"/>
            </p:cNvSpPr>
            <p:nvPr/>
          </p:nvSpPr>
          <p:spPr bwMode="auto">
            <a:xfrm>
              <a:off x="2112" y="816"/>
              <a:ext cx="3312" cy="1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If the block just begins to slip, the maximum friction force is </a:t>
              </a:r>
              <a:r>
                <a:rPr lang="en-US" sz="2800" dirty="0">
                  <a:solidFill>
                    <a:schemeClr val="tx1"/>
                  </a:solidFill>
                </a:rPr>
                <a:t>F</a:t>
              </a:r>
              <a:r>
                <a:rPr lang="en-US" sz="2800" baseline="-25000" dirty="0">
                  <a:solidFill>
                    <a:schemeClr val="tx1"/>
                  </a:solidFill>
                  <a:sym typeface="Symbol" pitchFamily="18" charset="2"/>
                </a:rPr>
                <a:t>s</a:t>
              </a:r>
              <a:r>
                <a:rPr lang="en-US" sz="2800" dirty="0">
                  <a:solidFill>
                    <a:schemeClr val="tx1"/>
                  </a:solidFill>
                </a:rPr>
                <a:t> = </a:t>
              </a:r>
              <a:r>
                <a:rPr lang="en-US" sz="2800" dirty="0">
                  <a:solidFill>
                    <a:schemeClr val="tx1"/>
                  </a:solidFill>
                  <a:sym typeface="Symbol" pitchFamily="18" charset="2"/>
                </a:rPr>
                <a:t></a:t>
              </a:r>
              <a:r>
                <a:rPr lang="en-US" sz="2800" baseline="-25000" dirty="0">
                  <a:solidFill>
                    <a:schemeClr val="tx1"/>
                  </a:solidFill>
                  <a:sym typeface="Symbol" pitchFamily="18" charset="2"/>
                </a:rPr>
                <a:t>s</a:t>
              </a:r>
              <a:r>
                <a:rPr lang="en-US" sz="2800" i="1" baseline="-25000" dirty="0">
                  <a:solidFill>
                    <a:schemeClr val="tx1"/>
                  </a:solidFill>
                </a:rPr>
                <a:t>  </a:t>
              </a:r>
              <a:r>
                <a:rPr lang="en-US" sz="2800" dirty="0">
                  <a:solidFill>
                    <a:schemeClr val="tx1"/>
                  </a:solidFill>
                </a:rPr>
                <a:t>N</a:t>
              </a:r>
              <a:r>
                <a:rPr lang="en-US" sz="2400" dirty="0">
                  <a:solidFill>
                    <a:schemeClr val="tx1"/>
                  </a:solidFill>
                </a:rPr>
                <a:t>, where </a:t>
              </a:r>
              <a:r>
                <a:rPr lang="en-US" sz="2400" dirty="0">
                  <a:solidFill>
                    <a:schemeClr val="tx1"/>
                  </a:solidFill>
                  <a:sym typeface="Symbol" pitchFamily="18" charset="2"/>
                </a:rPr>
                <a:t></a:t>
              </a:r>
              <a:r>
                <a:rPr lang="en-US" sz="2400" baseline="-25000" dirty="0">
                  <a:solidFill>
                    <a:schemeClr val="tx1"/>
                  </a:solidFill>
                  <a:sym typeface="Symbol" pitchFamily="18" charset="2"/>
                </a:rPr>
                <a:t>s</a:t>
              </a:r>
              <a:r>
                <a:rPr lang="en-US" sz="2400" i="1" baseline="-25000" dirty="0">
                  <a:solidFill>
                    <a:schemeClr val="tx1"/>
                  </a:solidFill>
                </a:rPr>
                <a:t>  </a:t>
              </a:r>
              <a:r>
                <a:rPr lang="en-US" sz="2400" dirty="0">
                  <a:solidFill>
                    <a:schemeClr val="tx1"/>
                  </a:solidFill>
                </a:rPr>
                <a:t>is the coefficient of static friction. </a:t>
              </a:r>
            </a:p>
          </p:txBody>
        </p:sp>
        <p:pic>
          <p:nvPicPr>
            <p:cNvPr id="11274" name="Picture 10" descr="CH 8 Block Fla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5" y="896"/>
              <a:ext cx="1117" cy="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84200" y="3124200"/>
            <a:ext cx="7874000" cy="2554288"/>
            <a:chOff x="368" y="1968"/>
            <a:chExt cx="4960" cy="1609"/>
          </a:xfrm>
        </p:grpSpPr>
        <p:sp>
          <p:nvSpPr>
            <p:cNvPr id="11271" name="Text Box 12"/>
            <p:cNvSpPr txBox="1">
              <a:spLocks noChangeArrowheads="1"/>
            </p:cNvSpPr>
            <p:nvPr/>
          </p:nvSpPr>
          <p:spPr bwMode="auto">
            <a:xfrm>
              <a:off x="2112" y="1968"/>
              <a:ext cx="3216" cy="1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rgbClr val="00FF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/>
              <a:r>
                <a:rPr lang="en-US" sz="2400" dirty="0">
                  <a:solidFill>
                    <a:schemeClr val="tx1"/>
                  </a:solidFill>
                </a:rPr>
                <a:t>Thus, when the block is on the verge of sliding, the normal force N and</a:t>
              </a:r>
            </a:p>
            <a:p>
              <a:pPr algn="l" eaLnBrk="1" hangingPunct="1"/>
              <a:r>
                <a:rPr lang="en-US" sz="2400" dirty="0">
                  <a:solidFill>
                    <a:schemeClr val="tx1"/>
                  </a:solidFill>
                </a:rPr>
                <a:t>frictional force F</a:t>
              </a:r>
              <a:r>
                <a:rPr lang="en-US" sz="2400" baseline="-25000" dirty="0">
                  <a:solidFill>
                    <a:schemeClr val="tx1"/>
                  </a:solidFill>
                  <a:sym typeface="Symbol" pitchFamily="18" charset="2"/>
                </a:rPr>
                <a:t>s</a:t>
              </a:r>
              <a:r>
                <a:rPr lang="en-US" sz="2400" dirty="0">
                  <a:solidFill>
                    <a:schemeClr val="tx1"/>
                  </a:solidFill>
                </a:rPr>
                <a:t> combine to create a resultant </a:t>
              </a:r>
              <a:r>
                <a:rPr lang="en-US" sz="2400" dirty="0" smtClean="0">
                  <a:solidFill>
                    <a:schemeClr val="tx1"/>
                  </a:solidFill>
                </a:rPr>
                <a:t>R</a:t>
              </a:r>
              <a:r>
                <a:rPr lang="en-US" sz="2400" baseline="-25000" dirty="0" smtClean="0">
                  <a:solidFill>
                    <a:schemeClr val="tx1"/>
                  </a:solidFill>
                  <a:sym typeface="Symbol" pitchFamily="18" charset="2"/>
                </a:rPr>
                <a:t>s</a:t>
              </a:r>
              <a:r>
                <a:rPr lang="en-US" sz="2400" dirty="0" smtClean="0">
                  <a:solidFill>
                    <a:schemeClr val="tx1"/>
                  </a:solidFill>
                </a:rPr>
                <a:t>.</a:t>
              </a:r>
              <a:endParaRPr lang="en-US" sz="2400" baseline="-25000" dirty="0">
                <a:solidFill>
                  <a:schemeClr val="tx1"/>
                </a:solidFill>
                <a:sym typeface="Symbol" pitchFamily="18" charset="2"/>
              </a:endParaRPr>
            </a:p>
            <a:p>
              <a:pPr algn="l" eaLnBrk="1" hangingPunct="1"/>
              <a:endParaRPr lang="en-US" sz="2400" baseline="-25000" dirty="0">
                <a:solidFill>
                  <a:schemeClr val="tx1"/>
                </a:solidFill>
                <a:sym typeface="Symbol" pitchFamily="18" charset="2"/>
              </a:endParaRPr>
            </a:p>
            <a:p>
              <a:pPr algn="l" eaLnBrk="1" hangingPunct="1"/>
              <a:r>
                <a:rPr lang="en-US" sz="2400" dirty="0">
                  <a:solidFill>
                    <a:schemeClr val="tx1"/>
                  </a:solidFill>
                </a:rPr>
                <a:t>From the figure,</a:t>
              </a:r>
            </a:p>
            <a:p>
              <a:pPr algn="l" eaLnBrk="1" hangingPunct="1"/>
              <a:r>
                <a:rPr lang="en-US" sz="2400" dirty="0">
                  <a:solidFill>
                    <a:schemeClr val="tx1"/>
                  </a:solidFill>
                  <a:sym typeface="Symbol" pitchFamily="18" charset="2"/>
                </a:rPr>
                <a:t>tan </a:t>
              </a:r>
              <a:r>
                <a:rPr lang="en-US" sz="2400" baseline="-25000" dirty="0">
                  <a:solidFill>
                    <a:schemeClr val="tx1"/>
                  </a:solidFill>
                  <a:sym typeface="Symbol" pitchFamily="18" charset="2"/>
                </a:rPr>
                <a:t>s</a:t>
              </a:r>
              <a:r>
                <a:rPr lang="en-US" sz="2400" dirty="0">
                  <a:solidFill>
                    <a:schemeClr val="tx1"/>
                  </a:solidFill>
                  <a:sym typeface="Symbol" pitchFamily="18" charset="2"/>
                </a:rPr>
                <a:t> = ( F</a:t>
              </a:r>
              <a:r>
                <a:rPr lang="en-US" sz="2400" baseline="-25000" dirty="0">
                  <a:solidFill>
                    <a:schemeClr val="tx1"/>
                  </a:solidFill>
                  <a:sym typeface="Symbol" pitchFamily="18" charset="2"/>
                </a:rPr>
                <a:t>s</a:t>
              </a:r>
              <a:r>
                <a:rPr lang="en-US" sz="2400" dirty="0">
                  <a:solidFill>
                    <a:schemeClr val="tx1"/>
                  </a:solidFill>
                  <a:sym typeface="Symbol" pitchFamily="18" charset="2"/>
                </a:rPr>
                <a:t> / N ) = (</a:t>
              </a:r>
              <a:r>
                <a:rPr lang="en-US" sz="2400" baseline="-25000" dirty="0">
                  <a:solidFill>
                    <a:schemeClr val="tx1"/>
                  </a:solidFill>
                  <a:sym typeface="Symbol" pitchFamily="18" charset="2"/>
                </a:rPr>
                <a:t>s</a:t>
              </a:r>
              <a:r>
                <a:rPr lang="en-US" sz="2400" dirty="0">
                  <a:solidFill>
                    <a:schemeClr val="tx1"/>
                  </a:solidFill>
                  <a:sym typeface="Symbol" pitchFamily="18" charset="2"/>
                </a:rPr>
                <a:t> N / N ) = </a:t>
              </a:r>
              <a:r>
                <a:rPr lang="en-US" sz="2400" baseline="-25000" dirty="0">
                  <a:solidFill>
                    <a:schemeClr val="tx1"/>
                  </a:solidFill>
                  <a:sym typeface="Symbol" pitchFamily="18" charset="2"/>
                </a:rPr>
                <a:t>s</a:t>
              </a:r>
              <a:r>
                <a:rPr lang="en-US" sz="2400" i="1" baseline="-25000" dirty="0">
                  <a:solidFill>
                    <a:schemeClr val="tx1"/>
                  </a:solidFill>
                </a:rPr>
                <a:t> </a:t>
              </a:r>
              <a:endParaRPr lang="en-US" sz="2400" baseline="30000" dirty="0">
                <a:solidFill>
                  <a:schemeClr val="tx1"/>
                </a:solidFill>
                <a:sym typeface="Symbol" pitchFamily="18" charset="2"/>
              </a:endParaRPr>
            </a:p>
          </p:txBody>
        </p:sp>
        <p:pic>
          <p:nvPicPr>
            <p:cNvPr id="11272" name="Picture 13" descr="CH 8 Impending Moti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" y="2081"/>
              <a:ext cx="1690" cy="1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DETERMING  </a:t>
            </a:r>
            <a:r>
              <a:rPr lang="en-US" sz="28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  <a:sym typeface="Symbol" panose="05050102010706020507" pitchFamily="18" charset="2"/>
              </a:rPr>
              <a:t></a:t>
            </a:r>
            <a:r>
              <a:rPr lang="en-US" sz="2800" b="1" i="1" kern="1200" baseline="-250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s</a:t>
            </a:r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  EXPERIMENTALLY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_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White.potx" id="{8C25AA59-8215-43E2-A456-D09F398F14AE}" vid="{18175F9B-0567-4CE6-B434-30CB09040A9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Template_White</Template>
  <TotalTime>4873</TotalTime>
  <Words>2080</Words>
  <Application>Microsoft Office PowerPoint</Application>
  <PresentationFormat>On-screen Show (4:3)</PresentationFormat>
  <Paragraphs>244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MS PGothic</vt:lpstr>
      <vt:lpstr>MS PGothic</vt:lpstr>
      <vt:lpstr>Arial</vt:lpstr>
      <vt:lpstr>Calibri</vt:lpstr>
      <vt:lpstr>Math3Mono</vt:lpstr>
      <vt:lpstr>Symbol</vt:lpstr>
      <vt:lpstr>Times New Roman</vt:lpstr>
      <vt:lpstr>Verdana</vt:lpstr>
      <vt:lpstr>Template_White</vt:lpstr>
      <vt:lpstr>CHARACTERISTICS OF DRY FRICTION &amp; PROBLEMS INVOLVING DRY FRICTION</vt:lpstr>
      <vt:lpstr>READING QUIZ</vt:lpstr>
      <vt:lpstr>APPLICATIONS</vt:lpstr>
      <vt:lpstr>APPLICATIONS (continued)</vt:lpstr>
      <vt:lpstr>CHARACTERISTICS OF  DRY  FRICTION (Section 8.1)</vt:lpstr>
      <vt:lpstr>CHARACTERISTICS  OF  DRY  FRICTION (continued)</vt:lpstr>
      <vt:lpstr>CHARACTERISTICS OF DRY FRICTION (continued)</vt:lpstr>
      <vt:lpstr>CHARACTERISTICS OF DRY FRICTION (continued)</vt:lpstr>
      <vt:lpstr>DETERMING  s  EXPERIMENTALLY</vt:lpstr>
      <vt:lpstr>DETERMING  s  EXPERIMENTALLY  (continued)</vt:lpstr>
      <vt:lpstr>PROBLEMS  INVOLVING  DRY  FRICTION  (Section 8.2)</vt:lpstr>
      <vt:lpstr>IMPENDING  TIPPING  versus  SLIPPING</vt:lpstr>
      <vt:lpstr>IMPENDING TIPPING versus SLIPPING (continued)</vt:lpstr>
      <vt:lpstr>EXAMPLE</vt:lpstr>
      <vt:lpstr>EXAMPLE  (continued)</vt:lpstr>
      <vt:lpstr>EXAMPLE  (continued)</vt:lpstr>
      <vt:lpstr>EXAMPLE  (continued)</vt:lpstr>
      <vt:lpstr>CONCEPT QUIZ</vt:lpstr>
      <vt:lpstr>GROUP  PROBLEM  SOLVING</vt:lpstr>
      <vt:lpstr>GROUP  PROBLEM  SOLVING (continued)</vt:lpstr>
      <vt:lpstr>GROUP  PROBLEM  SOLVING (continued)</vt:lpstr>
      <vt:lpstr>ATTENTION QUIZ</vt:lpstr>
      <vt:lpstr>PowerPoint Presentation</vt:lpstr>
    </vt:vector>
  </TitlesOfParts>
  <Company>NDSU &amp; ASU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Sections 8.1 &amp; 8.2</dc:title>
  <dc:subject>Hibbeler Statics 14th Edition</dc:subject>
  <dc:creator>Mehta, Danielson, Nam, &amp; Georgeou</dc:creator>
  <dc:description>Updated for Hibbeler 14th Edition Statics textbook by Dr. Changho Nam, edited by Dr. Scott Danielson.</dc:description>
  <cp:lastModifiedBy>Zabdawi, Marwan</cp:lastModifiedBy>
  <cp:revision>173</cp:revision>
  <cp:lastPrinted>2001-02-27T20:59:44Z</cp:lastPrinted>
  <dcterms:created xsi:type="dcterms:W3CDTF">2000-09-21T13:10:48Z</dcterms:created>
  <dcterms:modified xsi:type="dcterms:W3CDTF">2017-06-21T00:39:53Z</dcterms:modified>
</cp:coreProperties>
</file>