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2" r:id="rId10"/>
    <p:sldId id="275" r:id="rId11"/>
    <p:sldId id="274" r:id="rId12"/>
    <p:sldId id="267" r:id="rId13"/>
    <p:sldId id="283" r:id="rId14"/>
    <p:sldId id="284" r:id="rId15"/>
    <p:sldId id="285" r:id="rId16"/>
    <p:sldId id="268" r:id="rId17"/>
    <p:sldId id="269" r:id="rId18"/>
    <p:sldId id="288" r:id="rId19"/>
    <p:sldId id="270" r:id="rId20"/>
    <p:sldId id="271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A"/>
    <a:srgbClr val="990033"/>
    <a:srgbClr val="000096"/>
    <a:srgbClr val="00FFFF"/>
    <a:srgbClr val="00FF00"/>
    <a:srgbClr val="009900"/>
    <a:srgbClr val="99FF33"/>
    <a:srgbClr val="0000FF"/>
    <a:srgbClr val="FF3300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917" autoAdjust="0"/>
    <p:restoredTop sz="86350" autoAdjust="0"/>
  </p:normalViewPr>
  <p:slideViewPr>
    <p:cSldViewPr>
      <p:cViewPr varScale="1">
        <p:scale>
          <a:sx n="64" d="100"/>
          <a:sy n="64" d="100"/>
        </p:scale>
        <p:origin x="-133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930"/>
    </p:cViewPr>
  </p:sorterViewPr>
  <p:notesViewPr>
    <p:cSldViewPr>
      <p:cViewPr varScale="1">
        <p:scale>
          <a:sx n="37" d="100"/>
          <a:sy n="37" d="100"/>
        </p:scale>
        <p:origin x="-147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Statics:The Next Generation (2nd Ed.)   Mehta, Danielson, &amp; Berg   Lecture Notes for Section 7.1</a:t>
            </a:r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3E58E06-4A10-4113-8A7F-645BE373CD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7041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Statics:The Next Generation (2nd Ed.)   Mehta, Danielson, &amp; Berg   Lecture Notes for Section 7.1</a:t>
            </a:r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E0D35AD-A5EC-4572-80DD-6729EFD746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84034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7.1</a:t>
            </a:r>
          </a:p>
        </p:txBody>
      </p:sp>
      <p:sp>
        <p:nvSpPr>
          <p:cNvPr id="2150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D6AF2A5-3FAE-4FB0-B7FF-94361ECF9004}" type="slidenum">
              <a:rPr lang="en-US" sz="1200"/>
              <a:pPr eaLnBrk="1" hangingPunct="1"/>
              <a:t>1</a:t>
            </a:fld>
            <a:endParaRPr lang="en-US" sz="1200"/>
          </a:p>
        </p:txBody>
      </p:sp>
      <p:sp>
        <p:nvSpPr>
          <p:cNvPr id="215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3502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7.1</a:t>
            </a:r>
          </a:p>
        </p:txBody>
      </p:sp>
      <p:sp>
        <p:nvSpPr>
          <p:cNvPr id="3072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8CB70F6-A697-4539-B1D5-16A842E1A4F2}" type="slidenum">
              <a:rPr lang="en-US" sz="1200"/>
              <a:pPr eaLnBrk="1" hangingPunct="1"/>
              <a:t>10</a:t>
            </a:fld>
            <a:endParaRPr lang="en-US" sz="1200"/>
          </a:p>
        </p:txBody>
      </p:sp>
      <p:sp>
        <p:nvSpPr>
          <p:cNvPr id="307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1800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7.1</a:t>
            </a:r>
          </a:p>
        </p:txBody>
      </p:sp>
      <p:sp>
        <p:nvSpPr>
          <p:cNvPr id="3174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532149B-F52B-4405-939F-6F5BD29EE4BF}" type="slidenum">
              <a:rPr lang="en-US" sz="1200"/>
              <a:pPr eaLnBrk="1" hangingPunct="1"/>
              <a:t>11</a:t>
            </a:fld>
            <a:endParaRPr lang="en-US" sz="1200"/>
          </a:p>
        </p:txBody>
      </p:sp>
      <p:sp>
        <p:nvSpPr>
          <p:cNvPr id="317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0765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7.1</a:t>
            </a:r>
          </a:p>
        </p:txBody>
      </p:sp>
      <p:sp>
        <p:nvSpPr>
          <p:cNvPr id="327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D29E680-132B-42DC-8C65-59E7A719DD1C}" type="slidenum">
              <a:rPr lang="en-US" sz="1200"/>
              <a:pPr eaLnBrk="1" hangingPunct="1"/>
              <a:t>12</a:t>
            </a:fld>
            <a:endParaRPr lang="en-US" sz="1200"/>
          </a:p>
        </p:txBody>
      </p:sp>
      <p:sp>
        <p:nvSpPr>
          <p:cNvPr id="327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/>
            <a:r>
              <a:rPr lang="en-US" sz="2400" smtClean="0">
                <a:latin typeface="Times New Roman" pitchFamily="18" charset="0"/>
              </a:rPr>
              <a:t>Answers :</a:t>
            </a:r>
          </a:p>
          <a:p>
            <a:pPr marL="228600" indent="-228600" eaLnBrk="1" hangingPunct="1"/>
            <a:r>
              <a:rPr lang="en-US" sz="2400" smtClean="0">
                <a:latin typeface="Times New Roman" pitchFamily="18" charset="0"/>
              </a:rPr>
              <a:t>1.C</a:t>
            </a:r>
          </a:p>
          <a:p>
            <a:pPr marL="228600" indent="-228600" eaLnBrk="1" hangingPunct="1"/>
            <a:r>
              <a:rPr lang="en-US" sz="2400" smtClean="0">
                <a:latin typeface="Times New Roman" pitchFamily="18" charset="0"/>
              </a:rPr>
              <a:t>2.D</a:t>
            </a:r>
          </a:p>
        </p:txBody>
      </p:sp>
    </p:spTree>
    <p:extLst>
      <p:ext uri="{BB962C8B-B14F-4D97-AF65-F5344CB8AC3E}">
        <p14:creationId xmlns:p14="http://schemas.microsoft.com/office/powerpoint/2010/main" val="38760510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7.1</a:t>
            </a:r>
          </a:p>
        </p:txBody>
      </p:sp>
      <p:sp>
        <p:nvSpPr>
          <p:cNvPr id="3379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7902036-9583-4FAD-A450-60C1DD19F8A6}" type="slidenum">
              <a:rPr lang="en-US" sz="1200"/>
              <a:pPr eaLnBrk="1" hangingPunct="1"/>
              <a:t>13</a:t>
            </a:fld>
            <a:endParaRPr lang="en-US" sz="1200"/>
          </a:p>
        </p:txBody>
      </p:sp>
      <p:sp>
        <p:nvSpPr>
          <p:cNvPr id="337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</a:rPr>
              <a:t>Source : P7-23</a:t>
            </a:r>
          </a:p>
        </p:txBody>
      </p:sp>
    </p:spTree>
    <p:extLst>
      <p:ext uri="{BB962C8B-B14F-4D97-AF65-F5344CB8AC3E}">
        <p14:creationId xmlns:p14="http://schemas.microsoft.com/office/powerpoint/2010/main" val="38359202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7.1</a:t>
            </a:r>
          </a:p>
        </p:txBody>
      </p:sp>
      <p:sp>
        <p:nvSpPr>
          <p:cNvPr id="3481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D8FA934-6DB7-4161-8D22-48251CB812D6}" type="slidenum">
              <a:rPr lang="en-US" sz="1200"/>
              <a:pPr eaLnBrk="1" hangingPunct="1"/>
              <a:t>14</a:t>
            </a:fld>
            <a:endParaRPr lang="en-US" sz="1200"/>
          </a:p>
        </p:txBody>
      </p:sp>
      <p:sp>
        <p:nvSpPr>
          <p:cNvPr id="348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38231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7.1</a:t>
            </a:r>
          </a:p>
        </p:txBody>
      </p:sp>
      <p:sp>
        <p:nvSpPr>
          <p:cNvPr id="3584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F3EABD8-49AC-4D50-BC5C-61E8AEC01652}" type="slidenum">
              <a:rPr lang="en-US" sz="1200"/>
              <a:pPr eaLnBrk="1" hangingPunct="1"/>
              <a:t>15</a:t>
            </a:fld>
            <a:endParaRPr lang="en-US" sz="1200"/>
          </a:p>
        </p:txBody>
      </p:sp>
      <p:sp>
        <p:nvSpPr>
          <p:cNvPr id="358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3217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7.1</a:t>
            </a:r>
          </a:p>
        </p:txBody>
      </p:sp>
      <p:sp>
        <p:nvSpPr>
          <p:cNvPr id="3379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7902036-9583-4FAD-A450-60C1DD19F8A6}" type="slidenum">
              <a:rPr lang="en-US" sz="1200"/>
              <a:pPr eaLnBrk="1" hangingPunct="1"/>
              <a:t>16</a:t>
            </a:fld>
            <a:endParaRPr lang="en-US" sz="1200"/>
          </a:p>
        </p:txBody>
      </p:sp>
      <p:sp>
        <p:nvSpPr>
          <p:cNvPr id="337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Times New Roman" pitchFamily="18" charset="0"/>
              </a:rPr>
              <a:t>Source : P7-19</a:t>
            </a:r>
          </a:p>
          <a:p>
            <a:pPr eaLnBrk="1" hangingPunct="1"/>
            <a:endParaRPr lang="en-US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7867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7.1</a:t>
            </a:r>
          </a:p>
        </p:txBody>
      </p:sp>
      <p:sp>
        <p:nvSpPr>
          <p:cNvPr id="3481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D8FA934-6DB7-4161-8D22-48251CB812D6}" type="slidenum">
              <a:rPr lang="en-US" sz="1200"/>
              <a:pPr eaLnBrk="1" hangingPunct="1"/>
              <a:t>17</a:t>
            </a:fld>
            <a:endParaRPr lang="en-US" sz="1200"/>
          </a:p>
        </p:txBody>
      </p:sp>
      <p:sp>
        <p:nvSpPr>
          <p:cNvPr id="348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7302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7.1</a:t>
            </a:r>
          </a:p>
        </p:txBody>
      </p:sp>
      <p:sp>
        <p:nvSpPr>
          <p:cNvPr id="3584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F3EABD8-49AC-4D50-BC5C-61E8AEC01652}" type="slidenum">
              <a:rPr lang="en-US" sz="1200"/>
              <a:pPr eaLnBrk="1" hangingPunct="1"/>
              <a:t>18</a:t>
            </a:fld>
            <a:endParaRPr lang="en-US" sz="1200"/>
          </a:p>
        </p:txBody>
      </p:sp>
      <p:sp>
        <p:nvSpPr>
          <p:cNvPr id="358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1691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7.1</a:t>
            </a:r>
          </a:p>
        </p:txBody>
      </p:sp>
      <p:sp>
        <p:nvSpPr>
          <p:cNvPr id="3686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8438A42-76FF-492B-8D48-003F83C5A43D}" type="slidenum">
              <a:rPr lang="en-US" sz="1200"/>
              <a:pPr eaLnBrk="1" hangingPunct="1"/>
              <a:t>19</a:t>
            </a:fld>
            <a:endParaRPr lang="en-US" sz="1200"/>
          </a:p>
        </p:txBody>
      </p:sp>
      <p:sp>
        <p:nvSpPr>
          <p:cNvPr id="368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2400" smtClean="0">
                <a:latin typeface="Times New Roman" pitchFamily="18" charset="0"/>
              </a:rPr>
              <a:t>Answers:</a:t>
            </a:r>
          </a:p>
          <a:p>
            <a:pPr eaLnBrk="1" hangingPunct="1"/>
            <a:r>
              <a:rPr lang="en-US" sz="2400" smtClean="0">
                <a:latin typeface="Times New Roman" pitchFamily="18" charset="0"/>
              </a:rPr>
              <a:t>1. B</a:t>
            </a:r>
          </a:p>
          <a:p>
            <a:pPr eaLnBrk="1" hangingPunct="1"/>
            <a:r>
              <a:rPr lang="en-US" sz="2400" smtClean="0">
                <a:latin typeface="Times New Roman" pitchFamily="18" charset="0"/>
              </a:rPr>
              <a:t>2. A</a:t>
            </a:r>
          </a:p>
        </p:txBody>
      </p:sp>
    </p:spTree>
    <p:extLst>
      <p:ext uri="{BB962C8B-B14F-4D97-AF65-F5344CB8AC3E}">
        <p14:creationId xmlns:p14="http://schemas.microsoft.com/office/powerpoint/2010/main" val="551950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7.1</a:t>
            </a:r>
          </a:p>
        </p:txBody>
      </p:sp>
      <p:sp>
        <p:nvSpPr>
          <p:cNvPr id="225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D538B21-56BF-4321-BD06-8B0C6182B116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2400" dirty="0" smtClean="0">
                <a:latin typeface="Times New Roman" pitchFamily="18" charset="0"/>
              </a:rPr>
              <a:t>Answers :</a:t>
            </a:r>
            <a:endParaRPr lang="en-US" dirty="0" smtClean="0">
              <a:latin typeface="Times New Roman" pitchFamily="18" charset="0"/>
            </a:endParaRPr>
          </a:p>
          <a:p>
            <a:pPr eaLnBrk="1" hangingPunct="1"/>
            <a:r>
              <a:rPr lang="en-US" sz="2400" dirty="0" smtClean="0">
                <a:latin typeface="Times New Roman" pitchFamily="18" charset="0"/>
              </a:rPr>
              <a:t>1. D</a:t>
            </a:r>
          </a:p>
          <a:p>
            <a:pPr eaLnBrk="1" hangingPunct="1"/>
            <a:r>
              <a:rPr lang="en-US" sz="2400" dirty="0" smtClean="0">
                <a:latin typeface="Times New Roman" pitchFamily="18" charset="0"/>
              </a:rPr>
              <a:t>2. B</a:t>
            </a:r>
          </a:p>
        </p:txBody>
      </p:sp>
    </p:spTree>
    <p:extLst>
      <p:ext uri="{BB962C8B-B14F-4D97-AF65-F5344CB8AC3E}">
        <p14:creationId xmlns:p14="http://schemas.microsoft.com/office/powerpoint/2010/main" val="379742186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7.1</a:t>
            </a:r>
          </a:p>
        </p:txBody>
      </p:sp>
      <p:sp>
        <p:nvSpPr>
          <p:cNvPr id="3789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F7D2A7B-C369-4CAC-8B65-1080DD7AA3BE}" type="slidenum">
              <a:rPr lang="en-US" sz="1200"/>
              <a:pPr eaLnBrk="1" hangingPunct="1"/>
              <a:t>20</a:t>
            </a:fld>
            <a:endParaRPr lang="en-US" sz="1200"/>
          </a:p>
        </p:txBody>
      </p:sp>
      <p:sp>
        <p:nvSpPr>
          <p:cNvPr id="378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8041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7.1</a:t>
            </a:r>
          </a:p>
        </p:txBody>
      </p:sp>
      <p:sp>
        <p:nvSpPr>
          <p:cNvPr id="2355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53BE1E0-BB00-44F4-81E1-56C5E8695DCB}" type="slidenum">
              <a:rPr lang="en-US" sz="1200"/>
              <a:pPr eaLnBrk="1" hangingPunct="1"/>
              <a:t>3</a:t>
            </a:fld>
            <a:endParaRPr lang="en-US" sz="1200"/>
          </a:p>
        </p:txBody>
      </p:sp>
      <p:sp>
        <p:nvSpPr>
          <p:cNvPr id="23556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7" name="Rectangle 2051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30720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7.1</a:t>
            </a:r>
          </a:p>
        </p:txBody>
      </p:sp>
      <p:sp>
        <p:nvSpPr>
          <p:cNvPr id="2457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E1308A0-CD81-4012-B15D-103C450B1C27}" type="slidenum">
              <a:rPr lang="en-US" sz="1200"/>
              <a:pPr eaLnBrk="1" hangingPunct="1"/>
              <a:t>4</a:t>
            </a:fld>
            <a:endParaRPr lang="en-US" sz="1200"/>
          </a:p>
        </p:txBody>
      </p:sp>
      <p:sp>
        <p:nvSpPr>
          <p:cNvPr id="2458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2830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7.1</a:t>
            </a:r>
          </a:p>
        </p:txBody>
      </p:sp>
      <p:sp>
        <p:nvSpPr>
          <p:cNvPr id="2560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EDD5881-6DA2-4600-B14A-5BDC7E52C6E4}" type="slidenum">
              <a:rPr lang="en-US" sz="1200"/>
              <a:pPr eaLnBrk="1" hangingPunct="1"/>
              <a:t>5</a:t>
            </a:fld>
            <a:endParaRPr lang="en-US" sz="1200"/>
          </a:p>
        </p:txBody>
      </p:sp>
      <p:sp>
        <p:nvSpPr>
          <p:cNvPr id="256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1132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7.1</a:t>
            </a:r>
          </a:p>
        </p:txBody>
      </p:sp>
      <p:sp>
        <p:nvSpPr>
          <p:cNvPr id="2662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7F952C9-6FB6-48EB-BCA0-87087DA634BB}" type="slidenum">
              <a:rPr lang="en-US" sz="1200"/>
              <a:pPr eaLnBrk="1" hangingPunct="1"/>
              <a:t>6</a:t>
            </a:fld>
            <a:endParaRPr lang="en-US" sz="1200"/>
          </a:p>
        </p:txBody>
      </p:sp>
      <p:sp>
        <p:nvSpPr>
          <p:cNvPr id="2662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9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1532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7.1</a:t>
            </a:r>
          </a:p>
        </p:txBody>
      </p:sp>
      <p:sp>
        <p:nvSpPr>
          <p:cNvPr id="2765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0901AFC-00BB-4F93-A3ED-56D42FA093A2}" type="slidenum">
              <a:rPr lang="en-US" sz="1200"/>
              <a:pPr eaLnBrk="1" hangingPunct="1"/>
              <a:t>7</a:t>
            </a:fld>
            <a:endParaRPr lang="en-US" sz="1200"/>
          </a:p>
        </p:txBody>
      </p:sp>
      <p:sp>
        <p:nvSpPr>
          <p:cNvPr id="276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446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7.1</a:t>
            </a:r>
          </a:p>
        </p:txBody>
      </p:sp>
      <p:sp>
        <p:nvSpPr>
          <p:cNvPr id="2867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DCA5868-5DED-45FC-A278-958DD9B15D4E}" type="slidenum">
              <a:rPr lang="en-US" sz="1200"/>
              <a:pPr eaLnBrk="1" hangingPunct="1"/>
              <a:t>8</a:t>
            </a:fld>
            <a:endParaRPr lang="en-US" sz="1200"/>
          </a:p>
        </p:txBody>
      </p:sp>
      <p:sp>
        <p:nvSpPr>
          <p:cNvPr id="286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04513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 7.1</a:t>
            </a:r>
          </a:p>
        </p:txBody>
      </p:sp>
      <p:sp>
        <p:nvSpPr>
          <p:cNvPr id="296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1A01ECB-A015-4DDF-ABCE-65FDB53A1B59}" type="slidenum">
              <a:rPr lang="en-US" sz="1200"/>
              <a:pPr eaLnBrk="1" hangingPunct="1"/>
              <a:t>9</a:t>
            </a:fld>
            <a:endParaRPr lang="en-US" sz="1200"/>
          </a:p>
        </p:txBody>
      </p:sp>
      <p:sp>
        <p:nvSpPr>
          <p:cNvPr id="297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</a:rPr>
              <a:t>Source : F7-3</a:t>
            </a:r>
          </a:p>
        </p:txBody>
      </p:sp>
    </p:spTree>
    <p:extLst>
      <p:ext uri="{BB962C8B-B14F-4D97-AF65-F5344CB8AC3E}">
        <p14:creationId xmlns:p14="http://schemas.microsoft.com/office/powerpoint/2010/main" val="1962785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E212F-32BA-49E2-B743-F15E807683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991585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58801-2B0A-455C-9F3D-979AFDDB89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880168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E3EA4-9D91-4497-B822-29EE93FF7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834274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CE5BF-EA42-4BAE-93AE-4CFCEB455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031160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38111-A17D-4098-9995-D7A875DD3B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056981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FDDF5-7B61-4F57-B310-25F0743561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817178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EA3FA-4F9C-4C35-B694-8DBE16F467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652819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88926"/>
            <a:ext cx="7886700" cy="625474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>
            <a:lvl1pPr algn="ctr">
              <a:defRPr sz="2800" b="1">
                <a:solidFill>
                  <a:srgbClr val="000096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2799B-75AC-406A-9D0A-DF7107245D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84702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2B15-53E5-4B91-A499-EF6946B143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028139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4C047-8649-4ACD-8A5E-AFB9649BF7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526399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DAF4C-67E6-4B50-8C4D-93ACC54D66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54427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28600"/>
            <a:ext cx="7886700" cy="762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4D241-9655-489B-927B-BAD92DFC40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-4763" y="6434138"/>
            <a:ext cx="9161463" cy="430212"/>
          </a:xfrm>
          <a:prstGeom prst="rect">
            <a:avLst/>
          </a:prstGeom>
          <a:solidFill>
            <a:srgbClr val="364395"/>
          </a:solidFill>
          <a:ln>
            <a:solidFill>
              <a:srgbClr val="36439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bg1"/>
              </a:solidFill>
              <a:ea typeface="ＭＳ Ｐゴシック" pitchFamily="-107" charset="-128"/>
              <a:cs typeface="ＭＳ Ｐゴシック" pitchFamily="-107" charset="-128"/>
            </a:endParaRPr>
          </a:p>
        </p:txBody>
      </p:sp>
      <p:pic>
        <p:nvPicPr>
          <p:cNvPr id="8" name="Picture 12" descr="Pearson_Bound_White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9063" y="6440488"/>
            <a:ext cx="144145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3" descr="Pearson_Strap_Bound_White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42075"/>
            <a:ext cx="16605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47"/>
          <p:cNvSpPr txBox="1">
            <a:spLocks noChangeArrowheads="1"/>
          </p:cNvSpPr>
          <p:nvPr/>
        </p:nvSpPr>
        <p:spPr bwMode="auto">
          <a:xfrm>
            <a:off x="1533525" y="6477000"/>
            <a:ext cx="5629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900" i="1" smtClean="0">
                <a:solidFill>
                  <a:schemeClr val="bg1"/>
                </a:solidFill>
                <a:latin typeface="Verdana" charset="0"/>
                <a:cs typeface="Arial" charset="0"/>
              </a:rPr>
              <a:t>Statics</a:t>
            </a:r>
            <a:r>
              <a:rPr lang="en-US" sz="900" smtClean="0">
                <a:solidFill>
                  <a:schemeClr val="bg1"/>
                </a:solidFill>
                <a:latin typeface="Verdana" charset="0"/>
                <a:cs typeface="Arial" charset="0"/>
              </a:rPr>
              <a:t>, Fourteenth Edition</a:t>
            </a:r>
          </a:p>
          <a:p>
            <a:pPr>
              <a:defRPr/>
            </a:pPr>
            <a:r>
              <a:rPr lang="en-US" sz="900" smtClean="0">
                <a:solidFill>
                  <a:schemeClr val="bg1"/>
                </a:solidFill>
                <a:latin typeface="Verdana" charset="0"/>
                <a:cs typeface="Arial" charset="0"/>
              </a:rPr>
              <a:t>R.C. Hibbeler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267200" y="6464300"/>
            <a:ext cx="36576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r>
              <a:rPr lang="en-US" altLang="en-US" sz="900">
                <a:solidFill>
                  <a:schemeClr val="bg1"/>
                </a:solidFill>
                <a:latin typeface="Verdana" panose="020B0604030504040204" pitchFamily="34" charset="0"/>
              </a:rPr>
              <a:t> Copyright ©2016 by Pearson Education, Inc.</a:t>
            </a:r>
          </a:p>
          <a:p>
            <a:pPr algn="r"/>
            <a:r>
              <a:rPr lang="en-US" altLang="en-US" sz="900">
                <a:solidFill>
                  <a:schemeClr val="bg1"/>
                </a:solidFill>
                <a:latin typeface="Verdana" panose="020B0604030504040204" pitchFamily="34" charset="0"/>
              </a:rPr>
              <a:t>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571704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ransition>
    <p:blinds/>
  </p:transition>
  <p:timing>
    <p:tnLst>
      <p:par>
        <p:cTn id="1" dur="indefinite" restart="never" nodeType="tmRoot"/>
      </p:par>
    </p:tnLst>
  </p:timing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rgbClr val="000096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1029"/>
          <p:cNvSpPr txBox="1">
            <a:spLocks noChangeArrowheads="1"/>
          </p:cNvSpPr>
          <p:nvPr/>
        </p:nvSpPr>
        <p:spPr bwMode="auto">
          <a:xfrm>
            <a:off x="5426075" y="2020588"/>
            <a:ext cx="36576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 u="sng" dirty="0"/>
              <a:t>In-Class Activities</a:t>
            </a:r>
            <a:r>
              <a:rPr lang="en-US" dirty="0"/>
              <a:t>:</a:t>
            </a:r>
          </a:p>
          <a:p>
            <a:pPr eaLnBrk="1" hangingPunct="1">
              <a:buClr>
                <a:srgbClr val="FF0000"/>
              </a:buClr>
              <a:buFontTx/>
              <a:buChar char="•"/>
            </a:pPr>
            <a:r>
              <a:rPr lang="en-US" dirty="0"/>
              <a:t> Check </a:t>
            </a:r>
            <a:r>
              <a:rPr lang="en-US" dirty="0" smtClean="0"/>
              <a:t>Homework</a:t>
            </a:r>
            <a:endParaRPr lang="en-US" dirty="0"/>
          </a:p>
          <a:p>
            <a:pPr eaLnBrk="1" hangingPunct="1">
              <a:buClr>
                <a:srgbClr val="FF0000"/>
              </a:buClr>
              <a:buFontTx/>
              <a:buChar char="•"/>
            </a:pPr>
            <a:r>
              <a:rPr lang="en-US" dirty="0"/>
              <a:t> Reading Quiz</a:t>
            </a:r>
          </a:p>
          <a:p>
            <a:pPr eaLnBrk="1" hangingPunct="1">
              <a:buClr>
                <a:srgbClr val="FF0000"/>
              </a:buClr>
              <a:buFontTx/>
              <a:buChar char="•"/>
            </a:pPr>
            <a:r>
              <a:rPr lang="en-US" dirty="0"/>
              <a:t> Applications</a:t>
            </a:r>
          </a:p>
          <a:p>
            <a:pPr eaLnBrk="1" hangingPunct="1">
              <a:buClr>
                <a:srgbClr val="FF0000"/>
              </a:buClr>
              <a:buFontTx/>
              <a:buChar char="•"/>
            </a:pPr>
            <a:r>
              <a:rPr lang="en-US" dirty="0"/>
              <a:t> </a:t>
            </a:r>
            <a:r>
              <a:rPr lang="en-US" dirty="0">
                <a:solidFill>
                  <a:srgbClr val="0000FA"/>
                </a:solidFill>
              </a:rPr>
              <a:t>Types of Internal Forces</a:t>
            </a:r>
          </a:p>
          <a:p>
            <a:pPr eaLnBrk="1" hangingPunct="1">
              <a:buClr>
                <a:srgbClr val="FF0000"/>
              </a:buClr>
              <a:buFontTx/>
              <a:buChar char="•"/>
            </a:pPr>
            <a:r>
              <a:rPr lang="en-US" dirty="0">
                <a:solidFill>
                  <a:srgbClr val="0000FA"/>
                </a:solidFill>
              </a:rPr>
              <a:t> Steps for </a:t>
            </a:r>
            <a:r>
              <a:rPr lang="en-US" dirty="0" smtClean="0">
                <a:solidFill>
                  <a:srgbClr val="0000FA"/>
                </a:solidFill>
              </a:rPr>
              <a:t>Determining</a:t>
            </a:r>
            <a:endParaRPr lang="en-US" dirty="0">
              <a:solidFill>
                <a:srgbClr val="0000FA"/>
              </a:solidFill>
            </a:endParaRPr>
          </a:p>
          <a:p>
            <a:pPr eaLnBrk="1" hangingPunct="1">
              <a:buClr>
                <a:srgbClr val="FF0000"/>
              </a:buClr>
            </a:pPr>
            <a:r>
              <a:rPr lang="en-US" dirty="0">
                <a:solidFill>
                  <a:srgbClr val="0000FA"/>
                </a:solidFill>
              </a:rPr>
              <a:t>   Internal Forces</a:t>
            </a:r>
          </a:p>
          <a:p>
            <a:pPr eaLnBrk="1" hangingPunct="1">
              <a:buClr>
                <a:srgbClr val="FF0000"/>
              </a:buClr>
              <a:buFontTx/>
              <a:buChar char="•"/>
            </a:pPr>
            <a:r>
              <a:rPr lang="en-US" dirty="0"/>
              <a:t> Concept Quiz</a:t>
            </a:r>
          </a:p>
          <a:p>
            <a:pPr eaLnBrk="1" hangingPunct="1">
              <a:buClr>
                <a:srgbClr val="FF0000"/>
              </a:buClr>
              <a:buFontTx/>
              <a:buChar char="•"/>
            </a:pPr>
            <a:r>
              <a:rPr lang="en-US" dirty="0"/>
              <a:t> Group Problem Solving</a:t>
            </a:r>
          </a:p>
          <a:p>
            <a:pPr eaLnBrk="1" hangingPunct="1">
              <a:buClr>
                <a:srgbClr val="FF0000"/>
              </a:buClr>
              <a:buFontTx/>
              <a:buChar char="•"/>
            </a:pPr>
            <a:r>
              <a:rPr lang="en-US" dirty="0"/>
              <a:t> Attention Quiz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533400" y="1033462"/>
            <a:ext cx="4892675" cy="5283200"/>
            <a:chOff x="336" y="651"/>
            <a:chExt cx="3082" cy="3328"/>
          </a:xfrm>
        </p:grpSpPr>
        <p:sp>
          <p:nvSpPr>
            <p:cNvPr id="3078" name="Text Box 1028"/>
            <p:cNvSpPr txBox="1">
              <a:spLocks noChangeArrowheads="1"/>
            </p:cNvSpPr>
            <p:nvPr/>
          </p:nvSpPr>
          <p:spPr bwMode="auto">
            <a:xfrm>
              <a:off x="336" y="651"/>
              <a:ext cx="3082" cy="1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457200" indent="-4572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b="1" u="sng" dirty="0"/>
                <a:t>Today’s Objective</a:t>
              </a:r>
              <a:r>
                <a:rPr lang="en-US" dirty="0"/>
                <a:t>:</a:t>
              </a:r>
            </a:p>
            <a:p>
              <a:pPr eaLnBrk="1" hangingPunct="1"/>
              <a:r>
                <a:rPr lang="en-US" dirty="0"/>
                <a:t>Students will be able to:</a:t>
              </a:r>
            </a:p>
            <a:p>
              <a:pPr eaLnBrk="1" hangingPunct="1">
                <a:buFontTx/>
                <a:buAutoNum type="arabicPeriod"/>
              </a:pPr>
              <a:r>
                <a:rPr lang="en-US" dirty="0"/>
                <a:t>Use the </a:t>
              </a:r>
              <a:r>
                <a:rPr lang="en-US" dirty="0">
                  <a:solidFill>
                    <a:srgbClr val="0000FA"/>
                  </a:solidFill>
                </a:rPr>
                <a:t>method of sections </a:t>
              </a:r>
              <a:r>
                <a:rPr lang="en-US" dirty="0"/>
                <a:t>for determining internal forces in 2-D load cases.</a:t>
              </a:r>
            </a:p>
          </p:txBody>
        </p:sp>
        <p:pic>
          <p:nvPicPr>
            <p:cNvPr id="3079" name="Picture 8" descr="CH 7 Re Bar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" y="1920"/>
              <a:ext cx="2218" cy="20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INTERNAL FORCES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914400" y="4495800"/>
            <a:ext cx="7010400" cy="1508125"/>
            <a:chOff x="914400" y="4495388"/>
            <a:chExt cx="7010400" cy="1507742"/>
          </a:xfrm>
        </p:grpSpPr>
        <p:sp>
          <p:nvSpPr>
            <p:cNvPr id="12317" name="Text Box 6"/>
            <p:cNvSpPr txBox="1">
              <a:spLocks noChangeArrowheads="1"/>
            </p:cNvSpPr>
            <p:nvPr/>
          </p:nvSpPr>
          <p:spPr bwMode="auto">
            <a:xfrm>
              <a:off x="914400" y="4495388"/>
              <a:ext cx="7010400" cy="15077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dirty="0"/>
                <a:t>Applying the E-of-E to this FBD, we get </a:t>
              </a:r>
            </a:p>
            <a:p>
              <a:pPr eaLnBrk="1" hangingPunct="1">
                <a:spcBef>
                  <a:spcPts val="1200"/>
                </a:spcBef>
                <a:buFont typeface="Symbol" pitchFamily="18" charset="2"/>
                <a:buNone/>
              </a:pPr>
              <a:r>
                <a:rPr lang="en-US" dirty="0">
                  <a:sym typeface="Symbol" pitchFamily="18" charset="2"/>
                </a:rPr>
                <a:t>   </a:t>
              </a:r>
              <a:r>
                <a:rPr lang="en-US" dirty="0">
                  <a:cs typeface="Times New Roman" pitchFamily="18" charset="0"/>
                  <a:sym typeface="Symbol" pitchFamily="18" charset="2"/>
                </a:rPr>
                <a:t> +  </a:t>
              </a:r>
              <a:r>
                <a:rPr lang="en-US" dirty="0" err="1">
                  <a:cs typeface="Times New Roman" pitchFamily="18" charset="0"/>
                  <a:sym typeface="Symbol" pitchFamily="18" charset="2"/>
                </a:rPr>
                <a:t>F</a:t>
              </a:r>
              <a:r>
                <a:rPr lang="en-US" baseline="-25000" dirty="0" err="1">
                  <a:cs typeface="Times New Roman" pitchFamily="18" charset="0"/>
                  <a:sym typeface="Symbol" pitchFamily="18" charset="2"/>
                </a:rPr>
                <a:t>x</a:t>
              </a:r>
              <a:r>
                <a:rPr lang="en-US" dirty="0">
                  <a:cs typeface="Times New Roman" pitchFamily="18" charset="0"/>
                  <a:sym typeface="Symbol" pitchFamily="18" charset="2"/>
                </a:rPr>
                <a:t>  = </a:t>
              </a:r>
              <a:r>
                <a:rPr lang="en-US" u="sng" dirty="0" err="1">
                  <a:solidFill>
                    <a:srgbClr val="0000FA"/>
                  </a:solidFill>
                  <a:cs typeface="Times New Roman" pitchFamily="18" charset="0"/>
                  <a:sym typeface="Symbol" pitchFamily="18" charset="2"/>
                </a:rPr>
                <a:t>B</a:t>
              </a:r>
              <a:r>
                <a:rPr lang="en-US" u="sng" baseline="-25000" dirty="0" err="1">
                  <a:solidFill>
                    <a:srgbClr val="0000FA"/>
                  </a:solidFill>
                  <a:cs typeface="Times New Roman" pitchFamily="18" charset="0"/>
                  <a:sym typeface="Symbol" pitchFamily="18" charset="2"/>
                </a:rPr>
                <a:t>x</a:t>
              </a:r>
              <a:r>
                <a:rPr lang="en-US" u="sng" dirty="0">
                  <a:solidFill>
                    <a:srgbClr val="0000FA"/>
                  </a:solidFill>
                  <a:cs typeface="Times New Roman" pitchFamily="18" charset="0"/>
                  <a:sym typeface="Symbol" pitchFamily="18" charset="2"/>
                </a:rPr>
                <a:t> = </a:t>
              </a:r>
              <a:r>
                <a:rPr lang="en-US" u="sng" dirty="0" smtClean="0">
                  <a:solidFill>
                    <a:srgbClr val="0000FA"/>
                  </a:solidFill>
                  <a:cs typeface="Times New Roman" pitchFamily="18" charset="0"/>
                  <a:sym typeface="Symbol" pitchFamily="18" charset="2"/>
                </a:rPr>
                <a:t>0</a:t>
              </a:r>
              <a:r>
                <a:rPr lang="en-US" dirty="0" smtClean="0">
                  <a:cs typeface="Times New Roman" pitchFamily="18" charset="0"/>
                  <a:sym typeface="Symbol" pitchFamily="18" charset="2"/>
                </a:rPr>
                <a:t>; </a:t>
              </a:r>
              <a:endParaRPr lang="en-US" dirty="0">
                <a:cs typeface="Times New Roman" pitchFamily="18" charset="0"/>
                <a:sym typeface="Symbol" pitchFamily="18" charset="2"/>
              </a:endParaRPr>
            </a:p>
            <a:p>
              <a:pPr eaLnBrk="1" hangingPunct="1">
                <a:spcBef>
                  <a:spcPts val="1200"/>
                </a:spcBef>
                <a:buFont typeface="Symbol" pitchFamily="18" charset="2"/>
                <a:buNone/>
              </a:pPr>
              <a:r>
                <a:rPr lang="en-US" dirty="0">
                  <a:cs typeface="Times New Roman" pitchFamily="18" charset="0"/>
                  <a:sym typeface="Symbol" pitchFamily="18" charset="2"/>
                </a:rPr>
                <a:t>     +  M</a:t>
              </a:r>
              <a:r>
                <a:rPr lang="en-US" baseline="-25000" dirty="0">
                  <a:cs typeface="Times New Roman" pitchFamily="18" charset="0"/>
                  <a:sym typeface="Symbol" pitchFamily="18" charset="2"/>
                </a:rPr>
                <a:t>A</a:t>
              </a:r>
              <a:r>
                <a:rPr lang="en-US" dirty="0">
                  <a:cs typeface="Times New Roman" pitchFamily="18" charset="0"/>
                  <a:sym typeface="Symbol" pitchFamily="18" charset="2"/>
                </a:rPr>
                <a:t> =   − B</a:t>
              </a:r>
              <a:r>
                <a:rPr lang="en-US" baseline="-25000" dirty="0">
                  <a:cs typeface="Times New Roman" pitchFamily="18" charset="0"/>
                  <a:sym typeface="Symbol" pitchFamily="18" charset="2"/>
                </a:rPr>
                <a:t>y </a:t>
              </a:r>
              <a:r>
                <a:rPr lang="en-US" dirty="0">
                  <a:cs typeface="Times New Roman" pitchFamily="18" charset="0"/>
                  <a:sym typeface="Symbol" pitchFamily="18" charset="2"/>
                </a:rPr>
                <a:t>( 9 ) + 18 ( 3 ) = 0 ;      </a:t>
              </a:r>
              <a:r>
                <a:rPr lang="en-US" u="sng" dirty="0">
                  <a:solidFill>
                    <a:srgbClr val="0000FA"/>
                  </a:solidFill>
                  <a:cs typeface="Times New Roman" pitchFamily="18" charset="0"/>
                  <a:sym typeface="Symbol" pitchFamily="18" charset="2"/>
                </a:rPr>
                <a:t>B</a:t>
              </a:r>
              <a:r>
                <a:rPr lang="en-US" u="sng" baseline="-25000" dirty="0">
                  <a:solidFill>
                    <a:srgbClr val="0000FA"/>
                  </a:solidFill>
                  <a:cs typeface="Times New Roman" pitchFamily="18" charset="0"/>
                  <a:sym typeface="Symbol" pitchFamily="18" charset="2"/>
                </a:rPr>
                <a:t>y</a:t>
              </a:r>
              <a:r>
                <a:rPr lang="en-US" u="sng" dirty="0">
                  <a:solidFill>
                    <a:srgbClr val="0000FA"/>
                  </a:solidFill>
                  <a:cs typeface="Times New Roman" pitchFamily="18" charset="0"/>
                  <a:sym typeface="Symbol" pitchFamily="18" charset="2"/>
                </a:rPr>
                <a:t> =  6 kip</a:t>
              </a:r>
            </a:p>
          </p:txBody>
        </p:sp>
        <p:sp>
          <p:nvSpPr>
            <p:cNvPr id="12318" name="Arc 7"/>
            <p:cNvSpPr>
              <a:spLocks/>
            </p:cNvSpPr>
            <p:nvPr/>
          </p:nvSpPr>
          <p:spPr bwMode="auto">
            <a:xfrm rot="19585971" flipV="1">
              <a:off x="1004369" y="5540703"/>
              <a:ext cx="326695" cy="423863"/>
            </a:xfrm>
            <a:custGeom>
              <a:avLst/>
              <a:gdLst>
                <a:gd name="T0" fmla="*/ 2147483647 w 20509"/>
                <a:gd name="T1" fmla="*/ 0 h 19393"/>
                <a:gd name="T2" fmla="*/ 2147483647 w 20509"/>
                <a:gd name="T3" fmla="*/ 2147483647 h 19393"/>
                <a:gd name="T4" fmla="*/ 0 w 20509"/>
                <a:gd name="T5" fmla="*/ 2147483647 h 19393"/>
                <a:gd name="T6" fmla="*/ 0 60000 65536"/>
                <a:gd name="T7" fmla="*/ 0 60000 65536"/>
                <a:gd name="T8" fmla="*/ 0 60000 65536"/>
                <a:gd name="T9" fmla="*/ 0 w 20509"/>
                <a:gd name="T10" fmla="*/ 0 h 19393"/>
                <a:gd name="T11" fmla="*/ 20509 w 20509"/>
                <a:gd name="T12" fmla="*/ 19393 h 193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509" h="19393" fill="none" extrusionOk="0">
                  <a:moveTo>
                    <a:pt x="9512" y="0"/>
                  </a:moveTo>
                  <a:cubicBezTo>
                    <a:pt x="14724" y="2556"/>
                    <a:pt x="18687" y="7103"/>
                    <a:pt x="20508" y="12615"/>
                  </a:cubicBezTo>
                </a:path>
                <a:path w="20509" h="19393" stroke="0" extrusionOk="0">
                  <a:moveTo>
                    <a:pt x="9512" y="0"/>
                  </a:moveTo>
                  <a:cubicBezTo>
                    <a:pt x="14724" y="2556"/>
                    <a:pt x="18687" y="7103"/>
                    <a:pt x="20508" y="12615"/>
                  </a:cubicBezTo>
                  <a:lnTo>
                    <a:pt x="0" y="19393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533400" y="1074738"/>
            <a:ext cx="80772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/>
              <a:t>2. We need to determine B</a:t>
            </a:r>
            <a:r>
              <a:rPr lang="en-US" baseline="-25000"/>
              <a:t>y</a:t>
            </a:r>
            <a:r>
              <a:rPr lang="en-US"/>
              <a:t>.  Use a FBD of the entire frame and solve the E-of-E for B</a:t>
            </a:r>
            <a:r>
              <a:rPr lang="en-US" baseline="-25000"/>
              <a:t>y</a:t>
            </a:r>
            <a:r>
              <a:rPr lang="en-US"/>
              <a:t>.</a:t>
            </a:r>
          </a:p>
        </p:txBody>
      </p: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685800" y="1976438"/>
            <a:ext cx="7807325" cy="2157411"/>
            <a:chOff x="432" y="1245"/>
            <a:chExt cx="4918" cy="1359"/>
          </a:xfrm>
        </p:grpSpPr>
        <p:sp>
          <p:nvSpPr>
            <p:cNvPr id="12296" name="Line 85"/>
            <p:cNvSpPr>
              <a:spLocks noChangeShapeType="1"/>
            </p:cNvSpPr>
            <p:nvPr/>
          </p:nvSpPr>
          <p:spPr bwMode="auto">
            <a:xfrm>
              <a:off x="4992" y="2208"/>
              <a:ext cx="28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297" name="Text Box 99"/>
            <p:cNvSpPr txBox="1">
              <a:spLocks noChangeArrowheads="1"/>
            </p:cNvSpPr>
            <p:nvPr/>
          </p:nvSpPr>
          <p:spPr bwMode="auto">
            <a:xfrm>
              <a:off x="5040" y="1920"/>
              <a:ext cx="31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dirty="0" err="1"/>
                <a:t>B</a:t>
              </a:r>
              <a:r>
                <a:rPr lang="en-US" baseline="-25000" dirty="0" err="1"/>
                <a:t>x</a:t>
              </a:r>
              <a:endParaRPr lang="en-US" dirty="0"/>
            </a:p>
          </p:txBody>
        </p:sp>
        <p:grpSp>
          <p:nvGrpSpPr>
            <p:cNvPr id="12298" name="Group 32"/>
            <p:cNvGrpSpPr>
              <a:grpSpLocks/>
            </p:cNvGrpSpPr>
            <p:nvPr/>
          </p:nvGrpSpPr>
          <p:grpSpPr bwMode="auto">
            <a:xfrm>
              <a:off x="432" y="1245"/>
              <a:ext cx="4870" cy="1359"/>
              <a:chOff x="432" y="1245"/>
              <a:chExt cx="4870" cy="1359"/>
            </a:xfrm>
          </p:grpSpPr>
          <p:grpSp>
            <p:nvGrpSpPr>
              <p:cNvPr id="12299" name="Group 35"/>
              <p:cNvGrpSpPr>
                <a:grpSpLocks/>
              </p:cNvGrpSpPr>
              <p:nvPr/>
            </p:nvGrpSpPr>
            <p:grpSpPr bwMode="auto">
              <a:xfrm>
                <a:off x="3095" y="1245"/>
                <a:ext cx="2207" cy="1359"/>
                <a:chOff x="4913295" y="719777"/>
                <a:chExt cx="3503950" cy="2156244"/>
              </a:xfrm>
            </p:grpSpPr>
            <p:sp>
              <p:nvSpPr>
                <p:cNvPr id="12301" name="Line 83"/>
                <p:cNvSpPr>
                  <a:spLocks noChangeShapeType="1"/>
                </p:cNvSpPr>
                <p:nvPr/>
              </p:nvSpPr>
              <p:spPr bwMode="auto">
                <a:xfrm flipV="1">
                  <a:off x="4953000" y="2247899"/>
                  <a:ext cx="2895599" cy="89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2302" name="Line 84"/>
                <p:cNvSpPr>
                  <a:spLocks noChangeShapeType="1"/>
                </p:cNvSpPr>
                <p:nvPr/>
              </p:nvSpPr>
              <p:spPr bwMode="auto">
                <a:xfrm flipV="1">
                  <a:off x="6303820" y="2233860"/>
                  <a:ext cx="0" cy="38100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2303" name="Line 86"/>
                <p:cNvSpPr>
                  <a:spLocks noChangeShapeType="1"/>
                </p:cNvSpPr>
                <p:nvPr/>
              </p:nvSpPr>
              <p:spPr bwMode="auto">
                <a:xfrm>
                  <a:off x="5638800" y="1620386"/>
                  <a:ext cx="0" cy="639974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miter lim="800000"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2304" name="Line 88"/>
                <p:cNvSpPr>
                  <a:spLocks noChangeShapeType="1"/>
                </p:cNvSpPr>
                <p:nvPr/>
              </p:nvSpPr>
              <p:spPr bwMode="auto">
                <a:xfrm flipV="1">
                  <a:off x="7848600" y="2247900"/>
                  <a:ext cx="0" cy="38100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 type="triangle" w="med" len="med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2305" name="Line 89"/>
                <p:cNvSpPr>
                  <a:spLocks noChangeShapeType="1"/>
                </p:cNvSpPr>
                <p:nvPr/>
              </p:nvSpPr>
              <p:spPr bwMode="auto">
                <a:xfrm>
                  <a:off x="4953000" y="18669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2306" name="Line 90"/>
                <p:cNvSpPr>
                  <a:spLocks noChangeShapeType="1"/>
                </p:cNvSpPr>
                <p:nvPr/>
              </p:nvSpPr>
              <p:spPr bwMode="auto">
                <a:xfrm flipV="1">
                  <a:off x="4953000" y="1943100"/>
                  <a:ext cx="685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 type="arrow" w="med" len="med"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2307" name="Line 91"/>
                <p:cNvSpPr>
                  <a:spLocks noChangeShapeType="1"/>
                </p:cNvSpPr>
                <p:nvPr/>
              </p:nvSpPr>
              <p:spPr bwMode="auto">
                <a:xfrm>
                  <a:off x="6303815" y="1967345"/>
                  <a:ext cx="15544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 type="arrow" w="med" len="med"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2308" name="Line 92"/>
                <p:cNvSpPr>
                  <a:spLocks noChangeShapeType="1"/>
                </p:cNvSpPr>
                <p:nvPr/>
              </p:nvSpPr>
              <p:spPr bwMode="auto">
                <a:xfrm>
                  <a:off x="7848600" y="18669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2309" name="Text Box 95"/>
                <p:cNvSpPr txBox="1">
                  <a:spLocks noChangeArrowheads="1"/>
                </p:cNvSpPr>
                <p:nvPr/>
              </p:nvSpPr>
              <p:spPr bwMode="auto">
                <a:xfrm>
                  <a:off x="4991083" y="1600396"/>
                  <a:ext cx="495302" cy="3666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sz="1800"/>
                    <a:t>3 ft</a:t>
                  </a:r>
                </a:p>
              </p:txBody>
            </p:sp>
            <p:sp>
              <p:nvSpPr>
                <p:cNvPr id="12310" name="Text Box 97"/>
                <p:cNvSpPr txBox="1">
                  <a:spLocks noChangeArrowheads="1"/>
                </p:cNvSpPr>
                <p:nvPr/>
              </p:nvSpPr>
              <p:spPr bwMode="auto">
                <a:xfrm>
                  <a:off x="6857992" y="1600396"/>
                  <a:ext cx="495303" cy="3666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sz="1800"/>
                    <a:t>9 ft</a:t>
                  </a:r>
                </a:p>
              </p:txBody>
            </p:sp>
            <p:sp>
              <p:nvSpPr>
                <p:cNvPr id="12311" name="Text Box 98"/>
                <p:cNvSpPr txBox="1">
                  <a:spLocks noChangeArrowheads="1"/>
                </p:cNvSpPr>
                <p:nvPr/>
              </p:nvSpPr>
              <p:spPr bwMode="auto">
                <a:xfrm>
                  <a:off x="5822950" y="2400300"/>
                  <a:ext cx="481801" cy="4615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/>
                    <a:t>A</a:t>
                  </a:r>
                  <a:r>
                    <a:rPr lang="en-US" baseline="-25000"/>
                    <a:t>y</a:t>
                  </a:r>
                  <a:endParaRPr lang="en-US"/>
                </a:p>
              </p:txBody>
            </p:sp>
            <p:sp>
              <p:nvSpPr>
                <p:cNvPr id="12312" name="Text Box 99"/>
                <p:cNvSpPr txBox="1">
                  <a:spLocks noChangeArrowheads="1"/>
                </p:cNvSpPr>
                <p:nvPr/>
              </p:nvSpPr>
              <p:spPr bwMode="auto">
                <a:xfrm>
                  <a:off x="7924800" y="2414588"/>
                  <a:ext cx="492445" cy="4614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dirty="0"/>
                    <a:t>B</a:t>
                  </a:r>
                  <a:r>
                    <a:rPr lang="en-US" baseline="-25000" dirty="0"/>
                    <a:t>y</a:t>
                  </a:r>
                  <a:endParaRPr lang="en-US" dirty="0"/>
                </a:p>
              </p:txBody>
            </p:sp>
            <p:sp>
              <p:nvSpPr>
                <p:cNvPr id="12313" name="Text Box 100"/>
                <p:cNvSpPr txBox="1">
                  <a:spLocks noChangeArrowheads="1"/>
                </p:cNvSpPr>
                <p:nvPr/>
              </p:nvSpPr>
              <p:spPr bwMode="auto">
                <a:xfrm>
                  <a:off x="5333984" y="1160809"/>
                  <a:ext cx="962128" cy="4615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dirty="0"/>
                    <a:t>18 kip</a:t>
                  </a:r>
                </a:p>
              </p:txBody>
            </p:sp>
            <p:sp>
              <p:nvSpPr>
                <p:cNvPr id="12314" name="Line 90"/>
                <p:cNvSpPr>
                  <a:spLocks noChangeShapeType="1"/>
                </p:cNvSpPr>
                <p:nvPr/>
              </p:nvSpPr>
              <p:spPr bwMode="auto">
                <a:xfrm flipV="1">
                  <a:off x="5638800" y="1967345"/>
                  <a:ext cx="685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 type="arrow" w="med" len="med"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2315" name="Text Box 95"/>
                <p:cNvSpPr txBox="1">
                  <a:spLocks noChangeArrowheads="1"/>
                </p:cNvSpPr>
                <p:nvPr/>
              </p:nvSpPr>
              <p:spPr bwMode="auto">
                <a:xfrm>
                  <a:off x="5721337" y="1635315"/>
                  <a:ext cx="495302" cy="3666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sz="1800"/>
                    <a:t>3 ft</a:t>
                  </a:r>
                </a:p>
              </p:txBody>
            </p:sp>
            <p:sp>
              <p:nvSpPr>
                <p:cNvPr id="12316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4913295" y="719777"/>
                  <a:ext cx="3172679" cy="46158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u="sng" dirty="0">
                      <a:solidFill>
                        <a:srgbClr val="0000FA"/>
                      </a:solidFill>
                    </a:rPr>
                    <a:t>FBD of the entire beam:</a:t>
                  </a:r>
                </a:p>
              </p:txBody>
            </p:sp>
          </p:grpSp>
          <p:pic>
            <p:nvPicPr>
              <p:cNvPr id="12300" name="Picture 31" descr="CH 7 Beam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2" y="1536"/>
                <a:ext cx="2093" cy="8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EXAMPLE </a:t>
            </a:r>
            <a:r>
              <a:rPr lang="en-US" sz="2400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(continued)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533400" y="1004887"/>
            <a:ext cx="7848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/>
              <a:t>3.  Now draw a FBD of the right section.  Assume directions for V</a:t>
            </a:r>
            <a:r>
              <a:rPr lang="en-US" baseline="-25000" dirty="0">
                <a:cs typeface="Times New Roman" pitchFamily="18" charset="0"/>
                <a:sym typeface="Symbol" pitchFamily="18" charset="2"/>
              </a:rPr>
              <a:t>C</a:t>
            </a:r>
            <a:r>
              <a:rPr lang="en-US" dirty="0"/>
              <a:t>,  </a:t>
            </a:r>
            <a:r>
              <a:rPr lang="en-US" dirty="0">
                <a:cs typeface="Times New Roman" pitchFamily="18" charset="0"/>
                <a:sym typeface="Symbol" pitchFamily="18" charset="2"/>
              </a:rPr>
              <a:t>N</a:t>
            </a:r>
            <a:r>
              <a:rPr lang="en-US" baseline="-25000" dirty="0">
                <a:cs typeface="Times New Roman" pitchFamily="18" charset="0"/>
                <a:sym typeface="Symbol" pitchFamily="18" charset="2"/>
              </a:rPr>
              <a:t>C</a:t>
            </a:r>
            <a:r>
              <a:rPr lang="en-US" dirty="0"/>
              <a:t>  and  M</a:t>
            </a:r>
            <a:r>
              <a:rPr lang="en-US" baseline="-25000" dirty="0">
                <a:cs typeface="Times New Roman" pitchFamily="18" charset="0"/>
                <a:sym typeface="Symbol" pitchFamily="18" charset="2"/>
              </a:rPr>
              <a:t>C</a:t>
            </a:r>
            <a:r>
              <a:rPr lang="en-US" dirty="0"/>
              <a:t>.</a:t>
            </a:r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842963" y="1919287"/>
            <a:ext cx="7691437" cy="1357313"/>
            <a:chOff x="843110" y="1828800"/>
            <a:chExt cx="7691290" cy="1357726"/>
          </a:xfrm>
        </p:grpSpPr>
        <p:pic>
          <p:nvPicPr>
            <p:cNvPr id="13322" name="Picture 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3110" y="1828800"/>
              <a:ext cx="3322637" cy="1311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3323" name="Group 35"/>
            <p:cNvGrpSpPr>
              <a:grpSpLocks/>
            </p:cNvGrpSpPr>
            <p:nvPr/>
          </p:nvGrpSpPr>
          <p:grpSpPr bwMode="auto">
            <a:xfrm>
              <a:off x="4653110" y="1829213"/>
              <a:ext cx="3881290" cy="1357313"/>
              <a:chOff x="4653110" y="1829213"/>
              <a:chExt cx="3881290" cy="1357313"/>
            </a:xfrm>
          </p:grpSpPr>
          <p:sp>
            <p:nvSpPr>
              <p:cNvPr id="13324" name="Text Box 10"/>
              <p:cNvSpPr txBox="1">
                <a:spLocks noChangeArrowheads="1"/>
              </p:cNvSpPr>
              <p:nvPr/>
            </p:nvSpPr>
            <p:spPr bwMode="auto">
              <a:xfrm>
                <a:off x="7320110" y="2743613"/>
                <a:ext cx="77787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sz="1800"/>
                  <a:t>6 kip</a:t>
                </a:r>
              </a:p>
            </p:txBody>
          </p:sp>
          <p:sp>
            <p:nvSpPr>
              <p:cNvPr id="13325" name="Text Box 12"/>
              <p:cNvSpPr txBox="1">
                <a:spLocks noChangeArrowheads="1"/>
              </p:cNvSpPr>
              <p:nvPr/>
            </p:nvSpPr>
            <p:spPr bwMode="auto">
              <a:xfrm>
                <a:off x="5186510" y="2819813"/>
                <a:ext cx="45085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sz="1800"/>
                  <a:t>V</a:t>
                </a:r>
                <a:r>
                  <a:rPr lang="en-US" sz="1800" baseline="-25000"/>
                  <a:t>C</a:t>
                </a:r>
                <a:endParaRPr lang="en-US" sz="1800"/>
              </a:p>
            </p:txBody>
          </p:sp>
          <p:sp>
            <p:nvSpPr>
              <p:cNvPr id="13326" name="Text Box 14"/>
              <p:cNvSpPr txBox="1">
                <a:spLocks noChangeArrowheads="1"/>
              </p:cNvSpPr>
              <p:nvPr/>
            </p:nvSpPr>
            <p:spPr bwMode="auto">
              <a:xfrm>
                <a:off x="4653110" y="2743613"/>
                <a:ext cx="48895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sz="1800"/>
                  <a:t>M</a:t>
                </a:r>
                <a:r>
                  <a:rPr lang="en-US" sz="1800" baseline="-25000"/>
                  <a:t>C</a:t>
                </a:r>
                <a:endParaRPr lang="en-US" sz="1800"/>
              </a:p>
            </p:txBody>
          </p:sp>
          <p:sp>
            <p:nvSpPr>
              <p:cNvPr id="13327" name="Line 15"/>
              <p:cNvSpPr>
                <a:spLocks noChangeShapeType="1"/>
              </p:cNvSpPr>
              <p:nvPr/>
            </p:nvSpPr>
            <p:spPr bwMode="auto">
              <a:xfrm>
                <a:off x="5459560" y="2473738"/>
                <a:ext cx="251460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>
                  <a:ln>
                    <a:solidFill>
                      <a:srgbClr val="00FF00"/>
                    </a:solidFill>
                  </a:ln>
                </a:endParaRPr>
              </a:p>
            </p:txBody>
          </p:sp>
          <p:sp>
            <p:nvSpPr>
              <p:cNvPr id="13328" name="Line 16"/>
              <p:cNvSpPr>
                <a:spLocks noChangeShapeType="1"/>
              </p:cNvSpPr>
              <p:nvPr/>
            </p:nvSpPr>
            <p:spPr bwMode="auto">
              <a:xfrm>
                <a:off x="7964345" y="2549648"/>
                <a:ext cx="0" cy="45720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329" name="Line 18"/>
              <p:cNvSpPr>
                <a:spLocks noChangeShapeType="1"/>
              </p:cNvSpPr>
              <p:nvPr/>
            </p:nvSpPr>
            <p:spPr bwMode="auto">
              <a:xfrm>
                <a:off x="5338910" y="2210213"/>
                <a:ext cx="0" cy="644525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330" name="Line 19"/>
              <p:cNvSpPr>
                <a:spLocks noChangeShapeType="1"/>
              </p:cNvSpPr>
              <p:nvPr/>
            </p:nvSpPr>
            <p:spPr bwMode="auto">
              <a:xfrm>
                <a:off x="5020255" y="2452668"/>
                <a:ext cx="304800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331" name="Text Box 21"/>
              <p:cNvSpPr txBox="1">
                <a:spLocks noChangeArrowheads="1"/>
              </p:cNvSpPr>
              <p:nvPr/>
            </p:nvSpPr>
            <p:spPr bwMode="auto">
              <a:xfrm>
                <a:off x="4881710" y="1981613"/>
                <a:ext cx="45085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sz="1800"/>
                  <a:t>N</a:t>
                </a:r>
                <a:r>
                  <a:rPr lang="en-US" sz="1800" baseline="-25000"/>
                  <a:t>C</a:t>
                </a:r>
                <a:endParaRPr lang="en-US" sz="1800"/>
              </a:p>
            </p:txBody>
          </p:sp>
          <p:sp>
            <p:nvSpPr>
              <p:cNvPr id="13332" name="Line 22"/>
              <p:cNvSpPr>
                <a:spLocks noChangeShapeType="1"/>
              </p:cNvSpPr>
              <p:nvPr/>
            </p:nvSpPr>
            <p:spPr bwMode="auto">
              <a:xfrm>
                <a:off x="5459560" y="2016538"/>
                <a:ext cx="0" cy="304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333" name="Line 23"/>
              <p:cNvSpPr>
                <a:spLocks noChangeShapeType="1"/>
              </p:cNvSpPr>
              <p:nvPr/>
            </p:nvSpPr>
            <p:spPr bwMode="auto">
              <a:xfrm>
                <a:off x="7974160" y="2016538"/>
                <a:ext cx="0" cy="304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334" name="Line 24"/>
              <p:cNvSpPr>
                <a:spLocks noChangeShapeType="1"/>
              </p:cNvSpPr>
              <p:nvPr/>
            </p:nvSpPr>
            <p:spPr bwMode="auto">
              <a:xfrm>
                <a:off x="5459560" y="2168938"/>
                <a:ext cx="2514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 type="arrow" w="med" len="med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335" name="Text Box 25"/>
              <p:cNvSpPr txBox="1">
                <a:spLocks noChangeArrowheads="1"/>
              </p:cNvSpPr>
              <p:nvPr/>
            </p:nvSpPr>
            <p:spPr bwMode="auto">
              <a:xfrm>
                <a:off x="6405710" y="1829213"/>
                <a:ext cx="108267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sz="1800"/>
                  <a:t>4.5 ft</a:t>
                </a:r>
              </a:p>
            </p:txBody>
          </p:sp>
          <p:sp>
            <p:nvSpPr>
              <p:cNvPr id="13336" name="Text Box 26"/>
              <p:cNvSpPr txBox="1">
                <a:spLocks noChangeArrowheads="1"/>
              </p:cNvSpPr>
              <p:nvPr/>
            </p:nvSpPr>
            <p:spPr bwMode="auto">
              <a:xfrm>
                <a:off x="5468083" y="2487708"/>
                <a:ext cx="33855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sz="1800" dirty="0"/>
                  <a:t>C</a:t>
                </a:r>
              </a:p>
            </p:txBody>
          </p:sp>
          <p:sp>
            <p:nvSpPr>
              <p:cNvPr id="13337" name="Text Box 28"/>
              <p:cNvSpPr txBox="1">
                <a:spLocks noChangeArrowheads="1"/>
              </p:cNvSpPr>
              <p:nvPr/>
            </p:nvSpPr>
            <p:spPr bwMode="auto">
              <a:xfrm>
                <a:off x="8061325" y="2480378"/>
                <a:ext cx="47307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sz="1800"/>
                  <a:t>B</a:t>
                </a:r>
              </a:p>
            </p:txBody>
          </p:sp>
          <p:sp>
            <p:nvSpPr>
              <p:cNvPr id="32" name="Arc 31"/>
              <p:cNvSpPr/>
              <p:nvPr/>
            </p:nvSpPr>
            <p:spPr bwMode="auto">
              <a:xfrm rot="13099796">
                <a:off x="4878458" y="2073349"/>
                <a:ext cx="533390" cy="686009"/>
              </a:xfrm>
              <a:prstGeom prst="arc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609600" y="3609975"/>
            <a:ext cx="7239000" cy="2714625"/>
            <a:chOff x="609600" y="3581400"/>
            <a:chExt cx="7239614" cy="2714051"/>
          </a:xfrm>
        </p:grpSpPr>
        <p:sp>
          <p:nvSpPr>
            <p:cNvPr id="13320" name="Text Box 5"/>
            <p:cNvSpPr txBox="1">
              <a:spLocks noChangeArrowheads="1"/>
            </p:cNvSpPr>
            <p:nvPr/>
          </p:nvSpPr>
          <p:spPr bwMode="auto">
            <a:xfrm>
              <a:off x="609600" y="3581400"/>
              <a:ext cx="7239614" cy="2677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dirty="0"/>
                <a:t>4.   Applying the E-of-E to this FBD, we get</a:t>
              </a:r>
            </a:p>
            <a:p>
              <a:pPr eaLnBrk="1" hangingPunct="1"/>
              <a:endParaRPr lang="en-US" dirty="0"/>
            </a:p>
            <a:p>
              <a:pPr eaLnBrk="1" hangingPunct="1"/>
              <a:r>
                <a:rPr lang="en-US" dirty="0">
                  <a:cs typeface="Times New Roman" pitchFamily="18" charset="0"/>
                  <a:sym typeface="Symbol" pitchFamily="18" charset="2"/>
                </a:rPr>
                <a:t>      +  </a:t>
              </a:r>
              <a:r>
                <a:rPr lang="en-US" dirty="0" err="1">
                  <a:cs typeface="Times New Roman" pitchFamily="18" charset="0"/>
                  <a:sym typeface="Symbol" pitchFamily="18" charset="2"/>
                </a:rPr>
                <a:t>F</a:t>
              </a:r>
              <a:r>
                <a:rPr lang="en-US" baseline="-25000" dirty="0" err="1">
                  <a:cs typeface="Times New Roman" pitchFamily="18" charset="0"/>
                  <a:sym typeface="Symbol" pitchFamily="18" charset="2"/>
                </a:rPr>
                <a:t>x</a:t>
              </a:r>
              <a:r>
                <a:rPr lang="en-US" dirty="0">
                  <a:cs typeface="Times New Roman" pitchFamily="18" charset="0"/>
                  <a:sym typeface="Symbol" pitchFamily="18" charset="2"/>
                </a:rPr>
                <a:t>  = N</a:t>
              </a:r>
              <a:r>
                <a:rPr lang="en-US" baseline="-25000" dirty="0">
                  <a:cs typeface="Times New Roman" pitchFamily="18" charset="0"/>
                  <a:sym typeface="Symbol" pitchFamily="18" charset="2"/>
                </a:rPr>
                <a:t>C</a:t>
              </a:r>
              <a:r>
                <a:rPr lang="en-US" dirty="0">
                  <a:cs typeface="Times New Roman" pitchFamily="18" charset="0"/>
                  <a:sym typeface="Symbol" pitchFamily="18" charset="2"/>
                </a:rPr>
                <a:t> = 0;                   </a:t>
              </a:r>
              <a:r>
                <a:rPr lang="en-US" u="sng" dirty="0">
                  <a:solidFill>
                    <a:srgbClr val="0000FA"/>
                  </a:solidFill>
                  <a:cs typeface="Times New Roman" pitchFamily="18" charset="0"/>
                  <a:sym typeface="Symbol" pitchFamily="18" charset="2"/>
                </a:rPr>
                <a:t>N</a:t>
              </a:r>
              <a:r>
                <a:rPr lang="en-US" u="sng" baseline="-25000" dirty="0">
                  <a:solidFill>
                    <a:srgbClr val="0000FA"/>
                  </a:solidFill>
                  <a:cs typeface="Times New Roman" pitchFamily="18" charset="0"/>
                  <a:sym typeface="Symbol" pitchFamily="18" charset="2"/>
                </a:rPr>
                <a:t>C</a:t>
              </a:r>
              <a:r>
                <a:rPr lang="en-US" u="sng" dirty="0">
                  <a:solidFill>
                    <a:srgbClr val="0000FA"/>
                  </a:solidFill>
                  <a:cs typeface="Times New Roman" pitchFamily="18" charset="0"/>
                  <a:sym typeface="Symbol" pitchFamily="18" charset="2"/>
                </a:rPr>
                <a:t> = </a:t>
              </a:r>
              <a:r>
                <a:rPr lang="en-US" u="sng" dirty="0" smtClean="0">
                  <a:solidFill>
                    <a:srgbClr val="0000FA"/>
                  </a:solidFill>
                  <a:cs typeface="Times New Roman" pitchFamily="18" charset="0"/>
                  <a:sym typeface="Symbol" pitchFamily="18" charset="2"/>
                </a:rPr>
                <a:t>0</a:t>
              </a:r>
              <a:endParaRPr lang="en-US" u="sng" dirty="0">
                <a:solidFill>
                  <a:srgbClr val="0000FA"/>
                </a:solidFill>
                <a:cs typeface="Times New Roman" pitchFamily="18" charset="0"/>
                <a:sym typeface="Symbol" pitchFamily="18" charset="2"/>
              </a:endParaRPr>
            </a:p>
            <a:p>
              <a:pPr eaLnBrk="1" hangingPunct="1"/>
              <a:endParaRPr lang="en-US" dirty="0">
                <a:cs typeface="Times New Roman" pitchFamily="18" charset="0"/>
                <a:sym typeface="Symbol" pitchFamily="18" charset="2"/>
              </a:endParaRPr>
            </a:p>
            <a:p>
              <a:pPr eaLnBrk="1" hangingPunct="1"/>
              <a:r>
                <a:rPr lang="en-US" dirty="0">
                  <a:cs typeface="Times New Roman" pitchFamily="18" charset="0"/>
                  <a:sym typeface="Symbol" pitchFamily="18" charset="2"/>
                </a:rPr>
                <a:t>        +  </a:t>
              </a:r>
              <a:r>
                <a:rPr lang="en-US" dirty="0" err="1">
                  <a:cs typeface="Times New Roman" pitchFamily="18" charset="0"/>
                  <a:sym typeface="Symbol" pitchFamily="18" charset="2"/>
                </a:rPr>
                <a:t>F</a:t>
              </a:r>
              <a:r>
                <a:rPr lang="en-US" baseline="-25000" dirty="0" err="1">
                  <a:cs typeface="Times New Roman" pitchFamily="18" charset="0"/>
                  <a:sym typeface="Symbol" pitchFamily="18" charset="2"/>
                </a:rPr>
                <a:t>y</a:t>
              </a:r>
              <a:r>
                <a:rPr lang="en-US" dirty="0">
                  <a:cs typeface="Times New Roman" pitchFamily="18" charset="0"/>
                  <a:sym typeface="Symbol" pitchFamily="18" charset="2"/>
                </a:rPr>
                <a:t>  =  – V</a:t>
              </a:r>
              <a:r>
                <a:rPr lang="en-US" baseline="-25000" dirty="0">
                  <a:cs typeface="Times New Roman" pitchFamily="18" charset="0"/>
                  <a:sym typeface="Symbol" pitchFamily="18" charset="2"/>
                </a:rPr>
                <a:t>C</a:t>
              </a:r>
              <a:r>
                <a:rPr lang="en-US" dirty="0">
                  <a:cs typeface="Times New Roman" pitchFamily="18" charset="0"/>
                  <a:sym typeface="Symbol" pitchFamily="18" charset="2"/>
                </a:rPr>
                <a:t> – 6 = 0;                 </a:t>
              </a:r>
              <a:r>
                <a:rPr lang="en-US" u="sng" dirty="0">
                  <a:solidFill>
                    <a:srgbClr val="0000FA"/>
                  </a:solidFill>
                  <a:cs typeface="Times New Roman" pitchFamily="18" charset="0"/>
                  <a:sym typeface="Symbol" pitchFamily="18" charset="2"/>
                </a:rPr>
                <a:t>V</a:t>
              </a:r>
              <a:r>
                <a:rPr lang="en-US" u="sng" baseline="-25000" dirty="0">
                  <a:solidFill>
                    <a:srgbClr val="0000FA"/>
                  </a:solidFill>
                  <a:cs typeface="Times New Roman" pitchFamily="18" charset="0"/>
                  <a:sym typeface="Symbol" pitchFamily="18" charset="2"/>
                </a:rPr>
                <a:t>C</a:t>
              </a:r>
              <a:r>
                <a:rPr lang="en-US" u="sng" dirty="0">
                  <a:solidFill>
                    <a:srgbClr val="0000FA"/>
                  </a:solidFill>
                  <a:cs typeface="Times New Roman" pitchFamily="18" charset="0"/>
                  <a:sym typeface="Symbol" pitchFamily="18" charset="2"/>
                </a:rPr>
                <a:t> =  – 6 kip</a:t>
              </a:r>
            </a:p>
            <a:p>
              <a:pPr eaLnBrk="1" hangingPunct="1"/>
              <a:endParaRPr lang="en-US" dirty="0">
                <a:cs typeface="Times New Roman" pitchFamily="18" charset="0"/>
                <a:sym typeface="Symbol" pitchFamily="18" charset="2"/>
              </a:endParaRPr>
            </a:p>
            <a:p>
              <a:pPr eaLnBrk="1" hangingPunct="1"/>
              <a:r>
                <a:rPr lang="en-US" dirty="0">
                  <a:cs typeface="Times New Roman" pitchFamily="18" charset="0"/>
                  <a:sym typeface="Symbol" pitchFamily="18" charset="2"/>
                </a:rPr>
                <a:t>         +  M</a:t>
              </a:r>
              <a:r>
                <a:rPr lang="en-US" baseline="-25000" dirty="0">
                  <a:cs typeface="Times New Roman" pitchFamily="18" charset="0"/>
                  <a:sym typeface="Symbol" pitchFamily="18" charset="2"/>
                </a:rPr>
                <a:t>C</a:t>
              </a:r>
              <a:r>
                <a:rPr lang="en-US" dirty="0">
                  <a:cs typeface="Times New Roman" pitchFamily="18" charset="0"/>
                  <a:sym typeface="Symbol" pitchFamily="18" charset="2"/>
                </a:rPr>
                <a:t>  = – 6 (4</a:t>
              </a:r>
              <a:r>
                <a:rPr lang="en-US" b="1" dirty="0">
                  <a:cs typeface="Times New Roman" pitchFamily="18" charset="0"/>
                  <a:sym typeface="Symbol" pitchFamily="18" charset="2"/>
                </a:rPr>
                <a:t>.</a:t>
              </a:r>
              <a:r>
                <a:rPr lang="en-US" dirty="0">
                  <a:cs typeface="Times New Roman" pitchFamily="18" charset="0"/>
                  <a:sym typeface="Symbol" pitchFamily="18" charset="2"/>
                </a:rPr>
                <a:t>5) – M</a:t>
              </a:r>
              <a:r>
                <a:rPr lang="en-US" baseline="-25000" dirty="0">
                  <a:cs typeface="Times New Roman" pitchFamily="18" charset="0"/>
                  <a:sym typeface="Symbol" pitchFamily="18" charset="2"/>
                </a:rPr>
                <a:t>C</a:t>
              </a:r>
              <a:r>
                <a:rPr lang="en-US" dirty="0">
                  <a:cs typeface="Times New Roman" pitchFamily="18" charset="0"/>
                  <a:sym typeface="Symbol" pitchFamily="18" charset="2"/>
                </a:rPr>
                <a:t> = 0 ;        </a:t>
              </a:r>
              <a:r>
                <a:rPr lang="en-US" u="sng" dirty="0">
                  <a:solidFill>
                    <a:srgbClr val="0000FA"/>
                  </a:solidFill>
                  <a:cs typeface="Times New Roman" pitchFamily="18" charset="0"/>
                  <a:sym typeface="Symbol" pitchFamily="18" charset="2"/>
                </a:rPr>
                <a:t>M</a:t>
              </a:r>
              <a:r>
                <a:rPr lang="en-US" u="sng" baseline="-25000" dirty="0">
                  <a:solidFill>
                    <a:srgbClr val="0000FA"/>
                  </a:solidFill>
                  <a:cs typeface="Times New Roman" pitchFamily="18" charset="0"/>
                  <a:sym typeface="Symbol" pitchFamily="18" charset="2"/>
                </a:rPr>
                <a:t>C</a:t>
              </a:r>
              <a:r>
                <a:rPr lang="en-US" u="sng" dirty="0">
                  <a:solidFill>
                    <a:srgbClr val="0000FA"/>
                  </a:solidFill>
                  <a:cs typeface="Times New Roman" pitchFamily="18" charset="0"/>
                  <a:sym typeface="Symbol" pitchFamily="18" charset="2"/>
                </a:rPr>
                <a:t> = – 27 kip</a:t>
              </a:r>
              <a:r>
                <a:rPr lang="en-US" b="1" u="sng" dirty="0">
                  <a:solidFill>
                    <a:srgbClr val="0000FA"/>
                  </a:solidFill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en-US" u="sng" dirty="0" err="1">
                  <a:solidFill>
                    <a:srgbClr val="0000FA"/>
                  </a:solidFill>
                  <a:cs typeface="Times New Roman" pitchFamily="18" charset="0"/>
                  <a:sym typeface="Symbol" pitchFamily="18" charset="2"/>
                </a:rPr>
                <a:t>ft</a:t>
              </a:r>
              <a:endParaRPr lang="en-US" u="sng" dirty="0">
                <a:solidFill>
                  <a:srgbClr val="0000FA"/>
                </a:solidFill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34" name="Arc 33"/>
            <p:cNvSpPr/>
            <p:nvPr/>
          </p:nvSpPr>
          <p:spPr bwMode="auto">
            <a:xfrm rot="13099796">
              <a:off x="1265294" y="5609796"/>
              <a:ext cx="533445" cy="685655"/>
            </a:xfrm>
            <a:prstGeom prst="arc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EXAMPLE </a:t>
            </a:r>
            <a:r>
              <a:rPr lang="en-US" sz="2400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(continued)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533400" y="1295400"/>
            <a:ext cx="8220075" cy="1809750"/>
            <a:chOff x="336" y="816"/>
            <a:chExt cx="5178" cy="1140"/>
          </a:xfrm>
        </p:grpSpPr>
        <p:sp>
          <p:nvSpPr>
            <p:cNvPr id="14362" name="Text Box 3"/>
            <p:cNvSpPr txBox="1">
              <a:spLocks noChangeArrowheads="1"/>
            </p:cNvSpPr>
            <p:nvPr/>
          </p:nvSpPr>
          <p:spPr bwMode="auto">
            <a:xfrm>
              <a:off x="336" y="816"/>
              <a:ext cx="4250" cy="1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457200" indent="-4572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/>
                <a:t>1. A column is loaded with a vertical 100 N force. At </a:t>
              </a:r>
              <a:br>
                <a:rPr lang="en-US"/>
              </a:br>
              <a:r>
                <a:rPr lang="en-US"/>
                <a:t>which sections are the internal loads the same?</a:t>
              </a:r>
            </a:p>
            <a:p>
              <a:pPr eaLnBrk="1" hangingPunct="1">
                <a:spcBef>
                  <a:spcPct val="35000"/>
                </a:spcBef>
              </a:pPr>
              <a:r>
                <a:rPr lang="en-US"/>
                <a:t>   A)  P, Q, and R                       B)  P and Q</a:t>
              </a:r>
            </a:p>
            <a:p>
              <a:pPr eaLnBrk="1" hangingPunct="1">
                <a:spcBef>
                  <a:spcPct val="35000"/>
                </a:spcBef>
              </a:pPr>
              <a:r>
                <a:rPr lang="en-US"/>
                <a:t>   C)  Q and R                            D) None of the above.</a:t>
              </a:r>
            </a:p>
          </p:txBody>
        </p:sp>
        <p:grpSp>
          <p:nvGrpSpPr>
            <p:cNvPr id="14363" name="Group 53"/>
            <p:cNvGrpSpPr>
              <a:grpSpLocks/>
            </p:cNvGrpSpPr>
            <p:nvPr/>
          </p:nvGrpSpPr>
          <p:grpSpPr bwMode="auto">
            <a:xfrm>
              <a:off x="4512" y="816"/>
              <a:ext cx="1002" cy="1008"/>
              <a:chOff x="4656" y="838"/>
              <a:chExt cx="1002" cy="1008"/>
            </a:xfrm>
          </p:grpSpPr>
          <p:sp>
            <p:nvSpPr>
              <p:cNvPr id="14364" name="Rectangle 4"/>
              <p:cNvSpPr>
                <a:spLocks noChangeArrowheads="1"/>
              </p:cNvSpPr>
              <p:nvPr/>
            </p:nvSpPr>
            <p:spPr bwMode="auto">
              <a:xfrm>
                <a:off x="5002" y="838"/>
                <a:ext cx="192" cy="91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>
                    <a:cs typeface="Times New Roman" pitchFamily="18" charset="0"/>
                  </a:rPr>
                  <a:t>•</a:t>
                </a:r>
                <a:endParaRPr lang="en-US"/>
              </a:p>
            </p:txBody>
          </p:sp>
          <p:sp>
            <p:nvSpPr>
              <p:cNvPr id="14365" name="Line 5"/>
              <p:cNvSpPr>
                <a:spLocks noChangeShapeType="1"/>
              </p:cNvSpPr>
              <p:nvPr/>
            </p:nvSpPr>
            <p:spPr bwMode="auto">
              <a:xfrm>
                <a:off x="4906" y="982"/>
                <a:ext cx="384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66" name="Line 6"/>
              <p:cNvSpPr>
                <a:spLocks noChangeShapeType="1"/>
              </p:cNvSpPr>
              <p:nvPr/>
            </p:nvSpPr>
            <p:spPr bwMode="auto">
              <a:xfrm>
                <a:off x="4906" y="1654"/>
                <a:ext cx="384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67" name="Line 7"/>
              <p:cNvSpPr>
                <a:spLocks noChangeShapeType="1"/>
              </p:cNvSpPr>
              <p:nvPr/>
            </p:nvSpPr>
            <p:spPr bwMode="auto">
              <a:xfrm>
                <a:off x="4906" y="1510"/>
                <a:ext cx="384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68" name="Line 8"/>
              <p:cNvSpPr>
                <a:spLocks noChangeShapeType="1"/>
              </p:cNvSpPr>
              <p:nvPr/>
            </p:nvSpPr>
            <p:spPr bwMode="auto">
              <a:xfrm>
                <a:off x="4906" y="1750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69" name="Line 9"/>
              <p:cNvSpPr>
                <a:spLocks noChangeShapeType="1"/>
              </p:cNvSpPr>
              <p:nvPr/>
            </p:nvSpPr>
            <p:spPr bwMode="auto">
              <a:xfrm flipH="1">
                <a:off x="4858" y="1750"/>
                <a:ext cx="48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70" name="Line 10"/>
              <p:cNvSpPr>
                <a:spLocks noChangeShapeType="1"/>
              </p:cNvSpPr>
              <p:nvPr/>
            </p:nvSpPr>
            <p:spPr bwMode="auto">
              <a:xfrm flipH="1">
                <a:off x="5002" y="1750"/>
                <a:ext cx="48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71" name="Line 11"/>
              <p:cNvSpPr>
                <a:spLocks noChangeShapeType="1"/>
              </p:cNvSpPr>
              <p:nvPr/>
            </p:nvSpPr>
            <p:spPr bwMode="auto">
              <a:xfrm flipH="1">
                <a:off x="5098" y="1750"/>
                <a:ext cx="48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72" name="Line 12"/>
              <p:cNvSpPr>
                <a:spLocks noChangeShapeType="1"/>
              </p:cNvSpPr>
              <p:nvPr/>
            </p:nvSpPr>
            <p:spPr bwMode="auto">
              <a:xfrm flipH="1">
                <a:off x="5194" y="1750"/>
                <a:ext cx="48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73" name="Line 14"/>
              <p:cNvSpPr>
                <a:spLocks noChangeShapeType="1"/>
              </p:cNvSpPr>
              <p:nvPr/>
            </p:nvSpPr>
            <p:spPr bwMode="auto">
              <a:xfrm>
                <a:off x="5098" y="1318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74" name="Text Box 15"/>
              <p:cNvSpPr txBox="1">
                <a:spLocks noChangeArrowheads="1"/>
              </p:cNvSpPr>
              <p:nvPr/>
            </p:nvSpPr>
            <p:spPr bwMode="auto">
              <a:xfrm>
                <a:off x="4714" y="886"/>
                <a:ext cx="205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sz="2000"/>
                  <a:t>P</a:t>
                </a:r>
              </a:p>
            </p:txBody>
          </p:sp>
          <p:sp>
            <p:nvSpPr>
              <p:cNvPr id="14375" name="Text Box 16"/>
              <p:cNvSpPr txBox="1">
                <a:spLocks noChangeArrowheads="1"/>
              </p:cNvSpPr>
              <p:nvPr/>
            </p:nvSpPr>
            <p:spPr bwMode="auto">
              <a:xfrm>
                <a:off x="4656" y="1344"/>
                <a:ext cx="23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sz="2000"/>
                  <a:t>Q</a:t>
                </a:r>
              </a:p>
            </p:txBody>
          </p:sp>
          <p:sp>
            <p:nvSpPr>
              <p:cNvPr id="14376" name="Text Box 17"/>
              <p:cNvSpPr txBox="1">
                <a:spLocks noChangeArrowheads="1"/>
              </p:cNvSpPr>
              <p:nvPr/>
            </p:nvSpPr>
            <p:spPr bwMode="auto">
              <a:xfrm>
                <a:off x="4714" y="1567"/>
                <a:ext cx="22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sz="2000"/>
                  <a:t>R</a:t>
                </a:r>
              </a:p>
            </p:txBody>
          </p:sp>
          <p:sp>
            <p:nvSpPr>
              <p:cNvPr id="14377" name="Text Box 18"/>
              <p:cNvSpPr txBox="1">
                <a:spLocks noChangeArrowheads="1"/>
              </p:cNvSpPr>
              <p:nvPr/>
            </p:nvSpPr>
            <p:spPr bwMode="auto">
              <a:xfrm>
                <a:off x="5146" y="1205"/>
                <a:ext cx="51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sz="2000"/>
                  <a:t>100 N</a:t>
                </a:r>
              </a:p>
            </p:txBody>
          </p:sp>
        </p:grpSp>
      </p:grpSp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533400" y="3505200"/>
            <a:ext cx="8188325" cy="2174875"/>
            <a:chOff x="336" y="2208"/>
            <a:chExt cx="5158" cy="1370"/>
          </a:xfrm>
        </p:grpSpPr>
        <p:sp>
          <p:nvSpPr>
            <p:cNvPr id="14343" name="Text Box 19"/>
            <p:cNvSpPr txBox="1">
              <a:spLocks noChangeArrowheads="1"/>
            </p:cNvSpPr>
            <p:nvPr/>
          </p:nvSpPr>
          <p:spPr bwMode="auto">
            <a:xfrm>
              <a:off x="336" y="2208"/>
              <a:ext cx="3840" cy="1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90513" indent="-290513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/>
                <a:t>2. A column is loaded with a horizontal 100 N force.  At which section are the internal loads largest?</a:t>
              </a:r>
            </a:p>
            <a:p>
              <a:pPr eaLnBrk="1" hangingPunct="1">
                <a:spcBef>
                  <a:spcPct val="35000"/>
                </a:spcBef>
              </a:pPr>
              <a:r>
                <a:rPr lang="en-US"/>
                <a:t>   A)  P			       B)  Q</a:t>
              </a:r>
            </a:p>
            <a:p>
              <a:pPr eaLnBrk="1" hangingPunct="1">
                <a:spcBef>
                  <a:spcPct val="35000"/>
                </a:spcBef>
              </a:pPr>
              <a:r>
                <a:rPr lang="en-US"/>
                <a:t>   C)  R                                D)  S</a:t>
              </a:r>
            </a:p>
          </p:txBody>
        </p:sp>
        <p:grpSp>
          <p:nvGrpSpPr>
            <p:cNvPr id="14344" name="Group 54"/>
            <p:cNvGrpSpPr>
              <a:grpSpLocks/>
            </p:cNvGrpSpPr>
            <p:nvPr/>
          </p:nvGrpSpPr>
          <p:grpSpPr bwMode="auto">
            <a:xfrm>
              <a:off x="4224" y="2400"/>
              <a:ext cx="1270" cy="936"/>
              <a:chOff x="4320" y="2400"/>
              <a:chExt cx="1270" cy="936"/>
            </a:xfrm>
          </p:grpSpPr>
          <p:sp>
            <p:nvSpPr>
              <p:cNvPr id="14345" name="Rectangle 20"/>
              <p:cNvSpPr>
                <a:spLocks noChangeArrowheads="1"/>
              </p:cNvSpPr>
              <p:nvPr/>
            </p:nvSpPr>
            <p:spPr bwMode="auto">
              <a:xfrm>
                <a:off x="4656" y="2424"/>
                <a:ext cx="192" cy="81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46" name="Line 21"/>
              <p:cNvSpPr>
                <a:spLocks noChangeShapeType="1"/>
              </p:cNvSpPr>
              <p:nvPr/>
            </p:nvSpPr>
            <p:spPr bwMode="auto">
              <a:xfrm>
                <a:off x="4560" y="2520"/>
                <a:ext cx="384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47" name="Line 23"/>
              <p:cNvSpPr>
                <a:spLocks noChangeShapeType="1"/>
              </p:cNvSpPr>
              <p:nvPr/>
            </p:nvSpPr>
            <p:spPr bwMode="auto">
              <a:xfrm flipV="1">
                <a:off x="4848" y="2664"/>
                <a:ext cx="240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48" name="Line 24"/>
              <p:cNvSpPr>
                <a:spLocks noChangeShapeType="1"/>
              </p:cNvSpPr>
              <p:nvPr/>
            </p:nvSpPr>
            <p:spPr bwMode="auto">
              <a:xfrm>
                <a:off x="4560" y="3000"/>
                <a:ext cx="384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49" name="Line 25"/>
              <p:cNvSpPr>
                <a:spLocks noChangeShapeType="1"/>
              </p:cNvSpPr>
              <p:nvPr/>
            </p:nvSpPr>
            <p:spPr bwMode="auto">
              <a:xfrm>
                <a:off x="4560" y="3240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50" name="Text Box 26"/>
              <p:cNvSpPr txBox="1">
                <a:spLocks noChangeArrowheads="1"/>
              </p:cNvSpPr>
              <p:nvPr/>
            </p:nvSpPr>
            <p:spPr bwMode="auto">
              <a:xfrm>
                <a:off x="4368" y="2400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sz="1800"/>
                  <a:t>P</a:t>
                </a:r>
              </a:p>
            </p:txBody>
          </p:sp>
          <p:sp>
            <p:nvSpPr>
              <p:cNvPr id="14351" name="Text Box 27"/>
              <p:cNvSpPr txBox="1">
                <a:spLocks noChangeArrowheads="1"/>
              </p:cNvSpPr>
              <p:nvPr/>
            </p:nvSpPr>
            <p:spPr bwMode="auto">
              <a:xfrm>
                <a:off x="4320" y="2664"/>
                <a:ext cx="22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sz="1800"/>
                  <a:t>Q</a:t>
                </a:r>
              </a:p>
            </p:txBody>
          </p:sp>
          <p:sp>
            <p:nvSpPr>
              <p:cNvPr id="14352" name="Text Box 28"/>
              <p:cNvSpPr txBox="1">
                <a:spLocks noChangeArrowheads="1"/>
              </p:cNvSpPr>
              <p:nvPr/>
            </p:nvSpPr>
            <p:spPr bwMode="auto">
              <a:xfrm>
                <a:off x="4368" y="2856"/>
                <a:ext cx="21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sz="1800"/>
                  <a:t>R</a:t>
                </a:r>
              </a:p>
            </p:txBody>
          </p:sp>
          <p:sp>
            <p:nvSpPr>
              <p:cNvPr id="14353" name="Text Box 29"/>
              <p:cNvSpPr txBox="1">
                <a:spLocks noChangeArrowheads="1"/>
              </p:cNvSpPr>
              <p:nvPr/>
            </p:nvSpPr>
            <p:spPr bwMode="auto">
              <a:xfrm>
                <a:off x="5078" y="2592"/>
                <a:ext cx="51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sz="2000"/>
                  <a:t>100 N</a:t>
                </a:r>
              </a:p>
            </p:txBody>
          </p:sp>
          <p:sp>
            <p:nvSpPr>
              <p:cNvPr id="14354" name="Line 37"/>
              <p:cNvSpPr>
                <a:spLocks noChangeShapeType="1"/>
              </p:cNvSpPr>
              <p:nvPr/>
            </p:nvSpPr>
            <p:spPr bwMode="auto">
              <a:xfrm flipH="1">
                <a:off x="4656" y="3240"/>
                <a:ext cx="48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55" name="Line 38"/>
              <p:cNvSpPr>
                <a:spLocks noChangeShapeType="1"/>
              </p:cNvSpPr>
              <p:nvPr/>
            </p:nvSpPr>
            <p:spPr bwMode="auto">
              <a:xfrm flipH="1">
                <a:off x="4560" y="3240"/>
                <a:ext cx="48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56" name="Line 39"/>
              <p:cNvSpPr>
                <a:spLocks noChangeShapeType="1"/>
              </p:cNvSpPr>
              <p:nvPr/>
            </p:nvSpPr>
            <p:spPr bwMode="auto">
              <a:xfrm flipH="1">
                <a:off x="4800" y="3240"/>
                <a:ext cx="48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57" name="Line 40"/>
              <p:cNvSpPr>
                <a:spLocks noChangeShapeType="1"/>
              </p:cNvSpPr>
              <p:nvPr/>
            </p:nvSpPr>
            <p:spPr bwMode="auto">
              <a:xfrm flipH="1">
                <a:off x="4896" y="3240"/>
                <a:ext cx="48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14358" name="Group 48"/>
              <p:cNvGrpSpPr>
                <a:grpSpLocks/>
              </p:cNvGrpSpPr>
              <p:nvPr/>
            </p:nvGrpSpPr>
            <p:grpSpPr bwMode="auto">
              <a:xfrm>
                <a:off x="4320" y="2760"/>
                <a:ext cx="624" cy="519"/>
                <a:chOff x="4512" y="2784"/>
                <a:chExt cx="624" cy="519"/>
              </a:xfrm>
            </p:grpSpPr>
            <p:sp>
              <p:nvSpPr>
                <p:cNvPr id="14359" name="Line 43"/>
                <p:cNvSpPr>
                  <a:spLocks noChangeShapeType="1"/>
                </p:cNvSpPr>
                <p:nvPr/>
              </p:nvSpPr>
              <p:spPr bwMode="auto">
                <a:xfrm>
                  <a:off x="4752" y="2784"/>
                  <a:ext cx="384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4360" name="Line 44"/>
                <p:cNvSpPr>
                  <a:spLocks noChangeShapeType="1"/>
                </p:cNvSpPr>
                <p:nvPr/>
              </p:nvSpPr>
              <p:spPr bwMode="auto">
                <a:xfrm>
                  <a:off x="4752" y="3216"/>
                  <a:ext cx="384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4361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4512" y="3072"/>
                  <a:ext cx="19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sz="1800"/>
                    <a:t>S</a:t>
                  </a:r>
                  <a:endParaRPr lang="en-US"/>
                </a:p>
              </p:txBody>
            </p:sp>
          </p:grpSp>
        </p:grpSp>
      </p:grp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CONCEPT  QUIZ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GROUP  PROBLEM  SOLVING I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962400" y="1143000"/>
            <a:ext cx="4794902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>
                <a:solidFill>
                  <a:srgbClr val="990033"/>
                </a:solidFill>
              </a:rPr>
              <a:t>Given</a:t>
            </a:r>
            <a:r>
              <a:rPr lang="en-US" altLang="en-US" dirty="0">
                <a:solidFill>
                  <a:srgbClr val="990033"/>
                </a:solidFill>
              </a:rPr>
              <a:t>: </a:t>
            </a:r>
            <a:r>
              <a:rPr lang="en-US" altLang="en-US" dirty="0"/>
              <a:t>The loading on the beam.</a:t>
            </a:r>
          </a:p>
          <a:p>
            <a:endParaRPr lang="en-US" altLang="en-US" dirty="0"/>
          </a:p>
          <a:p>
            <a:r>
              <a:rPr lang="en-US" altLang="en-US" b="1" dirty="0">
                <a:solidFill>
                  <a:srgbClr val="990033"/>
                </a:solidFill>
              </a:rPr>
              <a:t>Find</a:t>
            </a:r>
            <a:r>
              <a:rPr lang="en-US" altLang="en-US" dirty="0">
                <a:solidFill>
                  <a:srgbClr val="990033"/>
                </a:solidFill>
              </a:rPr>
              <a:t>:	</a:t>
            </a:r>
            <a:r>
              <a:rPr lang="en-US" altLang="en-US" dirty="0"/>
              <a:t>The internal forces at point C.</a:t>
            </a:r>
          </a:p>
          <a:p>
            <a:endParaRPr lang="en-US" altLang="en-US" dirty="0"/>
          </a:p>
          <a:p>
            <a:r>
              <a:rPr lang="en-US" altLang="en-US" b="1" dirty="0">
                <a:solidFill>
                  <a:srgbClr val="990033"/>
                </a:solidFill>
              </a:rPr>
              <a:t>Plan</a:t>
            </a:r>
            <a:r>
              <a:rPr lang="en-US" altLang="en-US" dirty="0">
                <a:solidFill>
                  <a:srgbClr val="990033"/>
                </a:solidFill>
              </a:rPr>
              <a:t>:</a:t>
            </a:r>
            <a:r>
              <a:rPr lang="en-US" altLang="en-US" dirty="0"/>
              <a:t>	Follow the procedure!!</a:t>
            </a:r>
            <a:endParaRPr lang="en-US" altLang="en-US" b="1" dirty="0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609600" y="3717429"/>
            <a:ext cx="7772400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95288" indent="-3952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318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 dirty="0" smtClean="0">
                <a:solidFill>
                  <a:srgbClr val="990033"/>
                </a:solidFill>
              </a:rPr>
              <a:t>Solution:</a:t>
            </a:r>
            <a:endParaRPr lang="en-US" altLang="en-US" b="1" u="sng" dirty="0">
              <a:solidFill>
                <a:srgbClr val="990033"/>
              </a:solidFill>
            </a:endParaRPr>
          </a:p>
          <a:p>
            <a:endParaRPr lang="en-US" altLang="en-US" sz="800" dirty="0"/>
          </a:p>
          <a:p>
            <a:r>
              <a:rPr lang="en-US" altLang="en-US" dirty="0"/>
              <a:t>1.  Plan on taking the imaginary cut at C.  It will be easier to work with the left section (point A to the cut at C) since the geometry is simpler.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238" y="1340389"/>
            <a:ext cx="3366471" cy="1720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253000"/>
      </p:ext>
    </p:extLst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10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GROUP  PROBLEM  SOLVING I </a:t>
            </a:r>
            <a:r>
              <a:rPr lang="en-US" sz="2400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(continued)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457200" y="1082675"/>
            <a:ext cx="8153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2.   </a:t>
            </a:r>
            <a:r>
              <a:rPr lang="en-US" altLang="en-US" dirty="0" smtClean="0"/>
              <a:t>First, we </a:t>
            </a:r>
            <a:r>
              <a:rPr lang="en-US" altLang="en-US" dirty="0"/>
              <a:t>need to determine A</a:t>
            </a:r>
            <a:r>
              <a:rPr lang="en-US" altLang="en-US" baseline="-25000" dirty="0"/>
              <a:t>x</a:t>
            </a:r>
            <a:r>
              <a:rPr lang="en-US" altLang="en-US" dirty="0"/>
              <a:t> and A</a:t>
            </a:r>
            <a:r>
              <a:rPr lang="en-US" altLang="en-US" baseline="-25000" dirty="0"/>
              <a:t>y</a:t>
            </a:r>
            <a:r>
              <a:rPr lang="en-US" altLang="en-US" dirty="0"/>
              <a:t> using a FBD of the entire frame.</a:t>
            </a:r>
          </a:p>
        </p:txBody>
      </p:sp>
      <p:grpSp>
        <p:nvGrpSpPr>
          <p:cNvPr id="30" name="Group 5"/>
          <p:cNvGrpSpPr>
            <a:grpSpLocks/>
          </p:cNvGrpSpPr>
          <p:nvPr/>
        </p:nvGrpSpPr>
        <p:grpSpPr bwMode="auto">
          <a:xfrm>
            <a:off x="914400" y="4233862"/>
            <a:ext cx="7010400" cy="1938338"/>
            <a:chOff x="816" y="2400"/>
            <a:chExt cx="3884" cy="1221"/>
          </a:xfrm>
        </p:grpSpPr>
        <p:sp>
          <p:nvSpPr>
            <p:cNvPr id="31" name="Text Box 6"/>
            <p:cNvSpPr txBox="1">
              <a:spLocks noChangeArrowheads="1"/>
            </p:cNvSpPr>
            <p:nvPr/>
          </p:nvSpPr>
          <p:spPr bwMode="auto">
            <a:xfrm>
              <a:off x="816" y="2400"/>
              <a:ext cx="3884" cy="1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dirty="0"/>
                <a:t>Applying the E-of-E to this FBD, we get </a:t>
              </a:r>
            </a:p>
            <a:p>
              <a:endParaRPr lang="en-US" altLang="en-US" dirty="0"/>
            </a:p>
            <a:p>
              <a:pPr>
                <a:buFont typeface="Symbol" panose="05050102010706020507" pitchFamily="18" charset="2"/>
                <a:buNone/>
              </a:pPr>
              <a:r>
                <a:rPr lang="en-US" altLang="en-US" dirty="0">
                  <a:cs typeface="Times New Roman" panose="02020603050405020304" pitchFamily="18" charset="0"/>
                  <a:sym typeface="Symbol" panose="05050102010706020507" pitchFamily="18" charset="2"/>
                </a:rPr>
                <a:t> +  </a:t>
              </a:r>
              <a:r>
                <a:rPr lang="en-US" altLang="en-US" dirty="0" err="1">
                  <a:cs typeface="Times New Roman" panose="02020603050405020304" pitchFamily="18" charset="0"/>
                  <a:sym typeface="Symbol" panose="05050102010706020507" pitchFamily="18" charset="2"/>
                </a:rPr>
                <a:t>F</a:t>
              </a:r>
              <a:r>
                <a:rPr lang="en-US" altLang="en-US" baseline="-25000" dirty="0" err="1">
                  <a:cs typeface="Times New Roman" panose="02020603050405020304" pitchFamily="18" charset="0"/>
                  <a:sym typeface="Symbol" panose="05050102010706020507" pitchFamily="18" charset="2"/>
                </a:rPr>
                <a:t>x</a:t>
              </a:r>
              <a:r>
                <a:rPr lang="en-US" altLang="en-US" dirty="0">
                  <a:cs typeface="Times New Roman" panose="02020603050405020304" pitchFamily="18" charset="0"/>
                  <a:sym typeface="Symbol" panose="05050102010706020507" pitchFamily="18" charset="2"/>
                </a:rPr>
                <a:t>   =  </a:t>
              </a:r>
              <a:r>
                <a:rPr lang="en-US" altLang="en-US" dirty="0" smtClean="0">
                  <a:cs typeface="Times New Roman" panose="02020603050405020304" pitchFamily="18" charset="0"/>
                  <a:sym typeface="Symbol" panose="05050102010706020507" pitchFamily="18" charset="2"/>
                </a:rPr>
                <a:t>A</a:t>
              </a:r>
              <a:r>
                <a:rPr lang="en-US" altLang="en-US" baseline="-25000" dirty="0" smtClean="0">
                  <a:cs typeface="Times New Roman" panose="02020603050405020304" pitchFamily="18" charset="0"/>
                  <a:sym typeface="Symbol" panose="05050102010706020507" pitchFamily="18" charset="2"/>
                </a:rPr>
                <a:t>x</a:t>
              </a:r>
              <a:r>
                <a:rPr lang="en-US" altLang="en-US" dirty="0" smtClean="0"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lang="en-US" altLang="en-US" dirty="0">
                  <a:cs typeface="Times New Roman" panose="02020603050405020304" pitchFamily="18" charset="0"/>
                  <a:sym typeface="Symbol" panose="05050102010706020507" pitchFamily="18" charset="2"/>
                </a:rPr>
                <a:t>+ 400 = 0 ;                    A</a:t>
              </a:r>
              <a:r>
                <a:rPr lang="en-US" altLang="en-US" baseline="-25000" dirty="0">
                  <a:cs typeface="Times New Roman" panose="02020603050405020304" pitchFamily="18" charset="0"/>
                  <a:sym typeface="Symbol" panose="05050102010706020507" pitchFamily="18" charset="2"/>
                </a:rPr>
                <a:t>x</a:t>
              </a:r>
              <a:r>
                <a:rPr lang="en-US" altLang="en-US" dirty="0">
                  <a:cs typeface="Times New Roman" panose="02020603050405020304" pitchFamily="18" charset="0"/>
                  <a:sym typeface="Symbol" panose="05050102010706020507" pitchFamily="18" charset="2"/>
                </a:rPr>
                <a:t> =  – 400 N</a:t>
              </a:r>
            </a:p>
            <a:p>
              <a:pPr>
                <a:buFont typeface="Symbol" panose="05050102010706020507" pitchFamily="18" charset="2"/>
                <a:buNone/>
              </a:pPr>
              <a:endParaRPr lang="en-US" altLang="en-US" dirty="0">
                <a:cs typeface="Times New Roman" panose="02020603050405020304" pitchFamily="18" charset="0"/>
                <a:sym typeface="Symbol" panose="05050102010706020507" pitchFamily="18" charset="2"/>
              </a:endParaRPr>
            </a:p>
            <a:p>
              <a:pPr>
                <a:buFont typeface="Symbol" panose="05050102010706020507" pitchFamily="18" charset="2"/>
                <a:buNone/>
              </a:pPr>
              <a:r>
                <a:rPr lang="en-US" altLang="en-US" dirty="0">
                  <a:cs typeface="Times New Roman" panose="02020603050405020304" pitchFamily="18" charset="0"/>
                  <a:sym typeface="Symbol" panose="05050102010706020507" pitchFamily="18" charset="2"/>
                </a:rPr>
                <a:t>     +  M</a:t>
              </a:r>
              <a:r>
                <a:rPr lang="en-US" altLang="en-US" baseline="-25000" dirty="0">
                  <a:cs typeface="Times New Roman" panose="02020603050405020304" pitchFamily="18" charset="0"/>
                  <a:sym typeface="Symbol" panose="05050102010706020507" pitchFamily="18" charset="2"/>
                </a:rPr>
                <a:t>B</a:t>
              </a:r>
              <a:r>
                <a:rPr lang="en-US" altLang="en-US" dirty="0">
                  <a:cs typeface="Times New Roman" panose="02020603050405020304" pitchFamily="18" charset="0"/>
                  <a:sym typeface="Symbol" panose="05050102010706020507" pitchFamily="18" charset="2"/>
                </a:rPr>
                <a:t> = – </a:t>
              </a:r>
              <a:r>
                <a:rPr lang="en-US" altLang="en-US" dirty="0" smtClean="0">
                  <a:cs typeface="Times New Roman" panose="02020603050405020304" pitchFamily="18" charset="0"/>
                  <a:sym typeface="Symbol" panose="05050102010706020507" pitchFamily="18" charset="2"/>
                </a:rPr>
                <a:t>A</a:t>
              </a:r>
              <a:r>
                <a:rPr lang="en-US" altLang="en-US" baseline="-25000" dirty="0" smtClean="0">
                  <a:cs typeface="Times New Roman" panose="02020603050405020304" pitchFamily="18" charset="0"/>
                  <a:sym typeface="Symbol" panose="05050102010706020507" pitchFamily="18" charset="2"/>
                </a:rPr>
                <a:t>y</a:t>
              </a:r>
              <a:r>
                <a:rPr lang="en-US" altLang="en-US" dirty="0" smtClean="0">
                  <a:cs typeface="Times New Roman" panose="02020603050405020304" pitchFamily="18" charset="0"/>
                  <a:sym typeface="Symbol" panose="05050102010706020507" pitchFamily="18" charset="2"/>
                </a:rPr>
                <a:t>(5</a:t>
              </a:r>
              <a:r>
                <a:rPr lang="en-US" altLang="en-US" dirty="0">
                  <a:cs typeface="Times New Roman" panose="02020603050405020304" pitchFamily="18" charset="0"/>
                  <a:sym typeface="Symbol" panose="05050102010706020507" pitchFamily="18" charset="2"/>
                </a:rPr>
                <a:t>) –</a:t>
              </a:r>
              <a:r>
                <a:rPr lang="en-US" altLang="en-US" dirty="0" smtClean="0"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lang="en-US" altLang="en-US" dirty="0">
                  <a:cs typeface="Times New Roman" panose="02020603050405020304" pitchFamily="18" charset="0"/>
                  <a:sym typeface="Symbol" panose="05050102010706020507" pitchFamily="18" charset="2"/>
                </a:rPr>
                <a:t>400 (1.2) = 0 ;      A</a:t>
              </a:r>
              <a:r>
                <a:rPr lang="en-US" altLang="en-US" baseline="-25000" dirty="0">
                  <a:cs typeface="Times New Roman" panose="02020603050405020304" pitchFamily="18" charset="0"/>
                  <a:sym typeface="Symbol" panose="05050102010706020507" pitchFamily="18" charset="2"/>
                </a:rPr>
                <a:t>y</a:t>
              </a:r>
              <a:r>
                <a:rPr lang="en-US" altLang="en-US" dirty="0">
                  <a:cs typeface="Times New Roman" panose="02020603050405020304" pitchFamily="18" charset="0"/>
                  <a:sym typeface="Symbol" panose="05050102010706020507" pitchFamily="18" charset="2"/>
                </a:rPr>
                <a:t> =  – 96  N</a:t>
              </a:r>
            </a:p>
          </p:txBody>
        </p:sp>
        <p:sp>
          <p:nvSpPr>
            <p:cNvPr id="32" name="Arc 7"/>
            <p:cNvSpPr>
              <a:spLocks/>
            </p:cNvSpPr>
            <p:nvPr/>
          </p:nvSpPr>
          <p:spPr bwMode="auto">
            <a:xfrm rot="19585971" flipV="1">
              <a:off x="864" y="3312"/>
              <a:ext cx="181" cy="267"/>
            </a:xfrm>
            <a:custGeom>
              <a:avLst/>
              <a:gdLst>
                <a:gd name="G0" fmla="+- 0 0 0"/>
                <a:gd name="G1" fmla="+- 19393 0 0"/>
                <a:gd name="G2" fmla="+- 21600 0 0"/>
                <a:gd name="T0" fmla="*/ 9513 w 20509"/>
                <a:gd name="T1" fmla="*/ 0 h 19393"/>
                <a:gd name="T2" fmla="*/ 20509 w 20509"/>
                <a:gd name="T3" fmla="*/ 12615 h 19393"/>
                <a:gd name="T4" fmla="*/ 0 w 20509"/>
                <a:gd name="T5" fmla="*/ 19393 h 19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509" h="19393" fill="none" extrusionOk="0">
                  <a:moveTo>
                    <a:pt x="9512" y="0"/>
                  </a:moveTo>
                  <a:cubicBezTo>
                    <a:pt x="14724" y="2556"/>
                    <a:pt x="18687" y="7103"/>
                    <a:pt x="20508" y="12615"/>
                  </a:cubicBezTo>
                </a:path>
                <a:path w="20509" h="19393" stroke="0" extrusionOk="0">
                  <a:moveTo>
                    <a:pt x="9512" y="0"/>
                  </a:moveTo>
                  <a:cubicBezTo>
                    <a:pt x="14724" y="2556"/>
                    <a:pt x="18687" y="7103"/>
                    <a:pt x="20508" y="12615"/>
                  </a:cubicBezTo>
                  <a:lnTo>
                    <a:pt x="0" y="19393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33" name="Picture 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9687" y="1925498"/>
            <a:ext cx="3044518" cy="1555789"/>
          </a:xfrm>
          <a:prstGeom prst="rect">
            <a:avLst/>
          </a:prstGeom>
        </p:spPr>
      </p:pic>
      <p:grpSp>
        <p:nvGrpSpPr>
          <p:cNvPr id="34" name="Group 33"/>
          <p:cNvGrpSpPr/>
          <p:nvPr/>
        </p:nvGrpSpPr>
        <p:grpSpPr>
          <a:xfrm>
            <a:off x="4506688" y="1788378"/>
            <a:ext cx="3660175" cy="2163765"/>
            <a:chOff x="4506688" y="1440717"/>
            <a:chExt cx="3660175" cy="2163765"/>
          </a:xfrm>
        </p:grpSpPr>
        <p:grpSp>
          <p:nvGrpSpPr>
            <p:cNvPr id="35" name="Group 34"/>
            <p:cNvGrpSpPr>
              <a:grpSpLocks noChangeAspect="1"/>
            </p:cNvGrpSpPr>
            <p:nvPr/>
          </p:nvGrpSpPr>
          <p:grpSpPr>
            <a:xfrm>
              <a:off x="4506688" y="1440717"/>
              <a:ext cx="3660175" cy="1702602"/>
              <a:chOff x="310726" y="1558008"/>
              <a:chExt cx="4022170" cy="1870992"/>
            </a:xfrm>
          </p:grpSpPr>
          <p:pic>
            <p:nvPicPr>
              <p:cNvPr id="37" name="Picture 3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16333" y="1708689"/>
                <a:ext cx="3366471" cy="1720311"/>
              </a:xfrm>
              <a:prstGeom prst="rect">
                <a:avLst/>
              </a:prstGeom>
            </p:spPr>
          </p:pic>
          <p:sp>
            <p:nvSpPr>
              <p:cNvPr id="38" name="Rectangle 37"/>
              <p:cNvSpPr/>
              <p:nvPr/>
            </p:nvSpPr>
            <p:spPr>
              <a:xfrm>
                <a:off x="716333" y="2739785"/>
                <a:ext cx="579067" cy="22949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200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3503210" y="2743200"/>
                <a:ext cx="579067" cy="22949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200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762000" y="2568844"/>
                <a:ext cx="149097" cy="1743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200"/>
              </a:p>
            </p:txBody>
          </p:sp>
          <p:sp>
            <p:nvSpPr>
              <p:cNvPr id="41" name="Line 14"/>
              <p:cNvSpPr>
                <a:spLocks noChangeShapeType="1"/>
              </p:cNvSpPr>
              <p:nvPr/>
            </p:nvSpPr>
            <p:spPr bwMode="auto">
              <a:xfrm>
                <a:off x="396266" y="2667000"/>
                <a:ext cx="609600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sz="2200"/>
              </a:p>
            </p:txBody>
          </p:sp>
          <p:sp>
            <p:nvSpPr>
              <p:cNvPr id="42" name="Line 15"/>
              <p:cNvSpPr>
                <a:spLocks noChangeShapeType="1"/>
              </p:cNvSpPr>
              <p:nvPr/>
            </p:nvSpPr>
            <p:spPr bwMode="auto">
              <a:xfrm flipV="1">
                <a:off x="1005866" y="2744095"/>
                <a:ext cx="0" cy="45720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sz="2200"/>
              </a:p>
            </p:txBody>
          </p:sp>
          <p:sp>
            <p:nvSpPr>
              <p:cNvPr id="43" name="Line 15"/>
              <p:cNvSpPr>
                <a:spLocks noChangeShapeType="1"/>
              </p:cNvSpPr>
              <p:nvPr/>
            </p:nvSpPr>
            <p:spPr bwMode="auto">
              <a:xfrm flipV="1">
                <a:off x="3820879" y="2743444"/>
                <a:ext cx="0" cy="45720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sz="2200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3304736" y="1904999"/>
                <a:ext cx="733864" cy="21272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200"/>
              </a:p>
            </p:txBody>
          </p:sp>
          <p:sp>
            <p:nvSpPr>
              <p:cNvPr id="45" name="Line 19"/>
              <p:cNvSpPr>
                <a:spLocks noChangeShapeType="1"/>
              </p:cNvSpPr>
              <p:nvPr/>
            </p:nvSpPr>
            <p:spPr bwMode="auto">
              <a:xfrm>
                <a:off x="3080647" y="1970315"/>
                <a:ext cx="609600" cy="0"/>
              </a:xfrm>
              <a:prstGeom prst="line">
                <a:avLst/>
              </a:prstGeom>
              <a:noFill/>
              <a:ln w="28575">
                <a:solidFill>
                  <a:srgbClr val="0000FA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sz="2200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3886200" y="2590800"/>
                <a:ext cx="196077" cy="19367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200"/>
              </a:p>
            </p:txBody>
          </p:sp>
          <p:sp>
            <p:nvSpPr>
              <p:cNvPr id="47" name="Text Box 11"/>
              <p:cNvSpPr txBox="1">
                <a:spLocks noChangeArrowheads="1"/>
              </p:cNvSpPr>
              <p:nvPr/>
            </p:nvSpPr>
            <p:spPr bwMode="auto">
              <a:xfrm>
                <a:off x="3349940" y="1558008"/>
                <a:ext cx="881973" cy="4308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200" dirty="0"/>
                  <a:t>400 N</a:t>
                </a:r>
              </a:p>
            </p:txBody>
          </p:sp>
          <p:sp>
            <p:nvSpPr>
              <p:cNvPr id="48" name="Text Box 10"/>
              <p:cNvSpPr txBox="1">
                <a:spLocks noChangeArrowheads="1"/>
              </p:cNvSpPr>
              <p:nvPr/>
            </p:nvSpPr>
            <p:spPr bwMode="auto">
              <a:xfrm>
                <a:off x="3866102" y="2849861"/>
                <a:ext cx="466794" cy="4308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200" dirty="0"/>
                  <a:t>B</a:t>
                </a:r>
                <a:r>
                  <a:rPr lang="en-US" altLang="en-US" sz="2200" baseline="-25000" dirty="0"/>
                  <a:t>y</a:t>
                </a:r>
                <a:endParaRPr lang="en-US" altLang="en-US" sz="2200" dirty="0"/>
              </a:p>
            </p:txBody>
          </p:sp>
          <p:sp>
            <p:nvSpPr>
              <p:cNvPr id="49" name="Text Box 12"/>
              <p:cNvSpPr txBox="1">
                <a:spLocks noChangeArrowheads="1"/>
              </p:cNvSpPr>
              <p:nvPr/>
            </p:nvSpPr>
            <p:spPr bwMode="auto">
              <a:xfrm>
                <a:off x="310726" y="2133600"/>
                <a:ext cx="482824" cy="4308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200" dirty="0"/>
                  <a:t>A</a:t>
                </a:r>
                <a:r>
                  <a:rPr lang="en-US" altLang="en-US" sz="2200" baseline="-25000" dirty="0"/>
                  <a:t>x</a:t>
                </a:r>
                <a:endParaRPr lang="en-US" altLang="en-US" sz="2200" dirty="0"/>
              </a:p>
            </p:txBody>
          </p:sp>
          <p:sp>
            <p:nvSpPr>
              <p:cNvPr id="50" name="Text Box 26"/>
              <p:cNvSpPr txBox="1">
                <a:spLocks noChangeArrowheads="1"/>
              </p:cNvSpPr>
              <p:nvPr/>
            </p:nvSpPr>
            <p:spPr bwMode="auto">
              <a:xfrm>
                <a:off x="548773" y="2933700"/>
                <a:ext cx="456920" cy="4308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200" dirty="0"/>
                  <a:t>A</a:t>
                </a:r>
                <a:r>
                  <a:rPr lang="en-US" altLang="en-US" sz="2200" baseline="-25000" dirty="0"/>
                  <a:t>y</a:t>
                </a:r>
                <a:endParaRPr lang="en-US" altLang="en-US" sz="2200" dirty="0"/>
              </a:p>
            </p:txBody>
          </p:sp>
        </p:grpSp>
        <p:sp>
          <p:nvSpPr>
            <p:cNvPr id="36" name="Rectangle 35"/>
            <p:cNvSpPr/>
            <p:nvPr/>
          </p:nvSpPr>
          <p:spPr>
            <a:xfrm>
              <a:off x="5396707" y="3173595"/>
              <a:ext cx="2425664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u="sng" dirty="0" smtClean="0">
                  <a:solidFill>
                    <a:srgbClr val="0000FA"/>
                  </a:solidFill>
                </a:rPr>
                <a:t>Free Body Diagram</a:t>
              </a:r>
              <a:endParaRPr lang="en-US" sz="2200" u="sng" dirty="0">
                <a:solidFill>
                  <a:srgbClr val="0000FA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24887023"/>
      </p:ext>
    </p:extLst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GROUP  PROBLEM  SOLVING I </a:t>
            </a:r>
            <a:r>
              <a:rPr lang="en-US" sz="2400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(continued)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  <p:sp>
        <p:nvSpPr>
          <p:cNvPr id="30" name="Text Box 3"/>
          <p:cNvSpPr txBox="1">
            <a:spLocks noChangeArrowheads="1"/>
          </p:cNvSpPr>
          <p:nvPr/>
        </p:nvSpPr>
        <p:spPr bwMode="auto">
          <a:xfrm>
            <a:off x="533400" y="1066800"/>
            <a:ext cx="7848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dirty="0"/>
              <a:t>3.  Now draw a FBD of the left section.  Assume directions for V</a:t>
            </a:r>
            <a:r>
              <a:rPr lang="en-US" altLang="en-US" baseline="-25000" dirty="0">
                <a:cs typeface="Times New Roman" panose="02020603050405020304" pitchFamily="18" charset="0"/>
                <a:sym typeface="Symbol" panose="05050102010706020507" pitchFamily="18" charset="2"/>
              </a:rPr>
              <a:t>C</a:t>
            </a:r>
            <a:r>
              <a:rPr lang="en-US" altLang="en-US" dirty="0"/>
              <a:t>,  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baseline="-25000" dirty="0">
                <a:cs typeface="Times New Roman" panose="02020603050405020304" pitchFamily="18" charset="0"/>
                <a:sym typeface="Symbol" panose="05050102010706020507" pitchFamily="18" charset="2"/>
              </a:rPr>
              <a:t>C</a:t>
            </a:r>
            <a:r>
              <a:rPr lang="en-US" altLang="en-US" dirty="0"/>
              <a:t>  and  </a:t>
            </a:r>
            <a:r>
              <a:rPr lang="en-US" altLang="en-US" dirty="0" smtClean="0"/>
              <a:t>M</a:t>
            </a:r>
            <a:r>
              <a:rPr lang="en-US" altLang="en-US" baseline="-25000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C </a:t>
            </a:r>
            <a:r>
              <a:rPr lang="en-US" altLang="en-US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as shown</a:t>
            </a:r>
            <a:r>
              <a:rPr lang="en-US" altLang="en-US" dirty="0" smtClean="0"/>
              <a:t>.</a:t>
            </a:r>
            <a:endParaRPr lang="en-US" altLang="en-US" dirty="0"/>
          </a:p>
        </p:txBody>
      </p:sp>
      <p:grpSp>
        <p:nvGrpSpPr>
          <p:cNvPr id="31" name="Group 4"/>
          <p:cNvGrpSpPr>
            <a:grpSpLocks/>
          </p:cNvGrpSpPr>
          <p:nvPr/>
        </p:nvGrpSpPr>
        <p:grpSpPr bwMode="auto">
          <a:xfrm>
            <a:off x="609600" y="3505200"/>
            <a:ext cx="7319748" cy="2678113"/>
            <a:chOff x="570" y="2160"/>
            <a:chExt cx="4520" cy="1687"/>
          </a:xfrm>
        </p:grpSpPr>
        <p:sp>
          <p:nvSpPr>
            <p:cNvPr id="32" name="Text Box 5"/>
            <p:cNvSpPr txBox="1">
              <a:spLocks noChangeArrowheads="1"/>
            </p:cNvSpPr>
            <p:nvPr/>
          </p:nvSpPr>
          <p:spPr bwMode="auto">
            <a:xfrm>
              <a:off x="570" y="2160"/>
              <a:ext cx="4520" cy="16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dirty="0"/>
                <a:t>4.   Applying the </a:t>
              </a:r>
              <a:r>
                <a:rPr lang="en-US" altLang="en-US" dirty="0" smtClean="0"/>
                <a:t>E-of-E </a:t>
              </a:r>
              <a:r>
                <a:rPr lang="en-US" altLang="en-US" dirty="0"/>
                <a:t>to this FBD, we get</a:t>
              </a:r>
            </a:p>
            <a:p>
              <a:endParaRPr lang="en-US" altLang="en-US" dirty="0"/>
            </a:p>
            <a:p>
              <a:r>
                <a:rPr lang="en-US" altLang="en-US" dirty="0">
                  <a:cs typeface="Times New Roman" panose="02020603050405020304" pitchFamily="18" charset="0"/>
                  <a:sym typeface="Symbol" panose="05050102010706020507" pitchFamily="18" charset="2"/>
                </a:rPr>
                <a:t>      +  </a:t>
              </a:r>
              <a:r>
                <a:rPr lang="en-US" altLang="en-US" dirty="0" err="1">
                  <a:cs typeface="Times New Roman" panose="02020603050405020304" pitchFamily="18" charset="0"/>
                  <a:sym typeface="Symbol" panose="05050102010706020507" pitchFamily="18" charset="2"/>
                </a:rPr>
                <a:t>F</a:t>
              </a:r>
              <a:r>
                <a:rPr lang="en-US" altLang="en-US" baseline="-25000" dirty="0" err="1">
                  <a:cs typeface="Times New Roman" panose="02020603050405020304" pitchFamily="18" charset="0"/>
                  <a:sym typeface="Symbol" panose="05050102010706020507" pitchFamily="18" charset="2"/>
                </a:rPr>
                <a:t>x</a:t>
              </a:r>
              <a:r>
                <a:rPr lang="en-US" altLang="en-US" dirty="0">
                  <a:cs typeface="Times New Roman" panose="02020603050405020304" pitchFamily="18" charset="0"/>
                  <a:sym typeface="Symbol" panose="05050102010706020507" pitchFamily="18" charset="2"/>
                </a:rPr>
                <a:t>  = N</a:t>
              </a:r>
              <a:r>
                <a:rPr lang="en-US" altLang="en-US" baseline="-25000" dirty="0">
                  <a:cs typeface="Times New Roman" panose="02020603050405020304" pitchFamily="18" charset="0"/>
                  <a:sym typeface="Symbol" panose="05050102010706020507" pitchFamily="18" charset="2"/>
                </a:rPr>
                <a:t>C</a:t>
              </a:r>
              <a:r>
                <a:rPr lang="en-US" altLang="en-US" dirty="0">
                  <a:cs typeface="Times New Roman" panose="02020603050405020304" pitchFamily="18" charset="0"/>
                  <a:sym typeface="Symbol" panose="05050102010706020507" pitchFamily="18" charset="2"/>
                </a:rPr>
                <a:t> – 400 = 0;                   </a:t>
              </a:r>
              <a:r>
                <a:rPr lang="en-US" altLang="en-US" u="sng" dirty="0">
                  <a:solidFill>
                    <a:srgbClr val="0000FA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N</a:t>
              </a:r>
              <a:r>
                <a:rPr lang="en-US" altLang="en-US" u="sng" baseline="-25000" dirty="0">
                  <a:solidFill>
                    <a:srgbClr val="0000FA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C</a:t>
              </a:r>
              <a:r>
                <a:rPr lang="en-US" altLang="en-US" u="sng" dirty="0">
                  <a:solidFill>
                    <a:srgbClr val="0000FA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 = 400 N</a:t>
              </a:r>
            </a:p>
            <a:p>
              <a:endParaRPr lang="en-US" altLang="en-US" dirty="0">
                <a:cs typeface="Times New Roman" panose="02020603050405020304" pitchFamily="18" charset="0"/>
                <a:sym typeface="Symbol" panose="05050102010706020507" pitchFamily="18" charset="2"/>
              </a:endParaRPr>
            </a:p>
            <a:p>
              <a:r>
                <a:rPr lang="en-US" altLang="en-US" dirty="0">
                  <a:cs typeface="Times New Roman" panose="02020603050405020304" pitchFamily="18" charset="0"/>
                  <a:sym typeface="Symbol" panose="05050102010706020507" pitchFamily="18" charset="2"/>
                </a:rPr>
                <a:t>        +  </a:t>
              </a:r>
              <a:r>
                <a:rPr lang="en-US" altLang="en-US" dirty="0" err="1">
                  <a:cs typeface="Times New Roman" panose="02020603050405020304" pitchFamily="18" charset="0"/>
                  <a:sym typeface="Symbol" panose="05050102010706020507" pitchFamily="18" charset="2"/>
                </a:rPr>
                <a:t>F</a:t>
              </a:r>
              <a:r>
                <a:rPr lang="en-US" altLang="en-US" baseline="-25000" dirty="0" err="1">
                  <a:cs typeface="Times New Roman" panose="02020603050405020304" pitchFamily="18" charset="0"/>
                  <a:sym typeface="Symbol" panose="05050102010706020507" pitchFamily="18" charset="2"/>
                </a:rPr>
                <a:t>y</a:t>
              </a:r>
              <a:r>
                <a:rPr lang="en-US" altLang="en-US" dirty="0">
                  <a:cs typeface="Times New Roman" panose="02020603050405020304" pitchFamily="18" charset="0"/>
                  <a:sym typeface="Symbol" panose="05050102010706020507" pitchFamily="18" charset="2"/>
                </a:rPr>
                <a:t>  =  – V</a:t>
              </a:r>
              <a:r>
                <a:rPr lang="en-US" altLang="en-US" baseline="-25000" dirty="0">
                  <a:cs typeface="Times New Roman" panose="02020603050405020304" pitchFamily="18" charset="0"/>
                  <a:sym typeface="Symbol" panose="05050102010706020507" pitchFamily="18" charset="2"/>
                </a:rPr>
                <a:t>C</a:t>
              </a:r>
              <a:r>
                <a:rPr lang="en-US" altLang="en-US" dirty="0">
                  <a:cs typeface="Times New Roman" panose="02020603050405020304" pitchFamily="18" charset="0"/>
                  <a:sym typeface="Symbol" panose="05050102010706020507" pitchFamily="18" charset="2"/>
                </a:rPr>
                <a:t> – 96 = 0;                 </a:t>
              </a:r>
              <a:r>
                <a:rPr lang="en-US" altLang="en-US" u="sng" dirty="0">
                  <a:solidFill>
                    <a:srgbClr val="0000FA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V</a:t>
              </a:r>
              <a:r>
                <a:rPr lang="en-US" altLang="en-US" u="sng" baseline="-25000" dirty="0">
                  <a:solidFill>
                    <a:srgbClr val="0000FA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C</a:t>
              </a:r>
              <a:r>
                <a:rPr lang="en-US" altLang="en-US" u="sng" dirty="0">
                  <a:solidFill>
                    <a:srgbClr val="0000FA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 =  – 96N</a:t>
              </a:r>
            </a:p>
            <a:p>
              <a:endParaRPr lang="en-US" altLang="en-US" dirty="0">
                <a:cs typeface="Times New Roman" panose="02020603050405020304" pitchFamily="18" charset="0"/>
                <a:sym typeface="Symbol" panose="05050102010706020507" pitchFamily="18" charset="2"/>
              </a:endParaRPr>
            </a:p>
            <a:p>
              <a:r>
                <a:rPr lang="en-US" altLang="en-US" dirty="0">
                  <a:cs typeface="Times New Roman" panose="02020603050405020304" pitchFamily="18" charset="0"/>
                  <a:sym typeface="Symbol" panose="05050102010706020507" pitchFamily="18" charset="2"/>
                </a:rPr>
                <a:t>         +  M</a:t>
              </a:r>
              <a:r>
                <a:rPr lang="en-US" altLang="en-US" baseline="-25000" dirty="0">
                  <a:cs typeface="Times New Roman" panose="02020603050405020304" pitchFamily="18" charset="0"/>
                  <a:sym typeface="Symbol" panose="05050102010706020507" pitchFamily="18" charset="2"/>
                </a:rPr>
                <a:t>C</a:t>
              </a:r>
              <a:r>
                <a:rPr lang="en-US" altLang="en-US" dirty="0">
                  <a:cs typeface="Times New Roman" panose="02020603050405020304" pitchFamily="18" charset="0"/>
                  <a:sym typeface="Symbol" panose="05050102010706020507" pitchFamily="18" charset="2"/>
                </a:rPr>
                <a:t>  =  96 (1</a:t>
              </a:r>
              <a:r>
                <a:rPr lang="en-US" altLang="en-US" b="1" dirty="0">
                  <a:cs typeface="Times New Roman" panose="02020603050405020304" pitchFamily="18" charset="0"/>
                  <a:sym typeface="Symbol" panose="05050102010706020507" pitchFamily="18" charset="2"/>
                </a:rPr>
                <a:t>.</a:t>
              </a:r>
              <a:r>
                <a:rPr lang="en-US" altLang="en-US" dirty="0">
                  <a:cs typeface="Times New Roman" panose="02020603050405020304" pitchFamily="18" charset="0"/>
                  <a:sym typeface="Symbol" panose="05050102010706020507" pitchFamily="18" charset="2"/>
                </a:rPr>
                <a:t>5) + M</a:t>
              </a:r>
              <a:r>
                <a:rPr lang="en-US" altLang="en-US" baseline="-25000" dirty="0">
                  <a:cs typeface="Times New Roman" panose="02020603050405020304" pitchFamily="18" charset="0"/>
                  <a:sym typeface="Symbol" panose="05050102010706020507" pitchFamily="18" charset="2"/>
                </a:rPr>
                <a:t>C</a:t>
              </a:r>
              <a:r>
                <a:rPr lang="en-US" altLang="en-US" dirty="0">
                  <a:cs typeface="Times New Roman" panose="02020603050405020304" pitchFamily="18" charset="0"/>
                  <a:sym typeface="Symbol" panose="05050102010706020507" pitchFamily="18" charset="2"/>
                </a:rPr>
                <a:t> = 0 ;         </a:t>
              </a:r>
              <a:r>
                <a:rPr lang="en-US" altLang="en-US" u="sng" dirty="0" smtClean="0">
                  <a:solidFill>
                    <a:srgbClr val="0000FA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M</a:t>
              </a:r>
              <a:r>
                <a:rPr lang="en-US" altLang="en-US" u="sng" baseline="-25000" dirty="0" smtClean="0">
                  <a:solidFill>
                    <a:srgbClr val="0000FA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C</a:t>
              </a:r>
              <a:r>
                <a:rPr lang="en-US" altLang="en-US" u="sng" dirty="0" smtClean="0">
                  <a:solidFill>
                    <a:srgbClr val="0000FA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lang="en-US" altLang="en-US" u="sng" dirty="0">
                  <a:solidFill>
                    <a:srgbClr val="0000FA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= -144 N</a:t>
              </a:r>
              <a:r>
                <a:rPr lang="en-US" altLang="en-US" b="1" u="sng" dirty="0">
                  <a:solidFill>
                    <a:srgbClr val="0000FA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lang="en-US" altLang="en-US" u="sng" dirty="0">
                  <a:solidFill>
                    <a:srgbClr val="0000FA"/>
                  </a:solidFill>
                  <a:cs typeface="Times New Roman" panose="02020603050405020304" pitchFamily="18" charset="0"/>
                  <a:sym typeface="Symbol" panose="05050102010706020507" pitchFamily="18" charset="2"/>
                </a:rPr>
                <a:t>m</a:t>
              </a:r>
            </a:p>
          </p:txBody>
        </p:sp>
        <p:sp>
          <p:nvSpPr>
            <p:cNvPr id="33" name="Arc 6"/>
            <p:cNvSpPr>
              <a:spLocks/>
            </p:cNvSpPr>
            <p:nvPr/>
          </p:nvSpPr>
          <p:spPr bwMode="auto">
            <a:xfrm rot="19585971" flipV="1">
              <a:off x="768" y="3552"/>
              <a:ext cx="199" cy="267"/>
            </a:xfrm>
            <a:custGeom>
              <a:avLst/>
              <a:gdLst>
                <a:gd name="G0" fmla="+- 0 0 0"/>
                <a:gd name="G1" fmla="+- 19393 0 0"/>
                <a:gd name="G2" fmla="+- 21600 0 0"/>
                <a:gd name="T0" fmla="*/ 9513 w 20509"/>
                <a:gd name="T1" fmla="*/ 0 h 19393"/>
                <a:gd name="T2" fmla="*/ 20509 w 20509"/>
                <a:gd name="T3" fmla="*/ 12615 h 19393"/>
                <a:gd name="T4" fmla="*/ 0 w 20509"/>
                <a:gd name="T5" fmla="*/ 19393 h 19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509" h="19393" fill="none" extrusionOk="0">
                  <a:moveTo>
                    <a:pt x="9512" y="0"/>
                  </a:moveTo>
                  <a:cubicBezTo>
                    <a:pt x="14724" y="2556"/>
                    <a:pt x="18687" y="7103"/>
                    <a:pt x="20508" y="12615"/>
                  </a:cubicBezTo>
                </a:path>
                <a:path w="20509" h="19393" stroke="0" extrusionOk="0">
                  <a:moveTo>
                    <a:pt x="9512" y="0"/>
                  </a:moveTo>
                  <a:cubicBezTo>
                    <a:pt x="14724" y="2556"/>
                    <a:pt x="18687" y="7103"/>
                    <a:pt x="20508" y="12615"/>
                  </a:cubicBezTo>
                  <a:lnTo>
                    <a:pt x="0" y="19393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429000" y="1752602"/>
            <a:ext cx="4751388" cy="1622426"/>
            <a:chOff x="3429000" y="1752602"/>
            <a:chExt cx="4751388" cy="1622426"/>
          </a:xfrm>
        </p:grpSpPr>
        <p:grpSp>
          <p:nvGrpSpPr>
            <p:cNvPr id="34" name="Group 9"/>
            <p:cNvGrpSpPr>
              <a:grpSpLocks/>
            </p:cNvGrpSpPr>
            <p:nvPr/>
          </p:nvGrpSpPr>
          <p:grpSpPr bwMode="auto">
            <a:xfrm>
              <a:off x="3429000" y="1752602"/>
              <a:ext cx="4751388" cy="1622426"/>
              <a:chOff x="2400" y="1104"/>
              <a:chExt cx="2993" cy="1022"/>
            </a:xfrm>
          </p:grpSpPr>
          <p:sp>
            <p:nvSpPr>
              <p:cNvPr id="35" name="Text Box 10"/>
              <p:cNvSpPr txBox="1">
                <a:spLocks noChangeArrowheads="1"/>
              </p:cNvSpPr>
              <p:nvPr/>
            </p:nvSpPr>
            <p:spPr bwMode="auto">
              <a:xfrm>
                <a:off x="2822" y="1855"/>
                <a:ext cx="490" cy="2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en-US" sz="2200"/>
                  <a:t>96 N</a:t>
                </a:r>
              </a:p>
            </p:txBody>
          </p:sp>
          <p:grpSp>
            <p:nvGrpSpPr>
              <p:cNvPr id="36" name="Group 11"/>
              <p:cNvGrpSpPr>
                <a:grpSpLocks/>
              </p:cNvGrpSpPr>
              <p:nvPr/>
            </p:nvGrpSpPr>
            <p:grpSpPr bwMode="auto">
              <a:xfrm>
                <a:off x="2400" y="1104"/>
                <a:ext cx="2993" cy="974"/>
                <a:chOff x="2400" y="1104"/>
                <a:chExt cx="2993" cy="974"/>
              </a:xfrm>
            </p:grpSpPr>
            <p:sp>
              <p:nvSpPr>
                <p:cNvPr id="37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4564" y="1807"/>
                  <a:ext cx="323" cy="27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en-US" sz="2200" dirty="0"/>
                    <a:t>V</a:t>
                  </a:r>
                  <a:r>
                    <a:rPr lang="en-US" altLang="en-US" sz="2200" baseline="-25000" dirty="0"/>
                    <a:t>C</a:t>
                  </a:r>
                  <a:endParaRPr lang="en-US" altLang="en-US" sz="2200" dirty="0"/>
                </a:p>
              </p:txBody>
            </p:sp>
            <p:grpSp>
              <p:nvGrpSpPr>
                <p:cNvPr id="38" name="Group 13"/>
                <p:cNvGrpSpPr>
                  <a:grpSpLocks/>
                </p:cNvGrpSpPr>
                <p:nvPr/>
              </p:nvGrpSpPr>
              <p:grpSpPr bwMode="auto">
                <a:xfrm>
                  <a:off x="2400" y="1104"/>
                  <a:ext cx="2993" cy="742"/>
                  <a:chOff x="2400" y="1104"/>
                  <a:chExt cx="2993" cy="742"/>
                </a:xfrm>
              </p:grpSpPr>
              <p:sp>
                <p:nvSpPr>
                  <p:cNvPr id="39" name="Text 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40" y="1327"/>
                    <a:ext cx="353" cy="27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altLang="en-US" sz="2200"/>
                      <a:t>M</a:t>
                    </a:r>
                    <a:r>
                      <a:rPr lang="en-US" altLang="en-US" sz="2200" baseline="-25000"/>
                      <a:t>C</a:t>
                    </a:r>
                    <a:endParaRPr lang="en-US" altLang="en-US" sz="2200"/>
                  </a:p>
                </p:txBody>
              </p:sp>
              <p:sp>
                <p:nvSpPr>
                  <p:cNvPr id="40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1510"/>
                    <a:ext cx="1584" cy="0"/>
                  </a:xfrm>
                  <a:prstGeom prst="line">
                    <a:avLst/>
                  </a:prstGeom>
                  <a:noFill/>
                  <a:ln w="571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 sz="2200"/>
                  </a:p>
                </p:txBody>
              </p:sp>
              <p:sp>
                <p:nvSpPr>
                  <p:cNvPr id="41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1558"/>
                    <a:ext cx="0" cy="288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A"/>
                    </a:solidFill>
                    <a:miter lim="800000"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 sz="2200"/>
                  </a:p>
                </p:txBody>
              </p:sp>
              <p:sp>
                <p:nvSpPr>
                  <p:cNvPr id="42" name="Line 1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592" y="1510"/>
                    <a:ext cx="336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A"/>
                    </a:solidFill>
                    <a:miter lim="800000"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 sz="2200"/>
                  </a:p>
                </p:txBody>
              </p:sp>
              <p:sp>
                <p:nvSpPr>
                  <p:cNvPr id="43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4656" y="1392"/>
                    <a:ext cx="0" cy="406"/>
                  </a:xfrm>
                  <a:prstGeom prst="line">
                    <a:avLst/>
                  </a:prstGeom>
                  <a:noFill/>
                  <a:ln w="38100">
                    <a:solidFill>
                      <a:srgbClr val="FF0000"/>
                    </a:solidFill>
                    <a:miter lim="800000"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 sz="2200"/>
                  </a:p>
                </p:txBody>
              </p:sp>
              <p:sp>
                <p:nvSpPr>
                  <p:cNvPr id="44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4704" y="1510"/>
                    <a:ext cx="19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00"/>
                    </a:solidFill>
                    <a:miter lim="800000"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 sz="2200"/>
                  </a:p>
                </p:txBody>
              </p:sp>
              <p:sp>
                <p:nvSpPr>
                  <p:cNvPr id="46" name="Text Box 2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656" y="1200"/>
                    <a:ext cx="323" cy="27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altLang="en-US" sz="2200" dirty="0"/>
                      <a:t>N</a:t>
                    </a:r>
                    <a:r>
                      <a:rPr lang="en-US" altLang="en-US" sz="2200" baseline="-25000" dirty="0"/>
                      <a:t>C</a:t>
                    </a:r>
                    <a:endParaRPr lang="en-US" altLang="en-US" sz="2200" dirty="0"/>
                  </a:p>
                </p:txBody>
              </p:sp>
              <p:sp>
                <p:nvSpPr>
                  <p:cNvPr id="47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1222"/>
                    <a:ext cx="0" cy="19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 sz="2200"/>
                  </a:p>
                </p:txBody>
              </p:sp>
              <p:sp>
                <p:nvSpPr>
                  <p:cNvPr id="48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4560" y="1222"/>
                    <a:ext cx="0" cy="19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 sz="2200"/>
                  </a:p>
                </p:txBody>
              </p:sp>
              <p:sp>
                <p:nvSpPr>
                  <p:cNvPr id="49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1318"/>
                    <a:ext cx="158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 type="arrow" w="med" len="med"/>
                    <a:tailEnd type="arrow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 sz="2200"/>
                  </a:p>
                </p:txBody>
              </p:sp>
              <p:sp>
                <p:nvSpPr>
                  <p:cNvPr id="50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446" y="1104"/>
                    <a:ext cx="682" cy="27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en-US" altLang="en-US" sz="2200" dirty="0"/>
                      <a:t>1.5 m</a:t>
                    </a:r>
                  </a:p>
                </p:txBody>
              </p:sp>
              <p:sp>
                <p:nvSpPr>
                  <p:cNvPr id="51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84" y="1502"/>
                    <a:ext cx="245" cy="27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altLang="en-US" sz="2200"/>
                      <a:t>A</a:t>
                    </a:r>
                  </a:p>
                </p:txBody>
              </p:sp>
              <p:sp>
                <p:nvSpPr>
                  <p:cNvPr id="52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400" y="1248"/>
                    <a:ext cx="556" cy="27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altLang="en-US" sz="2200" dirty="0"/>
                      <a:t>400 N</a:t>
                    </a:r>
                  </a:p>
                </p:txBody>
              </p:sp>
              <p:sp>
                <p:nvSpPr>
                  <p:cNvPr id="53" name="Text Box 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68" y="1534"/>
                    <a:ext cx="298" cy="27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en-US" altLang="en-US" sz="2200" dirty="0"/>
                      <a:t>C</a:t>
                    </a:r>
                  </a:p>
                </p:txBody>
              </p:sp>
            </p:grpSp>
          </p:grpSp>
        </p:grpSp>
        <p:sp>
          <p:nvSpPr>
            <p:cNvPr id="4" name="Arc 3"/>
            <p:cNvSpPr/>
            <p:nvPr/>
          </p:nvSpPr>
          <p:spPr>
            <a:xfrm rot="2534776">
              <a:off x="6714619" y="1952116"/>
              <a:ext cx="914400" cy="914400"/>
            </a:xfrm>
            <a:prstGeom prst="arc">
              <a:avLst>
                <a:gd name="adj1" fmla="val 16738856"/>
                <a:gd name="adj2" fmla="val 20957430"/>
              </a:avLst>
            </a:prstGeom>
            <a:ln w="28575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97016926"/>
      </p:ext>
    </p:extLst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762000" y="3962400"/>
            <a:ext cx="73914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61963" indent="-4619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 u="sng" dirty="0" smtClean="0">
                <a:solidFill>
                  <a:srgbClr val="990033"/>
                </a:solidFill>
              </a:rPr>
              <a:t>Solution:</a:t>
            </a:r>
            <a:endParaRPr lang="en-US" b="1" u="sng" dirty="0">
              <a:solidFill>
                <a:srgbClr val="990033"/>
              </a:solidFill>
            </a:endParaRPr>
          </a:p>
          <a:p>
            <a:pPr eaLnBrk="1" hangingPunct="1"/>
            <a:endParaRPr lang="en-US" sz="800" dirty="0"/>
          </a:p>
          <a:p>
            <a:pPr eaLnBrk="1" hangingPunct="1"/>
            <a:r>
              <a:rPr lang="en-US" dirty="0"/>
              <a:t>1.   Make an imaginary cut at </a:t>
            </a:r>
            <a:r>
              <a:rPr lang="en-US" dirty="0" smtClean="0"/>
              <a:t>C.  </a:t>
            </a:r>
            <a:r>
              <a:rPr lang="en-US" dirty="0"/>
              <a:t>Why there?</a:t>
            </a:r>
          </a:p>
          <a:p>
            <a:pPr eaLnBrk="1" hangingPunct="1"/>
            <a:r>
              <a:rPr lang="en-US" dirty="0"/>
              <a:t>	Which section will you pick to analyze via the FBD?</a:t>
            </a:r>
          </a:p>
        </p:txBody>
      </p:sp>
      <p:sp>
        <p:nvSpPr>
          <p:cNvPr id="15368" name="Text Box 3"/>
          <p:cNvSpPr txBox="1">
            <a:spLocks noChangeArrowheads="1"/>
          </p:cNvSpPr>
          <p:nvPr/>
        </p:nvSpPr>
        <p:spPr bwMode="auto">
          <a:xfrm>
            <a:off x="4857750" y="1208067"/>
            <a:ext cx="3518807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076325" indent="-10763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 dirty="0">
                <a:solidFill>
                  <a:srgbClr val="990033"/>
                </a:solidFill>
              </a:rPr>
              <a:t>Given</a:t>
            </a:r>
            <a:r>
              <a:rPr lang="en-US" dirty="0">
                <a:solidFill>
                  <a:srgbClr val="990033"/>
                </a:solidFill>
              </a:rPr>
              <a:t>: </a:t>
            </a:r>
            <a:r>
              <a:rPr lang="en-US" dirty="0"/>
              <a:t>	The loading on the beam.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b="1" dirty="0">
                <a:solidFill>
                  <a:srgbClr val="990033"/>
                </a:solidFill>
              </a:rPr>
              <a:t>Find</a:t>
            </a:r>
            <a:r>
              <a:rPr lang="en-US" dirty="0">
                <a:solidFill>
                  <a:srgbClr val="990033"/>
                </a:solidFill>
              </a:rPr>
              <a:t>:</a:t>
            </a:r>
            <a:r>
              <a:rPr lang="en-US" dirty="0"/>
              <a:t>	The internal forces at  point </a:t>
            </a:r>
            <a:r>
              <a:rPr lang="en-US" dirty="0" smtClean="0"/>
              <a:t>C.</a:t>
            </a:r>
            <a:endParaRPr lang="en-US" dirty="0"/>
          </a:p>
          <a:p>
            <a:pPr eaLnBrk="1" hangingPunct="1"/>
            <a:endParaRPr lang="en-US" b="1" dirty="0"/>
          </a:p>
          <a:p>
            <a:pPr eaLnBrk="1" hangingPunct="1"/>
            <a:r>
              <a:rPr lang="en-US" b="1" dirty="0">
                <a:solidFill>
                  <a:srgbClr val="990033"/>
                </a:solidFill>
              </a:rPr>
              <a:t> Plan</a:t>
            </a:r>
            <a:r>
              <a:rPr lang="en-US" dirty="0">
                <a:solidFill>
                  <a:srgbClr val="990033"/>
                </a:solidFill>
              </a:rPr>
              <a:t>: </a:t>
            </a:r>
            <a:r>
              <a:rPr lang="en-US" dirty="0"/>
              <a:t>	Follow the procedure!!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219200" y="5410200"/>
            <a:ext cx="61196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/>
              <a:t>Why will it be easier to work with segment </a:t>
            </a:r>
            <a:r>
              <a:rPr lang="en-US" dirty="0" smtClean="0"/>
              <a:t>AC?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GROUP  PROBLEM  SOLVING II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576" y="1371601"/>
            <a:ext cx="4714174" cy="2071956"/>
          </a:xfrm>
          <a:prstGeom prst="rect">
            <a:avLst/>
          </a:prstGeom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utoUpdateAnimBg="0"/>
      <p:bldP spid="15368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3"/>
          <p:cNvGrpSpPr>
            <a:grpSpLocks/>
          </p:cNvGrpSpPr>
          <p:nvPr/>
        </p:nvGrpSpPr>
        <p:grpSpPr bwMode="auto">
          <a:xfrm>
            <a:off x="610714" y="4114801"/>
            <a:ext cx="7999886" cy="1537803"/>
            <a:chOff x="169389" y="4256543"/>
            <a:chExt cx="7999886" cy="1538237"/>
          </a:xfrm>
        </p:grpSpPr>
        <p:sp>
          <p:nvSpPr>
            <p:cNvPr id="16413" name="Text Box 4"/>
            <p:cNvSpPr txBox="1">
              <a:spLocks noChangeArrowheads="1"/>
            </p:cNvSpPr>
            <p:nvPr/>
          </p:nvSpPr>
          <p:spPr bwMode="auto">
            <a:xfrm>
              <a:off x="457200" y="4286250"/>
              <a:ext cx="7712075" cy="1508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200"/>
                </a:spcAft>
              </a:pPr>
              <a:r>
                <a:rPr lang="en-US" dirty="0" smtClean="0">
                  <a:cs typeface="Times New Roman" pitchFamily="18" charset="0"/>
                  <a:sym typeface="Symbol" pitchFamily="18" charset="2"/>
                </a:rPr>
                <a:t>+ </a:t>
              </a:r>
              <a:r>
                <a:rPr lang="en-US" dirty="0">
                  <a:cs typeface="Times New Roman" pitchFamily="18" charset="0"/>
                  <a:sym typeface="Symbol" pitchFamily="18" charset="2"/>
                </a:rPr>
                <a:t> M</a:t>
              </a:r>
              <a:r>
                <a:rPr lang="en-US" baseline="-25000" dirty="0">
                  <a:cs typeface="Times New Roman" pitchFamily="18" charset="0"/>
                  <a:sym typeface="Symbol" pitchFamily="18" charset="2"/>
                </a:rPr>
                <a:t>A</a:t>
              </a:r>
              <a:r>
                <a:rPr lang="en-US" dirty="0">
                  <a:cs typeface="Times New Roman" pitchFamily="18" charset="0"/>
                  <a:sym typeface="Symbol" pitchFamily="18" charset="2"/>
                </a:rPr>
                <a:t> =   T</a:t>
              </a:r>
              <a:r>
                <a:rPr lang="en-US" baseline="-25000" dirty="0"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en-US" dirty="0">
                  <a:cs typeface="Times New Roman" pitchFamily="18" charset="0"/>
                  <a:sym typeface="Symbol" pitchFamily="18" charset="2"/>
                </a:rPr>
                <a:t>( </a:t>
              </a:r>
              <a:r>
                <a:rPr lang="en-US" dirty="0" smtClean="0">
                  <a:cs typeface="Times New Roman" pitchFamily="18" charset="0"/>
                  <a:sym typeface="Symbol" pitchFamily="18" charset="2"/>
                </a:rPr>
                <a:t>2.5 ) </a:t>
              </a:r>
              <a:r>
                <a:rPr lang="en-US" dirty="0">
                  <a:cs typeface="Times New Roman" pitchFamily="18" charset="0"/>
                  <a:sym typeface="Symbol" pitchFamily="18" charset="2"/>
                </a:rPr>
                <a:t>− 1800 </a:t>
              </a:r>
              <a:r>
                <a:rPr lang="en-US" dirty="0" smtClean="0">
                  <a:cs typeface="Times New Roman" pitchFamily="18" charset="0"/>
                  <a:sym typeface="Symbol" pitchFamily="18" charset="2"/>
                </a:rPr>
                <a:t>(6) </a:t>
              </a:r>
              <a:r>
                <a:rPr lang="en-US" dirty="0">
                  <a:cs typeface="Times New Roman" pitchFamily="18" charset="0"/>
                  <a:sym typeface="Symbol" pitchFamily="18" charset="2"/>
                </a:rPr>
                <a:t>= 0 </a:t>
              </a:r>
              <a:r>
                <a:rPr lang="en-US" dirty="0" smtClean="0">
                  <a:cs typeface="Times New Roman" pitchFamily="18" charset="0"/>
                  <a:sym typeface="Symbol" pitchFamily="18" charset="2"/>
                </a:rPr>
                <a:t>;    T </a:t>
              </a:r>
              <a:r>
                <a:rPr lang="en-US" dirty="0">
                  <a:cs typeface="Times New Roman" pitchFamily="18" charset="0"/>
                  <a:sym typeface="Symbol" pitchFamily="18" charset="2"/>
                </a:rPr>
                <a:t>= </a:t>
              </a:r>
              <a:r>
                <a:rPr lang="en-US" dirty="0" smtClean="0">
                  <a:cs typeface="Times New Roman" pitchFamily="18" charset="0"/>
                  <a:sym typeface="Symbol" pitchFamily="18" charset="2"/>
                </a:rPr>
                <a:t>4320 </a:t>
              </a:r>
              <a:r>
                <a:rPr lang="en-US" dirty="0" err="1" smtClean="0">
                  <a:cs typeface="Times New Roman" pitchFamily="18" charset="0"/>
                  <a:sym typeface="Symbol" pitchFamily="18" charset="2"/>
                </a:rPr>
                <a:t>lb</a:t>
              </a:r>
              <a:r>
                <a:rPr lang="en-US" dirty="0" smtClean="0">
                  <a:cs typeface="Times New Roman" pitchFamily="18" charset="0"/>
                  <a:sym typeface="Symbol" pitchFamily="18" charset="2"/>
                </a:rPr>
                <a:t>   </a:t>
              </a:r>
            </a:p>
            <a:p>
              <a:pPr eaLnBrk="1" hangingPunct="1">
                <a:spcAft>
                  <a:spcPts val="1200"/>
                </a:spcAft>
              </a:pPr>
              <a:r>
                <a:rPr lang="en-US" dirty="0">
                  <a:cs typeface="Times New Roman" pitchFamily="18" charset="0"/>
                  <a:sym typeface="Symbol" pitchFamily="18" charset="2"/>
                </a:rPr>
                <a:t> +  </a:t>
              </a:r>
              <a:r>
                <a:rPr lang="en-US" dirty="0" err="1">
                  <a:cs typeface="Times New Roman" pitchFamily="18" charset="0"/>
                  <a:sym typeface="Symbol" pitchFamily="18" charset="2"/>
                </a:rPr>
                <a:t>F</a:t>
              </a:r>
              <a:r>
                <a:rPr lang="en-US" baseline="-25000" dirty="0" err="1">
                  <a:cs typeface="Times New Roman" pitchFamily="18" charset="0"/>
                  <a:sym typeface="Symbol" pitchFamily="18" charset="2"/>
                </a:rPr>
                <a:t>x</a:t>
              </a:r>
              <a:r>
                <a:rPr lang="en-US" dirty="0">
                  <a:cs typeface="Times New Roman" pitchFamily="18" charset="0"/>
                  <a:sym typeface="Symbol" pitchFamily="18" charset="2"/>
                </a:rPr>
                <a:t>  </a:t>
              </a:r>
              <a:r>
                <a:rPr lang="en-US" dirty="0" smtClean="0">
                  <a:cs typeface="Times New Roman" pitchFamily="18" charset="0"/>
                  <a:sym typeface="Symbol" pitchFamily="18" charset="2"/>
                </a:rPr>
                <a:t>=  A</a:t>
              </a:r>
              <a:r>
                <a:rPr lang="en-US" baseline="-25000" dirty="0" smtClean="0">
                  <a:cs typeface="Times New Roman" pitchFamily="18" charset="0"/>
                  <a:sym typeface="Symbol" pitchFamily="18" charset="2"/>
                </a:rPr>
                <a:t>x</a:t>
              </a:r>
              <a:r>
                <a:rPr lang="en-US" dirty="0" smtClean="0"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en-US" dirty="0">
                  <a:cs typeface="Times New Roman" pitchFamily="18" charset="0"/>
                  <a:sym typeface="Symbol" pitchFamily="18" charset="2"/>
                </a:rPr>
                <a:t>− </a:t>
              </a:r>
              <a:r>
                <a:rPr lang="en-US" dirty="0" smtClean="0">
                  <a:cs typeface="Times New Roman" pitchFamily="18" charset="0"/>
                  <a:sym typeface="Symbol" pitchFamily="18" charset="2"/>
                </a:rPr>
                <a:t>4320 = 0 ;   A</a:t>
              </a:r>
              <a:r>
                <a:rPr lang="en-US" baseline="-25000" dirty="0" smtClean="0">
                  <a:cs typeface="Times New Roman" pitchFamily="18" charset="0"/>
                  <a:sym typeface="Symbol" pitchFamily="18" charset="2"/>
                </a:rPr>
                <a:t>x</a:t>
              </a:r>
              <a:r>
                <a:rPr lang="en-US" dirty="0" smtClean="0">
                  <a:cs typeface="Times New Roman" pitchFamily="18" charset="0"/>
                  <a:sym typeface="Symbol" pitchFamily="18" charset="2"/>
                </a:rPr>
                <a:t> = </a:t>
              </a:r>
              <a:r>
                <a:rPr lang="en-US" dirty="0">
                  <a:cs typeface="Times New Roman" pitchFamily="18" charset="0"/>
                  <a:sym typeface="Symbol" pitchFamily="18" charset="2"/>
                </a:rPr>
                <a:t>4320 </a:t>
              </a:r>
              <a:r>
                <a:rPr lang="en-US" dirty="0" err="1" smtClean="0">
                  <a:cs typeface="Times New Roman" pitchFamily="18" charset="0"/>
                  <a:sym typeface="Symbol" pitchFamily="18" charset="2"/>
                </a:rPr>
                <a:t>lb</a:t>
              </a:r>
              <a:endParaRPr lang="en-US" dirty="0">
                <a:cs typeface="Times New Roman" pitchFamily="18" charset="0"/>
                <a:sym typeface="Symbol" pitchFamily="18" charset="2"/>
              </a:endParaRPr>
            </a:p>
            <a:p>
              <a:pPr eaLnBrk="1" hangingPunct="1">
                <a:spcAft>
                  <a:spcPts val="1200"/>
                </a:spcAft>
              </a:pPr>
              <a:r>
                <a:rPr lang="en-US" dirty="0" smtClean="0">
                  <a:cs typeface="Times New Roman" pitchFamily="18" charset="0"/>
                  <a:sym typeface="Symbol" pitchFamily="18" charset="2"/>
                </a:rPr>
                <a:t> </a:t>
              </a:r>
              <a:r>
                <a:rPr lang="en-US" dirty="0">
                  <a:cs typeface="Times New Roman" pitchFamily="18" charset="0"/>
                  <a:sym typeface="Symbol" pitchFamily="18" charset="2"/>
                </a:rPr>
                <a:t>+  </a:t>
              </a:r>
              <a:r>
                <a:rPr lang="en-US" dirty="0" err="1" smtClean="0">
                  <a:cs typeface="Times New Roman" pitchFamily="18" charset="0"/>
                  <a:sym typeface="Symbol" pitchFamily="18" charset="2"/>
                </a:rPr>
                <a:t>F</a:t>
              </a:r>
              <a:r>
                <a:rPr lang="en-US" baseline="-25000" dirty="0" err="1" smtClean="0">
                  <a:cs typeface="Times New Roman" pitchFamily="18" charset="0"/>
                  <a:sym typeface="Symbol" pitchFamily="18" charset="2"/>
                </a:rPr>
                <a:t>y</a:t>
              </a:r>
              <a:r>
                <a:rPr lang="en-US" dirty="0" smtClean="0">
                  <a:cs typeface="Times New Roman" pitchFamily="18" charset="0"/>
                  <a:sym typeface="Symbol" pitchFamily="18" charset="2"/>
                </a:rPr>
                <a:t>  </a:t>
              </a:r>
              <a:r>
                <a:rPr lang="en-US" dirty="0">
                  <a:cs typeface="Times New Roman" pitchFamily="18" charset="0"/>
                  <a:sym typeface="Symbol" pitchFamily="18" charset="2"/>
                </a:rPr>
                <a:t>=  </a:t>
              </a:r>
              <a:r>
                <a:rPr lang="en-US" dirty="0" smtClean="0">
                  <a:cs typeface="Times New Roman" pitchFamily="18" charset="0"/>
                  <a:sym typeface="Symbol" pitchFamily="18" charset="2"/>
                </a:rPr>
                <a:t>A</a:t>
              </a:r>
              <a:r>
                <a:rPr lang="en-US" baseline="-25000" dirty="0" smtClean="0">
                  <a:cs typeface="Times New Roman" pitchFamily="18" charset="0"/>
                  <a:sym typeface="Symbol" pitchFamily="18" charset="2"/>
                </a:rPr>
                <a:t>y</a:t>
              </a:r>
              <a:r>
                <a:rPr lang="en-US" dirty="0" smtClean="0"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en-US" dirty="0">
                  <a:cs typeface="Times New Roman" pitchFamily="18" charset="0"/>
                  <a:sym typeface="Symbol" pitchFamily="18" charset="2"/>
                </a:rPr>
                <a:t>− </a:t>
              </a:r>
              <a:r>
                <a:rPr lang="en-US" dirty="0" smtClean="0">
                  <a:cs typeface="Times New Roman" pitchFamily="18" charset="0"/>
                  <a:sym typeface="Symbol" pitchFamily="18" charset="2"/>
                </a:rPr>
                <a:t>1800 </a:t>
              </a:r>
              <a:r>
                <a:rPr lang="en-US" dirty="0">
                  <a:cs typeface="Times New Roman" pitchFamily="18" charset="0"/>
                  <a:sym typeface="Symbol" pitchFamily="18" charset="2"/>
                </a:rPr>
                <a:t>= 0 ;   </a:t>
              </a:r>
              <a:r>
                <a:rPr lang="en-US" dirty="0" smtClean="0">
                  <a:cs typeface="Times New Roman" pitchFamily="18" charset="0"/>
                  <a:sym typeface="Symbol" pitchFamily="18" charset="2"/>
                </a:rPr>
                <a:t> A</a:t>
              </a:r>
              <a:r>
                <a:rPr lang="en-US" baseline="-25000" dirty="0" smtClean="0">
                  <a:cs typeface="Times New Roman" pitchFamily="18" charset="0"/>
                  <a:sym typeface="Symbol" pitchFamily="18" charset="2"/>
                </a:rPr>
                <a:t>y</a:t>
              </a:r>
              <a:r>
                <a:rPr lang="en-US" dirty="0" smtClean="0"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en-US" dirty="0">
                  <a:cs typeface="Times New Roman" pitchFamily="18" charset="0"/>
                  <a:sym typeface="Symbol" pitchFamily="18" charset="2"/>
                </a:rPr>
                <a:t>= </a:t>
              </a:r>
              <a:r>
                <a:rPr lang="en-US" dirty="0" smtClean="0">
                  <a:cs typeface="Times New Roman" pitchFamily="18" charset="0"/>
                  <a:sym typeface="Symbol" pitchFamily="18" charset="2"/>
                </a:rPr>
                <a:t>1800 </a:t>
              </a:r>
              <a:r>
                <a:rPr lang="en-US" dirty="0" err="1" smtClean="0">
                  <a:cs typeface="Times New Roman" pitchFamily="18" charset="0"/>
                  <a:sym typeface="Symbol" pitchFamily="18" charset="2"/>
                </a:rPr>
                <a:t>lb</a:t>
              </a:r>
              <a:r>
                <a:rPr lang="en-US" dirty="0" smtClean="0">
                  <a:cs typeface="Times New Roman" pitchFamily="18" charset="0"/>
                  <a:sym typeface="Symbol" pitchFamily="18" charset="2"/>
                </a:rPr>
                <a:t>                       </a:t>
              </a:r>
              <a:endParaRPr lang="en-US" u="sng" dirty="0">
                <a:solidFill>
                  <a:srgbClr val="0000FA"/>
                </a:solidFill>
              </a:endParaRPr>
            </a:p>
          </p:txBody>
        </p:sp>
        <p:sp>
          <p:nvSpPr>
            <p:cNvPr id="16414" name="Arc 5"/>
            <p:cNvSpPr>
              <a:spLocks/>
            </p:cNvSpPr>
            <p:nvPr/>
          </p:nvSpPr>
          <p:spPr bwMode="auto">
            <a:xfrm rot="19585971" flipV="1">
              <a:off x="169389" y="4256543"/>
              <a:ext cx="287338" cy="423863"/>
            </a:xfrm>
            <a:custGeom>
              <a:avLst/>
              <a:gdLst>
                <a:gd name="T0" fmla="*/ 2147483647 w 20509"/>
                <a:gd name="T1" fmla="*/ 0 h 19393"/>
                <a:gd name="T2" fmla="*/ 2147483647 w 20509"/>
                <a:gd name="T3" fmla="*/ 2147483647 h 19393"/>
                <a:gd name="T4" fmla="*/ 0 w 20509"/>
                <a:gd name="T5" fmla="*/ 2147483647 h 19393"/>
                <a:gd name="T6" fmla="*/ 0 60000 65536"/>
                <a:gd name="T7" fmla="*/ 0 60000 65536"/>
                <a:gd name="T8" fmla="*/ 0 60000 65536"/>
                <a:gd name="T9" fmla="*/ 0 w 20509"/>
                <a:gd name="T10" fmla="*/ 0 h 19393"/>
                <a:gd name="T11" fmla="*/ 20509 w 20509"/>
                <a:gd name="T12" fmla="*/ 19393 h 193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509" h="19393" fill="none" extrusionOk="0">
                  <a:moveTo>
                    <a:pt x="9512" y="0"/>
                  </a:moveTo>
                  <a:cubicBezTo>
                    <a:pt x="14724" y="2556"/>
                    <a:pt x="18687" y="7103"/>
                    <a:pt x="20508" y="12615"/>
                  </a:cubicBezTo>
                </a:path>
                <a:path w="20509" h="19393" stroke="0" extrusionOk="0">
                  <a:moveTo>
                    <a:pt x="9512" y="0"/>
                  </a:moveTo>
                  <a:cubicBezTo>
                    <a:pt x="14724" y="2556"/>
                    <a:pt x="18687" y="7103"/>
                    <a:pt x="20508" y="12615"/>
                  </a:cubicBezTo>
                  <a:lnTo>
                    <a:pt x="0" y="19393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391" name="Text Box 2"/>
          <p:cNvSpPr txBox="1">
            <a:spLocks noChangeArrowheads="1"/>
          </p:cNvSpPr>
          <p:nvPr/>
        </p:nvSpPr>
        <p:spPr bwMode="auto">
          <a:xfrm>
            <a:off x="365125" y="990600"/>
            <a:ext cx="74072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7525" indent="-5175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/>
              <a:t>2.   D</a:t>
            </a:r>
            <a:r>
              <a:rPr lang="en-US" dirty="0" smtClean="0"/>
              <a:t>etermine </a:t>
            </a:r>
            <a:r>
              <a:rPr lang="en-US" dirty="0"/>
              <a:t>the </a:t>
            </a:r>
            <a:r>
              <a:rPr lang="en-US" dirty="0" smtClean="0"/>
              <a:t>reactions at A, </a:t>
            </a:r>
            <a:r>
              <a:rPr lang="en-US" dirty="0"/>
              <a:t>using a FBD and the  E-of-E for the entire frame.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GROUP  PROBLEM  SOLVING II </a:t>
            </a:r>
            <a:r>
              <a:rPr lang="en-US" sz="2400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(continued)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  <p:pic>
        <p:nvPicPr>
          <p:cNvPr id="46" name="Picture 4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7340" y="1963635"/>
            <a:ext cx="3395441" cy="1492351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4572000" y="1675666"/>
            <a:ext cx="4100617" cy="2039009"/>
            <a:chOff x="4572000" y="1675666"/>
            <a:chExt cx="4100617" cy="2039009"/>
          </a:xfrm>
        </p:grpSpPr>
        <p:grpSp>
          <p:nvGrpSpPr>
            <p:cNvPr id="11" name="Group 10"/>
            <p:cNvGrpSpPr/>
            <p:nvPr/>
          </p:nvGrpSpPr>
          <p:grpSpPr>
            <a:xfrm>
              <a:off x="4572000" y="1905000"/>
              <a:ext cx="4100617" cy="1809675"/>
              <a:chOff x="211105" y="1928590"/>
              <a:chExt cx="4100617" cy="1809675"/>
            </a:xfrm>
          </p:grpSpPr>
          <p:pic>
            <p:nvPicPr>
              <p:cNvPr id="29" name="Picture 28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23661" y="1963636"/>
                <a:ext cx="3788061" cy="1664914"/>
              </a:xfrm>
              <a:prstGeom prst="rect">
                <a:avLst/>
              </a:prstGeom>
            </p:spPr>
          </p:pic>
          <p:sp>
            <p:nvSpPr>
              <p:cNvPr id="5" name="Rectangle 4"/>
              <p:cNvSpPr/>
              <p:nvPr/>
            </p:nvSpPr>
            <p:spPr bwMode="auto">
              <a:xfrm>
                <a:off x="628650" y="1979965"/>
                <a:ext cx="1504950" cy="730143"/>
              </a:xfrm>
              <a:prstGeom prst="rect">
                <a:avLst/>
              </a:prstGeom>
              <a:solidFill>
                <a:schemeClr val="bg1"/>
              </a:solidFill>
              <a:ln w="38100">
                <a:noFill/>
                <a:miter lim="800000"/>
                <a:headEnd/>
                <a:tailEnd type="triangle" w="med" len="med"/>
              </a:ln>
              <a:extLst/>
            </p:spPr>
            <p:txBody>
              <a:bodyPr wrap="none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Rectangle 5"/>
              <p:cNvSpPr/>
              <p:nvPr/>
            </p:nvSpPr>
            <p:spPr bwMode="auto">
              <a:xfrm>
                <a:off x="3733800" y="2932755"/>
                <a:ext cx="577922" cy="307534"/>
              </a:xfrm>
              <a:prstGeom prst="rect">
                <a:avLst/>
              </a:prstGeom>
              <a:solidFill>
                <a:schemeClr val="bg1"/>
              </a:solidFill>
              <a:ln w="38100">
                <a:noFill/>
                <a:miter lim="800000"/>
                <a:headEnd/>
                <a:tailEnd type="triangle" w="med" len="med"/>
              </a:ln>
              <a:extLst/>
            </p:spPr>
            <p:txBody>
              <a:bodyPr wrap="none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 6"/>
              <p:cNvSpPr/>
              <p:nvPr/>
            </p:nvSpPr>
            <p:spPr bwMode="auto">
              <a:xfrm>
                <a:off x="597591" y="2918546"/>
                <a:ext cx="3174591" cy="710004"/>
              </a:xfrm>
              <a:prstGeom prst="rect">
                <a:avLst/>
              </a:prstGeom>
              <a:solidFill>
                <a:schemeClr val="bg1"/>
              </a:solidFill>
              <a:ln w="38100">
                <a:noFill/>
                <a:miter lim="800000"/>
                <a:headEnd/>
                <a:tailEnd type="triangle" w="med" len="med"/>
              </a:ln>
              <a:extLst/>
            </p:spPr>
            <p:txBody>
              <a:bodyPr wrap="none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Line 85"/>
              <p:cNvSpPr>
                <a:spLocks noChangeShapeType="1"/>
              </p:cNvSpPr>
              <p:nvPr/>
            </p:nvSpPr>
            <p:spPr bwMode="auto">
              <a:xfrm>
                <a:off x="330698" y="2849021"/>
                <a:ext cx="457021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4" name="Line 84"/>
              <p:cNvSpPr>
                <a:spLocks noChangeShapeType="1"/>
              </p:cNvSpPr>
              <p:nvPr/>
            </p:nvSpPr>
            <p:spPr bwMode="auto">
              <a:xfrm flipV="1">
                <a:off x="822009" y="2907117"/>
                <a:ext cx="0" cy="380953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" name="Line 86"/>
              <p:cNvSpPr>
                <a:spLocks noChangeShapeType="1"/>
              </p:cNvSpPr>
              <p:nvPr/>
            </p:nvSpPr>
            <p:spPr bwMode="auto">
              <a:xfrm>
                <a:off x="2278380" y="2932755"/>
                <a:ext cx="0" cy="380953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6" name="Line 85"/>
              <p:cNvSpPr>
                <a:spLocks noChangeShapeType="1"/>
              </p:cNvSpPr>
              <p:nvPr/>
            </p:nvSpPr>
            <p:spPr bwMode="auto">
              <a:xfrm>
                <a:off x="1752779" y="2221230"/>
                <a:ext cx="457021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 type="triangl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7" name="Text Box 99"/>
              <p:cNvSpPr txBox="1">
                <a:spLocks noChangeArrowheads="1"/>
              </p:cNvSpPr>
              <p:nvPr/>
            </p:nvSpPr>
            <p:spPr bwMode="auto">
              <a:xfrm>
                <a:off x="1429028" y="1928590"/>
                <a:ext cx="372218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dirty="0"/>
                  <a:t>T</a:t>
                </a:r>
              </a:p>
            </p:txBody>
          </p:sp>
          <p:sp>
            <p:nvSpPr>
              <p:cNvPr id="38" name="Text Box 94"/>
              <p:cNvSpPr txBox="1">
                <a:spLocks noChangeArrowheads="1"/>
              </p:cNvSpPr>
              <p:nvPr/>
            </p:nvSpPr>
            <p:spPr bwMode="auto">
              <a:xfrm>
                <a:off x="211105" y="2362200"/>
                <a:ext cx="510076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dirty="0"/>
                  <a:t>A</a:t>
                </a:r>
                <a:r>
                  <a:rPr lang="en-US" baseline="-25000" dirty="0"/>
                  <a:t>x</a:t>
                </a:r>
                <a:endParaRPr lang="en-US" dirty="0"/>
              </a:p>
            </p:txBody>
          </p:sp>
          <p:sp>
            <p:nvSpPr>
              <p:cNvPr id="39" name="Text Box 98"/>
              <p:cNvSpPr txBox="1">
                <a:spLocks noChangeArrowheads="1"/>
              </p:cNvSpPr>
              <p:nvPr/>
            </p:nvSpPr>
            <p:spPr bwMode="auto">
              <a:xfrm>
                <a:off x="762000" y="3195935"/>
                <a:ext cx="481799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dirty="0"/>
                  <a:t>A</a:t>
                </a:r>
                <a:r>
                  <a:rPr lang="en-US" baseline="-25000" dirty="0"/>
                  <a:t>y</a:t>
                </a:r>
                <a:endParaRPr lang="en-US" dirty="0"/>
              </a:p>
            </p:txBody>
          </p:sp>
          <p:sp>
            <p:nvSpPr>
              <p:cNvPr id="40" name="Text Box 100"/>
              <p:cNvSpPr txBox="1">
                <a:spLocks noChangeArrowheads="1"/>
              </p:cNvSpPr>
              <p:nvPr/>
            </p:nvSpPr>
            <p:spPr bwMode="auto">
              <a:xfrm>
                <a:off x="1846712" y="3276600"/>
                <a:ext cx="1116011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dirty="0"/>
                  <a:t>1800 </a:t>
                </a:r>
                <a:r>
                  <a:rPr lang="en-US" dirty="0" err="1" smtClean="0"/>
                  <a:t>lb</a:t>
                </a:r>
                <a:endParaRPr lang="en-US" dirty="0"/>
              </a:p>
            </p:txBody>
          </p:sp>
          <p:cxnSp>
            <p:nvCxnSpPr>
              <p:cNvPr id="9" name="Straight Arrow Connector 8"/>
              <p:cNvCxnSpPr/>
              <p:nvPr/>
            </p:nvCxnSpPr>
            <p:spPr>
              <a:xfrm flipV="1">
                <a:off x="841887" y="3111623"/>
                <a:ext cx="1387791" cy="1160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Text Box 95"/>
              <p:cNvSpPr txBox="1">
                <a:spLocks noChangeArrowheads="1"/>
              </p:cNvSpPr>
              <p:nvPr/>
            </p:nvSpPr>
            <p:spPr bwMode="auto">
              <a:xfrm>
                <a:off x="1273315" y="3059668"/>
                <a:ext cx="49885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sz="1800" dirty="0"/>
                  <a:t>6</a:t>
                </a:r>
                <a:r>
                  <a:rPr lang="en-US" sz="1800" dirty="0" smtClean="0"/>
                  <a:t> </a:t>
                </a:r>
                <a:r>
                  <a:rPr lang="en-US" sz="1800" dirty="0" err="1" smtClean="0"/>
                  <a:t>ft</a:t>
                </a:r>
                <a:endParaRPr lang="en-US" sz="1800" dirty="0"/>
              </a:p>
            </p:txBody>
          </p:sp>
        </p:grpSp>
        <p:sp>
          <p:nvSpPr>
            <p:cNvPr id="47" name="TextBox 30"/>
            <p:cNvSpPr txBox="1">
              <a:spLocks noChangeArrowheads="1"/>
            </p:cNvSpPr>
            <p:nvPr/>
          </p:nvSpPr>
          <p:spPr bwMode="auto">
            <a:xfrm>
              <a:off x="5384255" y="1675666"/>
              <a:ext cx="222048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2000" u="sng" dirty="0" smtClean="0">
                  <a:solidFill>
                    <a:srgbClr val="0000FA"/>
                  </a:solidFill>
                </a:rPr>
                <a:t>Free Body Diagram</a:t>
              </a:r>
              <a:endParaRPr lang="en-US" sz="2000" u="sng" dirty="0">
                <a:solidFill>
                  <a:srgbClr val="0000FA"/>
                </a:solidFill>
              </a:endParaRPr>
            </a:p>
          </p:txBody>
        </p:sp>
      </p:grp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6" name="Text Box 6"/>
          <p:cNvSpPr txBox="1">
            <a:spLocks noChangeArrowheads="1"/>
          </p:cNvSpPr>
          <p:nvPr/>
        </p:nvSpPr>
        <p:spPr bwMode="auto">
          <a:xfrm>
            <a:off x="609600" y="1066800"/>
            <a:ext cx="746760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/>
              <a:t>3.  A FBD of </a:t>
            </a:r>
            <a:r>
              <a:rPr lang="en-US" dirty="0" smtClean="0"/>
              <a:t>section AC </a:t>
            </a:r>
            <a:r>
              <a:rPr lang="en-US" dirty="0"/>
              <a:t>is shown below.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GROUP  PROBLEM  SOLVING II </a:t>
            </a:r>
            <a:r>
              <a:rPr lang="en-US" sz="2400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(continued)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7340" y="1963635"/>
            <a:ext cx="3395441" cy="1492351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4267200" y="1600200"/>
            <a:ext cx="4468151" cy="1917251"/>
            <a:chOff x="4267200" y="1600200"/>
            <a:chExt cx="4468151" cy="1917251"/>
          </a:xfrm>
        </p:grpSpPr>
        <p:grpSp>
          <p:nvGrpSpPr>
            <p:cNvPr id="5" name="Group 4"/>
            <p:cNvGrpSpPr/>
            <p:nvPr/>
          </p:nvGrpSpPr>
          <p:grpSpPr>
            <a:xfrm>
              <a:off x="4267200" y="1600200"/>
              <a:ext cx="4468151" cy="1917251"/>
              <a:chOff x="4298025" y="1707903"/>
              <a:chExt cx="4468151" cy="1917251"/>
            </a:xfrm>
          </p:grpSpPr>
          <p:grpSp>
            <p:nvGrpSpPr>
              <p:cNvPr id="17417" name="Group 73"/>
              <p:cNvGrpSpPr>
                <a:grpSpLocks/>
              </p:cNvGrpSpPr>
              <p:nvPr/>
            </p:nvGrpSpPr>
            <p:grpSpPr bwMode="auto">
              <a:xfrm>
                <a:off x="5227638" y="2112963"/>
                <a:ext cx="3538538" cy="1435100"/>
                <a:chOff x="5302250" y="1350943"/>
                <a:chExt cx="3540149" cy="1434537"/>
              </a:xfrm>
            </p:grpSpPr>
            <p:sp>
              <p:nvSpPr>
                <p:cNvPr id="17419" name="Line 23"/>
                <p:cNvSpPr>
                  <a:spLocks noChangeShapeType="1"/>
                </p:cNvSpPr>
                <p:nvPr/>
              </p:nvSpPr>
              <p:spPr bwMode="auto">
                <a:xfrm>
                  <a:off x="7816850" y="1711325"/>
                  <a:ext cx="0" cy="304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7421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7927650" y="2416406"/>
                  <a:ext cx="454164" cy="3690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sz="1800" dirty="0" smtClean="0"/>
                    <a:t>V</a:t>
                  </a:r>
                  <a:r>
                    <a:rPr lang="en-US" sz="1800" baseline="-25000" dirty="0"/>
                    <a:t>C</a:t>
                  </a:r>
                  <a:endParaRPr lang="en-US" sz="1800" dirty="0"/>
                </a:p>
              </p:txBody>
            </p:sp>
            <p:sp>
              <p:nvSpPr>
                <p:cNvPr id="17422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8349739" y="1816352"/>
                  <a:ext cx="492660" cy="3692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sz="1800" dirty="0" smtClean="0"/>
                    <a:t>M</a:t>
                  </a:r>
                  <a:r>
                    <a:rPr lang="en-US" sz="1800" baseline="-25000" dirty="0"/>
                    <a:t>C</a:t>
                  </a:r>
                  <a:endParaRPr lang="en-US" sz="1800" dirty="0"/>
                </a:p>
              </p:txBody>
            </p:sp>
            <p:sp>
              <p:nvSpPr>
                <p:cNvPr id="17423" name="Line 15"/>
                <p:cNvSpPr>
                  <a:spLocks noChangeShapeType="1"/>
                </p:cNvSpPr>
                <p:nvPr/>
              </p:nvSpPr>
              <p:spPr bwMode="auto">
                <a:xfrm>
                  <a:off x="5302250" y="2168525"/>
                  <a:ext cx="2514600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7425" name="Line 18"/>
                <p:cNvSpPr>
                  <a:spLocks noChangeShapeType="1"/>
                </p:cNvSpPr>
                <p:nvPr/>
              </p:nvSpPr>
              <p:spPr bwMode="auto">
                <a:xfrm>
                  <a:off x="7927133" y="1905000"/>
                  <a:ext cx="0" cy="644525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7426" name="Line 19"/>
                <p:cNvSpPr>
                  <a:spLocks noChangeShapeType="1"/>
                </p:cNvSpPr>
                <p:nvPr/>
              </p:nvSpPr>
              <p:spPr bwMode="auto">
                <a:xfrm>
                  <a:off x="7993605" y="2147544"/>
                  <a:ext cx="304800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 type="non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7427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7926362" y="1725392"/>
                  <a:ext cx="454173" cy="3692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sz="1800" dirty="0" smtClean="0"/>
                    <a:t>N</a:t>
                  </a:r>
                  <a:r>
                    <a:rPr lang="en-US" sz="1800" baseline="-25000" dirty="0"/>
                    <a:t>C</a:t>
                  </a:r>
                  <a:endParaRPr lang="en-US" sz="1800" dirty="0"/>
                </a:p>
              </p:txBody>
            </p:sp>
            <p:sp>
              <p:nvSpPr>
                <p:cNvPr id="17428" name="Line 22"/>
                <p:cNvSpPr>
                  <a:spLocks noChangeShapeType="1"/>
                </p:cNvSpPr>
                <p:nvPr/>
              </p:nvSpPr>
              <p:spPr bwMode="auto">
                <a:xfrm>
                  <a:off x="5302250" y="1711325"/>
                  <a:ext cx="0" cy="304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7429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5548735" y="1600225"/>
                  <a:ext cx="1082675" cy="3385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sz="1600" dirty="0" smtClean="0"/>
                    <a:t>1.5 </a:t>
                  </a:r>
                  <a:r>
                    <a:rPr lang="en-US" sz="1600" dirty="0" err="1" smtClean="0"/>
                    <a:t>ft</a:t>
                  </a:r>
                  <a:endParaRPr lang="en-US" sz="1600" dirty="0"/>
                </a:p>
              </p:txBody>
            </p:sp>
            <p:sp>
              <p:nvSpPr>
                <p:cNvPr id="17430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5313104" y="2160600"/>
                  <a:ext cx="351378" cy="3692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sz="1800" dirty="0"/>
                    <a:t>A</a:t>
                  </a:r>
                </a:p>
              </p:txBody>
            </p:sp>
            <p:sp>
              <p:nvSpPr>
                <p:cNvPr id="17431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7542212" y="2175165"/>
                  <a:ext cx="473093" cy="3667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sz="1800" dirty="0"/>
                    <a:t>C</a:t>
                  </a:r>
                </a:p>
              </p:txBody>
            </p:sp>
            <p:sp>
              <p:nvSpPr>
                <p:cNvPr id="17433" name="Line 67"/>
                <p:cNvSpPr>
                  <a:spLocks noChangeShapeType="1"/>
                </p:cNvSpPr>
                <p:nvPr/>
              </p:nvSpPr>
              <p:spPr bwMode="auto">
                <a:xfrm flipH="1">
                  <a:off x="6592638" y="1694366"/>
                  <a:ext cx="0" cy="457200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miter lim="800000"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7434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6324531" y="1350943"/>
                  <a:ext cx="777845" cy="366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sz="1800" dirty="0"/>
                    <a:t>450 </a:t>
                  </a:r>
                  <a:r>
                    <a:rPr lang="en-US" sz="1800" dirty="0" err="1" smtClean="0"/>
                    <a:t>lb</a:t>
                  </a:r>
                  <a:endParaRPr lang="en-US" sz="1800" dirty="0"/>
                </a:p>
              </p:txBody>
            </p:sp>
            <p:sp>
              <p:nvSpPr>
                <p:cNvPr id="17435" name="Line 70"/>
                <p:cNvSpPr>
                  <a:spLocks noChangeShapeType="1"/>
                </p:cNvSpPr>
                <p:nvPr/>
              </p:nvSpPr>
              <p:spPr bwMode="auto">
                <a:xfrm>
                  <a:off x="5364595" y="1905000"/>
                  <a:ext cx="118872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 type="arrow" w="med" len="med"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7436" name="Line 70"/>
                <p:cNvSpPr>
                  <a:spLocks noChangeShapeType="1"/>
                </p:cNvSpPr>
                <p:nvPr/>
              </p:nvSpPr>
              <p:spPr bwMode="auto">
                <a:xfrm>
                  <a:off x="6618315" y="1905000"/>
                  <a:ext cx="118872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 type="arrow" w="med" len="med"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7437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6781713" y="1606441"/>
                  <a:ext cx="1082634" cy="3364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sz="1600" dirty="0" smtClean="0"/>
                    <a:t>1.5 </a:t>
                  </a:r>
                  <a:r>
                    <a:rPr lang="en-US" sz="1600" dirty="0" err="1" smtClean="0"/>
                    <a:t>ft</a:t>
                  </a:r>
                  <a:endParaRPr lang="en-US" sz="1600" dirty="0"/>
                </a:p>
              </p:txBody>
            </p:sp>
          </p:grpSp>
          <p:sp>
            <p:nvSpPr>
              <p:cNvPr id="17415" name="TextBox 30"/>
              <p:cNvSpPr txBox="1">
                <a:spLocks noChangeArrowheads="1"/>
              </p:cNvSpPr>
              <p:nvPr/>
            </p:nvSpPr>
            <p:spPr bwMode="auto">
              <a:xfrm>
                <a:off x="5589705" y="1707903"/>
                <a:ext cx="220150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sz="2000" u="sng" dirty="0">
                    <a:solidFill>
                      <a:srgbClr val="0000FA"/>
                    </a:solidFill>
                  </a:rPr>
                  <a:t>FBD of Section </a:t>
                </a:r>
                <a:r>
                  <a:rPr lang="en-US" sz="2000" u="sng" dirty="0" smtClean="0">
                    <a:solidFill>
                      <a:srgbClr val="0000FA"/>
                    </a:solidFill>
                  </a:rPr>
                  <a:t>AC</a:t>
                </a:r>
                <a:endParaRPr lang="en-US" sz="2000" u="sng" dirty="0">
                  <a:solidFill>
                    <a:srgbClr val="0000FA"/>
                  </a:solidFill>
                </a:endParaRPr>
              </a:p>
            </p:txBody>
          </p:sp>
          <p:sp>
            <p:nvSpPr>
              <p:cNvPr id="31" name="Line 85"/>
              <p:cNvSpPr>
                <a:spLocks noChangeShapeType="1"/>
              </p:cNvSpPr>
              <p:nvPr/>
            </p:nvSpPr>
            <p:spPr bwMode="auto">
              <a:xfrm>
                <a:off x="4733831" y="2897422"/>
                <a:ext cx="457021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2" name="Line 84"/>
              <p:cNvSpPr>
                <a:spLocks noChangeShapeType="1"/>
              </p:cNvSpPr>
              <p:nvPr/>
            </p:nvSpPr>
            <p:spPr bwMode="auto">
              <a:xfrm flipV="1">
                <a:off x="5225142" y="2955518"/>
                <a:ext cx="0" cy="380953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" name="Rectangle 3"/>
              <p:cNvSpPr/>
              <p:nvPr/>
            </p:nvSpPr>
            <p:spPr>
              <a:xfrm>
                <a:off x="4298025" y="2450068"/>
                <a:ext cx="88357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1" hangingPunct="1">
                  <a:spcAft>
                    <a:spcPts val="1200"/>
                  </a:spcAft>
                </a:pPr>
                <a:r>
                  <a:rPr lang="en-US" sz="1800" dirty="0">
                    <a:cs typeface="Times New Roman" pitchFamily="18" charset="0"/>
                    <a:sym typeface="Symbol" pitchFamily="18" charset="2"/>
                  </a:rPr>
                  <a:t>4320 </a:t>
                </a:r>
                <a:r>
                  <a:rPr lang="en-US" sz="1800" dirty="0" err="1">
                    <a:cs typeface="Times New Roman" pitchFamily="18" charset="0"/>
                    <a:sym typeface="Symbol" pitchFamily="18" charset="2"/>
                  </a:rPr>
                  <a:t>lb</a:t>
                </a:r>
                <a:endParaRPr lang="en-US" sz="1800" dirty="0">
                  <a:cs typeface="Times New Roman" pitchFamily="18" charset="0"/>
                  <a:sym typeface="Symbol" pitchFamily="18" charset="2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4671253" y="3255822"/>
                <a:ext cx="88357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1" hangingPunct="1">
                  <a:spcAft>
                    <a:spcPts val="1200"/>
                  </a:spcAft>
                </a:pPr>
                <a:r>
                  <a:rPr lang="en-US" sz="1800" dirty="0" smtClean="0">
                    <a:cs typeface="Times New Roman" pitchFamily="18" charset="0"/>
                    <a:sym typeface="Symbol" pitchFamily="18" charset="2"/>
                  </a:rPr>
                  <a:t>1800 </a:t>
                </a:r>
                <a:r>
                  <a:rPr lang="en-US" sz="1800" dirty="0" err="1">
                    <a:cs typeface="Times New Roman" pitchFamily="18" charset="0"/>
                    <a:sym typeface="Symbol" pitchFamily="18" charset="2"/>
                  </a:rPr>
                  <a:t>lb</a:t>
                </a:r>
                <a:endParaRPr lang="en-US" sz="1800" dirty="0">
                  <a:cs typeface="Times New Roman" pitchFamily="18" charset="0"/>
                  <a:sym typeface="Symbol" pitchFamily="18" charset="2"/>
                </a:endParaRPr>
              </a:p>
            </p:txBody>
          </p:sp>
        </p:grpSp>
        <p:sp>
          <p:nvSpPr>
            <p:cNvPr id="36" name="Arc 35"/>
            <p:cNvSpPr/>
            <p:nvPr/>
          </p:nvSpPr>
          <p:spPr>
            <a:xfrm rot="2534776">
              <a:off x="7371497" y="2320529"/>
              <a:ext cx="914400" cy="914400"/>
            </a:xfrm>
            <a:prstGeom prst="arc">
              <a:avLst>
                <a:gd name="adj1" fmla="val 16738856"/>
                <a:gd name="adj2" fmla="val 20957430"/>
              </a:avLst>
            </a:prstGeom>
            <a:ln w="28575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59035" y="4148138"/>
            <a:ext cx="8535704" cy="2181144"/>
            <a:chOff x="159035" y="4148138"/>
            <a:chExt cx="8535704" cy="2181144"/>
          </a:xfrm>
        </p:grpSpPr>
        <p:sp>
          <p:nvSpPr>
            <p:cNvPr id="17438" name="Text Box 7"/>
            <p:cNvSpPr txBox="1">
              <a:spLocks noChangeArrowheads="1"/>
            </p:cNvSpPr>
            <p:nvPr/>
          </p:nvSpPr>
          <p:spPr bwMode="auto">
            <a:xfrm>
              <a:off x="749297" y="4148138"/>
              <a:ext cx="7945442" cy="203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dirty="0"/>
                <a:t>4. Applying the E-of-E to the FBD, we get</a:t>
              </a:r>
            </a:p>
            <a:p>
              <a:pPr eaLnBrk="1" hangingPunct="1">
                <a:spcBef>
                  <a:spcPts val="1200"/>
                </a:spcBef>
              </a:pPr>
              <a:r>
                <a:rPr lang="en-US" dirty="0">
                  <a:cs typeface="Times New Roman" pitchFamily="18" charset="0"/>
                  <a:sym typeface="Symbol" pitchFamily="18" charset="2"/>
                </a:rPr>
                <a:t> +  </a:t>
              </a:r>
              <a:r>
                <a:rPr lang="en-US" dirty="0" err="1">
                  <a:cs typeface="Times New Roman" pitchFamily="18" charset="0"/>
                  <a:sym typeface="Symbol" pitchFamily="18" charset="2"/>
                </a:rPr>
                <a:t>F</a:t>
              </a:r>
              <a:r>
                <a:rPr lang="en-US" baseline="-25000" dirty="0" err="1">
                  <a:cs typeface="Times New Roman" pitchFamily="18" charset="0"/>
                  <a:sym typeface="Symbol" pitchFamily="18" charset="2"/>
                </a:rPr>
                <a:t>x</a:t>
              </a:r>
              <a:r>
                <a:rPr lang="en-US" dirty="0"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en-US" dirty="0" smtClean="0">
                  <a:cs typeface="Times New Roman" pitchFamily="18" charset="0"/>
                  <a:sym typeface="Symbol" pitchFamily="18" charset="2"/>
                </a:rPr>
                <a:t>= </a:t>
              </a:r>
              <a:r>
                <a:rPr lang="en-US" dirty="0">
                  <a:cs typeface="Times New Roman" pitchFamily="18" charset="0"/>
                  <a:sym typeface="Symbol" pitchFamily="18" charset="2"/>
                </a:rPr>
                <a:t>N</a:t>
              </a:r>
              <a:r>
                <a:rPr lang="en-US" baseline="-25000" dirty="0">
                  <a:cs typeface="Times New Roman" pitchFamily="18" charset="0"/>
                  <a:sym typeface="Symbol" pitchFamily="18" charset="2"/>
                </a:rPr>
                <a:t>C </a:t>
              </a:r>
              <a:r>
                <a:rPr lang="en-US" dirty="0" smtClean="0">
                  <a:cs typeface="Times New Roman" pitchFamily="18" charset="0"/>
                  <a:sym typeface="Symbol" pitchFamily="18" charset="2"/>
                </a:rPr>
                <a:t>+ 4320 = 0 ;     </a:t>
              </a:r>
              <a:r>
                <a:rPr lang="en-US" dirty="0" smtClean="0">
                  <a:solidFill>
                    <a:srgbClr val="0000FA"/>
                  </a:solidFill>
                  <a:cs typeface="Times New Roman" pitchFamily="18" charset="0"/>
                  <a:sym typeface="Symbol" pitchFamily="18" charset="2"/>
                </a:rPr>
                <a:t>N</a:t>
              </a:r>
              <a:r>
                <a:rPr lang="en-US" baseline="-25000" dirty="0" smtClean="0">
                  <a:solidFill>
                    <a:srgbClr val="0000FA"/>
                  </a:solidFill>
                  <a:cs typeface="Times New Roman" pitchFamily="18" charset="0"/>
                  <a:sym typeface="Symbol" pitchFamily="18" charset="2"/>
                </a:rPr>
                <a:t>C</a:t>
              </a:r>
              <a:r>
                <a:rPr lang="en-US" dirty="0" smtClean="0">
                  <a:solidFill>
                    <a:srgbClr val="0000FA"/>
                  </a:solidFill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en-US" dirty="0">
                  <a:solidFill>
                    <a:srgbClr val="0000FA"/>
                  </a:solidFill>
                  <a:cs typeface="Times New Roman" pitchFamily="18" charset="0"/>
                  <a:sym typeface="Symbol" pitchFamily="18" charset="2"/>
                </a:rPr>
                <a:t>= – </a:t>
              </a:r>
              <a:r>
                <a:rPr lang="en-US" dirty="0" smtClean="0">
                  <a:solidFill>
                    <a:srgbClr val="0000FA"/>
                  </a:solidFill>
                  <a:cs typeface="Times New Roman" pitchFamily="18" charset="0"/>
                  <a:sym typeface="Symbol" pitchFamily="18" charset="2"/>
                </a:rPr>
                <a:t>4320 </a:t>
              </a:r>
              <a:r>
                <a:rPr lang="en-US" dirty="0" err="1" smtClean="0">
                  <a:solidFill>
                    <a:srgbClr val="0000FA"/>
                  </a:solidFill>
                  <a:cs typeface="Times New Roman" pitchFamily="18" charset="0"/>
                  <a:sym typeface="Symbol" pitchFamily="18" charset="2"/>
                </a:rPr>
                <a:t>lb</a:t>
              </a:r>
              <a:r>
                <a:rPr lang="en-US" dirty="0" smtClean="0">
                  <a:solidFill>
                    <a:srgbClr val="0000FA"/>
                  </a:solidFill>
                  <a:cs typeface="Times New Roman" pitchFamily="18" charset="0"/>
                  <a:sym typeface="Symbol" pitchFamily="18" charset="2"/>
                </a:rPr>
                <a:t> </a:t>
              </a:r>
              <a:endParaRPr lang="en-US" dirty="0">
                <a:solidFill>
                  <a:srgbClr val="0000FA"/>
                </a:solidFill>
                <a:cs typeface="Times New Roman" pitchFamily="18" charset="0"/>
                <a:sym typeface="Symbol" pitchFamily="18" charset="2"/>
              </a:endParaRPr>
            </a:p>
            <a:p>
              <a:pPr eaLnBrk="1" hangingPunct="1">
                <a:spcBef>
                  <a:spcPts val="1200"/>
                </a:spcBef>
              </a:pPr>
              <a:r>
                <a:rPr lang="en-US" dirty="0">
                  <a:cs typeface="Times New Roman" pitchFamily="18" charset="0"/>
                  <a:sym typeface="Symbol" pitchFamily="18" charset="2"/>
                </a:rPr>
                <a:t>  +  </a:t>
              </a:r>
              <a:r>
                <a:rPr lang="en-US" dirty="0" err="1" smtClean="0">
                  <a:cs typeface="Times New Roman" pitchFamily="18" charset="0"/>
                  <a:sym typeface="Symbol" pitchFamily="18" charset="2"/>
                </a:rPr>
                <a:t>F</a:t>
              </a:r>
              <a:r>
                <a:rPr lang="en-US" baseline="-25000" dirty="0" err="1" smtClean="0">
                  <a:cs typeface="Times New Roman" pitchFamily="18" charset="0"/>
                  <a:sym typeface="Symbol" pitchFamily="18" charset="2"/>
                </a:rPr>
                <a:t>y</a:t>
              </a:r>
              <a:r>
                <a:rPr lang="en-US" dirty="0" smtClean="0"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en-US" dirty="0">
                  <a:cs typeface="Times New Roman" pitchFamily="18" charset="0"/>
                  <a:sym typeface="Symbol" pitchFamily="18" charset="2"/>
                </a:rPr>
                <a:t>= </a:t>
              </a:r>
              <a:r>
                <a:rPr lang="en-US" dirty="0" smtClean="0">
                  <a:cs typeface="Times New Roman" pitchFamily="18" charset="0"/>
                  <a:sym typeface="Symbol" pitchFamily="18" charset="2"/>
                </a:rPr>
                <a:t>1800 – </a:t>
              </a:r>
              <a:r>
                <a:rPr lang="en-US" dirty="0">
                  <a:cs typeface="Times New Roman" pitchFamily="18" charset="0"/>
                  <a:sym typeface="Symbol" pitchFamily="18" charset="2"/>
                </a:rPr>
                <a:t>450 </a:t>
              </a:r>
              <a:r>
                <a:rPr lang="en-US" dirty="0" smtClean="0">
                  <a:cs typeface="Times New Roman" pitchFamily="18" charset="0"/>
                  <a:sym typeface="Symbol" pitchFamily="18" charset="2"/>
                </a:rPr>
                <a:t>– V</a:t>
              </a:r>
              <a:r>
                <a:rPr lang="en-US" baseline="-25000" dirty="0">
                  <a:cs typeface="Times New Roman" pitchFamily="18" charset="0"/>
                  <a:sym typeface="Symbol" pitchFamily="18" charset="2"/>
                </a:rPr>
                <a:t>C</a:t>
              </a:r>
              <a:r>
                <a:rPr lang="en-US" dirty="0" smtClean="0"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en-US" dirty="0">
                  <a:cs typeface="Times New Roman" pitchFamily="18" charset="0"/>
                  <a:sym typeface="Symbol" pitchFamily="18" charset="2"/>
                </a:rPr>
                <a:t>= 0  ;      </a:t>
              </a:r>
              <a:r>
                <a:rPr lang="en-US" u="sng" dirty="0" smtClean="0">
                  <a:solidFill>
                    <a:srgbClr val="0000FA"/>
                  </a:solidFill>
                  <a:cs typeface="Times New Roman" pitchFamily="18" charset="0"/>
                  <a:sym typeface="Symbol" pitchFamily="18" charset="2"/>
                </a:rPr>
                <a:t>V</a:t>
              </a:r>
              <a:r>
                <a:rPr lang="en-US" u="sng" baseline="-25000" dirty="0" smtClean="0">
                  <a:solidFill>
                    <a:srgbClr val="0000FA"/>
                  </a:solidFill>
                  <a:cs typeface="Times New Roman" pitchFamily="18" charset="0"/>
                  <a:sym typeface="Symbol" pitchFamily="18" charset="2"/>
                </a:rPr>
                <a:t>C</a:t>
              </a:r>
              <a:r>
                <a:rPr lang="en-US" u="sng" dirty="0" smtClean="0">
                  <a:solidFill>
                    <a:srgbClr val="0000FA"/>
                  </a:solidFill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en-US" u="sng" dirty="0">
                  <a:solidFill>
                    <a:srgbClr val="0000FA"/>
                  </a:solidFill>
                  <a:cs typeface="Times New Roman" pitchFamily="18" charset="0"/>
                  <a:sym typeface="Symbol" pitchFamily="18" charset="2"/>
                </a:rPr>
                <a:t>=  </a:t>
              </a:r>
              <a:r>
                <a:rPr lang="en-US" u="sng" dirty="0" smtClean="0">
                  <a:solidFill>
                    <a:srgbClr val="0000FA"/>
                  </a:solidFill>
                  <a:cs typeface="Times New Roman" pitchFamily="18" charset="0"/>
                  <a:sym typeface="Symbol" pitchFamily="18" charset="2"/>
                </a:rPr>
                <a:t>1350 </a:t>
              </a:r>
              <a:r>
                <a:rPr lang="en-US" u="sng" dirty="0" err="1" smtClean="0">
                  <a:solidFill>
                    <a:srgbClr val="0000FA"/>
                  </a:solidFill>
                  <a:cs typeface="Times New Roman" pitchFamily="18" charset="0"/>
                  <a:sym typeface="Symbol" pitchFamily="18" charset="2"/>
                </a:rPr>
                <a:t>lb</a:t>
              </a:r>
              <a:endParaRPr lang="en-US" u="sng" dirty="0">
                <a:solidFill>
                  <a:srgbClr val="0000FA"/>
                </a:solidFill>
                <a:cs typeface="Times New Roman" pitchFamily="18" charset="0"/>
                <a:sym typeface="Symbol" pitchFamily="18" charset="2"/>
              </a:endParaRPr>
            </a:p>
            <a:p>
              <a:pPr eaLnBrk="1" hangingPunct="1">
                <a:spcBef>
                  <a:spcPts val="1200"/>
                </a:spcBef>
              </a:pPr>
              <a:r>
                <a:rPr lang="en-US" dirty="0">
                  <a:cs typeface="Times New Roman" pitchFamily="18" charset="0"/>
                  <a:sym typeface="Symbol" pitchFamily="18" charset="2"/>
                </a:rPr>
                <a:t>  </a:t>
              </a:r>
              <a:r>
                <a:rPr lang="en-US" dirty="0" smtClean="0">
                  <a:cs typeface="Times New Roman" pitchFamily="18" charset="0"/>
                  <a:sym typeface="Symbol" pitchFamily="18" charset="2"/>
                </a:rPr>
                <a:t> +  </a:t>
              </a:r>
              <a:r>
                <a:rPr lang="en-US" dirty="0">
                  <a:cs typeface="Times New Roman" pitchFamily="18" charset="0"/>
                  <a:sym typeface="Symbol" pitchFamily="18" charset="2"/>
                </a:rPr>
                <a:t>M</a:t>
              </a:r>
              <a:r>
                <a:rPr lang="en-US" baseline="-25000" dirty="0">
                  <a:cs typeface="Times New Roman" pitchFamily="18" charset="0"/>
                  <a:sym typeface="Symbol" pitchFamily="18" charset="2"/>
                </a:rPr>
                <a:t>C</a:t>
              </a:r>
              <a:r>
                <a:rPr lang="en-US" dirty="0">
                  <a:cs typeface="Times New Roman" pitchFamily="18" charset="0"/>
                  <a:sym typeface="Symbol" pitchFamily="18" charset="2"/>
                </a:rPr>
                <a:t> = – </a:t>
              </a:r>
              <a:r>
                <a:rPr lang="en-US" dirty="0" smtClean="0">
                  <a:cs typeface="Times New Roman" pitchFamily="18" charset="0"/>
                  <a:sym typeface="Symbol" pitchFamily="18" charset="2"/>
                </a:rPr>
                <a:t>1800 (</a:t>
              </a:r>
              <a:r>
                <a:rPr lang="en-US" dirty="0">
                  <a:cs typeface="Times New Roman" pitchFamily="18" charset="0"/>
                  <a:sym typeface="Symbol" pitchFamily="18" charset="2"/>
                </a:rPr>
                <a:t>3</a:t>
              </a:r>
              <a:r>
                <a:rPr lang="en-US" dirty="0" smtClean="0">
                  <a:cs typeface="Times New Roman" pitchFamily="18" charset="0"/>
                  <a:sym typeface="Symbol" pitchFamily="18" charset="2"/>
                </a:rPr>
                <a:t>) + </a:t>
              </a:r>
              <a:r>
                <a:rPr lang="en-US" dirty="0">
                  <a:cs typeface="Times New Roman" pitchFamily="18" charset="0"/>
                  <a:sym typeface="Symbol" pitchFamily="18" charset="2"/>
                </a:rPr>
                <a:t>450 </a:t>
              </a:r>
              <a:r>
                <a:rPr lang="en-US" dirty="0" smtClean="0">
                  <a:cs typeface="Times New Roman" pitchFamily="18" charset="0"/>
                  <a:sym typeface="Symbol" pitchFamily="18" charset="2"/>
                </a:rPr>
                <a:t>(1.5</a:t>
              </a:r>
              <a:r>
                <a:rPr lang="en-US" dirty="0">
                  <a:cs typeface="Times New Roman" pitchFamily="18" charset="0"/>
                  <a:sym typeface="Symbol" pitchFamily="18" charset="2"/>
                </a:rPr>
                <a:t>) </a:t>
              </a:r>
              <a:r>
                <a:rPr lang="en-US" dirty="0" smtClean="0">
                  <a:cs typeface="Times New Roman" pitchFamily="18" charset="0"/>
                  <a:sym typeface="Symbol" pitchFamily="18" charset="2"/>
                </a:rPr>
                <a:t>+ M</a:t>
              </a:r>
              <a:r>
                <a:rPr lang="en-US" baseline="-25000" dirty="0">
                  <a:cs typeface="Times New Roman" pitchFamily="18" charset="0"/>
                  <a:sym typeface="Symbol" pitchFamily="18" charset="2"/>
                </a:rPr>
                <a:t>C</a:t>
              </a:r>
              <a:r>
                <a:rPr lang="en-US" dirty="0" smtClean="0"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en-US" dirty="0">
                  <a:cs typeface="Times New Roman" pitchFamily="18" charset="0"/>
                  <a:sym typeface="Symbol" pitchFamily="18" charset="2"/>
                </a:rPr>
                <a:t>= 0 ;   </a:t>
              </a:r>
              <a:r>
                <a:rPr lang="en-US" u="sng" dirty="0" smtClean="0">
                  <a:solidFill>
                    <a:srgbClr val="0000FA"/>
                  </a:solidFill>
                  <a:cs typeface="Times New Roman" pitchFamily="18" charset="0"/>
                  <a:sym typeface="Symbol" pitchFamily="18" charset="2"/>
                </a:rPr>
                <a:t>M</a:t>
              </a:r>
              <a:r>
                <a:rPr lang="en-US" u="sng" baseline="-25000" dirty="0">
                  <a:solidFill>
                    <a:srgbClr val="0000FA"/>
                  </a:solidFill>
                  <a:cs typeface="Times New Roman" pitchFamily="18" charset="0"/>
                  <a:sym typeface="Symbol" pitchFamily="18" charset="2"/>
                </a:rPr>
                <a:t>C</a:t>
              </a:r>
              <a:r>
                <a:rPr lang="en-US" u="sng" dirty="0" smtClean="0">
                  <a:solidFill>
                    <a:srgbClr val="0000FA"/>
                  </a:solidFill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en-US" u="sng" dirty="0">
                  <a:solidFill>
                    <a:srgbClr val="0000FA"/>
                  </a:solidFill>
                  <a:cs typeface="Times New Roman" pitchFamily="18" charset="0"/>
                  <a:sym typeface="Symbol" pitchFamily="18" charset="2"/>
                </a:rPr>
                <a:t>= </a:t>
              </a:r>
              <a:r>
                <a:rPr lang="en-US" u="sng" dirty="0" smtClean="0">
                  <a:solidFill>
                    <a:srgbClr val="0000FA"/>
                  </a:solidFill>
                  <a:cs typeface="Times New Roman" pitchFamily="18" charset="0"/>
                  <a:sym typeface="Symbol" pitchFamily="18" charset="2"/>
                </a:rPr>
                <a:t>4725 </a:t>
              </a:r>
              <a:r>
                <a:rPr lang="en-US" u="sng" dirty="0" err="1" smtClean="0">
                  <a:solidFill>
                    <a:srgbClr val="0000FA"/>
                  </a:solidFill>
                  <a:cs typeface="Times New Roman" pitchFamily="18" charset="0"/>
                  <a:sym typeface="Symbol" pitchFamily="18" charset="2"/>
                </a:rPr>
                <a:t>lbft</a:t>
              </a:r>
              <a:endParaRPr lang="en-US" u="sng" dirty="0">
                <a:solidFill>
                  <a:srgbClr val="0000FA"/>
                </a:solidFill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37" name="Arc 36"/>
            <p:cNvSpPr/>
            <p:nvPr/>
          </p:nvSpPr>
          <p:spPr>
            <a:xfrm rot="2534776">
              <a:off x="159035" y="5568802"/>
              <a:ext cx="830378" cy="760480"/>
            </a:xfrm>
            <a:prstGeom prst="arc">
              <a:avLst>
                <a:gd name="adj1" fmla="val 17311700"/>
                <a:gd name="adj2" fmla="val 20319749"/>
              </a:avLst>
            </a:prstGeom>
            <a:ln w="1905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84201002"/>
      </p:ext>
    </p:extLst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609600" y="3733800"/>
            <a:ext cx="7851775" cy="2487613"/>
            <a:chOff x="384" y="2352"/>
            <a:chExt cx="4946" cy="1567"/>
          </a:xfrm>
        </p:grpSpPr>
        <p:sp>
          <p:nvSpPr>
            <p:cNvPr id="18459" name="Text Box 4"/>
            <p:cNvSpPr txBox="1">
              <a:spLocks noChangeArrowheads="1"/>
            </p:cNvSpPr>
            <p:nvPr/>
          </p:nvSpPr>
          <p:spPr bwMode="auto">
            <a:xfrm>
              <a:off x="384" y="2400"/>
              <a:ext cx="3792" cy="1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95288" indent="-395288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/>
                <a:t>2.  </a:t>
              </a:r>
              <a:r>
                <a:rPr lang="en-US" sz="2200"/>
                <a:t>A column is loaded with a horizontal 100  N force.   At which section are the internal loads the lowest?</a:t>
              </a:r>
            </a:p>
            <a:p>
              <a:pPr eaLnBrk="1" hangingPunct="1"/>
              <a:endParaRPr lang="en-US" sz="2200"/>
            </a:p>
            <a:p>
              <a:pPr eaLnBrk="1" hangingPunct="1"/>
              <a:r>
                <a:rPr lang="en-US" sz="2200"/>
                <a:t>   A)   P                                  B)  Q</a:t>
              </a:r>
            </a:p>
            <a:p>
              <a:pPr eaLnBrk="1" hangingPunct="1">
                <a:spcBef>
                  <a:spcPct val="35000"/>
                </a:spcBef>
              </a:pPr>
              <a:r>
                <a:rPr lang="en-US" sz="2200"/>
                <a:t>   C)   R                                  D)  S</a:t>
              </a:r>
            </a:p>
          </p:txBody>
        </p:sp>
        <p:grpSp>
          <p:nvGrpSpPr>
            <p:cNvPr id="18460" name="Group 79"/>
            <p:cNvGrpSpPr>
              <a:grpSpLocks/>
            </p:cNvGrpSpPr>
            <p:nvPr/>
          </p:nvGrpSpPr>
          <p:grpSpPr bwMode="auto">
            <a:xfrm>
              <a:off x="3984" y="2352"/>
              <a:ext cx="1346" cy="1272"/>
              <a:chOff x="4272" y="2352"/>
              <a:chExt cx="1121" cy="1032"/>
            </a:xfrm>
          </p:grpSpPr>
          <p:sp>
            <p:nvSpPr>
              <p:cNvPr id="18461" name="Rectangle 42"/>
              <p:cNvSpPr>
                <a:spLocks noChangeArrowheads="1"/>
              </p:cNvSpPr>
              <p:nvPr/>
            </p:nvSpPr>
            <p:spPr bwMode="auto">
              <a:xfrm>
                <a:off x="4608" y="2472"/>
                <a:ext cx="192" cy="81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62" name="Line 43"/>
              <p:cNvSpPr>
                <a:spLocks noChangeShapeType="1"/>
              </p:cNvSpPr>
              <p:nvPr/>
            </p:nvSpPr>
            <p:spPr bwMode="auto">
              <a:xfrm>
                <a:off x="4512" y="2568"/>
                <a:ext cx="384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8463" name="Line 44"/>
              <p:cNvSpPr>
                <a:spLocks noChangeShapeType="1"/>
              </p:cNvSpPr>
              <p:nvPr/>
            </p:nvSpPr>
            <p:spPr bwMode="auto">
              <a:xfrm flipV="1">
                <a:off x="4800" y="2712"/>
                <a:ext cx="240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8464" name="Line 45"/>
              <p:cNvSpPr>
                <a:spLocks noChangeShapeType="1"/>
              </p:cNvSpPr>
              <p:nvPr/>
            </p:nvSpPr>
            <p:spPr bwMode="auto">
              <a:xfrm>
                <a:off x="4512" y="3048"/>
                <a:ext cx="384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8465" name="Line 46"/>
              <p:cNvSpPr>
                <a:spLocks noChangeShapeType="1"/>
              </p:cNvSpPr>
              <p:nvPr/>
            </p:nvSpPr>
            <p:spPr bwMode="auto">
              <a:xfrm>
                <a:off x="4512" y="3288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8466" name="Text Box 47"/>
              <p:cNvSpPr txBox="1">
                <a:spLocks noChangeArrowheads="1"/>
              </p:cNvSpPr>
              <p:nvPr/>
            </p:nvSpPr>
            <p:spPr bwMode="auto">
              <a:xfrm>
                <a:off x="4406" y="2352"/>
                <a:ext cx="163" cy="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sz="1800"/>
                  <a:t>P</a:t>
                </a:r>
              </a:p>
            </p:txBody>
          </p:sp>
          <p:sp>
            <p:nvSpPr>
              <p:cNvPr id="18467" name="Text Box 48"/>
              <p:cNvSpPr txBox="1">
                <a:spLocks noChangeArrowheads="1"/>
              </p:cNvSpPr>
              <p:nvPr/>
            </p:nvSpPr>
            <p:spPr bwMode="auto">
              <a:xfrm>
                <a:off x="4272" y="2712"/>
                <a:ext cx="183" cy="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sz="1800"/>
                  <a:t>Q</a:t>
                </a:r>
              </a:p>
            </p:txBody>
          </p:sp>
          <p:sp>
            <p:nvSpPr>
              <p:cNvPr id="18468" name="Text Box 49"/>
              <p:cNvSpPr txBox="1">
                <a:spLocks noChangeArrowheads="1"/>
              </p:cNvSpPr>
              <p:nvPr/>
            </p:nvSpPr>
            <p:spPr bwMode="auto">
              <a:xfrm>
                <a:off x="4320" y="2904"/>
                <a:ext cx="177" cy="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sz="1800"/>
                  <a:t>R</a:t>
                </a:r>
              </a:p>
            </p:txBody>
          </p:sp>
          <p:sp>
            <p:nvSpPr>
              <p:cNvPr id="18469" name="Text Box 50"/>
              <p:cNvSpPr txBox="1">
                <a:spLocks noChangeArrowheads="1"/>
              </p:cNvSpPr>
              <p:nvPr/>
            </p:nvSpPr>
            <p:spPr bwMode="auto">
              <a:xfrm>
                <a:off x="5030" y="2640"/>
                <a:ext cx="363" cy="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sz="1800"/>
                  <a:t>100N</a:t>
                </a:r>
              </a:p>
            </p:txBody>
          </p:sp>
          <p:sp>
            <p:nvSpPr>
              <p:cNvPr id="18470" name="Line 51"/>
              <p:cNvSpPr>
                <a:spLocks noChangeShapeType="1"/>
              </p:cNvSpPr>
              <p:nvPr/>
            </p:nvSpPr>
            <p:spPr bwMode="auto">
              <a:xfrm flipH="1">
                <a:off x="4608" y="3288"/>
                <a:ext cx="48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8471" name="Line 52"/>
              <p:cNvSpPr>
                <a:spLocks noChangeShapeType="1"/>
              </p:cNvSpPr>
              <p:nvPr/>
            </p:nvSpPr>
            <p:spPr bwMode="auto">
              <a:xfrm flipH="1">
                <a:off x="4512" y="3288"/>
                <a:ext cx="48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8472" name="Line 53"/>
              <p:cNvSpPr>
                <a:spLocks noChangeShapeType="1"/>
              </p:cNvSpPr>
              <p:nvPr/>
            </p:nvSpPr>
            <p:spPr bwMode="auto">
              <a:xfrm flipH="1">
                <a:off x="4752" y="3288"/>
                <a:ext cx="48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8473" name="Line 54"/>
              <p:cNvSpPr>
                <a:spLocks noChangeShapeType="1"/>
              </p:cNvSpPr>
              <p:nvPr/>
            </p:nvSpPr>
            <p:spPr bwMode="auto">
              <a:xfrm flipH="1">
                <a:off x="4848" y="3288"/>
                <a:ext cx="48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18474" name="Group 55"/>
              <p:cNvGrpSpPr>
                <a:grpSpLocks/>
              </p:cNvGrpSpPr>
              <p:nvPr/>
            </p:nvGrpSpPr>
            <p:grpSpPr bwMode="auto">
              <a:xfrm>
                <a:off x="4272" y="2808"/>
                <a:ext cx="624" cy="475"/>
                <a:chOff x="4512" y="2784"/>
                <a:chExt cx="624" cy="475"/>
              </a:xfrm>
            </p:grpSpPr>
            <p:sp>
              <p:nvSpPr>
                <p:cNvPr id="18475" name="Line 56"/>
                <p:cNvSpPr>
                  <a:spLocks noChangeShapeType="1"/>
                </p:cNvSpPr>
                <p:nvPr/>
              </p:nvSpPr>
              <p:spPr bwMode="auto">
                <a:xfrm>
                  <a:off x="4752" y="2784"/>
                  <a:ext cx="384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8476" name="Line 57"/>
                <p:cNvSpPr>
                  <a:spLocks noChangeShapeType="1"/>
                </p:cNvSpPr>
                <p:nvPr/>
              </p:nvSpPr>
              <p:spPr bwMode="auto">
                <a:xfrm>
                  <a:off x="4752" y="3216"/>
                  <a:ext cx="384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8477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4512" y="3072"/>
                  <a:ext cx="163" cy="1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sz="1800"/>
                    <a:t>S</a:t>
                  </a:r>
                  <a:endParaRPr lang="en-US"/>
                </a:p>
              </p:txBody>
            </p:sp>
          </p:grpSp>
        </p:grpSp>
      </p:grpSp>
      <p:grpSp>
        <p:nvGrpSpPr>
          <p:cNvPr id="5" name="Group 45"/>
          <p:cNvGrpSpPr>
            <a:grpSpLocks/>
          </p:cNvGrpSpPr>
          <p:nvPr/>
        </p:nvGrpSpPr>
        <p:grpSpPr bwMode="auto">
          <a:xfrm>
            <a:off x="609600" y="1066800"/>
            <a:ext cx="8216900" cy="2466975"/>
            <a:chOff x="384" y="672"/>
            <a:chExt cx="5176" cy="1554"/>
          </a:xfrm>
        </p:grpSpPr>
        <p:sp>
          <p:nvSpPr>
            <p:cNvPr id="18439" name="Text Box 3"/>
            <p:cNvSpPr txBox="1">
              <a:spLocks noChangeArrowheads="1"/>
            </p:cNvSpPr>
            <p:nvPr/>
          </p:nvSpPr>
          <p:spPr bwMode="auto">
            <a:xfrm>
              <a:off x="384" y="672"/>
              <a:ext cx="3724" cy="1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457200" indent="-4572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dirty="0"/>
                <a:t>1. </a:t>
              </a:r>
              <a:r>
                <a:rPr lang="en-US" sz="2200" dirty="0"/>
                <a:t>Determine the magnitude of the internal loads</a:t>
              </a:r>
            </a:p>
            <a:p>
              <a:pPr eaLnBrk="1" hangingPunct="1"/>
              <a:r>
                <a:rPr lang="en-US" sz="2200" dirty="0"/>
                <a:t>    (normal, shear, and bending moment) at point C.</a:t>
              </a:r>
            </a:p>
            <a:p>
              <a:pPr eaLnBrk="1" hangingPunct="1"/>
              <a:endParaRPr lang="en-US" sz="2200" dirty="0"/>
            </a:p>
            <a:p>
              <a:pPr eaLnBrk="1" hangingPunct="1"/>
              <a:r>
                <a:rPr lang="en-US" sz="2200" dirty="0"/>
                <a:t>    A)    (100 N, 80 N, 80 N</a:t>
              </a:r>
              <a:r>
                <a:rPr lang="en-US" sz="2200" dirty="0">
                  <a:cs typeface="Times New Roman" pitchFamily="18" charset="0"/>
                  <a:sym typeface="Symbol" pitchFamily="18" charset="2"/>
                </a:rPr>
                <a:t> m)    </a:t>
              </a:r>
            </a:p>
            <a:p>
              <a:pPr eaLnBrk="1" hangingPunct="1"/>
              <a:r>
                <a:rPr lang="en-US" sz="2200" dirty="0">
                  <a:cs typeface="Times New Roman" pitchFamily="18" charset="0"/>
                  <a:sym typeface="Symbol" pitchFamily="18" charset="2"/>
                </a:rPr>
                <a:t>    B)    (100 N, 80 N, 40 N m)</a:t>
              </a:r>
            </a:p>
            <a:p>
              <a:pPr eaLnBrk="1" hangingPunct="1"/>
              <a:r>
                <a:rPr lang="en-US" sz="2200" dirty="0">
                  <a:cs typeface="Times New Roman" pitchFamily="18" charset="0"/>
                  <a:sym typeface="Symbol" pitchFamily="18" charset="2"/>
                </a:rPr>
                <a:t>    C)    (80 N, 100 N, 40 N m)</a:t>
              </a:r>
            </a:p>
            <a:p>
              <a:pPr eaLnBrk="1" hangingPunct="1"/>
              <a:r>
                <a:rPr lang="en-US" sz="2200" dirty="0">
                  <a:cs typeface="Times New Roman" pitchFamily="18" charset="0"/>
                  <a:sym typeface="Symbol" pitchFamily="18" charset="2"/>
                </a:rPr>
                <a:t>    D)    (80 N, 100 N, 0 N m )</a:t>
              </a:r>
            </a:p>
          </p:txBody>
        </p:sp>
        <p:grpSp>
          <p:nvGrpSpPr>
            <p:cNvPr id="18440" name="Group 60"/>
            <p:cNvGrpSpPr>
              <a:grpSpLocks/>
            </p:cNvGrpSpPr>
            <p:nvPr/>
          </p:nvGrpSpPr>
          <p:grpSpPr bwMode="auto">
            <a:xfrm>
              <a:off x="4080" y="720"/>
              <a:ext cx="1480" cy="1320"/>
              <a:chOff x="4214" y="312"/>
              <a:chExt cx="1480" cy="1320"/>
            </a:xfrm>
          </p:grpSpPr>
          <p:sp>
            <p:nvSpPr>
              <p:cNvPr id="18441" name="Rectangle 61"/>
              <p:cNvSpPr>
                <a:spLocks noChangeArrowheads="1"/>
              </p:cNvSpPr>
              <p:nvPr/>
            </p:nvSpPr>
            <p:spPr bwMode="auto">
              <a:xfrm>
                <a:off x="5040" y="624"/>
                <a:ext cx="240" cy="91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  <a:p>
                <a:pPr algn="ctr"/>
                <a:r>
                  <a:rPr lang="en-US"/>
                  <a:t> </a:t>
                </a:r>
                <a:r>
                  <a:rPr lang="en-US">
                    <a:cs typeface="Times New Roman" pitchFamily="18" charset="0"/>
                  </a:rPr>
                  <a:t>•</a:t>
                </a:r>
              </a:p>
              <a:p>
                <a:pPr algn="ctr"/>
                <a:r>
                  <a:rPr lang="en-US"/>
                  <a:t> C </a:t>
                </a:r>
              </a:p>
            </p:txBody>
          </p:sp>
          <p:sp>
            <p:nvSpPr>
              <p:cNvPr id="18442" name="Line 62"/>
              <p:cNvSpPr>
                <a:spLocks noChangeShapeType="1"/>
              </p:cNvSpPr>
              <p:nvPr/>
            </p:nvSpPr>
            <p:spPr bwMode="auto">
              <a:xfrm>
                <a:off x="4896" y="1536"/>
                <a:ext cx="5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8443" name="Line 63"/>
              <p:cNvSpPr>
                <a:spLocks noChangeShapeType="1"/>
              </p:cNvSpPr>
              <p:nvPr/>
            </p:nvSpPr>
            <p:spPr bwMode="auto">
              <a:xfrm flipH="1">
                <a:off x="4896" y="1536"/>
                <a:ext cx="48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8444" name="Line 64"/>
              <p:cNvSpPr>
                <a:spLocks noChangeShapeType="1"/>
              </p:cNvSpPr>
              <p:nvPr/>
            </p:nvSpPr>
            <p:spPr bwMode="auto">
              <a:xfrm flipH="1">
                <a:off x="5040" y="1536"/>
                <a:ext cx="48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8445" name="Line 65"/>
              <p:cNvSpPr>
                <a:spLocks noChangeShapeType="1"/>
              </p:cNvSpPr>
              <p:nvPr/>
            </p:nvSpPr>
            <p:spPr bwMode="auto">
              <a:xfrm flipH="1">
                <a:off x="5232" y="1536"/>
                <a:ext cx="48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8446" name="Line 66"/>
              <p:cNvSpPr>
                <a:spLocks noChangeShapeType="1"/>
              </p:cNvSpPr>
              <p:nvPr/>
            </p:nvSpPr>
            <p:spPr bwMode="auto">
              <a:xfrm flipH="1">
                <a:off x="5376" y="1536"/>
                <a:ext cx="48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8447" name="Line 67"/>
              <p:cNvSpPr>
                <a:spLocks noChangeShapeType="1"/>
              </p:cNvSpPr>
              <p:nvPr/>
            </p:nvSpPr>
            <p:spPr bwMode="auto">
              <a:xfrm>
                <a:off x="4800" y="624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8448" name="Line 68"/>
              <p:cNvSpPr>
                <a:spLocks noChangeShapeType="1"/>
              </p:cNvSpPr>
              <p:nvPr/>
            </p:nvSpPr>
            <p:spPr bwMode="auto">
              <a:xfrm>
                <a:off x="4464" y="624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8449" name="Line 69"/>
              <p:cNvSpPr>
                <a:spLocks noChangeShapeType="1"/>
              </p:cNvSpPr>
              <p:nvPr/>
            </p:nvSpPr>
            <p:spPr bwMode="auto">
              <a:xfrm>
                <a:off x="4560" y="624"/>
                <a:ext cx="0" cy="9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 type="arrow" w="med" len="med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8450" name="Line 70"/>
              <p:cNvSpPr>
                <a:spLocks noChangeShapeType="1"/>
              </p:cNvSpPr>
              <p:nvPr/>
            </p:nvSpPr>
            <p:spPr bwMode="auto">
              <a:xfrm>
                <a:off x="4512" y="1536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8451" name="Line 71"/>
              <p:cNvSpPr>
                <a:spLocks noChangeShapeType="1"/>
              </p:cNvSpPr>
              <p:nvPr/>
            </p:nvSpPr>
            <p:spPr bwMode="auto">
              <a:xfrm>
                <a:off x="4800" y="1056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8452" name="Line 72"/>
              <p:cNvSpPr>
                <a:spLocks noChangeShapeType="1"/>
              </p:cNvSpPr>
              <p:nvPr/>
            </p:nvSpPr>
            <p:spPr bwMode="auto">
              <a:xfrm>
                <a:off x="4896" y="624"/>
                <a:ext cx="0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 type="arrow" w="med" len="med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8453" name="Text Box 73"/>
              <p:cNvSpPr txBox="1">
                <a:spLocks noChangeArrowheads="1"/>
              </p:cNvSpPr>
              <p:nvPr/>
            </p:nvSpPr>
            <p:spPr bwMode="auto">
              <a:xfrm>
                <a:off x="4512" y="720"/>
                <a:ext cx="40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sz="1800"/>
                  <a:t>0.5m</a:t>
                </a:r>
              </a:p>
            </p:txBody>
          </p:sp>
          <p:sp>
            <p:nvSpPr>
              <p:cNvPr id="18454" name="Text Box 74"/>
              <p:cNvSpPr txBox="1">
                <a:spLocks noChangeArrowheads="1"/>
              </p:cNvSpPr>
              <p:nvPr/>
            </p:nvSpPr>
            <p:spPr bwMode="auto">
              <a:xfrm>
                <a:off x="4214" y="936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sz="1800"/>
                  <a:t>1 m</a:t>
                </a:r>
              </a:p>
            </p:txBody>
          </p:sp>
          <p:sp>
            <p:nvSpPr>
              <p:cNvPr id="18455" name="Line 75"/>
              <p:cNvSpPr>
                <a:spLocks noChangeShapeType="1"/>
              </p:cNvSpPr>
              <p:nvPr/>
            </p:nvSpPr>
            <p:spPr bwMode="auto">
              <a:xfrm flipH="1">
                <a:off x="5280" y="624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8456" name="Text Box 76"/>
              <p:cNvSpPr txBox="1">
                <a:spLocks noChangeArrowheads="1"/>
              </p:cNvSpPr>
              <p:nvPr/>
            </p:nvSpPr>
            <p:spPr bwMode="auto">
              <a:xfrm>
                <a:off x="5264" y="648"/>
                <a:ext cx="40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sz="1800"/>
                  <a:t>80 N</a:t>
                </a:r>
              </a:p>
            </p:txBody>
          </p:sp>
          <p:sp>
            <p:nvSpPr>
              <p:cNvPr id="18457" name="Line 77"/>
              <p:cNvSpPr>
                <a:spLocks noChangeShapeType="1"/>
              </p:cNvSpPr>
              <p:nvPr/>
            </p:nvSpPr>
            <p:spPr bwMode="auto">
              <a:xfrm>
                <a:off x="5166" y="336"/>
                <a:ext cx="0" cy="288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8458" name="Text Box 78"/>
              <p:cNvSpPr txBox="1">
                <a:spLocks noChangeArrowheads="1"/>
              </p:cNvSpPr>
              <p:nvPr/>
            </p:nvSpPr>
            <p:spPr bwMode="auto">
              <a:xfrm>
                <a:off x="5222" y="312"/>
                <a:ext cx="47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sz="1800"/>
                  <a:t>100 N</a:t>
                </a:r>
              </a:p>
            </p:txBody>
          </p:sp>
        </p:grpSp>
      </p:grp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ATTENTION QUIZ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4031890"/>
            <a:ext cx="2709782" cy="1527573"/>
          </a:xfrm>
          <a:prstGeom prst="rect">
            <a:avLst/>
          </a:prstGeom>
        </p:spPr>
      </p:pic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381000" y="979487"/>
            <a:ext cx="7993063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dirty="0"/>
              <a:t>1.  In a </a:t>
            </a:r>
            <a:r>
              <a:rPr lang="en-US" dirty="0" err="1"/>
              <a:t>multiforce</a:t>
            </a:r>
            <a:r>
              <a:rPr lang="en-US" dirty="0"/>
              <a:t> member, the member is generally subjected to  an internal _________.</a:t>
            </a:r>
          </a:p>
          <a:p>
            <a:pPr eaLnBrk="1" hangingPunct="1">
              <a:lnSpc>
                <a:spcPct val="150000"/>
              </a:lnSpc>
            </a:pPr>
            <a:r>
              <a:rPr lang="en-US" dirty="0"/>
              <a:t>     A)  Normal force                       B)   Shear force</a:t>
            </a:r>
          </a:p>
          <a:p>
            <a:pPr eaLnBrk="1" hangingPunct="1">
              <a:lnSpc>
                <a:spcPct val="150000"/>
              </a:lnSpc>
            </a:pPr>
            <a:r>
              <a:rPr lang="en-US" dirty="0"/>
              <a:t>     C)  Bending moment                 D)  All of the above.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81000" y="3341687"/>
            <a:ext cx="6324600" cy="283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2425" indent="-352425" eaLnBrk="0" hangingPunct="0">
              <a:tabLst>
                <a:tab pos="3937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3937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3937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3937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3937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37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37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37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37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dirty="0"/>
              <a:t>2.  In mechanics, the force component V acting tangent to, or along the face of, the section is called the _________ .</a:t>
            </a:r>
          </a:p>
          <a:p>
            <a:pPr eaLnBrk="1" hangingPunct="1">
              <a:lnSpc>
                <a:spcPct val="150000"/>
              </a:lnSpc>
            </a:pPr>
            <a:r>
              <a:rPr lang="en-US" dirty="0"/>
              <a:t>     A)  Axial force                B)  Shear force</a:t>
            </a:r>
          </a:p>
          <a:p>
            <a:pPr eaLnBrk="1" hangingPunct="1">
              <a:lnSpc>
                <a:spcPct val="150000"/>
              </a:lnSpc>
            </a:pPr>
            <a:r>
              <a:rPr lang="en-US" dirty="0"/>
              <a:t>     C)  Normal force             D)  Bending moment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READING QUIZ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autoUpdateAnimBg="0"/>
      <p:bldP spid="1028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106472" y="2652008"/>
            <a:ext cx="4931057" cy="1553983"/>
            <a:chOff x="2423975" y="2436124"/>
            <a:chExt cx="4931057" cy="1553983"/>
          </a:xfrm>
        </p:grpSpPr>
        <p:sp>
          <p:nvSpPr>
            <p:cNvPr id="6" name="Rectangle 5"/>
            <p:cNvSpPr/>
            <p:nvPr/>
          </p:nvSpPr>
          <p:spPr>
            <a:xfrm>
              <a:off x="3093635" y="2436124"/>
              <a:ext cx="3591736" cy="728636"/>
            </a:xfrm>
            <a:prstGeom prst="rect">
              <a:avLst/>
            </a:prstGeom>
            <a:noFill/>
          </p:spPr>
          <p:txBody>
            <a:bodyPr spcFirstLastPara="1" wrap="none" lIns="91440" tIns="45720" rIns="91440" bIns="45720" numCol="1">
              <a:prstTxWarp prst="textArchUp">
                <a:avLst/>
              </a:prstTxWarp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5400" b="1" dirty="0" smtClean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rgbClr val="000096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</a:rPr>
                <a:t>End of the Lecture</a:t>
              </a:r>
              <a:endPara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0096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423975" y="3164760"/>
              <a:ext cx="4931057" cy="825347"/>
            </a:xfrm>
            <a:prstGeom prst="rect">
              <a:avLst/>
            </a:prstGeom>
            <a:noFill/>
          </p:spPr>
          <p:txBody>
            <a:bodyPr spcFirstLastPara="1" wrap="none" lIns="91440" tIns="45720" rIns="91440" bIns="45720" numCol="1">
              <a:prstTxWarp prst="textArchDown">
                <a:avLst/>
              </a:prstTxWarp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5400" b="1" dirty="0" smtClean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rgbClr val="000096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</a:rPr>
                <a:t>Let Learning Continue</a:t>
              </a:r>
              <a:endPara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0096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endParaRPr>
            </a:p>
          </p:txBody>
        </p:sp>
      </p:grp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609600" y="4648200"/>
            <a:ext cx="7924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/>
              <a:t>Why are the beams tapered?   Internal forces are important in making such a design decision.  In this lesson, you will learn about these forces and how to determine them.</a:t>
            </a:r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685800" y="1295400"/>
            <a:ext cx="8001000" cy="3046413"/>
            <a:chOff x="432" y="912"/>
            <a:chExt cx="5040" cy="1919"/>
          </a:xfrm>
        </p:grpSpPr>
        <p:pic>
          <p:nvPicPr>
            <p:cNvPr id="4" name="Picture 11" descr="CH 7 Bridge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10000" contrast="2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" y="1008"/>
              <a:ext cx="2058" cy="1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30" name="Text Box 3"/>
            <p:cNvSpPr txBox="1">
              <a:spLocks noChangeArrowheads="1"/>
            </p:cNvSpPr>
            <p:nvPr/>
          </p:nvSpPr>
          <p:spPr bwMode="auto">
            <a:xfrm>
              <a:off x="2640" y="912"/>
              <a:ext cx="2832" cy="19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dirty="0"/>
                <a:t>Beams are structural members designed to support loads applied </a:t>
              </a:r>
              <a:r>
                <a:rPr lang="en-US" dirty="0" smtClean="0"/>
                <a:t>perpendicularly </a:t>
              </a:r>
              <a:r>
                <a:rPr lang="en-US" dirty="0"/>
                <a:t>to their axes. </a:t>
              </a:r>
            </a:p>
            <a:p>
              <a:pPr eaLnBrk="1" hangingPunct="1"/>
              <a:endParaRPr lang="en-US" dirty="0"/>
            </a:p>
            <a:p>
              <a:pPr eaLnBrk="1" hangingPunct="1"/>
              <a:r>
                <a:rPr lang="en-US" dirty="0"/>
                <a:t>Beams </a:t>
              </a:r>
              <a:r>
                <a:rPr lang="en-US" dirty="0" smtClean="0"/>
                <a:t>can be used </a:t>
              </a:r>
              <a:r>
                <a:rPr lang="en-US" dirty="0"/>
                <a:t>to support the span of bridges. They </a:t>
              </a:r>
              <a:r>
                <a:rPr lang="en-US" dirty="0" smtClean="0"/>
                <a:t>are often thicker </a:t>
              </a:r>
              <a:r>
                <a:rPr lang="en-US" dirty="0"/>
                <a:t>at the supports than at the center of the span.</a:t>
              </a:r>
            </a:p>
          </p:txBody>
        </p:sp>
      </p:grpSp>
      <p:cxnSp>
        <p:nvCxnSpPr>
          <p:cNvPr id="5128" name="Straight Arrow Connector 15"/>
          <p:cNvCxnSpPr>
            <a:cxnSpLocks noChangeShapeType="1"/>
          </p:cNvCxnSpPr>
          <p:nvPr/>
        </p:nvCxnSpPr>
        <p:spPr bwMode="auto">
          <a:xfrm rot="10800000">
            <a:off x="1066800" y="2514600"/>
            <a:ext cx="3124200" cy="990600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9" name="Straight Arrow Connector 17"/>
          <p:cNvCxnSpPr>
            <a:cxnSpLocks noChangeShapeType="1"/>
          </p:cNvCxnSpPr>
          <p:nvPr/>
        </p:nvCxnSpPr>
        <p:spPr bwMode="auto">
          <a:xfrm rot="10800000">
            <a:off x="2057400" y="2590800"/>
            <a:ext cx="2133600" cy="762000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APPLICATIONS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4648200" y="3078449"/>
            <a:ext cx="3810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/>
              <a:t>Usually such </a:t>
            </a:r>
            <a:r>
              <a:rPr lang="en-US" dirty="0">
                <a:solidFill>
                  <a:srgbClr val="0000FA"/>
                </a:solidFill>
              </a:rPr>
              <a:t>columns are wider/thicker at the bottom </a:t>
            </a:r>
            <a:r>
              <a:rPr lang="en-US" dirty="0"/>
              <a:t>than at the top. Why? 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838200" y="1524000"/>
            <a:ext cx="7600950" cy="4194175"/>
            <a:chOff x="528" y="960"/>
            <a:chExt cx="4788" cy="2642"/>
          </a:xfrm>
        </p:grpSpPr>
        <p:pic>
          <p:nvPicPr>
            <p:cNvPr id="6151" name="Picture 16" descr="CH 7 Billboard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" y="960"/>
              <a:ext cx="2258" cy="2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6152" name="Group 15"/>
            <p:cNvGrpSpPr>
              <a:grpSpLocks/>
            </p:cNvGrpSpPr>
            <p:nvPr/>
          </p:nvGrpSpPr>
          <p:grpSpPr bwMode="auto">
            <a:xfrm>
              <a:off x="1200" y="1322"/>
              <a:ext cx="4116" cy="742"/>
              <a:chOff x="1200" y="1226"/>
              <a:chExt cx="4116" cy="742"/>
            </a:xfrm>
          </p:grpSpPr>
          <p:sp>
            <p:nvSpPr>
              <p:cNvPr id="6153" name="Line 8"/>
              <p:cNvSpPr>
                <a:spLocks noChangeShapeType="1"/>
              </p:cNvSpPr>
              <p:nvPr/>
            </p:nvSpPr>
            <p:spPr bwMode="auto">
              <a:xfrm flipH="1">
                <a:off x="1200" y="1968"/>
                <a:ext cx="1296" cy="0"/>
              </a:xfrm>
              <a:prstGeom prst="line">
                <a:avLst/>
              </a:prstGeom>
              <a:noFill/>
              <a:ln w="41275">
                <a:solidFill>
                  <a:srgbClr val="FF0000"/>
                </a:solidFill>
                <a:miter lim="800000"/>
                <a:headEnd w="sm" len="med"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4" name="Text Box 3"/>
              <p:cNvSpPr txBox="1">
                <a:spLocks noChangeArrowheads="1"/>
              </p:cNvSpPr>
              <p:nvPr/>
            </p:nvSpPr>
            <p:spPr bwMode="auto">
              <a:xfrm>
                <a:off x="2916" y="1226"/>
                <a:ext cx="2400" cy="5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dirty="0"/>
                  <a:t>A fixed column supports </a:t>
                </a:r>
                <a:r>
                  <a:rPr lang="en-US" dirty="0" smtClean="0"/>
                  <a:t>these </a:t>
                </a:r>
                <a:r>
                  <a:rPr lang="en-US" dirty="0"/>
                  <a:t>rectangular </a:t>
                </a:r>
                <a:r>
                  <a:rPr lang="en-US" dirty="0" smtClean="0"/>
                  <a:t>billboards. </a:t>
                </a:r>
                <a:endParaRPr lang="en-US" dirty="0"/>
              </a:p>
            </p:txBody>
          </p:sp>
          <p:sp>
            <p:nvSpPr>
              <p:cNvPr id="6155" name="Line 9"/>
              <p:cNvSpPr>
                <a:spLocks noChangeShapeType="1"/>
              </p:cNvSpPr>
              <p:nvPr/>
            </p:nvSpPr>
            <p:spPr bwMode="auto">
              <a:xfrm flipV="1">
                <a:off x="2496" y="1487"/>
                <a:ext cx="422" cy="481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APPLICATIONS </a:t>
            </a:r>
            <a:r>
              <a:rPr lang="en-US" sz="2400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(continued)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4267201" y="3981020"/>
            <a:ext cx="4375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/>
              <a:t>Why might have this been done? </a:t>
            </a:r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533400" y="1298575"/>
            <a:ext cx="8016875" cy="4416425"/>
            <a:chOff x="336" y="864"/>
            <a:chExt cx="5050" cy="2782"/>
          </a:xfrm>
        </p:grpSpPr>
        <p:pic>
          <p:nvPicPr>
            <p:cNvPr id="7175" name="Picture 12" descr="CH 7 Grinder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14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" y="912"/>
              <a:ext cx="2196" cy="27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7176" name="Group 13"/>
            <p:cNvGrpSpPr>
              <a:grpSpLocks/>
            </p:cNvGrpSpPr>
            <p:nvPr/>
          </p:nvGrpSpPr>
          <p:grpSpPr bwMode="auto">
            <a:xfrm>
              <a:off x="1344" y="864"/>
              <a:ext cx="4042" cy="1620"/>
              <a:chOff x="1981200" y="1447800"/>
              <a:chExt cx="6416675" cy="2571298"/>
            </a:xfrm>
          </p:grpSpPr>
          <p:sp>
            <p:nvSpPr>
              <p:cNvPr id="7177" name="Text Box 4"/>
              <p:cNvSpPr txBox="1">
                <a:spLocks noChangeArrowheads="1"/>
              </p:cNvSpPr>
              <p:nvPr/>
            </p:nvSpPr>
            <p:spPr bwMode="auto">
              <a:xfrm>
                <a:off x="4114800" y="1600187"/>
                <a:ext cx="4283075" cy="24189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dirty="0"/>
                  <a:t>The shop crane is used to move heavy machine tools around the shop.</a:t>
                </a:r>
              </a:p>
              <a:p>
                <a:pPr eaLnBrk="1" hangingPunct="1">
                  <a:spcBef>
                    <a:spcPct val="30000"/>
                  </a:spcBef>
                </a:pPr>
                <a:r>
                  <a:rPr lang="en-US" dirty="0"/>
                  <a:t>The picture shows that an additional frame around the joint is added.</a:t>
                </a:r>
              </a:p>
            </p:txBody>
          </p:sp>
          <p:sp>
            <p:nvSpPr>
              <p:cNvPr id="7178" name="Oval 10"/>
              <p:cNvSpPr>
                <a:spLocks noChangeArrowheads="1"/>
              </p:cNvSpPr>
              <p:nvPr/>
            </p:nvSpPr>
            <p:spPr bwMode="auto">
              <a:xfrm>
                <a:off x="1981200" y="1447800"/>
                <a:ext cx="1828800" cy="1524000"/>
              </a:xfrm>
              <a:prstGeom prst="ellipse">
                <a:avLst/>
              </a:prstGeom>
              <a:noFill/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cxnSp>
            <p:nvCxnSpPr>
              <p:cNvPr id="7179" name="Straight Arrow Connector 12"/>
              <p:cNvCxnSpPr>
                <a:cxnSpLocks noChangeShapeType="1"/>
              </p:cNvCxnSpPr>
              <p:nvPr/>
            </p:nvCxnSpPr>
            <p:spPr bwMode="auto">
              <a:xfrm rot="16200000" flipH="1">
                <a:off x="3276600" y="2209800"/>
                <a:ext cx="914400" cy="762000"/>
              </a:xfrm>
              <a:prstGeom prst="straightConnector1">
                <a:avLst/>
              </a:prstGeom>
              <a:noFill/>
              <a:ln w="38100" algn="ctr">
                <a:solidFill>
                  <a:srgbClr val="FF0000"/>
                </a:solidFill>
                <a:miter lim="800000"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APPLICATIONS </a:t>
            </a:r>
            <a:r>
              <a:rPr lang="en-US" sz="2400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(continued)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990600" y="4168775"/>
            <a:ext cx="7651750" cy="2308225"/>
            <a:chOff x="990600" y="4038600"/>
            <a:chExt cx="7651750" cy="2308324"/>
          </a:xfrm>
        </p:grpSpPr>
        <p:sp>
          <p:nvSpPr>
            <p:cNvPr id="8213" name="Text Box 5"/>
            <p:cNvSpPr txBox="1">
              <a:spLocks noChangeArrowheads="1"/>
            </p:cNvSpPr>
            <p:nvPr/>
          </p:nvSpPr>
          <p:spPr bwMode="auto">
            <a:xfrm>
              <a:off x="3886200" y="4038600"/>
              <a:ext cx="4756150" cy="2308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dirty="0"/>
                <a:t>Then we need to cut the beam at B and draw a FBD of one of the halves of the beam. This FBD will include </a:t>
              </a:r>
              <a:r>
                <a:rPr lang="en-US" dirty="0">
                  <a:solidFill>
                    <a:srgbClr val="0000FA"/>
                  </a:solidFill>
                </a:rPr>
                <a:t>the internal forces acting at B</a:t>
              </a:r>
              <a:r>
                <a:rPr lang="en-US" dirty="0"/>
                <a:t>.  Finally, we need to solve for these unknowns using the E-of-E.</a:t>
              </a:r>
            </a:p>
          </p:txBody>
        </p:sp>
        <p:pic>
          <p:nvPicPr>
            <p:cNvPr id="8214" name="Picture 15" descr="C:\Documents and Settings\ALBERT\Desktop\Statics_09\Hibbeler_12th\IMAGES-FINAL_M07\fig07_04c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5223"/>
            <a:stretch>
              <a:fillRect/>
            </a:stretch>
          </p:blipFill>
          <p:spPr bwMode="auto">
            <a:xfrm>
              <a:off x="990600" y="4759865"/>
              <a:ext cx="1898923" cy="11075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533400" y="2622550"/>
            <a:ext cx="8108950" cy="1598613"/>
            <a:chOff x="533400" y="2622550"/>
            <a:chExt cx="8108950" cy="1598613"/>
          </a:xfrm>
        </p:grpSpPr>
        <p:grpSp>
          <p:nvGrpSpPr>
            <p:cNvPr id="8209" name="Group 19"/>
            <p:cNvGrpSpPr>
              <a:grpSpLocks/>
            </p:cNvGrpSpPr>
            <p:nvPr/>
          </p:nvGrpSpPr>
          <p:grpSpPr bwMode="auto">
            <a:xfrm>
              <a:off x="533400" y="2622550"/>
              <a:ext cx="8108950" cy="1598613"/>
              <a:chOff x="336" y="1652"/>
              <a:chExt cx="5108" cy="1007"/>
            </a:xfrm>
          </p:grpSpPr>
          <p:sp>
            <p:nvSpPr>
              <p:cNvPr id="8211" name="Text Box 4"/>
              <p:cNvSpPr txBox="1">
                <a:spLocks noChangeArrowheads="1"/>
              </p:cNvSpPr>
              <p:nvPr/>
            </p:nvSpPr>
            <p:spPr bwMode="auto">
              <a:xfrm>
                <a:off x="2448" y="1652"/>
                <a:ext cx="2996" cy="9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dirty="0"/>
                  <a:t>For example, we want to determine the internal forces acting on the cross section at B.  But, first, we first need to determine the support reactions.</a:t>
                </a:r>
              </a:p>
            </p:txBody>
          </p:sp>
          <p:pic>
            <p:nvPicPr>
              <p:cNvPr id="8212" name="Picture 18" descr="CH 7 Beam Internal Forces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6" y="1776"/>
                <a:ext cx="1901" cy="8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8210" name="TextBox 18"/>
            <p:cNvSpPr txBox="1">
              <a:spLocks noChangeArrowheads="1"/>
            </p:cNvSpPr>
            <p:nvPr/>
          </p:nvSpPr>
          <p:spPr bwMode="auto">
            <a:xfrm>
              <a:off x="1447708" y="3389811"/>
              <a:ext cx="30489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400" b="1" i="1" dirty="0">
                  <a:solidFill>
                    <a:srgbClr val="FF0000"/>
                  </a:solidFill>
                </a:rPr>
                <a:t>B</a:t>
              </a:r>
            </a:p>
          </p:txBody>
        </p: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533400" y="990600"/>
            <a:ext cx="8169275" cy="1600200"/>
            <a:chOff x="533400" y="990600"/>
            <a:chExt cx="8169275" cy="1600200"/>
          </a:xfrm>
        </p:grpSpPr>
        <p:grpSp>
          <p:nvGrpSpPr>
            <p:cNvPr id="8200" name="Group 19"/>
            <p:cNvGrpSpPr>
              <a:grpSpLocks/>
            </p:cNvGrpSpPr>
            <p:nvPr/>
          </p:nvGrpSpPr>
          <p:grpSpPr bwMode="auto">
            <a:xfrm>
              <a:off x="533400" y="990600"/>
              <a:ext cx="8169275" cy="1600200"/>
              <a:chOff x="533400" y="990600"/>
              <a:chExt cx="8169275" cy="1600200"/>
            </a:xfrm>
          </p:grpSpPr>
          <p:grpSp>
            <p:nvGrpSpPr>
              <p:cNvPr id="8202" name="Group 20"/>
              <p:cNvGrpSpPr>
                <a:grpSpLocks/>
              </p:cNvGrpSpPr>
              <p:nvPr/>
            </p:nvGrpSpPr>
            <p:grpSpPr bwMode="auto">
              <a:xfrm>
                <a:off x="533400" y="990600"/>
                <a:ext cx="8169275" cy="1600200"/>
                <a:chOff x="533400" y="990600"/>
                <a:chExt cx="8169275" cy="1600200"/>
              </a:xfrm>
            </p:grpSpPr>
            <p:sp>
              <p:nvSpPr>
                <p:cNvPr id="8204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3886200" y="990600"/>
                  <a:ext cx="4816475" cy="15525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dirty="0"/>
                    <a:t>The design of any structural member requires finding the forces acting within the member to make sure the material can resist those loads.</a:t>
                  </a:r>
                </a:p>
              </p:txBody>
            </p:sp>
            <p:grpSp>
              <p:nvGrpSpPr>
                <p:cNvPr id="8205" name="Group 17"/>
                <p:cNvGrpSpPr>
                  <a:grpSpLocks noChangeAspect="1"/>
                </p:cNvGrpSpPr>
                <p:nvPr/>
              </p:nvGrpSpPr>
              <p:grpSpPr bwMode="auto">
                <a:xfrm>
                  <a:off x="533400" y="1145071"/>
                  <a:ext cx="3017520" cy="1445729"/>
                  <a:chOff x="533400" y="1371600"/>
                  <a:chExt cx="3238636" cy="1551668"/>
                </a:xfrm>
              </p:grpSpPr>
              <p:pic>
                <p:nvPicPr>
                  <p:cNvPr id="8206" name="Picture 13" descr="C:\Documents and Settings\ALBERT\Desktop\Statics_09\Hibbeler_12th\IMAGES-FINAL_M07\fig07_04a.jpg"/>
                  <p:cNvPicPr>
                    <a:picLocks noChangeAspect="1" noChangeArrowheads="1"/>
                  </p:cNvPicPr>
                  <p:nvPr/>
                </p:nvPicPr>
                <p:blipFill>
                  <a:blip r:embed="rId5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b="25272"/>
                  <a:stretch>
                    <a:fillRect/>
                  </a:stretch>
                </p:blipFill>
                <p:spPr bwMode="auto">
                  <a:xfrm>
                    <a:off x="533400" y="1371600"/>
                    <a:ext cx="3238636" cy="15516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8207" name="Rectangle 15"/>
                  <p:cNvSpPr>
                    <a:spLocks noChangeArrowheads="1"/>
                  </p:cNvSpPr>
                  <p:nvPr/>
                </p:nvSpPr>
                <p:spPr bwMode="auto">
                  <a:xfrm>
                    <a:off x="1828800" y="2305243"/>
                    <a:ext cx="304800" cy="228601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7" name="Oval 16"/>
                  <p:cNvSpPr/>
                  <p:nvPr/>
                </p:nvSpPr>
                <p:spPr bwMode="auto">
                  <a:xfrm flipH="1">
                    <a:off x="1596589" y="2079874"/>
                    <a:ext cx="252167" cy="107341"/>
                  </a:xfrm>
                  <a:prstGeom prst="ellipse">
                    <a:avLst/>
                  </a:prstGeom>
                  <a:solidFill>
                    <a:schemeClr val="accent1">
                      <a:lumMod val="60000"/>
                      <a:lumOff val="40000"/>
                    </a:schemeClr>
                  </a:solidFill>
                  <a:ln w="9525" cap="flat" cmpd="sng" algn="ctr">
                    <a:solidFill>
                      <a:schemeClr val="accent1">
                        <a:lumMod val="60000"/>
                        <a:lumOff val="40000"/>
                      </a:schemeClr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8203" name="Rectangle 18"/>
              <p:cNvSpPr>
                <a:spLocks noChangeArrowheads="1"/>
              </p:cNvSpPr>
              <p:nvPr/>
            </p:nvSpPr>
            <p:spPr bwMode="auto">
              <a:xfrm>
                <a:off x="1371600" y="2034540"/>
                <a:ext cx="152400" cy="152400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8201" name="TextBox 19"/>
            <p:cNvSpPr txBox="1">
              <a:spLocks noChangeArrowheads="1"/>
            </p:cNvSpPr>
            <p:nvPr/>
          </p:nvSpPr>
          <p:spPr bwMode="auto">
            <a:xfrm>
              <a:off x="1434737" y="1715589"/>
              <a:ext cx="30489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400" b="1" i="1" dirty="0">
                  <a:solidFill>
                    <a:srgbClr val="FF0000"/>
                  </a:solidFill>
                </a:rPr>
                <a:t>B</a:t>
              </a:r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INTERNAL  FORCES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457200" y="3124200"/>
            <a:ext cx="8153400" cy="3028950"/>
            <a:chOff x="288" y="1968"/>
            <a:chExt cx="5136" cy="1908"/>
          </a:xfrm>
        </p:grpSpPr>
        <p:sp>
          <p:nvSpPr>
            <p:cNvPr id="9225" name="Text Box 4"/>
            <p:cNvSpPr txBox="1">
              <a:spLocks noChangeArrowheads="1"/>
            </p:cNvSpPr>
            <p:nvPr/>
          </p:nvSpPr>
          <p:spPr bwMode="auto">
            <a:xfrm>
              <a:off x="288" y="3120"/>
              <a:ext cx="5136" cy="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dirty="0"/>
                <a:t>The loads on the left and right sides of the section at </a:t>
              </a:r>
              <a:r>
                <a:rPr lang="en-US" dirty="0">
                  <a:solidFill>
                    <a:srgbClr val="0000FA"/>
                  </a:solidFill>
                </a:rPr>
                <a:t>B are equal in magnitude</a:t>
              </a:r>
              <a:r>
                <a:rPr lang="en-US" dirty="0"/>
                <a:t> but </a:t>
              </a:r>
              <a:r>
                <a:rPr lang="en-US" dirty="0">
                  <a:solidFill>
                    <a:srgbClr val="0000FA"/>
                  </a:solidFill>
                </a:rPr>
                <a:t>opposite</a:t>
              </a:r>
              <a:r>
                <a:rPr lang="en-US" dirty="0"/>
                <a:t> in direction.  This is because when the two sides are reconnected, the net loads are zero at the section.</a:t>
              </a:r>
            </a:p>
          </p:txBody>
        </p:sp>
        <p:pic>
          <p:nvPicPr>
            <p:cNvPr id="9226" name="Picture 12" descr="CH 7 Internal Force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" y="1968"/>
              <a:ext cx="4524" cy="1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533400" y="1031875"/>
            <a:ext cx="8288338" cy="1938338"/>
            <a:chOff x="336" y="650"/>
            <a:chExt cx="5221" cy="1221"/>
          </a:xfrm>
        </p:grpSpPr>
        <p:sp>
          <p:nvSpPr>
            <p:cNvPr id="9223" name="Text Box 3"/>
            <p:cNvSpPr txBox="1">
              <a:spLocks noChangeArrowheads="1"/>
            </p:cNvSpPr>
            <p:nvPr/>
          </p:nvSpPr>
          <p:spPr bwMode="auto">
            <a:xfrm>
              <a:off x="2160" y="650"/>
              <a:ext cx="3397" cy="1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dirty="0"/>
                <a:t>In two-dimensional cases, typical internal</a:t>
              </a:r>
            </a:p>
            <a:p>
              <a:pPr eaLnBrk="1" hangingPunct="1"/>
              <a:r>
                <a:rPr lang="en-US" dirty="0"/>
                <a:t>loads are </a:t>
              </a:r>
              <a:r>
                <a:rPr lang="en-US" dirty="0">
                  <a:solidFill>
                    <a:srgbClr val="0000FA"/>
                  </a:solidFill>
                </a:rPr>
                <a:t>normal </a:t>
              </a:r>
              <a:r>
                <a:rPr lang="en-US" dirty="0"/>
                <a:t>or axial forces (</a:t>
              </a:r>
              <a:r>
                <a:rPr lang="en-US" dirty="0">
                  <a:solidFill>
                    <a:srgbClr val="0000FA"/>
                  </a:solidFill>
                </a:rPr>
                <a:t>N</a:t>
              </a:r>
              <a:r>
                <a:rPr lang="en-US" dirty="0">
                  <a:solidFill>
                    <a:schemeClr val="hlink"/>
                  </a:solidFill>
                </a:rPr>
                <a:t>, </a:t>
              </a:r>
              <a:r>
                <a:rPr lang="en-US" dirty="0"/>
                <a:t>acting perpendicular to the section), </a:t>
              </a:r>
              <a:r>
                <a:rPr lang="en-US" dirty="0">
                  <a:solidFill>
                    <a:srgbClr val="0000FA"/>
                  </a:solidFill>
                </a:rPr>
                <a:t>shear</a:t>
              </a:r>
              <a:r>
                <a:rPr lang="en-US" dirty="0"/>
                <a:t> forces (</a:t>
              </a:r>
              <a:r>
                <a:rPr lang="en-US" dirty="0">
                  <a:solidFill>
                    <a:srgbClr val="0000FA"/>
                  </a:solidFill>
                </a:rPr>
                <a:t>V</a:t>
              </a:r>
              <a:r>
                <a:rPr lang="en-US" dirty="0"/>
                <a:t>, acting along the surface), and the </a:t>
              </a:r>
              <a:r>
                <a:rPr lang="en-US" dirty="0">
                  <a:solidFill>
                    <a:srgbClr val="0000FA"/>
                  </a:solidFill>
                </a:rPr>
                <a:t>bending moment </a:t>
              </a:r>
              <a:r>
                <a:rPr lang="en-US" dirty="0"/>
                <a:t>(</a:t>
              </a:r>
              <a:r>
                <a:rPr lang="en-US" dirty="0">
                  <a:solidFill>
                    <a:srgbClr val="0000FA"/>
                  </a:solidFill>
                </a:rPr>
                <a:t>M</a:t>
              </a:r>
              <a:r>
                <a:rPr lang="en-US" dirty="0"/>
                <a:t>).</a:t>
              </a:r>
            </a:p>
          </p:txBody>
        </p:sp>
        <p:pic>
          <p:nvPicPr>
            <p:cNvPr id="9224" name="Picture 13" descr="CH 7 Forces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" y="720"/>
              <a:ext cx="1789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INTERNAL FORCES</a:t>
            </a:r>
            <a:r>
              <a:rPr lang="en-US" sz="2400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 (continued)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669925" y="1336675"/>
            <a:ext cx="77120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90513" indent="-2905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1. Take an imaginary cut at the place where you need to determine the internal forces.  Then, decide which resulting section or piece will be easier to analyze.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669925" y="2632075"/>
            <a:ext cx="76358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90513" indent="-2905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/>
              <a:t>2. If necessary, determine any support reactions or joint forces you need by drawing a FBD of the entire structure and solving for the unknown reactions.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609600" y="3886200"/>
            <a:ext cx="780415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93700" indent="-3937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/>
              <a:t> 3. Draw a FBD of the piece of the structure you’ve decided to analyze.  Remember to show the </a:t>
            </a:r>
            <a:r>
              <a:rPr lang="en-US" dirty="0">
                <a:solidFill>
                  <a:srgbClr val="0000FA"/>
                </a:solidFill>
              </a:rPr>
              <a:t>N, V, </a:t>
            </a:r>
            <a:r>
              <a:rPr lang="en-US" dirty="0"/>
              <a:t>and</a:t>
            </a:r>
            <a:r>
              <a:rPr lang="en-US" dirty="0">
                <a:solidFill>
                  <a:srgbClr val="0000FA"/>
                </a:solidFill>
              </a:rPr>
              <a:t> M </a:t>
            </a:r>
            <a:r>
              <a:rPr lang="en-US" dirty="0"/>
              <a:t>loads at the “cut” surface.</a:t>
            </a:r>
            <a:endParaRPr lang="en-US" u="sng" dirty="0">
              <a:solidFill>
                <a:schemeClr val="hlink"/>
              </a:solidFill>
            </a:endParaRP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685800" y="5105400"/>
            <a:ext cx="74993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90513" indent="-2905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/>
              <a:t>4. Apply the E-of-E to the FBD (drawn in step 3) and solve for the unknown internal loads.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STEPS  FOR  DETERMINING  INTERNAL  FORCES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  <p:bldP spid="10244" grpId="0" autoUpdateAnimBg="0"/>
      <p:bldP spid="10245" grpId="0" autoUpdateAnimBg="0"/>
      <p:bldP spid="1024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609600" y="3581400"/>
            <a:ext cx="7772400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marL="395288" indent="-3952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 u="sng" dirty="0">
                <a:solidFill>
                  <a:srgbClr val="990033"/>
                </a:solidFill>
              </a:rPr>
              <a:t>Solution</a:t>
            </a:r>
          </a:p>
          <a:p>
            <a:pPr eaLnBrk="1" hangingPunct="1"/>
            <a:endParaRPr lang="en-US" sz="800" dirty="0"/>
          </a:p>
          <a:p>
            <a:pPr eaLnBrk="1" hangingPunct="1">
              <a:buFontTx/>
              <a:buAutoNum type="arabicPeriod"/>
            </a:pPr>
            <a:r>
              <a:rPr lang="en-US" dirty="0"/>
              <a:t>Plan on taking the imaginary cut at C.  It will be easier to work with the right section </a:t>
            </a:r>
            <a:r>
              <a:rPr lang="en-US" dirty="0" smtClean="0"/>
              <a:t>(from the </a:t>
            </a:r>
            <a:r>
              <a:rPr lang="en-US" dirty="0"/>
              <a:t>cut at C to point B) since the geometry is simpler and there are no external loads.</a:t>
            </a:r>
          </a:p>
          <a:p>
            <a:pPr eaLnBrk="1" hangingPunct="1">
              <a:buFontTx/>
              <a:buAutoNum type="arabicPeriod"/>
            </a:pPr>
            <a:endParaRPr lang="en-US" dirty="0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33400" y="1143000"/>
            <a:ext cx="8223250" cy="1938338"/>
            <a:chOff x="336" y="720"/>
            <a:chExt cx="5180" cy="1221"/>
          </a:xfrm>
        </p:grpSpPr>
        <p:sp>
          <p:nvSpPr>
            <p:cNvPr id="11271" name="Text Box 3"/>
            <p:cNvSpPr txBox="1">
              <a:spLocks noChangeArrowheads="1"/>
            </p:cNvSpPr>
            <p:nvPr/>
          </p:nvSpPr>
          <p:spPr bwMode="auto">
            <a:xfrm>
              <a:off x="2496" y="720"/>
              <a:ext cx="3020" cy="1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b="1" dirty="0">
                  <a:solidFill>
                    <a:srgbClr val="990033"/>
                  </a:solidFill>
                </a:rPr>
                <a:t>Given</a:t>
              </a:r>
              <a:r>
                <a:rPr lang="en-US" dirty="0">
                  <a:solidFill>
                    <a:srgbClr val="990033"/>
                  </a:solidFill>
                </a:rPr>
                <a:t>:</a:t>
              </a:r>
              <a:r>
                <a:rPr lang="en-US" dirty="0">
                  <a:solidFill>
                    <a:srgbClr val="FF0000"/>
                  </a:solidFill>
                </a:rPr>
                <a:t> </a:t>
              </a:r>
              <a:r>
                <a:rPr lang="en-US" dirty="0"/>
                <a:t>The loading on the beam.</a:t>
              </a:r>
            </a:p>
            <a:p>
              <a:pPr eaLnBrk="1" hangingPunct="1"/>
              <a:endParaRPr lang="en-US" dirty="0"/>
            </a:p>
            <a:p>
              <a:pPr eaLnBrk="1" hangingPunct="1"/>
              <a:r>
                <a:rPr lang="en-US" b="1" dirty="0">
                  <a:solidFill>
                    <a:srgbClr val="990033"/>
                  </a:solidFill>
                </a:rPr>
                <a:t>Find</a:t>
              </a:r>
              <a:r>
                <a:rPr lang="en-US" dirty="0">
                  <a:solidFill>
                    <a:srgbClr val="990033"/>
                  </a:solidFill>
                </a:rPr>
                <a:t>:</a:t>
              </a:r>
              <a:r>
                <a:rPr lang="en-US" dirty="0"/>
                <a:t>	The internal forces at point C.</a:t>
              </a:r>
            </a:p>
            <a:p>
              <a:pPr eaLnBrk="1" hangingPunct="1"/>
              <a:endParaRPr lang="en-US" dirty="0"/>
            </a:p>
            <a:p>
              <a:pPr eaLnBrk="1" hangingPunct="1"/>
              <a:r>
                <a:rPr lang="en-US" b="1" dirty="0">
                  <a:solidFill>
                    <a:srgbClr val="990033"/>
                  </a:solidFill>
                </a:rPr>
                <a:t>Plan</a:t>
              </a:r>
              <a:r>
                <a:rPr lang="en-US" dirty="0">
                  <a:solidFill>
                    <a:srgbClr val="990033"/>
                  </a:solidFill>
                </a:rPr>
                <a:t>:</a:t>
              </a:r>
              <a:r>
                <a:rPr lang="en-US" dirty="0"/>
                <a:t>	Follow the procedure!!</a:t>
              </a:r>
              <a:endParaRPr lang="en-US" b="1" dirty="0"/>
            </a:p>
          </p:txBody>
        </p:sp>
        <p:pic>
          <p:nvPicPr>
            <p:cNvPr id="11272" name="Picture 9" descr="CH 7 Beam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" y="816"/>
              <a:ext cx="2093" cy="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EXAMPLE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2" grpId="0" autoUpdateAnimBg="0"/>
    </p:bldLst>
  </p:timing>
</p:sld>
</file>

<file path=ppt/theme/theme1.xml><?xml version="1.0" encoding="utf-8"?>
<a:theme xmlns:a="http://schemas.openxmlformats.org/drawingml/2006/main" name="Template_Whi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noFill/>
        <a:ln w="38100">
          <a:solidFill>
            <a:srgbClr val="0000FF"/>
          </a:solidFill>
          <a:miter lim="800000"/>
          <a:headEnd/>
          <a:tailEnd type="triangle" w="med" len="med"/>
        </a:ln>
        <a:extLst>
          <a:ext uri="{909E8E84-426E-40DD-AFC4-6F175D3DCCD1}">
            <a14:hiddenFill xmlns:a14="http://schemas.microsoft.com/office/drawing/2010/main">
              <a:noFill/>
            </a14:hiddenFill>
          </a:ext>
        </a:extLst>
      </a:spPr>
      <a:bodyPr wrap="none"/>
      <a:lstStyle>
        <a:defPPr>
          <a:defRPr/>
        </a:defPPr>
      </a:lstStyle>
    </a:spDef>
  </a:objectDefaults>
  <a:extraClrSchemeLst/>
  <a:extLst>
    <a:ext uri="{05A4C25C-085E-4340-85A3-A5531E510DB2}">
      <thm15:themeFamily xmlns:thm15="http://schemas.microsoft.com/office/thememl/2012/main" xmlns="" name="Template_White.potx" id="{8C25AA59-8215-43E2-A456-D09F398F14AE}" vid="{18175F9B-0567-4CE6-B434-30CB09040A9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Template_White</Template>
  <TotalTime>1597</TotalTime>
  <Words>1889</Words>
  <Application>Microsoft Office PowerPoint</Application>
  <PresentationFormat>On-screen Show (4:3)</PresentationFormat>
  <Paragraphs>258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Template_White</vt:lpstr>
      <vt:lpstr>INTERNAL FORCES</vt:lpstr>
      <vt:lpstr>READING QUIZ</vt:lpstr>
      <vt:lpstr>APPLICATIONS</vt:lpstr>
      <vt:lpstr>APPLICATIONS (continued)</vt:lpstr>
      <vt:lpstr>APPLICATIONS (continued)</vt:lpstr>
      <vt:lpstr>INTERNAL  FORCES</vt:lpstr>
      <vt:lpstr>INTERNAL FORCES (continued)</vt:lpstr>
      <vt:lpstr>STEPS  FOR  DETERMINING  INTERNAL  FORCES</vt:lpstr>
      <vt:lpstr>EXAMPLE</vt:lpstr>
      <vt:lpstr>EXAMPLE (continued)</vt:lpstr>
      <vt:lpstr>EXAMPLE (continued)</vt:lpstr>
      <vt:lpstr>CONCEPT  QUIZ</vt:lpstr>
      <vt:lpstr>GROUP  PROBLEM  SOLVING I</vt:lpstr>
      <vt:lpstr>GROUP  PROBLEM  SOLVING I (continued)</vt:lpstr>
      <vt:lpstr>GROUP  PROBLEM  SOLVING I (continued)</vt:lpstr>
      <vt:lpstr>GROUP  PROBLEM  SOLVING II</vt:lpstr>
      <vt:lpstr>GROUP  PROBLEM  SOLVING II (continued)</vt:lpstr>
      <vt:lpstr>GROUP  PROBLEM  SOLVING II (continued)</vt:lpstr>
      <vt:lpstr>ATTENTION QUIZ</vt:lpstr>
      <vt:lpstr>PowerPoint Presentation</vt:lpstr>
    </vt:vector>
  </TitlesOfParts>
  <Company>NDSU &amp; ASU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7.1</dc:title>
  <dc:subject>Hibbeler Statics 14th Edition</dc:subject>
  <dc:creator>Mehta, Danielson, Nam, &amp; Georgeou</dc:creator>
  <dc:description>Updated for Hibbeler 14th Edition Statics textbook by Dr. Changho Nam, edited by Dr. Scott Danielson.</dc:description>
  <cp:lastModifiedBy>SDanielson</cp:lastModifiedBy>
  <cp:revision>131</cp:revision>
  <cp:lastPrinted>2001-02-27T20:59:00Z</cp:lastPrinted>
  <dcterms:created xsi:type="dcterms:W3CDTF">2000-11-23T05:49:14Z</dcterms:created>
  <dcterms:modified xsi:type="dcterms:W3CDTF">2015-08-04T17:18:16Z</dcterms:modified>
</cp:coreProperties>
</file>