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1"/>
  </p:notesMasterIdLst>
  <p:handoutMasterIdLst>
    <p:handoutMasterId r:id="rId22"/>
  </p:handoutMasterIdLst>
  <p:sldIdLst>
    <p:sldId id="264" r:id="rId2"/>
    <p:sldId id="265" r:id="rId3"/>
    <p:sldId id="266" r:id="rId4"/>
    <p:sldId id="267" r:id="rId5"/>
    <p:sldId id="263" r:id="rId6"/>
    <p:sldId id="268" r:id="rId7"/>
    <p:sldId id="285" r:id="rId8"/>
    <p:sldId id="269" r:id="rId9"/>
    <p:sldId id="287" r:id="rId10"/>
    <p:sldId id="288" r:id="rId11"/>
    <p:sldId id="274" r:id="rId12"/>
    <p:sldId id="278" r:id="rId13"/>
    <p:sldId id="275" r:id="rId14"/>
    <p:sldId id="276" r:id="rId15"/>
    <p:sldId id="284" r:id="rId16"/>
    <p:sldId id="297" r:id="rId17"/>
    <p:sldId id="298" r:id="rId18"/>
    <p:sldId id="277" r:id="rId19"/>
    <p:sldId id="280" r:id="rId20"/>
  </p:sldIdLst>
  <p:sldSz cx="9144000" cy="6858000" type="screen4x3"/>
  <p:notesSz cx="6992938" cy="9278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2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A"/>
    <a:srgbClr val="990033"/>
    <a:srgbClr val="000096"/>
    <a:srgbClr val="66FFFF"/>
    <a:srgbClr val="00FFFF"/>
    <a:srgbClr val="0000FF"/>
    <a:srgbClr val="00FF00"/>
    <a:srgbClr val="FF0000"/>
    <a:srgbClr val="CC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11" autoAdjust="0"/>
    <p:restoredTop sz="86350" autoAdjust="0"/>
  </p:normalViewPr>
  <p:slideViewPr>
    <p:cSldViewPr>
      <p:cViewPr varScale="1">
        <p:scale>
          <a:sx n="64" d="100"/>
          <a:sy n="64" d="100"/>
        </p:scale>
        <p:origin x="-14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404"/>
    </p:cViewPr>
  </p:sorterViewPr>
  <p:notesViewPr>
    <p:cSldViewPr>
      <p:cViewPr varScale="1">
        <p:scale>
          <a:sx n="37" d="100"/>
          <a:sy n="37" d="100"/>
        </p:scale>
        <p:origin x="-1464" y="-96"/>
      </p:cViewPr>
      <p:guideLst>
        <p:guide orient="horz" pos="2922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5388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 6.6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5388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B61495EB-D418-4B79-8257-DAEB09B367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41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37087" cy="3478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6900"/>
            <a:ext cx="5129212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388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 6.6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5388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10EC30DC-D139-4FE2-B89A-B7C2B8C65D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8751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381C0F7-5201-4197-8126-4E435A8FC743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7520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42C726A-EB42-426F-803B-CA074AE92E98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2716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46662A1-05FF-47E5-A02F-086503AD0B5E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970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smtClean="0"/>
              <a:t>Answer:</a:t>
            </a:r>
          </a:p>
          <a:p>
            <a:pPr eaLnBrk="1" hangingPunct="1"/>
            <a:r>
              <a:rPr lang="en-US" sz="2400" smtClean="0"/>
              <a:t>1. A</a:t>
            </a:r>
          </a:p>
          <a:p>
            <a:pPr eaLnBrk="1" hangingPunct="1"/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340389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4487CE7-0C5D-464B-94F3-A824D553A854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dirty="0" smtClean="0"/>
              <a:t>Answer:</a:t>
            </a:r>
          </a:p>
          <a:p>
            <a:pPr eaLnBrk="1" hangingPunct="1"/>
            <a:r>
              <a:rPr lang="en-US" sz="2400" dirty="0" smtClean="0"/>
              <a:t>2. B</a:t>
            </a:r>
          </a:p>
        </p:txBody>
      </p:sp>
    </p:spTree>
    <p:extLst>
      <p:ext uri="{BB962C8B-B14F-4D97-AF65-F5344CB8AC3E}">
        <p14:creationId xmlns:p14="http://schemas.microsoft.com/office/powerpoint/2010/main" val="1554904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BBFF16-7C6A-4B45-AEF1-8EB54CCAE1C3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Source : P6-74</a:t>
            </a:r>
          </a:p>
        </p:txBody>
      </p:sp>
    </p:spTree>
    <p:extLst>
      <p:ext uri="{BB962C8B-B14F-4D97-AF65-F5344CB8AC3E}">
        <p14:creationId xmlns:p14="http://schemas.microsoft.com/office/powerpoint/2010/main" val="2816315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7804E9-AB6F-40B6-8820-C46D3E90D809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72873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7804E9-AB6F-40B6-8820-C46D3E90D809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84569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7804E9-AB6F-40B6-8820-C46D3E90D809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93854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7804E9-AB6F-40B6-8820-C46D3E90D809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03054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0A1C4C3-96C6-4C26-99FF-37DA981981D7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dirty="0" smtClean="0"/>
              <a:t>Answers:</a:t>
            </a:r>
          </a:p>
          <a:p>
            <a:pPr marL="228600" indent="-228600" eaLnBrk="1" hangingPunct="1"/>
            <a:r>
              <a:rPr lang="en-US" sz="2400" dirty="0" smtClean="0"/>
              <a:t>1. D</a:t>
            </a:r>
          </a:p>
          <a:p>
            <a:pPr marL="228600" indent="-228600" eaLnBrk="1" hangingPunct="1"/>
            <a:r>
              <a:rPr lang="en-US" sz="2400" dirty="0" smtClean="0"/>
              <a:t>2. A</a:t>
            </a:r>
          </a:p>
        </p:txBody>
      </p:sp>
    </p:spTree>
    <p:extLst>
      <p:ext uri="{BB962C8B-B14F-4D97-AF65-F5344CB8AC3E}">
        <p14:creationId xmlns:p14="http://schemas.microsoft.com/office/powerpoint/2010/main" val="14024809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AED9D0-B898-4736-B54C-76343CB4DAAA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3192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EEB0EA-FADF-4AC2-B7E4-02BE64A3C077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smtClean="0"/>
              <a:t>Answers:</a:t>
            </a:r>
          </a:p>
          <a:p>
            <a:pPr marL="228600" indent="-228600" eaLnBrk="1" hangingPunct="1"/>
            <a:r>
              <a:rPr lang="en-US" sz="2400" smtClean="0"/>
              <a:t>1. C</a:t>
            </a:r>
          </a:p>
          <a:p>
            <a:pPr marL="228600" indent="-228600" eaLnBrk="1" hangingPunct="1"/>
            <a:r>
              <a:rPr lang="en-US" sz="2400" smtClean="0"/>
              <a:t>2. A</a:t>
            </a:r>
          </a:p>
        </p:txBody>
      </p:sp>
    </p:spTree>
    <p:extLst>
      <p:ext uri="{BB962C8B-B14F-4D97-AF65-F5344CB8AC3E}">
        <p14:creationId xmlns:p14="http://schemas.microsoft.com/office/powerpoint/2010/main" val="549810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BC75372-77E9-457C-9822-743A3DA423F5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2532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4099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1871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83E990-F9C9-47AA-9771-CDAE9BE6E8D3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7533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73518B-1FEF-45CA-A943-E3D301521BFC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055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B9BA7F6-2FFB-4512-9F19-AC8FCFED2EE0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3786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B9BA7F6-2FFB-4512-9F19-AC8FCFED2EE0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95998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8AE6E99-11F9-4684-B022-CAED1E356E9B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Source : F6-16</a:t>
            </a:r>
          </a:p>
        </p:txBody>
      </p:sp>
    </p:spTree>
    <p:extLst>
      <p:ext uri="{BB962C8B-B14F-4D97-AF65-F5344CB8AC3E}">
        <p14:creationId xmlns:p14="http://schemas.microsoft.com/office/powerpoint/2010/main" val="451467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6.6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BD566E-676A-4121-A819-A59E9C21D9DD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1972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DDB8-32D0-47BF-B384-CDE5CA64F6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176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664E-E95C-4228-89C9-638EB22E9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070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E2FC-C07C-425B-9DE8-DCF80D5EE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087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CFC3-0CF7-4F74-B7EB-9517339FA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85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D690-B4ED-452C-B5D3-B92C18770E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528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359E-CF84-4C7B-8B65-AF223142A1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095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A106-1CCB-421C-86E1-BDA782920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800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8926"/>
            <a:ext cx="7886700" cy="6254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>
              <a:defRPr sz="2800" b="1">
                <a:solidFill>
                  <a:srgbClr val="00009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75D6-BC58-4DF9-A72A-91FB0549CF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969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D005-94FB-4155-BE47-D72030FE32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914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891F9-CD1C-4081-AEA6-AE8D04081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008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51F0-4EC6-4A7B-8927-E585369131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517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7BCD2-8C46-4404-B8D6-D2F8525235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763" y="6434138"/>
            <a:ext cx="9161463" cy="430212"/>
          </a:xfrm>
          <a:prstGeom prst="rect">
            <a:avLst/>
          </a:prstGeom>
          <a:solidFill>
            <a:srgbClr val="364395"/>
          </a:solidFill>
          <a:ln>
            <a:solidFill>
              <a:srgbClr val="3643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8" name="Picture 1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6440488"/>
            <a:ext cx="14414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Pearson_Strap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2075"/>
            <a:ext cx="1660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1533525" y="6477000"/>
            <a:ext cx="562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i="1" smtClean="0">
                <a:solidFill>
                  <a:schemeClr val="bg1"/>
                </a:solidFill>
                <a:latin typeface="Verdana" charset="0"/>
                <a:cs typeface="Arial" charset="0"/>
              </a:rPr>
              <a:t>Statics</a:t>
            </a: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, Fourteenth Edition</a:t>
            </a:r>
          </a:p>
          <a:p>
            <a:pPr>
              <a:defRPr/>
            </a:pP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R.C. Hibbeler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67200" y="6464300"/>
            <a:ext cx="365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 Copyright ©2016 by Pearson Education, Inc.</a:t>
            </a:r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5313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0096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105400" y="2362200"/>
            <a:ext cx="381000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/>
              <a:t>In-Class Activities</a:t>
            </a:r>
            <a:r>
              <a:rPr lang="en-US" dirty="0"/>
              <a:t>: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Check Homework, if any</a:t>
            </a:r>
            <a:endParaRPr lang="en-US" b="1" u="sng" dirty="0"/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Reading Quiz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Applications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rgbClr val="0000FA"/>
                </a:solidFill>
              </a:rPr>
              <a:t> Analysis of a Frame/Machine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Concept Quiz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Group Problem Solving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Attention Quiz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33400" y="990600"/>
            <a:ext cx="4572000" cy="5389563"/>
            <a:chOff x="336" y="624"/>
            <a:chExt cx="2880" cy="3395"/>
          </a:xfrm>
        </p:grpSpPr>
        <p:sp>
          <p:nvSpPr>
            <p:cNvPr id="3078" name="Text Box 3"/>
            <p:cNvSpPr txBox="1">
              <a:spLocks noChangeArrowheads="1"/>
            </p:cNvSpPr>
            <p:nvPr/>
          </p:nvSpPr>
          <p:spPr bwMode="auto">
            <a:xfrm>
              <a:off x="336" y="624"/>
              <a:ext cx="2880" cy="1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92100" indent="-2921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ts val="0"/>
                </a:spcBef>
                <a:spcAft>
                  <a:spcPts val="1200"/>
                </a:spcAft>
              </a:pPr>
              <a:r>
                <a:rPr lang="en-US" b="1" u="sng" dirty="0"/>
                <a:t>Today’s Objectives</a:t>
              </a:r>
              <a:r>
                <a:rPr lang="en-US" dirty="0"/>
                <a:t>:</a:t>
              </a:r>
            </a:p>
            <a:p>
              <a:pPr eaLnBrk="1" hangingPunct="1">
                <a:spcBef>
                  <a:spcPts val="0"/>
                </a:spcBef>
                <a:spcAft>
                  <a:spcPts val="1200"/>
                </a:spcAft>
              </a:pPr>
              <a:r>
                <a:rPr lang="en-US" dirty="0"/>
                <a:t>Students will be able to:</a:t>
              </a:r>
            </a:p>
            <a:p>
              <a:pPr eaLnBrk="1" hangingPunct="1">
                <a:spcBef>
                  <a:spcPts val="0"/>
                </a:spcBef>
                <a:spcAft>
                  <a:spcPts val="1200"/>
                </a:spcAft>
              </a:pPr>
              <a:r>
                <a:rPr lang="en-US" dirty="0"/>
                <a:t>a) Draw the free body diagram of a frame or machine and its members.</a:t>
              </a:r>
            </a:p>
            <a:p>
              <a:pPr eaLnBrk="1" hangingPunct="1">
                <a:spcBef>
                  <a:spcPts val="0"/>
                </a:spcBef>
                <a:spcAft>
                  <a:spcPts val="1200"/>
                </a:spcAft>
              </a:pPr>
              <a:r>
                <a:rPr lang="en-US" dirty="0"/>
                <a:t>b) Determine the forces acting at the joints and supports of a frame or machine.</a:t>
              </a:r>
            </a:p>
          </p:txBody>
        </p:sp>
        <p:pic>
          <p:nvPicPr>
            <p:cNvPr id="3079" name="Picture 8" descr="CH 6 Crane Fram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448"/>
              <a:ext cx="2435" cy="1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FRAMES  AND  MACHINES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33400" y="3989388"/>
            <a:ext cx="8305800" cy="2411413"/>
            <a:chOff x="336" y="2485"/>
            <a:chExt cx="5232" cy="151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7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32" y="3393"/>
                  <a:ext cx="3936" cy="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ts val="0"/>
                    </a:spcBef>
                    <a:spcAft>
                      <a:spcPts val="1200"/>
                    </a:spcAft>
                  </a:pPr>
                  <a:r>
                    <a:rPr lang="en-US" dirty="0" smtClean="0">
                      <a:sym typeface="Symbol" pitchFamily="18" charset="2"/>
                    </a:rPr>
                    <a:t>  </a:t>
                  </a:r>
                  <a:r>
                    <a:rPr lang="en-US" dirty="0">
                      <a:sym typeface="Symbol" pitchFamily="18" charset="2"/>
                    </a:rPr>
                    <a:t>+   F</a:t>
                  </a:r>
                  <a:r>
                    <a:rPr lang="en-US" baseline="-25000" dirty="0">
                      <a:sym typeface="Symbol" pitchFamily="18" charset="2"/>
                    </a:rPr>
                    <a:t>Y</a:t>
                  </a:r>
                  <a:r>
                    <a:rPr lang="en-US" dirty="0">
                      <a:sym typeface="Symbol" pitchFamily="18" charset="2"/>
                    </a:rPr>
                    <a:t>  = </a:t>
                  </a:r>
                  <a:r>
                    <a:rPr lang="en-US" dirty="0">
                      <a:cs typeface="Times New Roman" pitchFamily="18" charset="0"/>
                    </a:rPr>
                    <a:t>– </a:t>
                  </a:r>
                  <a:r>
                    <a:rPr lang="en-US" dirty="0">
                      <a:sym typeface="Symbol" pitchFamily="18" charset="2"/>
                    </a:rPr>
                    <a:t>C</a:t>
                  </a:r>
                  <a:r>
                    <a:rPr lang="en-US" baseline="-25000" dirty="0">
                      <a:sym typeface="Symbol" pitchFamily="18" charset="2"/>
                    </a:rPr>
                    <a:t>Y</a:t>
                  </a:r>
                  <a:r>
                    <a:rPr lang="en-US" dirty="0">
                      <a:sym typeface="Symbol" pitchFamily="18" charset="2"/>
                    </a:rPr>
                    <a:t> </a:t>
                  </a:r>
                  <a:r>
                    <a:rPr lang="en-US" dirty="0"/>
                    <a:t> </a:t>
                  </a:r>
                  <a:r>
                    <a:rPr lang="en-US" dirty="0">
                      <a:cs typeface="Times New Roman" pitchFamily="18" charset="0"/>
                    </a:rPr>
                    <a:t>+ </a:t>
                  </a:r>
                  <a:r>
                    <a:rPr lang="en-US" dirty="0">
                      <a:sym typeface="Symbol" pitchFamily="18" charset="2"/>
                    </a:rPr>
                    <a:t>843.3 </a:t>
                  </a:r>
                  <a:r>
                    <a:rPr lang="en-US" dirty="0" smtClean="0">
                      <a:sym typeface="Symbol" pitchFamily="18" charset="2"/>
                    </a:rPr>
                    <a:t>(1/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  <a:sym typeface="Symbol" pitchFamily="18" charset="2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itchFamily="18" charset="2"/>
                            </a:rPr>
                            <m:t>10</m:t>
                          </m:r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)</m:t>
                      </m:r>
                    </m:oMath>
                  </a14:m>
                  <a:r>
                    <a:rPr lang="en-US" dirty="0">
                      <a:cs typeface="Times New Roman" pitchFamily="18" charset="0"/>
                    </a:rPr>
                    <a:t> – 400 =  0</a:t>
                  </a:r>
                  <a:endParaRPr lang="en-US" dirty="0">
                    <a:cs typeface="Times New Roman" pitchFamily="18" charset="0"/>
                    <a:sym typeface="Symbol" pitchFamily="18" charset="2"/>
                  </a:endParaRPr>
                </a:p>
                <a:p>
                  <a:pPr eaLnBrk="1" hangingPunct="1">
                    <a:spcBef>
                      <a:spcPts val="0"/>
                    </a:spcBef>
                    <a:spcAft>
                      <a:spcPts val="1200"/>
                    </a:spcAft>
                  </a:pPr>
                  <a:r>
                    <a:rPr lang="en-US" dirty="0">
                      <a:cs typeface="Times New Roman" pitchFamily="18" charset="0"/>
                      <a:sym typeface="Symbol" pitchFamily="18" charset="2"/>
                    </a:rPr>
                    <a:t>                         </a:t>
                  </a:r>
                  <a:r>
                    <a:rPr lang="en-US" dirty="0">
                      <a:solidFill>
                        <a:srgbClr val="0000FA"/>
                      </a:solidFill>
                      <a:cs typeface="Times New Roman" pitchFamily="18" charset="0"/>
                    </a:rPr>
                    <a:t>C</a:t>
                  </a:r>
                  <a:r>
                    <a:rPr lang="en-US" baseline="-25000" dirty="0">
                      <a:solidFill>
                        <a:srgbClr val="0000FA"/>
                      </a:solidFill>
                      <a:cs typeface="Times New Roman" pitchFamily="18" charset="0"/>
                    </a:rPr>
                    <a:t>Y</a:t>
                  </a:r>
                  <a:r>
                    <a:rPr lang="en-US" dirty="0">
                      <a:solidFill>
                        <a:srgbClr val="0000FA"/>
                      </a:solidFill>
                      <a:cs typeface="Times New Roman" pitchFamily="18" charset="0"/>
                    </a:rPr>
                    <a:t>  = </a:t>
                  </a:r>
                  <a:r>
                    <a:rPr lang="en-US" dirty="0">
                      <a:cs typeface="Times New Roman" pitchFamily="18" charset="0"/>
                    </a:rPr>
                    <a:t>– </a:t>
                  </a:r>
                  <a:r>
                    <a:rPr lang="en-US" dirty="0" smtClean="0">
                      <a:cs typeface="Times New Roman" pitchFamily="18" charset="0"/>
                    </a:rPr>
                    <a:t>133 </a:t>
                  </a:r>
                  <a:r>
                    <a:rPr lang="en-US" dirty="0">
                      <a:cs typeface="Times New Roman" pitchFamily="18" charset="0"/>
                    </a:rPr>
                    <a:t>N =</a:t>
                  </a:r>
                  <a:r>
                    <a:rPr lang="en-US" dirty="0" smtClean="0">
                      <a:solidFill>
                        <a:srgbClr val="0000FA"/>
                      </a:solidFill>
                      <a:cs typeface="Times New Roman" pitchFamily="18" charset="0"/>
                    </a:rPr>
                    <a:t> </a:t>
                  </a:r>
                  <a:r>
                    <a:rPr lang="en-US" u="sng" dirty="0" smtClean="0">
                      <a:solidFill>
                        <a:srgbClr val="0000FA"/>
                      </a:solidFill>
                      <a:cs typeface="Times New Roman" pitchFamily="18" charset="0"/>
                    </a:rPr>
                    <a:t>133 N </a:t>
                  </a:r>
                  <a:r>
                    <a:rPr lang="en-US" u="sng" dirty="0" smtClean="0">
                      <a:solidFill>
                        <a:srgbClr val="0000FA"/>
                      </a:solidFill>
                      <a:cs typeface="Times New Roman" pitchFamily="18" charset="0"/>
                      <a:sym typeface="Symbol" panose="05050102010706020507" pitchFamily="18" charset="2"/>
                    </a:rPr>
                    <a:t></a:t>
                  </a:r>
                  <a:endParaRPr lang="en-US" u="sng" dirty="0">
                    <a:solidFill>
                      <a:srgbClr val="0000FA"/>
                    </a:solidFill>
                  </a:endParaRPr>
                </a:p>
              </p:txBody>
            </p:sp>
          </mc:Choice>
          <mc:Fallback xmlns="">
            <p:sp>
              <p:nvSpPr>
                <p:cNvPr id="11273" name="Text 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3393"/>
                  <a:ext cx="3936" cy="61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95" t="-1258" b="-10692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7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32" y="2726"/>
                  <a:ext cx="5136" cy="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ts val="0"/>
                    </a:spcBef>
                    <a:spcAft>
                      <a:spcPts val="1200"/>
                    </a:spcAft>
                    <a:buFont typeface="Symbol" pitchFamily="18" charset="2"/>
                    <a:buChar char="®"/>
                  </a:pPr>
                  <a:r>
                    <a:rPr lang="en-US" dirty="0">
                      <a:sym typeface="Symbol" pitchFamily="18" charset="2"/>
                    </a:rPr>
                    <a:t>  +   F</a:t>
                  </a:r>
                  <a:r>
                    <a:rPr lang="en-US" baseline="-25000" dirty="0">
                      <a:sym typeface="Symbol" pitchFamily="18" charset="2"/>
                    </a:rPr>
                    <a:t>X</a:t>
                  </a:r>
                  <a:r>
                    <a:rPr lang="en-US" dirty="0">
                      <a:sym typeface="Symbol" pitchFamily="18" charset="2"/>
                    </a:rPr>
                    <a:t>  = </a:t>
                  </a:r>
                  <a:r>
                    <a:rPr lang="en-US" dirty="0" smtClean="0">
                      <a:cs typeface="Times New Roman" pitchFamily="18" charset="0"/>
                    </a:rPr>
                    <a:t>– </a:t>
                  </a:r>
                  <a:r>
                    <a:rPr lang="en-US" dirty="0">
                      <a:sym typeface="Symbol" pitchFamily="18" charset="2"/>
                    </a:rPr>
                    <a:t>C</a:t>
                  </a:r>
                  <a:r>
                    <a:rPr lang="en-US" baseline="-25000" dirty="0">
                      <a:sym typeface="Symbol" pitchFamily="18" charset="2"/>
                    </a:rPr>
                    <a:t>X</a:t>
                  </a:r>
                  <a:r>
                    <a:rPr lang="en-US" dirty="0">
                      <a:sym typeface="Symbol" pitchFamily="18" charset="2"/>
                    </a:rPr>
                    <a:t> </a:t>
                  </a:r>
                  <a:r>
                    <a:rPr lang="en-US" dirty="0"/>
                    <a:t> </a:t>
                  </a:r>
                  <a:r>
                    <a:rPr lang="en-US" dirty="0" smtClean="0">
                      <a:cs typeface="Times New Roman" pitchFamily="18" charset="0"/>
                    </a:rPr>
                    <a:t>– </a:t>
                  </a:r>
                  <a:r>
                    <a:rPr lang="en-US" dirty="0" smtClean="0">
                      <a:sym typeface="Symbol" pitchFamily="18" charset="2"/>
                    </a:rPr>
                    <a:t>843.3 </a:t>
                  </a:r>
                  <a:r>
                    <a:rPr lang="en-US" dirty="0">
                      <a:sym typeface="Symbol" pitchFamily="18" charset="2"/>
                    </a:rPr>
                    <a:t>(3/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  <a:sym typeface="Symbol" pitchFamily="18" charset="2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itchFamily="18" charset="2"/>
                            </a:rPr>
                            <m:t>10</m:t>
                          </m:r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itchFamily="18" charset="2"/>
                        </a:rPr>
                        <m:t>)</m:t>
                      </m:r>
                    </m:oMath>
                  </a14:m>
                  <a:r>
                    <a:rPr lang="en-US" dirty="0">
                      <a:cs typeface="Times New Roman" pitchFamily="18" charset="0"/>
                    </a:rPr>
                    <a:t> =  0</a:t>
                  </a:r>
                </a:p>
                <a:p>
                  <a:pPr eaLnBrk="1" hangingPunct="1">
                    <a:spcBef>
                      <a:spcPts val="0"/>
                    </a:spcBef>
                    <a:spcAft>
                      <a:spcPts val="1200"/>
                    </a:spcAft>
                    <a:buFont typeface="Symbol" pitchFamily="18" charset="2"/>
                    <a:buNone/>
                  </a:pPr>
                  <a:r>
                    <a:rPr lang="en-US" dirty="0">
                      <a:cs typeface="Times New Roman" pitchFamily="18" charset="0"/>
                    </a:rPr>
                    <a:t>		</a:t>
                  </a:r>
                  <a:r>
                    <a:rPr lang="en-US" dirty="0">
                      <a:solidFill>
                        <a:srgbClr val="0000FA"/>
                      </a:solidFill>
                      <a:cs typeface="Times New Roman" pitchFamily="18" charset="0"/>
                    </a:rPr>
                    <a:t>C</a:t>
                  </a:r>
                  <a:r>
                    <a:rPr lang="en-US" baseline="-25000" dirty="0">
                      <a:solidFill>
                        <a:srgbClr val="0000FA"/>
                      </a:solidFill>
                      <a:cs typeface="Times New Roman" pitchFamily="18" charset="0"/>
                    </a:rPr>
                    <a:t>X</a:t>
                  </a:r>
                  <a:r>
                    <a:rPr lang="en-US" dirty="0">
                      <a:solidFill>
                        <a:srgbClr val="0000FA"/>
                      </a:solidFill>
                      <a:cs typeface="Times New Roman" pitchFamily="18" charset="0"/>
                    </a:rPr>
                    <a:t>  = </a:t>
                  </a:r>
                  <a:r>
                    <a:rPr lang="en-US" dirty="0">
                      <a:cs typeface="Times New Roman" pitchFamily="18" charset="0"/>
                    </a:rPr>
                    <a:t>– </a:t>
                  </a:r>
                  <a:r>
                    <a:rPr lang="en-US" dirty="0" smtClean="0">
                      <a:cs typeface="Times New Roman" pitchFamily="18" charset="0"/>
                    </a:rPr>
                    <a:t>800 </a:t>
                  </a:r>
                  <a:r>
                    <a:rPr lang="en-US" dirty="0">
                      <a:cs typeface="Times New Roman" pitchFamily="18" charset="0"/>
                    </a:rPr>
                    <a:t>N = </a:t>
                  </a:r>
                  <a:r>
                    <a:rPr lang="en-US" u="sng" dirty="0">
                      <a:solidFill>
                        <a:srgbClr val="0000FA"/>
                      </a:solidFill>
                      <a:cs typeface="Times New Roman" pitchFamily="18" charset="0"/>
                    </a:rPr>
                    <a:t>800 </a:t>
                  </a:r>
                  <a:r>
                    <a:rPr lang="en-US" u="sng" dirty="0" smtClean="0">
                      <a:solidFill>
                        <a:srgbClr val="0000FA"/>
                      </a:solidFill>
                      <a:cs typeface="Times New Roman" pitchFamily="18" charset="0"/>
                    </a:rPr>
                    <a:t>N </a:t>
                  </a:r>
                  <a:r>
                    <a:rPr lang="en-US" u="sng" dirty="0" smtClean="0">
                      <a:solidFill>
                        <a:srgbClr val="0000FA"/>
                      </a:solidFill>
                      <a:cs typeface="Times New Roman" pitchFamily="18" charset="0"/>
                      <a:sym typeface="Symbol" panose="05050102010706020507" pitchFamily="18" charset="2"/>
                    </a:rPr>
                    <a:t></a:t>
                  </a:r>
                  <a:endParaRPr lang="en-US" u="sng" dirty="0">
                    <a:solidFill>
                      <a:srgbClr val="0000FA"/>
                    </a:solidFill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1274" name="Text 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2726"/>
                  <a:ext cx="5136" cy="61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047" t="-1887" b="-1132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275" name="Text Box 21"/>
            <p:cNvSpPr txBox="1">
              <a:spLocks noChangeArrowheads="1"/>
            </p:cNvSpPr>
            <p:nvPr/>
          </p:nvSpPr>
          <p:spPr bwMode="auto">
            <a:xfrm>
              <a:off x="336" y="2485"/>
              <a:ext cx="4229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ts val="0"/>
                </a:spcBef>
                <a:spcAft>
                  <a:spcPts val="1200"/>
                </a:spcAft>
              </a:pPr>
              <a:r>
                <a:rPr lang="en-US" dirty="0"/>
                <a:t>Now use the x and </a:t>
              </a:r>
              <a:r>
                <a:rPr lang="en-US" dirty="0" smtClean="0"/>
                <a:t>y-direction </a:t>
              </a:r>
              <a:r>
                <a:rPr lang="en-US" dirty="0"/>
                <a:t>Equations of Equilibrium: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610" y="1100450"/>
            <a:ext cx="3199418" cy="2482849"/>
          </a:xfrm>
          <a:prstGeom prst="rect">
            <a:avLst/>
          </a:prstGeom>
        </p:spPr>
      </p:pic>
      <p:grpSp>
        <p:nvGrpSpPr>
          <p:cNvPr id="51" name="Group 50"/>
          <p:cNvGrpSpPr/>
          <p:nvPr/>
        </p:nvGrpSpPr>
        <p:grpSpPr>
          <a:xfrm>
            <a:off x="3886200" y="1050563"/>
            <a:ext cx="4309110" cy="2683237"/>
            <a:chOff x="3695700" y="651310"/>
            <a:chExt cx="4309110" cy="2683237"/>
          </a:xfrm>
        </p:grpSpPr>
        <p:grpSp>
          <p:nvGrpSpPr>
            <p:cNvPr id="74" name="Group 73"/>
            <p:cNvGrpSpPr>
              <a:grpSpLocks noChangeAspect="1"/>
            </p:cNvGrpSpPr>
            <p:nvPr/>
          </p:nvGrpSpPr>
          <p:grpSpPr>
            <a:xfrm>
              <a:off x="3695700" y="651310"/>
              <a:ext cx="4309110" cy="2616430"/>
              <a:chOff x="3581400" y="396940"/>
              <a:chExt cx="4953000" cy="3007390"/>
            </a:xfrm>
          </p:grpSpPr>
          <p:sp>
            <p:nvSpPr>
              <p:cNvPr id="79" name="Text Box 49"/>
              <p:cNvSpPr txBox="1">
                <a:spLocks noChangeArrowheads="1"/>
              </p:cNvSpPr>
              <p:nvPr/>
            </p:nvSpPr>
            <p:spPr bwMode="auto">
              <a:xfrm>
                <a:off x="4344194" y="396940"/>
                <a:ext cx="3581400" cy="495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u="sng" dirty="0">
                    <a:solidFill>
                      <a:srgbClr val="0000FA"/>
                    </a:solidFill>
                  </a:rPr>
                  <a:t>FBD of member </a:t>
                </a:r>
                <a:r>
                  <a:rPr lang="en-US" u="sng" dirty="0" smtClean="0">
                    <a:solidFill>
                      <a:srgbClr val="0000FA"/>
                    </a:solidFill>
                  </a:rPr>
                  <a:t>BC</a:t>
                </a:r>
              </a:p>
            </p:txBody>
          </p:sp>
          <p:grpSp>
            <p:nvGrpSpPr>
              <p:cNvPr id="80" name="Group 52"/>
              <p:cNvGrpSpPr>
                <a:grpSpLocks/>
              </p:cNvGrpSpPr>
              <p:nvPr/>
            </p:nvGrpSpPr>
            <p:grpSpPr bwMode="auto">
              <a:xfrm>
                <a:off x="3581400" y="1044976"/>
                <a:ext cx="4953000" cy="2359354"/>
                <a:chOff x="3962400" y="1578376"/>
                <a:chExt cx="4953000" cy="2359354"/>
              </a:xfrm>
            </p:grpSpPr>
            <p:sp>
              <p:nvSpPr>
                <p:cNvPr id="81" name="Line 50"/>
                <p:cNvSpPr>
                  <a:spLocks noChangeShapeType="1"/>
                </p:cNvSpPr>
                <p:nvPr/>
              </p:nvSpPr>
              <p:spPr bwMode="auto">
                <a:xfrm>
                  <a:off x="4724400" y="2286000"/>
                  <a:ext cx="35814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2" name="Line 51"/>
                <p:cNvSpPr>
                  <a:spLocks noChangeShapeType="1"/>
                </p:cNvSpPr>
                <p:nvPr/>
              </p:nvSpPr>
              <p:spPr bwMode="auto">
                <a:xfrm>
                  <a:off x="6172200" y="1752600"/>
                  <a:ext cx="0" cy="45720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3" name="Line 56"/>
                <p:cNvSpPr>
                  <a:spLocks noChangeShapeType="1"/>
                </p:cNvSpPr>
                <p:nvPr/>
              </p:nvSpPr>
              <p:spPr bwMode="auto">
                <a:xfrm flipH="1" flipV="1">
                  <a:off x="4724400" y="3352800"/>
                  <a:ext cx="1143000" cy="38140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4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8305800" y="2286000"/>
                  <a:ext cx="0" cy="53340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5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8229600" y="1752600"/>
                  <a:ext cx="609600" cy="396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/>
                    <a:t>C</a:t>
                  </a:r>
                  <a:r>
                    <a:rPr lang="en-US" sz="2000" baseline="-25000"/>
                    <a:t>X</a:t>
                  </a:r>
                  <a:endParaRPr lang="en-US" sz="2000"/>
                </a:p>
              </p:txBody>
            </p:sp>
            <p:sp>
              <p:nvSpPr>
                <p:cNvPr id="86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8305800" y="2514600"/>
                  <a:ext cx="609600" cy="396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/>
                    <a:t>C</a:t>
                  </a:r>
                  <a:r>
                    <a:rPr lang="en-US" sz="2000" baseline="-25000"/>
                    <a:t>Y</a:t>
                  </a:r>
                  <a:endParaRPr lang="en-US" sz="2000"/>
                </a:p>
              </p:txBody>
            </p:sp>
            <p:sp>
              <p:nvSpPr>
                <p:cNvPr id="87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536010" y="3267555"/>
                  <a:ext cx="609600" cy="396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dirty="0"/>
                    <a:t>B</a:t>
                  </a:r>
                </a:p>
              </p:txBody>
            </p:sp>
            <p:sp>
              <p:nvSpPr>
                <p:cNvPr id="8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5867400" y="3477832"/>
                  <a:ext cx="761205" cy="459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dirty="0"/>
                    <a:t>F</a:t>
                  </a:r>
                  <a:r>
                    <a:rPr lang="en-US" sz="2000" baseline="-25000" dirty="0"/>
                    <a:t>AB</a:t>
                  </a:r>
                  <a:endParaRPr lang="en-US" sz="2000" dirty="0"/>
                </a:p>
              </p:txBody>
            </p:sp>
            <p:sp>
              <p:nvSpPr>
                <p:cNvPr id="89" name="Line 66"/>
                <p:cNvSpPr>
                  <a:spLocks noChangeShapeType="1"/>
                </p:cNvSpPr>
                <p:nvPr/>
              </p:nvSpPr>
              <p:spPr bwMode="auto">
                <a:xfrm>
                  <a:off x="4724400" y="30480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0" name="Line 67"/>
                <p:cNvSpPr>
                  <a:spLocks noChangeShapeType="1"/>
                </p:cNvSpPr>
                <p:nvPr/>
              </p:nvSpPr>
              <p:spPr bwMode="auto">
                <a:xfrm>
                  <a:off x="6172200" y="30480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1" name="Line 68"/>
                <p:cNvSpPr>
                  <a:spLocks noChangeShapeType="1"/>
                </p:cNvSpPr>
                <p:nvPr/>
              </p:nvSpPr>
              <p:spPr bwMode="auto">
                <a:xfrm>
                  <a:off x="8305800" y="30480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2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4724400" y="3124200"/>
                  <a:ext cx="3810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3" name="Line 70"/>
                <p:cNvSpPr>
                  <a:spLocks noChangeShapeType="1"/>
                </p:cNvSpPr>
                <p:nvPr/>
              </p:nvSpPr>
              <p:spPr bwMode="auto">
                <a:xfrm>
                  <a:off x="5867400" y="31242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4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6172200" y="3124200"/>
                  <a:ext cx="609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5" name="Line 72"/>
                <p:cNvSpPr>
                  <a:spLocks noChangeShapeType="1"/>
                </p:cNvSpPr>
                <p:nvPr/>
              </p:nvSpPr>
              <p:spPr bwMode="auto">
                <a:xfrm>
                  <a:off x="7772400" y="3124200"/>
                  <a:ext cx="5334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6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6248400" y="1600200"/>
                  <a:ext cx="1086069" cy="45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dirty="0"/>
                    <a:t>400 N</a:t>
                  </a:r>
                </a:p>
              </p:txBody>
            </p:sp>
            <p:sp>
              <p:nvSpPr>
                <p:cNvPr id="97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5257800" y="2879725"/>
                  <a:ext cx="685800" cy="45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dirty="0"/>
                    <a:t>1 m</a:t>
                  </a:r>
                </a:p>
              </p:txBody>
            </p:sp>
            <p:sp>
              <p:nvSpPr>
                <p:cNvPr id="98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6903545" y="2873518"/>
                  <a:ext cx="705692" cy="45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dirty="0"/>
                    <a:t>2 m</a:t>
                  </a:r>
                </a:p>
              </p:txBody>
            </p:sp>
            <p:cxnSp>
              <p:nvCxnSpPr>
                <p:cNvPr id="99" name="Straight Connector 39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191000" y="2819400"/>
                  <a:ext cx="1066800" cy="1588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0" name="Straight Connector 41"/>
                <p:cNvCxnSpPr>
                  <a:cxnSpLocks noChangeShapeType="1"/>
                </p:cNvCxnSpPr>
                <p:nvPr/>
              </p:nvCxnSpPr>
              <p:spPr bwMode="auto">
                <a:xfrm>
                  <a:off x="4343400" y="3352800"/>
                  <a:ext cx="22860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1" name="Straight Connector 42"/>
                <p:cNvCxnSpPr>
                  <a:cxnSpLocks noChangeShapeType="1"/>
                </p:cNvCxnSpPr>
                <p:nvPr/>
              </p:nvCxnSpPr>
              <p:spPr bwMode="auto">
                <a:xfrm>
                  <a:off x="4343400" y="2286000"/>
                  <a:ext cx="22860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" name="Straight Arrow Connector 4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3925616" y="2818606"/>
                  <a:ext cx="1066800" cy="1588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03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962400" y="2590800"/>
                  <a:ext cx="761205" cy="45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dirty="0"/>
                    <a:t>1 m</a:t>
                  </a:r>
                </a:p>
              </p:txBody>
            </p:sp>
            <p:cxnSp>
              <p:nvCxnSpPr>
                <p:cNvPr id="104" name="Straight Arrow Connector 4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8305800" y="2286000"/>
                  <a:ext cx="533400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05" name="Arc 104"/>
                <p:cNvSpPr/>
                <p:nvPr/>
              </p:nvSpPr>
              <p:spPr bwMode="auto">
                <a:xfrm rot="16200000">
                  <a:off x="4533900" y="2019300"/>
                  <a:ext cx="990600" cy="914400"/>
                </a:xfrm>
                <a:prstGeom prst="arc">
                  <a:avLst/>
                </a:prstGeom>
                <a:noFill/>
                <a:ln w="38100" cap="flat" cmpd="sng" algn="ctr">
                  <a:solidFill>
                    <a:srgbClr val="0000FF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6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251434" y="1578376"/>
                  <a:ext cx="1326931" cy="45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dirty="0"/>
                    <a:t>800 N m</a:t>
                  </a:r>
                </a:p>
              </p:txBody>
            </p:sp>
          </p:grpSp>
        </p:grpSp>
        <p:cxnSp>
          <p:nvCxnSpPr>
            <p:cNvPr id="75" name="Straight Connector 74"/>
            <p:cNvCxnSpPr/>
            <p:nvPr/>
          </p:nvCxnSpPr>
          <p:spPr>
            <a:xfrm>
              <a:off x="4648200" y="2857328"/>
              <a:ext cx="0" cy="2333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648200" y="3090672"/>
              <a:ext cx="6279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4429034" y="2826096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791386" y="3026770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66584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609600" y="3692525"/>
            <a:ext cx="822960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1.   The figures show a frame and its FBDs. If an additional couple moment is applied at C, </a:t>
            </a:r>
            <a:r>
              <a:rPr lang="en-US" dirty="0" smtClean="0"/>
              <a:t>how </a:t>
            </a:r>
            <a:r>
              <a:rPr lang="en-US" dirty="0"/>
              <a:t>will you change the FBD of member </a:t>
            </a:r>
            <a:r>
              <a:rPr lang="en-US" dirty="0">
                <a:solidFill>
                  <a:srgbClr val="0000FA"/>
                </a:solidFill>
              </a:rPr>
              <a:t>BC at B</a:t>
            </a:r>
            <a:r>
              <a:rPr lang="en-US" dirty="0"/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	A)	No change, still just one force (F</a:t>
            </a:r>
            <a:r>
              <a:rPr lang="en-US" baseline="-25000" dirty="0"/>
              <a:t>AB</a:t>
            </a:r>
            <a:r>
              <a:rPr lang="en-US" dirty="0"/>
              <a:t>) at B.</a:t>
            </a:r>
            <a:br>
              <a:rPr lang="en-US" dirty="0"/>
            </a:br>
            <a:r>
              <a:rPr lang="en-US" dirty="0"/>
              <a:t>B)	Will have two forces, B</a:t>
            </a:r>
            <a:r>
              <a:rPr lang="en-US" baseline="-25000" dirty="0"/>
              <a:t>X</a:t>
            </a:r>
            <a:r>
              <a:rPr lang="en-US" dirty="0"/>
              <a:t>  and B</a:t>
            </a:r>
            <a:r>
              <a:rPr lang="en-US" baseline="-25000" dirty="0"/>
              <a:t>Y</a:t>
            </a:r>
            <a:r>
              <a:rPr lang="en-US" dirty="0"/>
              <a:t>, at B.</a:t>
            </a:r>
            <a:br>
              <a:rPr lang="en-US" dirty="0"/>
            </a:br>
            <a:r>
              <a:rPr lang="en-US" dirty="0"/>
              <a:t>C)	Will have two forces and a moment at B.</a:t>
            </a:r>
            <a:br>
              <a:rPr lang="en-US" dirty="0"/>
            </a:br>
            <a:r>
              <a:rPr lang="en-US" dirty="0"/>
              <a:t>D)	Will add one moment at B.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52600" y="1128712"/>
            <a:ext cx="5422900" cy="2376488"/>
            <a:chOff x="1752600" y="1128712"/>
            <a:chExt cx="5422900" cy="2376488"/>
          </a:xfrm>
        </p:grpSpPr>
        <p:pic>
          <p:nvPicPr>
            <p:cNvPr id="12296" name="Picture 10" descr="C:\WINDOWS\DESKTOP\Mehta\pics6.6\fig6_27a.jpg"/>
            <p:cNvPicPr>
              <a:picLocks noChangeAspect="1" noChangeArrowheads="1"/>
            </p:cNvPicPr>
            <p:nvPr/>
          </p:nvPicPr>
          <p:blipFill>
            <a:blip r:embed="rId3" cstate="print">
              <a:lum bright="-12000" contras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1128712"/>
              <a:ext cx="3429000" cy="2376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7" name="Picture 11" descr="C:\WINDOWS\DESKTOP\Mehta\pics6.6\fig6_27b.jpg"/>
            <p:cNvPicPr>
              <a:picLocks noChangeAspect="1" noChangeArrowheads="1"/>
            </p:cNvPicPr>
            <p:nvPr/>
          </p:nvPicPr>
          <p:blipFill>
            <a:blip r:embed="rId4" cstate="print">
              <a:lum bright="-12000" contras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1128712"/>
              <a:ext cx="1993900" cy="23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4" name="Oval 14"/>
            <p:cNvSpPr>
              <a:spLocks noChangeArrowheads="1"/>
            </p:cNvSpPr>
            <p:nvPr/>
          </p:nvSpPr>
          <p:spPr bwMode="auto">
            <a:xfrm>
              <a:off x="6400800" y="1465729"/>
              <a:ext cx="457200" cy="4572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CONCEPT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533400" y="3693110"/>
            <a:ext cx="80010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2.  The figures show a frame and its FBDs.  If an additional force is applied at D, then how will you change the FBD of member</a:t>
            </a:r>
            <a:r>
              <a:rPr lang="en-US" dirty="0">
                <a:solidFill>
                  <a:srgbClr val="0000FA"/>
                </a:solidFill>
              </a:rPr>
              <a:t> BC at B</a:t>
            </a:r>
            <a:r>
              <a:rPr lang="en-US" dirty="0"/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A)	No change, still just one force (F</a:t>
            </a:r>
            <a:r>
              <a:rPr lang="en-US" baseline="-25000" dirty="0"/>
              <a:t>AB</a:t>
            </a:r>
            <a:r>
              <a:rPr lang="en-US" dirty="0"/>
              <a:t>) at B.</a:t>
            </a:r>
            <a:br>
              <a:rPr lang="en-US" dirty="0"/>
            </a:br>
            <a:r>
              <a:rPr lang="en-US" dirty="0"/>
              <a:t>B)	Will have two forces, B</a:t>
            </a:r>
            <a:r>
              <a:rPr lang="en-US" baseline="-25000" dirty="0"/>
              <a:t>X</a:t>
            </a:r>
            <a:r>
              <a:rPr lang="en-US" dirty="0"/>
              <a:t>  and B</a:t>
            </a:r>
            <a:r>
              <a:rPr lang="en-US" baseline="-25000" dirty="0"/>
              <a:t>Y</a:t>
            </a:r>
            <a:r>
              <a:rPr lang="en-US" dirty="0"/>
              <a:t>, at B.</a:t>
            </a:r>
            <a:br>
              <a:rPr lang="en-US" dirty="0"/>
            </a:br>
            <a:r>
              <a:rPr lang="en-US" dirty="0"/>
              <a:t>C)	Will have two forces and a moment at B.</a:t>
            </a:r>
            <a:br>
              <a:rPr lang="en-US" dirty="0"/>
            </a:br>
            <a:r>
              <a:rPr lang="en-US" dirty="0"/>
              <a:t>D)	Will add one moment at B.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89831" y="1124144"/>
            <a:ext cx="6688138" cy="2535238"/>
            <a:chOff x="1160462" y="1066800"/>
            <a:chExt cx="5849938" cy="2535238"/>
          </a:xfrm>
        </p:grpSpPr>
        <p:pic>
          <p:nvPicPr>
            <p:cNvPr id="13316" name="Picture 4" descr="C:\WINDOWS\DESKTOP\Mehta\pics6.6\fig6_27a.jpg"/>
            <p:cNvPicPr>
              <a:picLocks noChangeAspect="1" noChangeArrowheads="1"/>
            </p:cNvPicPr>
            <p:nvPr/>
          </p:nvPicPr>
          <p:blipFill>
            <a:blip r:embed="rId3" cstate="print">
              <a:lum bright="-12000" contras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0462" y="1066800"/>
              <a:ext cx="3657600" cy="2535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7" name="Picture 5" descr="C:\WINDOWS\DESKTOP\Mehta\pics6.6\fig6_27b.jpg"/>
            <p:cNvPicPr>
              <a:picLocks noChangeAspect="1" noChangeArrowheads="1"/>
            </p:cNvPicPr>
            <p:nvPr/>
          </p:nvPicPr>
          <p:blipFill>
            <a:blip r:embed="rId4" cstate="print">
              <a:lum bright="-12000" contras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8062" y="1066800"/>
              <a:ext cx="2192338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0" name="Text Box 9"/>
            <p:cNvSpPr txBox="1">
              <a:spLocks noChangeArrowheads="1"/>
            </p:cNvSpPr>
            <p:nvPr/>
          </p:nvSpPr>
          <p:spPr bwMode="auto">
            <a:xfrm>
              <a:off x="1851102" y="2514600"/>
              <a:ext cx="5111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 dirty="0">
                  <a:sym typeface="Symbol" pitchFamily="18" charset="2"/>
                </a:rPr>
                <a:t> </a:t>
              </a:r>
              <a:r>
                <a:rPr lang="en-US" sz="1800" dirty="0"/>
                <a:t>D</a:t>
              </a:r>
              <a:endParaRPr lang="en-US" dirty="0"/>
            </a:p>
          </p:txBody>
        </p:sp>
        <p:sp>
          <p:nvSpPr>
            <p:cNvPr id="13322" name="Oval 11"/>
            <p:cNvSpPr>
              <a:spLocks noChangeArrowheads="1"/>
            </p:cNvSpPr>
            <p:nvPr/>
          </p:nvSpPr>
          <p:spPr bwMode="auto">
            <a:xfrm>
              <a:off x="1828800" y="2438400"/>
              <a:ext cx="457200" cy="4572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CONCEPT QUIZ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914400" y="4876800"/>
            <a:ext cx="8077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a) </a:t>
            </a:r>
            <a:r>
              <a:rPr lang="en-US" altLang="en-US" sz="2400" dirty="0"/>
              <a:t>Draw FBDs of the frame’s members and </a:t>
            </a:r>
            <a:r>
              <a:rPr lang="en-US" altLang="en-US" sz="2400" dirty="0" smtClean="0"/>
              <a:t>pulleys</a:t>
            </a:r>
            <a:r>
              <a:rPr lang="en-US" sz="2400" dirty="0" smtClean="0"/>
              <a:t>.</a:t>
            </a:r>
            <a:endParaRPr 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b) </a:t>
            </a:r>
            <a:r>
              <a:rPr lang="en-US" altLang="en-US" sz="2400" dirty="0"/>
              <a:t>Apply the equations of equilibrium and solve for the unknowns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PROBLEM SOLVING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085850"/>
            <a:ext cx="3428955" cy="318135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914400" y="1111746"/>
            <a:ext cx="7600950" cy="3779550"/>
            <a:chOff x="914400" y="1111746"/>
            <a:chExt cx="7600950" cy="3779550"/>
          </a:xfrm>
        </p:grpSpPr>
        <p:sp>
          <p:nvSpPr>
            <p:cNvPr id="14343" name="Text Box 3"/>
            <p:cNvSpPr txBox="1">
              <a:spLocks noChangeArrowheads="1"/>
            </p:cNvSpPr>
            <p:nvPr/>
          </p:nvSpPr>
          <p:spPr bwMode="auto">
            <a:xfrm>
              <a:off x="4057605" y="1111746"/>
              <a:ext cx="4457745" cy="3231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990033"/>
                  </a:solidFill>
                </a:rPr>
                <a:t>Given</a:t>
              </a:r>
              <a:r>
                <a:rPr lang="en-US" sz="2400" dirty="0">
                  <a:solidFill>
                    <a:srgbClr val="990033"/>
                  </a:solidFill>
                </a:rPr>
                <a:t>:	</a:t>
              </a:r>
              <a:r>
                <a:rPr lang="en-US" altLang="en-US" sz="2400" dirty="0"/>
                <a:t>The wall crane supports </a:t>
              </a:r>
              <a:r>
                <a:rPr lang="en-US" altLang="en-US" sz="2400" dirty="0" smtClean="0"/>
                <a:t/>
              </a:r>
              <a:br>
                <a:rPr lang="en-US" altLang="en-US" sz="2400" dirty="0" smtClean="0"/>
              </a:br>
              <a:r>
                <a:rPr lang="en-US" altLang="en-US" sz="2400" dirty="0" smtClean="0"/>
                <a:t>             an external </a:t>
              </a:r>
              <a:r>
                <a:rPr lang="en-US" altLang="en-US" sz="2400" dirty="0"/>
                <a:t>load of  </a:t>
              </a:r>
              <a:r>
                <a:rPr lang="en-US" altLang="en-US" sz="2400" dirty="0" smtClean="0"/>
                <a:t>700 lb</a:t>
              </a:r>
              <a:r>
                <a:rPr lang="en-US" sz="2400" dirty="0" smtClean="0"/>
                <a:t>.</a:t>
              </a:r>
              <a:endParaRPr lang="en-US" sz="2400" dirty="0"/>
            </a:p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990033"/>
                  </a:solidFill>
                </a:rPr>
                <a:t>Find</a:t>
              </a:r>
              <a:r>
                <a:rPr lang="en-US" sz="2400" dirty="0">
                  <a:solidFill>
                    <a:srgbClr val="990033"/>
                  </a:solidFill>
                </a:rPr>
                <a:t>:	</a:t>
              </a:r>
              <a:r>
                <a:rPr lang="en-US" sz="2400" dirty="0" smtClean="0">
                  <a:solidFill>
                    <a:srgbClr val="990033"/>
                  </a:solidFill>
                </a:rPr>
                <a:t> </a:t>
              </a:r>
              <a:r>
                <a:rPr lang="en-US" altLang="en-US" sz="2400" dirty="0" smtClean="0"/>
                <a:t>The </a:t>
              </a:r>
              <a:r>
                <a:rPr lang="en-US" altLang="en-US" sz="2400" dirty="0"/>
                <a:t>force in the cable at </a:t>
              </a:r>
              <a:r>
                <a:rPr lang="en-US" altLang="en-US" sz="2400" dirty="0" smtClean="0"/>
                <a:t/>
              </a:r>
              <a:br>
                <a:rPr lang="en-US" altLang="en-US" sz="2400" dirty="0" smtClean="0"/>
              </a:br>
              <a:r>
                <a:rPr lang="en-US" altLang="en-US" sz="2400" dirty="0" smtClean="0"/>
                <a:t>	 winch </a:t>
              </a:r>
              <a:r>
                <a:rPr lang="en-US" altLang="en-US" sz="2400" dirty="0"/>
                <a:t>motor W and </a:t>
              </a:r>
              <a:r>
                <a:rPr lang="en-US" altLang="en-US" sz="2400" dirty="0" smtClean="0"/>
                <a:t/>
              </a:r>
              <a:br>
                <a:rPr lang="en-US" altLang="en-US" sz="2400" dirty="0" smtClean="0"/>
              </a:br>
              <a:r>
                <a:rPr lang="en-US" altLang="en-US" sz="2400" dirty="0" smtClean="0"/>
                <a:t>             the horizontal </a:t>
              </a:r>
              <a:r>
                <a:rPr lang="en-US" altLang="en-US" sz="2400" dirty="0"/>
                <a:t>and </a:t>
              </a:r>
              <a:r>
                <a:rPr lang="en-US" altLang="en-US" sz="2400" dirty="0" smtClean="0"/>
                <a:t>vertical </a:t>
              </a:r>
              <a:br>
                <a:rPr lang="en-US" altLang="en-US" sz="2400" dirty="0" smtClean="0"/>
              </a:br>
              <a:r>
                <a:rPr lang="en-US" altLang="en-US" sz="2400" dirty="0" smtClean="0"/>
                <a:t>             components </a:t>
              </a:r>
              <a:r>
                <a:rPr lang="en-US" altLang="en-US" sz="2400" dirty="0"/>
                <a:t>of </a:t>
              </a:r>
              <a:r>
                <a:rPr lang="en-US" altLang="en-US" sz="2400" dirty="0" smtClean="0"/>
                <a:t> </a:t>
              </a:r>
              <a:r>
                <a:rPr lang="en-US" altLang="en-US" sz="2400" dirty="0" smtClean="0"/>
                <a:t>pin    </a:t>
              </a:r>
              <a:r>
                <a:rPr lang="en-US" altLang="en-US" sz="2400" dirty="0" smtClean="0"/>
                <a:t/>
              </a:r>
              <a:br>
                <a:rPr lang="en-US" altLang="en-US" sz="2400" dirty="0" smtClean="0"/>
              </a:br>
              <a:r>
                <a:rPr lang="en-US" altLang="en-US" sz="2400" dirty="0" smtClean="0"/>
                <a:t>             reactions </a:t>
              </a:r>
              <a:r>
                <a:rPr lang="en-US" altLang="en-US" sz="2400" dirty="0"/>
                <a:t>at A, </a:t>
              </a:r>
              <a:r>
                <a:rPr lang="en-US" altLang="en-US" sz="2400" dirty="0" smtClean="0"/>
                <a:t>B</a:t>
              </a:r>
              <a:r>
                <a:rPr lang="en-US" altLang="en-US" sz="2400" dirty="0"/>
                <a:t>, C, </a:t>
              </a:r>
              <a:r>
                <a:rPr lang="en-US" altLang="en-US" sz="2400" dirty="0" smtClean="0"/>
                <a:t/>
              </a:r>
              <a:br>
                <a:rPr lang="en-US" altLang="en-US" sz="2400" dirty="0" smtClean="0"/>
              </a:br>
              <a:r>
                <a:rPr lang="en-US" altLang="en-US" sz="2400" dirty="0" smtClean="0"/>
                <a:t>             and </a:t>
              </a:r>
              <a:r>
                <a:rPr lang="en-US" altLang="en-US" sz="2400" dirty="0"/>
                <a:t>D</a:t>
              </a:r>
              <a:r>
                <a:rPr lang="en-US" altLang="en-US" sz="2400" dirty="0" smtClean="0"/>
                <a:t>.</a:t>
              </a:r>
              <a:endParaRPr lang="en-US" altLang="en-US" sz="24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914400" y="4429631"/>
              <a:ext cx="88517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990033"/>
                  </a:solidFill>
                </a:rPr>
                <a:t>Plan: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3048000" y="5181600"/>
            <a:ext cx="38100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>
                <a:sym typeface="Symbol"/>
              </a:rPr>
              <a:t></a:t>
            </a:r>
            <a:r>
              <a:rPr lang="en-US" altLang="en-US" dirty="0" smtClean="0">
                <a:sym typeface="Symbol" panose="05050102010706020507" pitchFamily="18" charset="2"/>
              </a:rPr>
              <a:t>+  </a:t>
            </a:r>
            <a:r>
              <a:rPr lang="en-US" altLang="en-US" dirty="0">
                <a:sym typeface="Symbol" panose="05050102010706020507" pitchFamily="18" charset="2"/>
              </a:rPr>
              <a:t> F</a:t>
            </a:r>
            <a:r>
              <a:rPr lang="en-US" altLang="en-US" baseline="-25000" dirty="0">
                <a:sym typeface="Symbol" panose="05050102010706020507" pitchFamily="18" charset="2"/>
              </a:rPr>
              <a:t>Y</a:t>
            </a:r>
            <a:r>
              <a:rPr lang="en-US" altLang="en-US" dirty="0">
                <a:sym typeface="Symbol" panose="05050102010706020507" pitchFamily="18" charset="2"/>
              </a:rPr>
              <a:t> =   2 T 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–  700  =   0</a:t>
            </a:r>
          </a:p>
          <a:p>
            <a:pPr algn="ctr"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u="sng" dirty="0">
                <a:solidFill>
                  <a:srgbClr val="0000FA"/>
                </a:solidFill>
              </a:rPr>
              <a:t>T  =   350  </a:t>
            </a:r>
            <a:r>
              <a:rPr lang="en-US" altLang="en-US" u="sng" dirty="0" err="1">
                <a:solidFill>
                  <a:srgbClr val="0000FA"/>
                </a:solidFill>
              </a:rPr>
              <a:t>lb</a:t>
            </a:r>
            <a:endParaRPr lang="en-US" altLang="en-US" u="sng" dirty="0">
              <a:solidFill>
                <a:srgbClr val="0000F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PROBLEM SOLVING 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085850"/>
            <a:ext cx="3428955" cy="3181350"/>
          </a:xfrm>
          <a:prstGeom prst="rect">
            <a:avLst/>
          </a:prstGeom>
        </p:spPr>
      </p:pic>
      <p:grpSp>
        <p:nvGrpSpPr>
          <p:cNvPr id="33" name="Group 23"/>
          <p:cNvGrpSpPr>
            <a:grpSpLocks/>
          </p:cNvGrpSpPr>
          <p:nvPr/>
        </p:nvGrpSpPr>
        <p:grpSpPr bwMode="auto">
          <a:xfrm>
            <a:off x="5029200" y="1295400"/>
            <a:ext cx="2971800" cy="2917826"/>
            <a:chOff x="3120" y="672"/>
            <a:chExt cx="1872" cy="1838"/>
          </a:xfrm>
        </p:grpSpPr>
        <p:sp>
          <p:nvSpPr>
            <p:cNvPr id="34" name="Text Box 7"/>
            <p:cNvSpPr txBox="1">
              <a:spLocks noChangeArrowheads="1"/>
            </p:cNvSpPr>
            <p:nvPr/>
          </p:nvSpPr>
          <p:spPr bwMode="auto">
            <a:xfrm>
              <a:off x="3120" y="672"/>
              <a:ext cx="187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u="sng" dirty="0">
                  <a:solidFill>
                    <a:srgbClr val="0000FA"/>
                  </a:solidFill>
                </a:rPr>
                <a:t>FBD of the Pulley E</a:t>
              </a:r>
            </a:p>
          </p:txBody>
        </p:sp>
        <p:sp>
          <p:nvSpPr>
            <p:cNvPr id="35" name="Oval 10"/>
            <p:cNvSpPr>
              <a:spLocks noChangeArrowheads="1"/>
            </p:cNvSpPr>
            <p:nvPr/>
          </p:nvSpPr>
          <p:spPr bwMode="auto">
            <a:xfrm>
              <a:off x="3552" y="1440"/>
              <a:ext cx="768" cy="72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11"/>
            <p:cNvSpPr>
              <a:spLocks noChangeShapeType="1"/>
            </p:cNvSpPr>
            <p:nvPr/>
          </p:nvSpPr>
          <p:spPr bwMode="auto">
            <a:xfrm flipV="1">
              <a:off x="3552" y="1152"/>
              <a:ext cx="0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 flipV="1">
              <a:off x="4320" y="1152"/>
              <a:ext cx="0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3936" y="1824"/>
              <a:ext cx="0" cy="576"/>
            </a:xfrm>
            <a:prstGeom prst="line">
              <a:avLst/>
            </a:prstGeom>
            <a:noFill/>
            <a:ln w="28575">
              <a:solidFill>
                <a:srgbClr val="0000F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Text Box 14"/>
            <p:cNvSpPr txBox="1">
              <a:spLocks noChangeArrowheads="1"/>
            </p:cNvSpPr>
            <p:nvPr/>
          </p:nvSpPr>
          <p:spPr bwMode="auto">
            <a:xfrm>
              <a:off x="3222" y="108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T</a:t>
              </a:r>
            </a:p>
          </p:txBody>
        </p:sp>
        <p:sp>
          <p:nvSpPr>
            <p:cNvPr id="40" name="Text Box 15"/>
            <p:cNvSpPr txBox="1">
              <a:spLocks noChangeArrowheads="1"/>
            </p:cNvSpPr>
            <p:nvPr/>
          </p:nvSpPr>
          <p:spPr bwMode="auto">
            <a:xfrm>
              <a:off x="4416" y="1104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3816" y="159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E</a:t>
              </a:r>
            </a:p>
          </p:txBody>
        </p:sp>
        <p:sp>
          <p:nvSpPr>
            <p:cNvPr id="42" name="Text Box 17"/>
            <p:cNvSpPr txBox="1">
              <a:spLocks noChangeArrowheads="1"/>
            </p:cNvSpPr>
            <p:nvPr/>
          </p:nvSpPr>
          <p:spPr bwMode="auto">
            <a:xfrm>
              <a:off x="4008" y="2241"/>
              <a:ext cx="62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700 </a:t>
              </a:r>
              <a:r>
                <a:rPr lang="en-US" altLang="en-US" dirty="0" err="1"/>
                <a:t>lb</a:t>
              </a:r>
              <a:endParaRPr lang="en-US" altLang="en-US" dirty="0"/>
            </a:p>
          </p:txBody>
        </p:sp>
      </p:grp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2819400" y="4648200"/>
            <a:ext cx="43211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Necessary Equations of Equilibrium: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utoUpdateAnimBg="0"/>
      <p:bldP spid="4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62000"/>
          </a:xfrm>
        </p:spPr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GROUP PROBLEM SOLVING  (continued)</a:t>
            </a:r>
            <a:endParaRPr lang="en-US" dirty="0">
              <a:solidFill>
                <a:srgbClr val="000096"/>
              </a:solidFill>
            </a:endParaRPr>
          </a:p>
        </p:txBody>
      </p:sp>
      <p:grpSp>
        <p:nvGrpSpPr>
          <p:cNvPr id="31" name="Group 73"/>
          <p:cNvGrpSpPr>
            <a:grpSpLocks noChangeAspect="1"/>
          </p:cNvGrpSpPr>
          <p:nvPr/>
        </p:nvGrpSpPr>
        <p:grpSpPr bwMode="auto">
          <a:xfrm>
            <a:off x="571500" y="1043786"/>
            <a:ext cx="2880360" cy="2508882"/>
            <a:chOff x="480" y="576"/>
            <a:chExt cx="2016" cy="1756"/>
          </a:xfrm>
        </p:grpSpPr>
        <p:sp>
          <p:nvSpPr>
            <p:cNvPr id="34" name="Text Box 62"/>
            <p:cNvSpPr txBox="1">
              <a:spLocks noChangeArrowheads="1"/>
            </p:cNvSpPr>
            <p:nvPr/>
          </p:nvSpPr>
          <p:spPr bwMode="auto">
            <a:xfrm>
              <a:off x="720" y="2030"/>
              <a:ext cx="1776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u="sng" dirty="0" smtClean="0">
                  <a:solidFill>
                    <a:srgbClr val="0000FA"/>
                  </a:solidFill>
                </a:rPr>
                <a:t>FBD </a:t>
              </a:r>
              <a:r>
                <a:rPr lang="en-US" altLang="en-US" u="sng" dirty="0">
                  <a:solidFill>
                    <a:srgbClr val="0000FA"/>
                  </a:solidFill>
                </a:rPr>
                <a:t>of pulley C</a:t>
              </a:r>
            </a:p>
          </p:txBody>
        </p:sp>
        <p:sp>
          <p:nvSpPr>
            <p:cNvPr id="35" name="Oval 63"/>
            <p:cNvSpPr>
              <a:spLocks noChangeArrowheads="1"/>
            </p:cNvSpPr>
            <p:nvPr/>
          </p:nvSpPr>
          <p:spPr bwMode="auto">
            <a:xfrm>
              <a:off x="995" y="912"/>
              <a:ext cx="796" cy="81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64"/>
            <p:cNvSpPr>
              <a:spLocks noChangeShapeType="1"/>
            </p:cNvSpPr>
            <p:nvPr/>
          </p:nvSpPr>
          <p:spPr bwMode="auto">
            <a:xfrm flipH="1">
              <a:off x="667" y="912"/>
              <a:ext cx="703" cy="0"/>
            </a:xfrm>
            <a:prstGeom prst="line">
              <a:avLst/>
            </a:prstGeom>
            <a:noFill/>
            <a:ln w="28575">
              <a:solidFill>
                <a:srgbClr val="0000F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65"/>
            <p:cNvSpPr>
              <a:spLocks noChangeShapeType="1"/>
            </p:cNvSpPr>
            <p:nvPr/>
          </p:nvSpPr>
          <p:spPr bwMode="auto">
            <a:xfrm flipH="1">
              <a:off x="1791" y="1248"/>
              <a:ext cx="0" cy="720"/>
            </a:xfrm>
            <a:prstGeom prst="line">
              <a:avLst/>
            </a:prstGeom>
            <a:noFill/>
            <a:ln w="28575">
              <a:solidFill>
                <a:srgbClr val="0000F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66"/>
            <p:cNvSpPr>
              <a:spLocks noChangeShapeType="1"/>
            </p:cNvSpPr>
            <p:nvPr/>
          </p:nvSpPr>
          <p:spPr bwMode="auto">
            <a:xfrm flipV="1">
              <a:off x="1394" y="1078"/>
              <a:ext cx="3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67"/>
            <p:cNvSpPr>
              <a:spLocks noChangeShapeType="1"/>
            </p:cNvSpPr>
            <p:nvPr/>
          </p:nvSpPr>
          <p:spPr bwMode="auto">
            <a:xfrm>
              <a:off x="1394" y="1318"/>
              <a:ext cx="23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Text Box 68"/>
            <p:cNvSpPr txBox="1">
              <a:spLocks noChangeArrowheads="1"/>
            </p:cNvSpPr>
            <p:nvPr/>
          </p:nvSpPr>
          <p:spPr bwMode="auto">
            <a:xfrm>
              <a:off x="1838" y="1104"/>
              <a:ext cx="23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/>
                <a:t>C</a:t>
              </a:r>
            </a:p>
          </p:txBody>
        </p:sp>
        <p:sp>
          <p:nvSpPr>
            <p:cNvPr id="41" name="Text Box 69"/>
            <p:cNvSpPr txBox="1">
              <a:spLocks noChangeArrowheads="1"/>
            </p:cNvSpPr>
            <p:nvPr/>
          </p:nvSpPr>
          <p:spPr bwMode="auto">
            <a:xfrm>
              <a:off x="1791" y="1632"/>
              <a:ext cx="705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altLang="en-US" dirty="0"/>
                <a:t>350 </a:t>
              </a:r>
              <a:r>
                <a:rPr lang="en-US" altLang="en-US" dirty="0" err="1"/>
                <a:t>lb</a:t>
              </a:r>
              <a:endParaRPr lang="en-US" altLang="en-US" dirty="0"/>
            </a:p>
          </p:txBody>
        </p:sp>
        <p:sp>
          <p:nvSpPr>
            <p:cNvPr id="42" name="Text Box 70"/>
            <p:cNvSpPr txBox="1">
              <a:spLocks noChangeArrowheads="1"/>
            </p:cNvSpPr>
            <p:nvPr/>
          </p:nvSpPr>
          <p:spPr bwMode="auto">
            <a:xfrm>
              <a:off x="1008" y="1008"/>
              <a:ext cx="3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000"/>
                <a:t>C</a:t>
              </a:r>
              <a:r>
                <a:rPr lang="en-US" altLang="en-US" sz="2000" baseline="-25000"/>
                <a:t>Y</a:t>
              </a:r>
              <a:endParaRPr lang="en-US" altLang="en-US" sz="2000"/>
            </a:p>
          </p:txBody>
        </p:sp>
        <p:sp>
          <p:nvSpPr>
            <p:cNvPr id="43" name="Text Box 71"/>
            <p:cNvSpPr txBox="1">
              <a:spLocks noChangeArrowheads="1"/>
            </p:cNvSpPr>
            <p:nvPr/>
          </p:nvSpPr>
          <p:spPr bwMode="auto">
            <a:xfrm>
              <a:off x="1417" y="1344"/>
              <a:ext cx="42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altLang="en-US" sz="2000" dirty="0"/>
                <a:t>C</a:t>
              </a:r>
              <a:r>
                <a:rPr lang="en-US" altLang="en-US" sz="2000" baseline="-25000" dirty="0"/>
                <a:t>X</a:t>
              </a:r>
              <a:endParaRPr lang="en-US" altLang="en-US" sz="2000" dirty="0"/>
            </a:p>
          </p:txBody>
        </p:sp>
        <p:sp>
          <p:nvSpPr>
            <p:cNvPr id="44" name="Text Box 72"/>
            <p:cNvSpPr txBox="1">
              <a:spLocks noChangeArrowheads="1"/>
            </p:cNvSpPr>
            <p:nvPr/>
          </p:nvSpPr>
          <p:spPr bwMode="auto">
            <a:xfrm>
              <a:off x="480" y="576"/>
              <a:ext cx="713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altLang="en-US" dirty="0"/>
                <a:t>350 </a:t>
              </a:r>
              <a:r>
                <a:rPr lang="en-US" altLang="en-US" dirty="0" err="1"/>
                <a:t>lb</a:t>
              </a:r>
              <a:endParaRPr lang="en-US" altLang="en-US" dirty="0"/>
            </a:p>
          </p:txBody>
        </p:sp>
      </p:grpSp>
      <p:grpSp>
        <p:nvGrpSpPr>
          <p:cNvPr id="45" name="Group 46"/>
          <p:cNvGrpSpPr>
            <a:grpSpLocks noChangeAspect="1"/>
          </p:cNvGrpSpPr>
          <p:nvPr/>
        </p:nvGrpSpPr>
        <p:grpSpPr bwMode="auto">
          <a:xfrm>
            <a:off x="533940" y="3962400"/>
            <a:ext cx="2808731" cy="2514616"/>
            <a:chOff x="274" y="2496"/>
            <a:chExt cx="1824" cy="1633"/>
          </a:xfrm>
        </p:grpSpPr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274" y="3849"/>
              <a:ext cx="1824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C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u="sng" dirty="0" smtClean="0">
                  <a:solidFill>
                    <a:srgbClr val="0000FA"/>
                  </a:solidFill>
                </a:rPr>
                <a:t>FBD </a:t>
              </a:r>
              <a:r>
                <a:rPr lang="en-US" altLang="en-US" u="sng" dirty="0">
                  <a:solidFill>
                    <a:srgbClr val="0000FA"/>
                  </a:solidFill>
                </a:rPr>
                <a:t>of pulley B</a:t>
              </a:r>
            </a:p>
          </p:txBody>
        </p:sp>
        <p:sp>
          <p:nvSpPr>
            <p:cNvPr id="47" name="Oval 48"/>
            <p:cNvSpPr>
              <a:spLocks noChangeArrowheads="1"/>
            </p:cNvSpPr>
            <p:nvPr/>
          </p:nvSpPr>
          <p:spPr bwMode="auto">
            <a:xfrm>
              <a:off x="816" y="2784"/>
              <a:ext cx="720" cy="72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1200" y="2784"/>
              <a:ext cx="624" cy="1"/>
            </a:xfrm>
            <a:prstGeom prst="line">
              <a:avLst/>
            </a:prstGeom>
            <a:noFill/>
            <a:ln w="28575">
              <a:solidFill>
                <a:srgbClr val="0000F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50"/>
            <p:cNvSpPr>
              <a:spLocks noChangeShapeType="1"/>
            </p:cNvSpPr>
            <p:nvPr/>
          </p:nvSpPr>
          <p:spPr bwMode="auto">
            <a:xfrm flipH="1">
              <a:off x="720" y="3120"/>
              <a:ext cx="96" cy="432"/>
            </a:xfrm>
            <a:prstGeom prst="line">
              <a:avLst/>
            </a:prstGeom>
            <a:noFill/>
            <a:ln w="28575">
              <a:solidFill>
                <a:srgbClr val="0000F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51"/>
            <p:cNvSpPr>
              <a:spLocks noChangeShapeType="1"/>
            </p:cNvSpPr>
            <p:nvPr/>
          </p:nvSpPr>
          <p:spPr bwMode="auto">
            <a:xfrm flipV="1">
              <a:off x="1178" y="2928"/>
              <a:ext cx="1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52"/>
            <p:cNvSpPr>
              <a:spLocks noChangeShapeType="1"/>
            </p:cNvSpPr>
            <p:nvPr/>
          </p:nvSpPr>
          <p:spPr bwMode="auto">
            <a:xfrm flipH="1">
              <a:off x="986" y="3168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Text Box 53"/>
            <p:cNvSpPr txBox="1">
              <a:spLocks noChangeArrowheads="1"/>
            </p:cNvSpPr>
            <p:nvPr/>
          </p:nvSpPr>
          <p:spPr bwMode="auto">
            <a:xfrm>
              <a:off x="1200" y="2880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000"/>
                <a:t>B</a:t>
              </a:r>
              <a:r>
                <a:rPr lang="en-US" altLang="en-US" sz="2000" baseline="-25000"/>
                <a:t>Y</a:t>
              </a:r>
              <a:endParaRPr lang="en-US" altLang="en-US" sz="2000"/>
            </a:p>
          </p:txBody>
        </p:sp>
        <p:sp>
          <p:nvSpPr>
            <p:cNvPr id="73" name="Text Box 54"/>
            <p:cNvSpPr txBox="1">
              <a:spLocks noChangeArrowheads="1"/>
            </p:cNvSpPr>
            <p:nvPr/>
          </p:nvSpPr>
          <p:spPr bwMode="auto">
            <a:xfrm>
              <a:off x="960" y="3178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C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000" dirty="0"/>
                <a:t>B</a:t>
              </a:r>
              <a:r>
                <a:rPr lang="en-US" altLang="en-US" sz="2000" baseline="-25000" dirty="0"/>
                <a:t>X</a:t>
              </a:r>
              <a:endParaRPr lang="en-US" altLang="en-US" sz="2000" dirty="0"/>
            </a:p>
          </p:txBody>
        </p:sp>
        <p:cxnSp>
          <p:nvCxnSpPr>
            <p:cNvPr id="74" name="AutoShape 55"/>
            <p:cNvCxnSpPr>
              <a:cxnSpLocks noChangeShapeType="1"/>
            </p:cNvCxnSpPr>
            <p:nvPr/>
          </p:nvCxnSpPr>
          <p:spPr bwMode="auto">
            <a:xfrm flipV="1">
              <a:off x="528" y="3264"/>
              <a:ext cx="288" cy="162"/>
            </a:xfrm>
            <a:prstGeom prst="curvedConnector4">
              <a:avLst>
                <a:gd name="adj1" fmla="val 50343"/>
                <a:gd name="adj2" fmla="val -1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Text Box 56"/>
            <p:cNvSpPr txBox="1">
              <a:spLocks noChangeArrowheads="1"/>
            </p:cNvSpPr>
            <p:nvPr/>
          </p:nvSpPr>
          <p:spPr bwMode="auto">
            <a:xfrm>
              <a:off x="288" y="3238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000" dirty="0"/>
                <a:t>30</a:t>
              </a:r>
              <a:r>
                <a:rPr lang="en-US" altLang="en-US" sz="2000" dirty="0">
                  <a:cs typeface="Times New Roman" panose="02020603050405020304" pitchFamily="18" charset="0"/>
                </a:rPr>
                <a:t>°</a:t>
              </a:r>
              <a:endParaRPr lang="en-US" altLang="en-US" sz="2000" dirty="0"/>
            </a:p>
          </p:txBody>
        </p:sp>
        <p:sp>
          <p:nvSpPr>
            <p:cNvPr id="76" name="Text Box 57"/>
            <p:cNvSpPr txBox="1">
              <a:spLocks noChangeArrowheads="1"/>
            </p:cNvSpPr>
            <p:nvPr/>
          </p:nvSpPr>
          <p:spPr bwMode="auto">
            <a:xfrm>
              <a:off x="336" y="3552"/>
              <a:ext cx="62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/>
                <a:t>350 lb</a:t>
              </a:r>
            </a:p>
          </p:txBody>
        </p:sp>
        <p:sp>
          <p:nvSpPr>
            <p:cNvPr id="77" name="Text Box 58"/>
            <p:cNvSpPr txBox="1">
              <a:spLocks noChangeArrowheads="1"/>
            </p:cNvSpPr>
            <p:nvPr/>
          </p:nvSpPr>
          <p:spPr bwMode="auto">
            <a:xfrm>
              <a:off x="1344" y="2496"/>
              <a:ext cx="62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/>
                <a:t>350 lb</a:t>
              </a:r>
            </a:p>
          </p:txBody>
        </p:sp>
        <p:sp>
          <p:nvSpPr>
            <p:cNvPr id="78" name="Text Box 59"/>
            <p:cNvSpPr txBox="1">
              <a:spLocks noChangeArrowheads="1"/>
            </p:cNvSpPr>
            <p:nvPr/>
          </p:nvSpPr>
          <p:spPr bwMode="auto">
            <a:xfrm>
              <a:off x="1584" y="307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dirty="0"/>
                <a:t>B</a:t>
              </a:r>
            </a:p>
          </p:txBody>
        </p:sp>
      </p:grp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4343400" y="1524000"/>
            <a:ext cx="434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®"/>
            </a:pP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+  </a:t>
            </a:r>
            <a:r>
              <a:rPr lang="en-US" altLang="en-US" dirty="0">
                <a:sym typeface="Symbol" panose="05050102010706020507" pitchFamily="18" charset="2"/>
              </a:rPr>
              <a:t>F</a:t>
            </a:r>
            <a:r>
              <a:rPr lang="en-US" altLang="en-US" baseline="-25000" dirty="0">
                <a:sym typeface="Symbol" panose="05050102010706020507" pitchFamily="18" charset="2"/>
              </a:rPr>
              <a:t>X</a:t>
            </a:r>
            <a:r>
              <a:rPr lang="en-US" altLang="en-US" dirty="0">
                <a:sym typeface="Symbol" panose="05050102010706020507" pitchFamily="18" charset="2"/>
              </a:rPr>
              <a:t>  =  </a:t>
            </a:r>
            <a:r>
              <a:rPr lang="en-US" altLang="en-US" dirty="0" smtClean="0">
                <a:sym typeface="Symbol" panose="05050102010706020507" pitchFamily="18" charset="2"/>
              </a:rPr>
              <a:t>C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X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/>
              <a:t> </a:t>
            </a:r>
            <a:r>
              <a:rPr lang="en-US" altLang="en-US" dirty="0">
                <a:cs typeface="Times New Roman" panose="02020603050405020304" pitchFamily="18" charset="0"/>
              </a:rPr>
              <a:t>– </a:t>
            </a:r>
            <a:r>
              <a:rPr lang="en-US" altLang="en-US" dirty="0" smtClean="0">
                <a:cs typeface="Times New Roman" panose="02020603050405020304" pitchFamily="18" charset="0"/>
              </a:rPr>
              <a:t>350  </a:t>
            </a:r>
            <a:r>
              <a:rPr lang="en-US" altLang="en-US" dirty="0">
                <a:cs typeface="Times New Roman" panose="02020603050405020304" pitchFamily="18" charset="0"/>
              </a:rPr>
              <a:t>=   0</a:t>
            </a:r>
            <a:br>
              <a:rPr lang="en-US" altLang="en-US" dirty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      </a:t>
            </a:r>
            <a:r>
              <a:rPr lang="en-US" altLang="en-US" u="sng" dirty="0" smtClean="0">
                <a:solidFill>
                  <a:srgbClr val="0000FA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u="sng" baseline="-25000" dirty="0" smtClean="0">
                <a:solidFill>
                  <a:srgbClr val="0000FA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u="sng" dirty="0" smtClean="0">
                <a:solidFill>
                  <a:srgbClr val="0000FA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u="sng" dirty="0">
                <a:solidFill>
                  <a:srgbClr val="0000FA"/>
                </a:solidFill>
                <a:cs typeface="Times New Roman" panose="02020603050405020304" pitchFamily="18" charset="0"/>
              </a:rPr>
              <a:t>=   350 </a:t>
            </a:r>
            <a:r>
              <a:rPr lang="en-US" altLang="en-US" u="sng" dirty="0" err="1">
                <a:solidFill>
                  <a:srgbClr val="0000FA"/>
                </a:solidFill>
                <a:cs typeface="Times New Roman" panose="02020603050405020304" pitchFamily="18" charset="0"/>
              </a:rPr>
              <a:t>lb</a:t>
            </a:r>
            <a:endParaRPr lang="en-US" altLang="en-US" u="sng" dirty="0">
              <a:solidFill>
                <a:srgbClr val="0000FA"/>
              </a:solidFill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  + </a:t>
            </a:r>
            <a:r>
              <a:rPr lang="en-US" altLang="en-US" dirty="0">
                <a:sym typeface="Symbol" panose="05050102010706020507" pitchFamily="18" charset="2"/>
              </a:rPr>
              <a:t>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 F</a:t>
            </a:r>
            <a:r>
              <a:rPr lang="en-US" altLang="en-US" baseline="-25000" dirty="0">
                <a:sym typeface="Symbol" panose="05050102010706020507" pitchFamily="18" charset="2"/>
              </a:rPr>
              <a:t>Y</a:t>
            </a:r>
            <a:r>
              <a:rPr lang="en-US" altLang="en-US" dirty="0">
                <a:sym typeface="Symbol" panose="05050102010706020507" pitchFamily="18" charset="2"/>
              </a:rPr>
              <a:t>  </a:t>
            </a:r>
            <a:r>
              <a:rPr lang="en-US" altLang="en-US" dirty="0" smtClean="0">
                <a:sym typeface="Symbol" panose="05050102010706020507" pitchFamily="18" charset="2"/>
              </a:rPr>
              <a:t>=  </a:t>
            </a:r>
            <a:r>
              <a:rPr lang="en-US" altLang="en-US" dirty="0">
                <a:sym typeface="Symbol" panose="05050102010706020507" pitchFamily="18" charset="2"/>
              </a:rPr>
              <a:t>C</a:t>
            </a:r>
            <a:r>
              <a:rPr lang="en-US" altLang="en-US" baseline="-25000" dirty="0">
                <a:sym typeface="Symbol" panose="05050102010706020507" pitchFamily="18" charset="2"/>
              </a:rPr>
              <a:t>Y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smtClean="0"/>
              <a:t> </a:t>
            </a:r>
            <a:r>
              <a:rPr lang="en-US" altLang="en-US" dirty="0">
                <a:cs typeface="Times New Roman" panose="02020603050405020304" pitchFamily="18" charset="0"/>
              </a:rPr>
              <a:t>– </a:t>
            </a:r>
            <a:r>
              <a:rPr lang="en-US" altLang="en-US" dirty="0" smtClean="0">
                <a:cs typeface="Times New Roman" panose="02020603050405020304" pitchFamily="18" charset="0"/>
              </a:rPr>
              <a:t>350  </a:t>
            </a:r>
            <a:r>
              <a:rPr lang="en-US" altLang="en-US" dirty="0">
                <a:cs typeface="Times New Roman" panose="02020603050405020304" pitchFamily="18" charset="0"/>
              </a:rPr>
              <a:t>=  0</a:t>
            </a:r>
            <a:br>
              <a:rPr lang="en-US" altLang="en-US" dirty="0">
                <a:cs typeface="Times New Roman" panose="02020603050405020304" pitchFamily="18" charset="0"/>
              </a:rPr>
            </a:b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u="sng" dirty="0" smtClean="0">
                <a:solidFill>
                  <a:srgbClr val="0000FA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u="sng" baseline="-25000" dirty="0" smtClean="0">
                <a:solidFill>
                  <a:srgbClr val="0000FA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u="sng" dirty="0" smtClean="0">
                <a:solidFill>
                  <a:srgbClr val="0000FA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u="sng" dirty="0">
                <a:solidFill>
                  <a:srgbClr val="0000FA"/>
                </a:solidFill>
                <a:cs typeface="Times New Roman" panose="02020603050405020304" pitchFamily="18" charset="0"/>
              </a:rPr>
              <a:t>=   350 </a:t>
            </a:r>
            <a:r>
              <a:rPr lang="en-US" altLang="en-US" u="sng" dirty="0" err="1">
                <a:solidFill>
                  <a:srgbClr val="0000FA"/>
                </a:solidFill>
                <a:cs typeface="Times New Roman" panose="02020603050405020304" pitchFamily="18" charset="0"/>
              </a:rPr>
              <a:t>lb</a:t>
            </a:r>
            <a:endParaRPr lang="en-US" altLang="en-US" u="sng" dirty="0">
              <a:solidFill>
                <a:srgbClr val="0000FA"/>
              </a:solidFill>
              <a:cs typeface="Times New Roman" panose="02020603050405020304" pitchFamily="18" charset="0"/>
            </a:endParaRPr>
          </a:p>
        </p:txBody>
      </p: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3774831" y="4290219"/>
            <a:ext cx="536916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Symbol" panose="05050102010706020507" pitchFamily="18" charset="2"/>
              <a:buChar char="®"/>
            </a:pP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+  F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X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= </a:t>
            </a:r>
            <a:r>
              <a:rPr lang="en-US" altLang="en-US" dirty="0" smtClean="0"/>
              <a:t> </a:t>
            </a:r>
            <a:r>
              <a:rPr lang="en-US" altLang="en-US" dirty="0">
                <a:cs typeface="Times New Roman" panose="02020603050405020304" pitchFamily="18" charset="0"/>
              </a:rPr>
              <a:t>– B</a:t>
            </a:r>
            <a:r>
              <a:rPr lang="en-US" altLang="en-US" baseline="-25000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Times New Roman" panose="02020603050405020304" pitchFamily="18" charset="0"/>
              </a:rPr>
              <a:t>+ 350 – 350 </a:t>
            </a:r>
            <a:r>
              <a:rPr lang="en-US" altLang="en-US" dirty="0">
                <a:cs typeface="Times New Roman" panose="02020603050405020304" pitchFamily="18" charset="0"/>
              </a:rPr>
              <a:t>sin 30° = 0</a:t>
            </a:r>
            <a:br>
              <a:rPr lang="en-US" altLang="en-US" dirty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     </a:t>
            </a:r>
            <a:r>
              <a:rPr lang="en-US" altLang="en-US" u="sng" dirty="0" smtClean="0">
                <a:solidFill>
                  <a:srgbClr val="0000FA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u="sng" baseline="-25000" dirty="0" smtClean="0">
                <a:solidFill>
                  <a:srgbClr val="0000FA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u="sng" dirty="0" smtClean="0">
                <a:solidFill>
                  <a:srgbClr val="0000FA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u="sng" dirty="0">
                <a:solidFill>
                  <a:srgbClr val="0000FA"/>
                </a:solidFill>
                <a:cs typeface="Times New Roman" panose="02020603050405020304" pitchFamily="18" charset="0"/>
              </a:rPr>
              <a:t>=   175 </a:t>
            </a:r>
            <a:r>
              <a:rPr lang="en-US" altLang="en-US" u="sng" dirty="0" err="1">
                <a:solidFill>
                  <a:srgbClr val="0000FA"/>
                </a:solidFill>
                <a:cs typeface="Times New Roman" panose="02020603050405020304" pitchFamily="18" charset="0"/>
              </a:rPr>
              <a:t>lb</a:t>
            </a:r>
            <a:endParaRPr lang="en-US" altLang="en-US" u="sng" dirty="0">
              <a:solidFill>
                <a:srgbClr val="0000FA"/>
              </a:solidFill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   +  </a:t>
            </a:r>
            <a:r>
              <a:rPr lang="en-US" altLang="en-US" dirty="0">
                <a:sym typeface="Symbol" panose="05050102010706020507" pitchFamily="18" charset="2"/>
              </a:rPr>
              <a:t>F</a:t>
            </a:r>
            <a:r>
              <a:rPr lang="en-US" altLang="en-US" baseline="-25000" dirty="0">
                <a:sym typeface="Symbol" panose="05050102010706020507" pitchFamily="18" charset="2"/>
              </a:rPr>
              <a:t>Y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=  B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Y</a:t>
            </a:r>
            <a:r>
              <a:rPr lang="en-US" altLang="en-US" dirty="0" smtClean="0">
                <a:sym typeface="Symbol" panose="05050102010706020507" pitchFamily="18" charset="2"/>
              </a:rPr>
              <a:t>  </a:t>
            </a:r>
            <a:r>
              <a:rPr lang="en-US" altLang="en-US" dirty="0" smtClean="0">
                <a:cs typeface="Times New Roman" panose="02020603050405020304" pitchFamily="18" charset="0"/>
              </a:rPr>
              <a:t>–  </a:t>
            </a:r>
            <a:r>
              <a:rPr lang="en-US" altLang="en-US" dirty="0">
                <a:cs typeface="Times New Roman" panose="02020603050405020304" pitchFamily="18" charset="0"/>
              </a:rPr>
              <a:t>350 cos 30°  =  0</a:t>
            </a:r>
            <a:br>
              <a:rPr lang="en-US" altLang="en-US" dirty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           </a:t>
            </a:r>
            <a:r>
              <a:rPr lang="en-US" altLang="en-US" u="sng" dirty="0" smtClean="0">
                <a:solidFill>
                  <a:srgbClr val="0000FA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u="sng" baseline="-25000" dirty="0" smtClean="0">
                <a:solidFill>
                  <a:srgbClr val="0000FA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u="sng" dirty="0" smtClean="0">
                <a:solidFill>
                  <a:srgbClr val="0000FA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u="sng" dirty="0">
                <a:solidFill>
                  <a:srgbClr val="0000FA"/>
                </a:solidFill>
                <a:cs typeface="Times New Roman" panose="02020603050405020304" pitchFamily="18" charset="0"/>
              </a:rPr>
              <a:t>=  303</a:t>
            </a:r>
            <a:r>
              <a:rPr lang="en-US" altLang="en-US" b="1" u="sng" dirty="0">
                <a:solidFill>
                  <a:srgbClr val="0000FA"/>
                </a:solidFill>
                <a:cs typeface="Times New Roman" panose="02020603050405020304" pitchFamily="18" charset="0"/>
              </a:rPr>
              <a:t>.</a:t>
            </a:r>
            <a:r>
              <a:rPr lang="en-US" altLang="en-US" u="sng" dirty="0">
                <a:solidFill>
                  <a:srgbClr val="0000FA"/>
                </a:solidFill>
                <a:cs typeface="Times New Roman" panose="02020603050405020304" pitchFamily="18" charset="0"/>
              </a:rPr>
              <a:t>1 </a:t>
            </a:r>
            <a:r>
              <a:rPr lang="en-US" altLang="en-US" u="sng" dirty="0" err="1">
                <a:solidFill>
                  <a:srgbClr val="0000FA"/>
                </a:solidFill>
                <a:cs typeface="Times New Roman" panose="02020603050405020304" pitchFamily="18" charset="0"/>
              </a:rPr>
              <a:t>lb</a:t>
            </a:r>
            <a:endParaRPr lang="en-US" altLang="en-US" u="sng" dirty="0">
              <a:solidFill>
                <a:srgbClr val="0000FA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5765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utoUpdateAnimBg="0"/>
      <p:bldP spid="8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62000"/>
          </a:xfrm>
        </p:spPr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GROUP PROBLEM SOLVING  (continued)</a:t>
            </a:r>
            <a:endParaRPr lang="en-US" dirty="0">
              <a:solidFill>
                <a:srgbClr val="000096"/>
              </a:solidFill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3581400" y="990600"/>
            <a:ext cx="495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Please note that member BD is a two-force member.</a:t>
            </a:r>
          </a:p>
        </p:txBody>
      </p:sp>
      <p:grpSp>
        <p:nvGrpSpPr>
          <p:cNvPr id="34" name="Group 46"/>
          <p:cNvGrpSpPr>
            <a:grpSpLocks/>
          </p:cNvGrpSpPr>
          <p:nvPr/>
        </p:nvGrpSpPr>
        <p:grpSpPr bwMode="auto">
          <a:xfrm>
            <a:off x="685800" y="3741737"/>
            <a:ext cx="8153400" cy="906463"/>
            <a:chOff x="336" y="2304"/>
            <a:chExt cx="5136" cy="571"/>
          </a:xfrm>
        </p:grpSpPr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336" y="2342"/>
              <a:ext cx="5136" cy="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ts val="0"/>
                </a:spcBef>
                <a:spcAft>
                  <a:spcPts val="600"/>
                </a:spcAft>
              </a:pPr>
              <a:r>
                <a:rPr lang="en-US" altLang="en-US" dirty="0"/>
                <a:t>    +   </a:t>
              </a:r>
              <a:r>
                <a:rPr lang="en-US" altLang="en-US" dirty="0">
                  <a:sym typeface="Symbol" panose="05050102010706020507" pitchFamily="18" charset="2"/>
                </a:rPr>
                <a:t> M</a:t>
              </a:r>
              <a:r>
                <a:rPr lang="en-US" altLang="en-US" baseline="-25000" dirty="0">
                  <a:sym typeface="Symbol" panose="05050102010706020507" pitchFamily="18" charset="2"/>
                </a:rPr>
                <a:t>A</a:t>
              </a:r>
              <a:r>
                <a:rPr lang="en-US" altLang="en-US" dirty="0">
                  <a:sym typeface="Symbol" panose="05050102010706020507" pitchFamily="18" charset="2"/>
                </a:rPr>
                <a:t>  =  	T</a:t>
              </a:r>
              <a:r>
                <a:rPr lang="en-US" altLang="en-US" baseline="-25000" dirty="0">
                  <a:sym typeface="Symbol" panose="05050102010706020507" pitchFamily="18" charset="2"/>
                </a:rPr>
                <a:t>BD</a:t>
              </a:r>
              <a:r>
                <a:rPr lang="en-US" altLang="en-US" dirty="0">
                  <a:sym typeface="Symbol" panose="05050102010706020507" pitchFamily="18" charset="2"/>
                </a:rPr>
                <a:t>  sin 45</a:t>
              </a:r>
              <a:r>
                <a:rPr lang="en-US" altLang="en-US" dirty="0">
                  <a:cs typeface="Times New Roman" panose="02020603050405020304" pitchFamily="18" charset="0"/>
                </a:rPr>
                <a:t>° (4) – 303</a:t>
              </a:r>
              <a:r>
                <a:rPr lang="en-US" altLang="en-US" b="1" dirty="0">
                  <a:cs typeface="Times New Roman" panose="02020603050405020304" pitchFamily="18" charset="0"/>
                </a:rPr>
                <a:t>.</a:t>
              </a:r>
              <a:r>
                <a:rPr lang="en-US" altLang="en-US" dirty="0">
                  <a:cs typeface="Times New Roman" panose="02020603050405020304" pitchFamily="18" charset="0"/>
                </a:rPr>
                <a:t>1 (4) – 700 (8)  =  0</a:t>
              </a:r>
            </a:p>
            <a:p>
              <a:pPr>
                <a:spcBef>
                  <a:spcPts val="0"/>
                </a:spcBef>
                <a:spcAft>
                  <a:spcPts val="600"/>
                </a:spcAft>
              </a:pPr>
              <a:r>
                <a:rPr lang="en-US" altLang="en-US" dirty="0">
                  <a:cs typeface="Times New Roman" panose="02020603050405020304" pitchFamily="18" charset="0"/>
                </a:rPr>
                <a:t>		T</a:t>
              </a:r>
              <a:r>
                <a:rPr lang="en-US" altLang="en-US" baseline="-25000" dirty="0">
                  <a:cs typeface="Times New Roman" panose="02020603050405020304" pitchFamily="18" charset="0"/>
                </a:rPr>
                <a:t>BD</a:t>
              </a:r>
              <a:r>
                <a:rPr lang="en-US" altLang="en-US" dirty="0">
                  <a:cs typeface="Times New Roman" panose="02020603050405020304" pitchFamily="18" charset="0"/>
                </a:rPr>
                <a:t>  =   2409  </a:t>
              </a:r>
              <a:r>
                <a:rPr lang="en-US" altLang="en-US" dirty="0" err="1">
                  <a:cs typeface="Times New Roman" panose="02020603050405020304" pitchFamily="18" charset="0"/>
                </a:rPr>
                <a:t>lb</a:t>
              </a:r>
              <a:endParaRPr lang="en-US" alt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432" y="2304"/>
              <a:ext cx="48" cy="288"/>
            </a:xfrm>
            <a:custGeom>
              <a:avLst/>
              <a:gdLst>
                <a:gd name="T0" fmla="*/ 95 w 95"/>
                <a:gd name="T1" fmla="*/ 0 h 220"/>
                <a:gd name="T2" fmla="*/ 11 w 95"/>
                <a:gd name="T3" fmla="*/ 84 h 220"/>
                <a:gd name="T4" fmla="*/ 0 w 95"/>
                <a:gd name="T5" fmla="*/ 115 h 220"/>
                <a:gd name="T6" fmla="*/ 84 w 95"/>
                <a:gd name="T7" fmla="*/ 22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220">
                  <a:moveTo>
                    <a:pt x="95" y="0"/>
                  </a:moveTo>
                  <a:cubicBezTo>
                    <a:pt x="59" y="24"/>
                    <a:pt x="41" y="53"/>
                    <a:pt x="11" y="84"/>
                  </a:cubicBezTo>
                  <a:cubicBezTo>
                    <a:pt x="7" y="94"/>
                    <a:pt x="0" y="104"/>
                    <a:pt x="0" y="115"/>
                  </a:cubicBezTo>
                  <a:cubicBezTo>
                    <a:pt x="0" y="184"/>
                    <a:pt x="46" y="178"/>
                    <a:pt x="84" y="22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spcBef>
                  <a:spcPts val="0"/>
                </a:spcBef>
                <a:spcAft>
                  <a:spcPts val="600"/>
                </a:spcAft>
              </a:pPr>
              <a:endParaRPr lang="en-US"/>
            </a:p>
          </p:txBody>
        </p:sp>
      </p:grp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571500" y="5562600"/>
            <a:ext cx="8153400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­"/>
            </a:pPr>
            <a:r>
              <a:rPr lang="en-US" altLang="en-US" dirty="0">
                <a:sym typeface="Symbol" panose="05050102010706020507" pitchFamily="18" charset="2"/>
              </a:rPr>
              <a:t>  +    F</a:t>
            </a:r>
            <a:r>
              <a:rPr lang="en-US" altLang="en-US" baseline="-25000" dirty="0">
                <a:sym typeface="Symbol" panose="05050102010706020507" pitchFamily="18" charset="2"/>
              </a:rPr>
              <a:t>Y</a:t>
            </a:r>
            <a:r>
              <a:rPr lang="en-US" altLang="en-US" dirty="0">
                <a:sym typeface="Symbol" panose="05050102010706020507" pitchFamily="18" charset="2"/>
              </a:rPr>
              <a:t>   </a:t>
            </a:r>
            <a:r>
              <a:rPr lang="en-US" altLang="en-US" dirty="0" smtClean="0">
                <a:sym typeface="Symbol" panose="05050102010706020507" pitchFamily="18" charset="2"/>
              </a:rPr>
              <a:t>=  </a:t>
            </a:r>
            <a:r>
              <a:rPr lang="en-US" altLang="en-US" dirty="0">
                <a:sym typeface="Symbol" panose="05050102010706020507" pitchFamily="18" charset="2"/>
              </a:rPr>
              <a:t>A</a:t>
            </a:r>
            <a:r>
              <a:rPr lang="en-US" altLang="en-US" baseline="-25000" dirty="0">
                <a:sym typeface="Symbol" panose="05050102010706020507" pitchFamily="18" charset="2"/>
              </a:rPr>
              <a:t>Y</a:t>
            </a:r>
            <a:r>
              <a:rPr lang="en-US" altLang="en-US" dirty="0">
                <a:sym typeface="Symbol" panose="05050102010706020507" pitchFamily="18" charset="2"/>
              </a:rPr>
              <a:t>  +  2409 sin 45</a:t>
            </a:r>
            <a:r>
              <a:rPr lang="en-US" altLang="en-US" dirty="0">
                <a:cs typeface="Times New Roman" panose="02020603050405020304" pitchFamily="18" charset="0"/>
              </a:rPr>
              <a:t>° </a:t>
            </a:r>
            <a:r>
              <a:rPr lang="en-US" altLang="en-US" dirty="0"/>
              <a:t> </a:t>
            </a:r>
            <a:r>
              <a:rPr lang="en-US" altLang="en-US" dirty="0">
                <a:cs typeface="Times New Roman" panose="02020603050405020304" pitchFamily="18" charset="0"/>
              </a:rPr>
              <a:t>–   303</a:t>
            </a:r>
            <a:r>
              <a:rPr lang="en-US" altLang="en-US" b="1" dirty="0">
                <a:cs typeface="Times New Roman" panose="02020603050405020304" pitchFamily="18" charset="0"/>
              </a:rPr>
              <a:t>.</a:t>
            </a:r>
            <a:r>
              <a:rPr lang="en-US" altLang="en-US" dirty="0">
                <a:cs typeface="Times New Roman" panose="02020603050405020304" pitchFamily="18" charset="0"/>
              </a:rPr>
              <a:t>1 </a:t>
            </a:r>
            <a:r>
              <a:rPr lang="en-US" altLang="en-US" dirty="0"/>
              <a:t> </a:t>
            </a:r>
            <a:r>
              <a:rPr lang="en-US" altLang="en-US" dirty="0">
                <a:cs typeface="Times New Roman" panose="02020603050405020304" pitchFamily="18" charset="0"/>
              </a:rPr>
              <a:t>–  700  =  0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u="sng" dirty="0">
                <a:solidFill>
                  <a:srgbClr val="0000FA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u="sng" baseline="-25000" dirty="0">
                <a:solidFill>
                  <a:srgbClr val="0000FA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u="sng" dirty="0">
                <a:solidFill>
                  <a:srgbClr val="0000FA"/>
                </a:solidFill>
                <a:cs typeface="Times New Roman" panose="02020603050405020304" pitchFamily="18" charset="0"/>
              </a:rPr>
              <a:t>   =   </a:t>
            </a:r>
            <a:r>
              <a:rPr lang="en-US" altLang="en-US" u="sng" dirty="0">
                <a:solidFill>
                  <a:srgbClr val="0000FA"/>
                </a:solidFill>
              </a:rPr>
              <a:t> </a:t>
            </a:r>
            <a:r>
              <a:rPr lang="en-US" altLang="en-US" u="sng" dirty="0">
                <a:solidFill>
                  <a:srgbClr val="0000FA"/>
                </a:solidFill>
                <a:cs typeface="Times New Roman" panose="02020603050405020304" pitchFamily="18" charset="0"/>
              </a:rPr>
              <a:t>– 700 </a:t>
            </a:r>
            <a:r>
              <a:rPr lang="en-US" altLang="en-US" u="sng" dirty="0" err="1">
                <a:solidFill>
                  <a:srgbClr val="0000FA"/>
                </a:solidFill>
                <a:cs typeface="Times New Roman" panose="02020603050405020304" pitchFamily="18" charset="0"/>
              </a:rPr>
              <a:t>lb</a:t>
            </a:r>
            <a:endParaRPr lang="en-US" altLang="en-US" u="sng" dirty="0">
              <a:solidFill>
                <a:srgbClr val="0000FA"/>
              </a:solidFill>
              <a:cs typeface="Times New Roman" panose="02020603050405020304" pitchFamily="18" charset="0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571500" y="4677443"/>
            <a:ext cx="8153400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®"/>
            </a:pPr>
            <a:r>
              <a:rPr lang="en-US" altLang="en-US" dirty="0">
                <a:sym typeface="Symbol" panose="05050102010706020507" pitchFamily="18" charset="2"/>
              </a:rPr>
              <a:t>   +   F</a:t>
            </a:r>
            <a:r>
              <a:rPr lang="en-US" altLang="en-US" baseline="-25000" dirty="0">
                <a:sym typeface="Symbol" panose="05050102010706020507" pitchFamily="18" charset="2"/>
              </a:rPr>
              <a:t>X</a:t>
            </a:r>
            <a:r>
              <a:rPr lang="en-US" altLang="en-US" dirty="0">
                <a:sym typeface="Symbol" panose="05050102010706020507" pitchFamily="18" charset="2"/>
              </a:rPr>
              <a:t>  =   A</a:t>
            </a:r>
            <a:r>
              <a:rPr lang="en-US" altLang="en-US" baseline="-25000" dirty="0">
                <a:sym typeface="Symbol" panose="05050102010706020507" pitchFamily="18" charset="2"/>
              </a:rPr>
              <a:t>X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/>
              <a:t> </a:t>
            </a:r>
            <a:r>
              <a:rPr lang="en-US" altLang="en-US" dirty="0">
                <a:cs typeface="Times New Roman" panose="02020603050405020304" pitchFamily="18" charset="0"/>
              </a:rPr>
              <a:t>–  2409 cos 45°  +  175 </a:t>
            </a:r>
            <a:r>
              <a:rPr lang="en-US" altLang="en-US" dirty="0"/>
              <a:t> </a:t>
            </a:r>
            <a:r>
              <a:rPr lang="en-US" altLang="en-US" dirty="0">
                <a:cs typeface="Times New Roman" panose="02020603050405020304" pitchFamily="18" charset="0"/>
              </a:rPr>
              <a:t>–  350  =  0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u="sng" dirty="0">
                <a:solidFill>
                  <a:srgbClr val="0000FA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u="sng" baseline="-25000" dirty="0">
                <a:solidFill>
                  <a:srgbClr val="0000FA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u="sng" dirty="0">
                <a:solidFill>
                  <a:srgbClr val="0000FA"/>
                </a:solidFill>
                <a:cs typeface="Times New Roman" panose="02020603050405020304" pitchFamily="18" charset="0"/>
              </a:rPr>
              <a:t>  =   1880 </a:t>
            </a:r>
            <a:r>
              <a:rPr lang="en-US" altLang="en-US" u="sng" dirty="0" err="1" smtClean="0">
                <a:solidFill>
                  <a:srgbClr val="0000FA"/>
                </a:solidFill>
                <a:cs typeface="Times New Roman" panose="02020603050405020304" pitchFamily="18" charset="0"/>
              </a:rPr>
              <a:t>lb</a:t>
            </a:r>
            <a:endParaRPr lang="en-US" altLang="en-US" u="sng" dirty="0">
              <a:solidFill>
                <a:srgbClr val="0000FA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40" name="Group 48"/>
          <p:cNvGrpSpPr>
            <a:grpSpLocks/>
          </p:cNvGrpSpPr>
          <p:nvPr/>
        </p:nvGrpSpPr>
        <p:grpSpPr bwMode="auto">
          <a:xfrm>
            <a:off x="3657600" y="1524000"/>
            <a:ext cx="5334000" cy="2179638"/>
            <a:chOff x="2304" y="960"/>
            <a:chExt cx="3360" cy="1373"/>
          </a:xfrm>
        </p:grpSpPr>
        <p:sp>
          <p:nvSpPr>
            <p:cNvPr id="41" name="Text Box 49"/>
            <p:cNvSpPr txBox="1">
              <a:spLocks noChangeArrowheads="1"/>
            </p:cNvSpPr>
            <p:nvPr/>
          </p:nvSpPr>
          <p:spPr bwMode="auto">
            <a:xfrm>
              <a:off x="2640" y="2064"/>
              <a:ext cx="220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u="sng" dirty="0" smtClean="0">
                  <a:solidFill>
                    <a:srgbClr val="0000FA"/>
                  </a:solidFill>
                </a:rPr>
                <a:t>FBD </a:t>
              </a:r>
              <a:r>
                <a:rPr lang="en-US" altLang="en-US" u="sng" dirty="0">
                  <a:solidFill>
                    <a:srgbClr val="0000FA"/>
                  </a:solidFill>
                </a:rPr>
                <a:t>of member ABC</a:t>
              </a:r>
            </a:p>
          </p:txBody>
        </p:sp>
        <p:sp>
          <p:nvSpPr>
            <p:cNvPr id="42" name="Line 50"/>
            <p:cNvSpPr>
              <a:spLocks noChangeShapeType="1"/>
            </p:cNvSpPr>
            <p:nvPr/>
          </p:nvSpPr>
          <p:spPr bwMode="auto">
            <a:xfrm>
              <a:off x="2880" y="1440"/>
              <a:ext cx="22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51"/>
            <p:cNvSpPr>
              <a:spLocks noChangeShapeType="1"/>
            </p:cNvSpPr>
            <p:nvPr/>
          </p:nvSpPr>
          <p:spPr bwMode="auto">
            <a:xfrm>
              <a:off x="3792" y="1440"/>
              <a:ext cx="0" cy="288"/>
            </a:xfrm>
            <a:prstGeom prst="line">
              <a:avLst/>
            </a:prstGeom>
            <a:noFill/>
            <a:ln w="38100">
              <a:solidFill>
                <a:srgbClr val="0000F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52"/>
            <p:cNvSpPr>
              <a:spLocks noChangeShapeType="1"/>
            </p:cNvSpPr>
            <p:nvPr/>
          </p:nvSpPr>
          <p:spPr bwMode="auto">
            <a:xfrm>
              <a:off x="3792" y="1440"/>
              <a:ext cx="240" cy="0"/>
            </a:xfrm>
            <a:prstGeom prst="line">
              <a:avLst/>
            </a:prstGeom>
            <a:noFill/>
            <a:ln w="38100">
              <a:solidFill>
                <a:srgbClr val="0000F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53"/>
            <p:cNvSpPr>
              <a:spLocks noChangeShapeType="1"/>
            </p:cNvSpPr>
            <p:nvPr/>
          </p:nvSpPr>
          <p:spPr bwMode="auto">
            <a:xfrm flipH="1">
              <a:off x="4800" y="1440"/>
              <a:ext cx="336" cy="0"/>
            </a:xfrm>
            <a:prstGeom prst="line">
              <a:avLst/>
            </a:prstGeom>
            <a:noFill/>
            <a:ln w="38100">
              <a:solidFill>
                <a:srgbClr val="0000F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54"/>
            <p:cNvSpPr>
              <a:spLocks noChangeShapeType="1"/>
            </p:cNvSpPr>
            <p:nvPr/>
          </p:nvSpPr>
          <p:spPr bwMode="auto">
            <a:xfrm>
              <a:off x="5136" y="1440"/>
              <a:ext cx="0" cy="336"/>
            </a:xfrm>
            <a:prstGeom prst="line">
              <a:avLst/>
            </a:prstGeom>
            <a:noFill/>
            <a:ln w="38100">
              <a:solidFill>
                <a:srgbClr val="0000F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55"/>
            <p:cNvSpPr>
              <a:spLocks noChangeShapeType="1"/>
            </p:cNvSpPr>
            <p:nvPr/>
          </p:nvSpPr>
          <p:spPr bwMode="auto">
            <a:xfrm flipH="1" flipV="1">
              <a:off x="3552" y="1200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56"/>
            <p:cNvSpPr>
              <a:spLocks noChangeShapeType="1"/>
            </p:cNvSpPr>
            <p:nvPr/>
          </p:nvSpPr>
          <p:spPr bwMode="auto">
            <a:xfrm>
              <a:off x="2400" y="1440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57"/>
            <p:cNvSpPr>
              <a:spLocks noChangeShapeType="1"/>
            </p:cNvSpPr>
            <p:nvPr/>
          </p:nvSpPr>
          <p:spPr bwMode="auto">
            <a:xfrm flipV="1">
              <a:off x="2880" y="1488"/>
              <a:ext cx="0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Text Box 58"/>
            <p:cNvSpPr txBox="1">
              <a:spLocks noChangeArrowheads="1"/>
            </p:cNvSpPr>
            <p:nvPr/>
          </p:nvSpPr>
          <p:spPr bwMode="auto">
            <a:xfrm>
              <a:off x="2304" y="1200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A</a:t>
              </a:r>
              <a:r>
                <a:rPr lang="en-US" altLang="en-US" sz="2000" baseline="-25000"/>
                <a:t>X</a:t>
              </a:r>
              <a:endParaRPr lang="en-US" altLang="en-US" sz="2000"/>
            </a:p>
          </p:txBody>
        </p:sp>
        <p:sp>
          <p:nvSpPr>
            <p:cNvPr id="51" name="Text Box 59"/>
            <p:cNvSpPr txBox="1">
              <a:spLocks noChangeArrowheads="1"/>
            </p:cNvSpPr>
            <p:nvPr/>
          </p:nvSpPr>
          <p:spPr bwMode="auto">
            <a:xfrm>
              <a:off x="2544" y="1680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A</a:t>
              </a:r>
              <a:r>
                <a:rPr lang="en-US" altLang="en-US" sz="2000" baseline="-25000"/>
                <a:t>Y</a:t>
              </a:r>
              <a:endParaRPr lang="en-US" altLang="en-US" sz="2000"/>
            </a:p>
          </p:txBody>
        </p:sp>
        <p:sp>
          <p:nvSpPr>
            <p:cNvPr id="52" name="Text Box 60"/>
            <p:cNvSpPr txBox="1">
              <a:spLocks noChangeArrowheads="1"/>
            </p:cNvSpPr>
            <p:nvPr/>
          </p:nvSpPr>
          <p:spPr bwMode="auto">
            <a:xfrm>
              <a:off x="2688" y="1200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A</a:t>
              </a:r>
            </a:p>
          </p:txBody>
        </p:sp>
        <p:sp>
          <p:nvSpPr>
            <p:cNvPr id="73" name="Text Box 61"/>
            <p:cNvSpPr txBox="1">
              <a:spLocks noChangeArrowheads="1"/>
            </p:cNvSpPr>
            <p:nvPr/>
          </p:nvSpPr>
          <p:spPr bwMode="auto">
            <a:xfrm>
              <a:off x="3312" y="1238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45</a:t>
              </a:r>
              <a:r>
                <a:rPr lang="en-US" altLang="en-US" sz="2000">
                  <a:cs typeface="Times New Roman" panose="02020603050405020304" pitchFamily="18" charset="0"/>
                </a:rPr>
                <a:t>°</a:t>
              </a:r>
              <a:endParaRPr lang="en-US" altLang="en-US" sz="2000"/>
            </a:p>
          </p:txBody>
        </p:sp>
        <p:sp>
          <p:nvSpPr>
            <p:cNvPr id="74" name="Text Box 62"/>
            <p:cNvSpPr txBox="1">
              <a:spLocks noChangeArrowheads="1"/>
            </p:cNvSpPr>
            <p:nvPr/>
          </p:nvSpPr>
          <p:spPr bwMode="auto">
            <a:xfrm>
              <a:off x="3504" y="960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T</a:t>
              </a:r>
              <a:r>
                <a:rPr lang="en-US" altLang="en-US" sz="2000" baseline="-25000"/>
                <a:t>BD</a:t>
              </a:r>
              <a:endParaRPr lang="en-US" altLang="en-US" sz="2000"/>
            </a:p>
          </p:txBody>
        </p:sp>
        <p:sp>
          <p:nvSpPr>
            <p:cNvPr id="75" name="Text Box 63"/>
            <p:cNvSpPr txBox="1">
              <a:spLocks noChangeArrowheads="1"/>
            </p:cNvSpPr>
            <p:nvPr/>
          </p:nvSpPr>
          <p:spPr bwMode="auto">
            <a:xfrm>
              <a:off x="3768" y="140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/>
                <a:t>B</a:t>
              </a:r>
            </a:p>
          </p:txBody>
        </p:sp>
        <p:sp>
          <p:nvSpPr>
            <p:cNvPr id="76" name="Text Box 64"/>
            <p:cNvSpPr txBox="1">
              <a:spLocks noChangeArrowheads="1"/>
            </p:cNvSpPr>
            <p:nvPr/>
          </p:nvSpPr>
          <p:spPr bwMode="auto">
            <a:xfrm>
              <a:off x="3943" y="1200"/>
              <a:ext cx="5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/>
                <a:t>175 </a:t>
              </a:r>
              <a:r>
                <a:rPr lang="en-US" altLang="en-US" sz="2000" dirty="0" err="1"/>
                <a:t>lb</a:t>
              </a:r>
              <a:endParaRPr lang="en-US" altLang="en-US" sz="2000" dirty="0"/>
            </a:p>
          </p:txBody>
        </p:sp>
        <p:sp>
          <p:nvSpPr>
            <p:cNvPr id="77" name="Text Box 65"/>
            <p:cNvSpPr txBox="1">
              <a:spLocks noChangeArrowheads="1"/>
            </p:cNvSpPr>
            <p:nvPr/>
          </p:nvSpPr>
          <p:spPr bwMode="auto">
            <a:xfrm>
              <a:off x="3792" y="1632"/>
              <a:ext cx="7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/>
                <a:t>303.11 </a:t>
              </a:r>
              <a:r>
                <a:rPr lang="en-US" altLang="en-US" sz="2000" dirty="0" err="1"/>
                <a:t>lb</a:t>
              </a:r>
              <a:endParaRPr lang="en-US" altLang="en-US" sz="2000" dirty="0"/>
            </a:p>
          </p:txBody>
        </p:sp>
        <p:sp>
          <p:nvSpPr>
            <p:cNvPr id="78" name="Line 66"/>
            <p:cNvSpPr>
              <a:spLocks noChangeShapeType="1"/>
            </p:cNvSpPr>
            <p:nvPr/>
          </p:nvSpPr>
          <p:spPr bwMode="auto">
            <a:xfrm>
              <a:off x="2880" y="19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" name="Line 67"/>
            <p:cNvSpPr>
              <a:spLocks noChangeShapeType="1"/>
            </p:cNvSpPr>
            <p:nvPr/>
          </p:nvSpPr>
          <p:spPr bwMode="auto">
            <a:xfrm>
              <a:off x="3792" y="19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Line 68"/>
            <p:cNvSpPr>
              <a:spLocks noChangeShapeType="1"/>
            </p:cNvSpPr>
            <p:nvPr/>
          </p:nvSpPr>
          <p:spPr bwMode="auto">
            <a:xfrm>
              <a:off x="5136" y="19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" name="Line 69"/>
            <p:cNvSpPr>
              <a:spLocks noChangeShapeType="1"/>
            </p:cNvSpPr>
            <p:nvPr/>
          </p:nvSpPr>
          <p:spPr bwMode="auto">
            <a:xfrm flipH="1">
              <a:off x="2880" y="196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" name="Line 70"/>
            <p:cNvSpPr>
              <a:spLocks noChangeShapeType="1"/>
            </p:cNvSpPr>
            <p:nvPr/>
          </p:nvSpPr>
          <p:spPr bwMode="auto">
            <a:xfrm>
              <a:off x="3600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3" name="Line 71"/>
            <p:cNvSpPr>
              <a:spLocks noChangeShapeType="1"/>
            </p:cNvSpPr>
            <p:nvPr/>
          </p:nvSpPr>
          <p:spPr bwMode="auto">
            <a:xfrm flipH="1">
              <a:off x="3792" y="196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" name="Line 72"/>
            <p:cNvSpPr>
              <a:spLocks noChangeShapeType="1"/>
            </p:cNvSpPr>
            <p:nvPr/>
          </p:nvSpPr>
          <p:spPr bwMode="auto">
            <a:xfrm>
              <a:off x="4800" y="196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" name="Text Box 73"/>
            <p:cNvSpPr txBox="1">
              <a:spLocks noChangeArrowheads="1"/>
            </p:cNvSpPr>
            <p:nvPr/>
          </p:nvSpPr>
          <p:spPr bwMode="auto">
            <a:xfrm>
              <a:off x="5136" y="1536"/>
              <a:ext cx="5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700 lb</a:t>
              </a:r>
            </a:p>
          </p:txBody>
        </p:sp>
        <p:sp>
          <p:nvSpPr>
            <p:cNvPr id="86" name="Text Box 74"/>
            <p:cNvSpPr txBox="1">
              <a:spLocks noChangeArrowheads="1"/>
            </p:cNvSpPr>
            <p:nvPr/>
          </p:nvSpPr>
          <p:spPr bwMode="auto">
            <a:xfrm>
              <a:off x="4752" y="1152"/>
              <a:ext cx="5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350 lb</a:t>
              </a:r>
            </a:p>
          </p:txBody>
        </p:sp>
        <p:sp>
          <p:nvSpPr>
            <p:cNvPr id="87" name="Text Box 75"/>
            <p:cNvSpPr txBox="1">
              <a:spLocks noChangeArrowheads="1"/>
            </p:cNvSpPr>
            <p:nvPr/>
          </p:nvSpPr>
          <p:spPr bwMode="auto">
            <a:xfrm>
              <a:off x="3216" y="181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4 ft</a:t>
              </a:r>
            </a:p>
          </p:txBody>
        </p:sp>
        <p:sp>
          <p:nvSpPr>
            <p:cNvPr id="88" name="Text Box 76"/>
            <p:cNvSpPr txBox="1">
              <a:spLocks noChangeArrowheads="1"/>
            </p:cNvSpPr>
            <p:nvPr/>
          </p:nvSpPr>
          <p:spPr bwMode="auto">
            <a:xfrm>
              <a:off x="4272" y="182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4 ft</a:t>
              </a:r>
            </a:p>
          </p:txBody>
        </p:sp>
      </p:grpSp>
      <p:pic>
        <p:nvPicPr>
          <p:cNvPr id="89" name="Picture 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85850"/>
            <a:ext cx="2689779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9481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utoUpdateAnimBg="0"/>
      <p:bldP spid="3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62000"/>
          </a:xfrm>
        </p:spPr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GROUP PROBLEM SOLVING  (continued)</a:t>
            </a:r>
            <a:endParaRPr lang="en-US" dirty="0">
              <a:solidFill>
                <a:srgbClr val="000096"/>
              </a:solidFill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533400" y="4343400"/>
            <a:ext cx="7543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At D, the X and Y component are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Char char="®"/>
            </a:pP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+  D</a:t>
            </a:r>
            <a:r>
              <a:rPr lang="en-US" altLang="en-US" baseline="-25000" dirty="0">
                <a:sym typeface="Symbol" panose="05050102010706020507" pitchFamily="18" charset="2"/>
              </a:rPr>
              <a:t>X</a:t>
            </a:r>
            <a:r>
              <a:rPr lang="en-US" altLang="en-US" dirty="0">
                <a:sym typeface="Symbol" panose="05050102010706020507" pitchFamily="18" charset="2"/>
              </a:rPr>
              <a:t>   =   </a:t>
            </a:r>
            <a:r>
              <a:rPr lang="en-US" altLang="en-US" dirty="0">
                <a:cs typeface="Times New Roman" panose="02020603050405020304" pitchFamily="18" charset="0"/>
              </a:rPr>
              <a:t>–2409 cos 45°   =   </a:t>
            </a:r>
            <a:r>
              <a:rPr lang="en-US" altLang="en-US" u="sng" dirty="0">
                <a:solidFill>
                  <a:srgbClr val="0000FA"/>
                </a:solidFill>
                <a:cs typeface="Times New Roman" panose="02020603050405020304" pitchFamily="18" charset="0"/>
              </a:rPr>
              <a:t>–1700  </a:t>
            </a:r>
            <a:r>
              <a:rPr lang="en-US" altLang="en-US" u="sng" dirty="0" err="1" smtClean="0">
                <a:solidFill>
                  <a:srgbClr val="0000FA"/>
                </a:solidFill>
                <a:cs typeface="Times New Roman" panose="02020603050405020304" pitchFamily="18" charset="0"/>
              </a:rPr>
              <a:t>lb</a:t>
            </a:r>
            <a:endParaRPr lang="en-US" altLang="en-US" u="sng" dirty="0">
              <a:solidFill>
                <a:srgbClr val="0000FA"/>
              </a:solidFill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  </a:t>
            </a:r>
            <a:r>
              <a:rPr lang="en-US" altLang="en-US" dirty="0" smtClean="0">
                <a:sym typeface="Symbol" panose="05050102010706020507" pitchFamily="18" charset="2"/>
              </a:rPr>
              <a:t>+   </a:t>
            </a:r>
            <a:r>
              <a:rPr lang="en-US" altLang="en-US" dirty="0">
                <a:sym typeface="Symbol" panose="05050102010706020507" pitchFamily="18" charset="2"/>
              </a:rPr>
              <a:t>D</a:t>
            </a:r>
            <a:r>
              <a:rPr lang="en-US" altLang="en-US" baseline="-25000" dirty="0">
                <a:sym typeface="Symbol" panose="05050102010706020507" pitchFamily="18" charset="2"/>
              </a:rPr>
              <a:t>Y</a:t>
            </a:r>
            <a:r>
              <a:rPr lang="en-US" altLang="en-US" dirty="0">
                <a:sym typeface="Symbol" panose="05050102010706020507" pitchFamily="18" charset="2"/>
              </a:rPr>
              <a:t>   =   2409  sin 45</a:t>
            </a:r>
            <a:r>
              <a:rPr lang="en-US" altLang="en-US" dirty="0">
                <a:cs typeface="Times New Roman" panose="02020603050405020304" pitchFamily="18" charset="0"/>
              </a:rPr>
              <a:t>°   =   </a:t>
            </a:r>
            <a:r>
              <a:rPr lang="en-US" altLang="en-US" u="sng" dirty="0">
                <a:solidFill>
                  <a:srgbClr val="0000FA"/>
                </a:solidFill>
                <a:cs typeface="Times New Roman" panose="02020603050405020304" pitchFamily="18" charset="0"/>
              </a:rPr>
              <a:t>1700  </a:t>
            </a:r>
            <a:r>
              <a:rPr lang="en-US" altLang="en-US" u="sng" dirty="0" err="1" smtClean="0">
                <a:solidFill>
                  <a:srgbClr val="0000FA"/>
                </a:solidFill>
                <a:cs typeface="Times New Roman" panose="02020603050405020304" pitchFamily="18" charset="0"/>
              </a:rPr>
              <a:t>lb</a:t>
            </a:r>
            <a:endParaRPr lang="en-US" altLang="en-US" u="sng" dirty="0">
              <a:solidFill>
                <a:srgbClr val="0000FA"/>
              </a:solidFill>
              <a:cs typeface="Times New Roman" panose="02020603050405020304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082" y="1258095"/>
            <a:ext cx="2689779" cy="249555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4305300" y="1257300"/>
            <a:ext cx="3695700" cy="2979738"/>
            <a:chOff x="4305300" y="1257300"/>
            <a:chExt cx="3695700" cy="2979738"/>
          </a:xfrm>
        </p:grpSpPr>
        <p:grpSp>
          <p:nvGrpSpPr>
            <p:cNvPr id="34" name="Group 21"/>
            <p:cNvGrpSpPr>
              <a:grpSpLocks/>
            </p:cNvGrpSpPr>
            <p:nvPr/>
          </p:nvGrpSpPr>
          <p:grpSpPr bwMode="auto">
            <a:xfrm>
              <a:off x="4305300" y="1257300"/>
              <a:ext cx="3695700" cy="2979738"/>
              <a:chOff x="2568" y="744"/>
              <a:chExt cx="2328" cy="1877"/>
            </a:xfrm>
          </p:grpSpPr>
          <p:sp>
            <p:nvSpPr>
              <p:cNvPr id="35" name="Text Box 5"/>
              <p:cNvSpPr txBox="1">
                <a:spLocks noChangeArrowheads="1"/>
              </p:cNvSpPr>
              <p:nvPr/>
            </p:nvSpPr>
            <p:spPr bwMode="auto">
              <a:xfrm>
                <a:off x="2568" y="744"/>
                <a:ext cx="2016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u="sng" dirty="0" smtClean="0">
                    <a:solidFill>
                      <a:srgbClr val="0000FA"/>
                    </a:solidFill>
                  </a:rPr>
                  <a:t>FBD </a:t>
                </a:r>
                <a:r>
                  <a:rPr lang="en-US" altLang="en-US" u="sng" dirty="0">
                    <a:solidFill>
                      <a:srgbClr val="0000FA"/>
                    </a:solidFill>
                  </a:rPr>
                  <a:t>of member BD</a:t>
                </a:r>
              </a:p>
            </p:txBody>
          </p:sp>
          <p:sp>
            <p:nvSpPr>
              <p:cNvPr id="36" name="Line 9"/>
              <p:cNvSpPr>
                <a:spLocks noChangeShapeType="1"/>
              </p:cNvSpPr>
              <p:nvPr/>
            </p:nvSpPr>
            <p:spPr bwMode="auto">
              <a:xfrm>
                <a:off x="3216" y="1469"/>
                <a:ext cx="576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" name="Line 10"/>
              <p:cNvSpPr>
                <a:spLocks noChangeShapeType="1"/>
              </p:cNvSpPr>
              <p:nvPr/>
            </p:nvSpPr>
            <p:spPr bwMode="auto">
              <a:xfrm>
                <a:off x="3792" y="2285"/>
                <a:ext cx="144" cy="240"/>
              </a:xfrm>
              <a:prstGeom prst="line">
                <a:avLst/>
              </a:prstGeom>
              <a:noFill/>
              <a:ln w="28575">
                <a:solidFill>
                  <a:srgbClr val="0000FA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" name="Line 12"/>
              <p:cNvSpPr>
                <a:spLocks noChangeShapeType="1"/>
              </p:cNvSpPr>
              <p:nvPr/>
            </p:nvSpPr>
            <p:spPr bwMode="auto">
              <a:xfrm flipH="1">
                <a:off x="3168" y="228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" name="Arc 13"/>
              <p:cNvSpPr>
                <a:spLocks/>
              </p:cNvSpPr>
              <p:nvPr/>
            </p:nvSpPr>
            <p:spPr bwMode="auto">
              <a:xfrm flipH="1">
                <a:off x="3504" y="2093"/>
                <a:ext cx="144" cy="19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14"/>
              <p:cNvSpPr txBox="1">
                <a:spLocks noChangeArrowheads="1"/>
              </p:cNvSpPr>
              <p:nvPr/>
            </p:nvSpPr>
            <p:spPr bwMode="auto">
              <a:xfrm>
                <a:off x="3264" y="1949"/>
                <a:ext cx="38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45</a:t>
                </a:r>
                <a:r>
                  <a:rPr lang="en-US" altLang="en-US">
                    <a:cs typeface="Times New Roman" panose="02020603050405020304" pitchFamily="18" charset="0"/>
                  </a:rPr>
                  <a:t>°</a:t>
                </a:r>
                <a:endParaRPr lang="en-US" altLang="en-US"/>
              </a:p>
            </p:txBody>
          </p:sp>
          <p:sp>
            <p:nvSpPr>
              <p:cNvPr id="43" name="Text Box 16"/>
              <p:cNvSpPr txBox="1">
                <a:spLocks noChangeArrowheads="1"/>
              </p:cNvSpPr>
              <p:nvPr/>
            </p:nvSpPr>
            <p:spPr bwMode="auto">
              <a:xfrm>
                <a:off x="3792" y="1997"/>
                <a:ext cx="288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B</a:t>
                </a:r>
              </a:p>
            </p:txBody>
          </p:sp>
          <p:sp>
            <p:nvSpPr>
              <p:cNvPr id="44" name="Text Box 17"/>
              <p:cNvSpPr txBox="1">
                <a:spLocks noChangeArrowheads="1"/>
              </p:cNvSpPr>
              <p:nvPr/>
            </p:nvSpPr>
            <p:spPr bwMode="auto">
              <a:xfrm>
                <a:off x="3984" y="2352"/>
                <a:ext cx="912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2409 lb</a:t>
                </a:r>
              </a:p>
            </p:txBody>
          </p:sp>
          <p:sp>
            <p:nvSpPr>
              <p:cNvPr id="45" name="Text Box 18"/>
              <p:cNvSpPr txBox="1">
                <a:spLocks noChangeArrowheads="1"/>
              </p:cNvSpPr>
              <p:nvPr/>
            </p:nvSpPr>
            <p:spPr bwMode="auto">
              <a:xfrm>
                <a:off x="3264" y="1325"/>
                <a:ext cx="288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D</a:t>
                </a:r>
              </a:p>
            </p:txBody>
          </p:sp>
        </p:grpSp>
        <p:cxnSp>
          <p:nvCxnSpPr>
            <p:cNvPr id="6" name="Straight Arrow Connector 5"/>
            <p:cNvCxnSpPr/>
            <p:nvPr/>
          </p:nvCxnSpPr>
          <p:spPr>
            <a:xfrm flipH="1">
              <a:off x="4876800" y="2408238"/>
              <a:ext cx="4572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36" idx="0"/>
            </p:cNvCxnSpPr>
            <p:nvPr/>
          </p:nvCxnSpPr>
          <p:spPr>
            <a:xfrm flipV="1">
              <a:off x="5334000" y="1828800"/>
              <a:ext cx="0" cy="57943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4538348" y="1962270"/>
              <a:ext cx="52450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ym typeface="Symbol" panose="05050102010706020507" pitchFamily="18" charset="2"/>
                </a:rPr>
                <a:t>D</a:t>
              </a:r>
              <a:r>
                <a:rPr lang="en-US" altLang="en-US" baseline="-25000" dirty="0">
                  <a:sym typeface="Symbol" panose="05050102010706020507" pitchFamily="18" charset="2"/>
                </a:rPr>
                <a:t>X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358942" y="1640498"/>
              <a:ext cx="52450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dirty="0" smtClean="0">
                  <a:sym typeface="Symbol" panose="05050102010706020507" pitchFamily="18" charset="2"/>
                </a:rPr>
                <a:t>D</a:t>
              </a:r>
              <a:r>
                <a:rPr lang="en-US" altLang="en-US" baseline="-25000" dirty="0" smtClean="0">
                  <a:sym typeface="Symbol" panose="05050102010706020507" pitchFamily="18" charset="2"/>
                </a:rPr>
                <a:t>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903751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81000" y="3946525"/>
            <a:ext cx="7391400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2.   For the above problem, imagine that you have drawn a FBD of member </a:t>
            </a:r>
            <a:r>
              <a:rPr lang="en-US" dirty="0" smtClean="0"/>
              <a:t>BC.  </a:t>
            </a:r>
            <a:r>
              <a:rPr lang="en-US" dirty="0"/>
              <a:t>What will be the easiest way to write an equation involving unknowns at B?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	A)	</a:t>
            </a:r>
            <a:r>
              <a:rPr lang="en-US" dirty="0">
                <a:sym typeface="Symbol" pitchFamily="18" charset="2"/>
              </a:rPr>
              <a:t> M</a:t>
            </a:r>
            <a:r>
              <a:rPr lang="en-US" baseline="-25000" dirty="0"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  =   0		B)    M</a:t>
            </a:r>
            <a:r>
              <a:rPr lang="en-US" baseline="-25000" dirty="0">
                <a:sym typeface="Symbol" pitchFamily="18" charset="2"/>
              </a:rPr>
              <a:t>B</a:t>
            </a:r>
            <a:r>
              <a:rPr lang="en-US" dirty="0">
                <a:sym typeface="Symbol" pitchFamily="18" charset="2"/>
              </a:rPr>
              <a:t>   =   0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	C)	 M</a:t>
            </a:r>
            <a:r>
              <a:rPr lang="en-US" baseline="-25000" dirty="0">
                <a:sym typeface="Symbol" pitchFamily="18" charset="2"/>
              </a:rPr>
              <a:t>A</a:t>
            </a:r>
            <a:r>
              <a:rPr lang="en-US" dirty="0">
                <a:sym typeface="Symbol" pitchFamily="18" charset="2"/>
              </a:rPr>
              <a:t>  =   0		D)    </a:t>
            </a:r>
            <a:r>
              <a:rPr lang="en-US" dirty="0" smtClean="0">
                <a:sym typeface="Symbol" pitchFamily="18" charset="2"/>
              </a:rPr>
              <a:t>F</a:t>
            </a:r>
            <a:r>
              <a:rPr lang="en-US" baseline="-25000" dirty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=   0    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4419600" cy="2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dirty="0"/>
              <a:t>1.   When determining </a:t>
            </a:r>
            <a:r>
              <a:rPr lang="en-US" dirty="0" smtClean="0"/>
              <a:t>reactions </a:t>
            </a:r>
            <a:r>
              <a:rPr lang="en-US" dirty="0"/>
              <a:t>at joints A, </a:t>
            </a:r>
            <a:r>
              <a:rPr lang="en-US" dirty="0" smtClean="0"/>
              <a:t>B </a:t>
            </a:r>
            <a:r>
              <a:rPr lang="en-US" dirty="0"/>
              <a:t>and C, what is the minimum number of unknowns </a:t>
            </a:r>
            <a:r>
              <a:rPr lang="en-US" dirty="0" smtClean="0"/>
              <a:t>in solving </a:t>
            </a:r>
            <a:r>
              <a:rPr lang="en-US" dirty="0"/>
              <a:t>this problem?</a:t>
            </a:r>
          </a:p>
          <a:p>
            <a:pPr eaLnBrk="1" hangingPunct="1">
              <a:spcBef>
                <a:spcPct val="20000"/>
              </a:spcBef>
            </a:pPr>
            <a:r>
              <a:rPr lang="en-US" dirty="0"/>
              <a:t>	A)	</a:t>
            </a:r>
            <a:r>
              <a:rPr lang="en-US" dirty="0" smtClean="0"/>
              <a:t>6</a:t>
            </a:r>
            <a:r>
              <a:rPr lang="en-US" dirty="0"/>
              <a:t>		B)   </a:t>
            </a:r>
            <a:r>
              <a:rPr lang="en-US" dirty="0" smtClean="0"/>
              <a:t>5</a:t>
            </a:r>
            <a:endParaRPr lang="en-US" dirty="0"/>
          </a:p>
          <a:p>
            <a:pPr eaLnBrk="1" hangingPunct="1">
              <a:spcBef>
                <a:spcPct val="20000"/>
              </a:spcBef>
            </a:pPr>
            <a:r>
              <a:rPr lang="en-US" dirty="0"/>
              <a:t>	C)	</a:t>
            </a:r>
            <a:r>
              <a:rPr lang="en-US" dirty="0" smtClean="0"/>
              <a:t>4</a:t>
            </a:r>
            <a:r>
              <a:rPr lang="en-US" dirty="0"/>
              <a:t>		D)   </a:t>
            </a:r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1371600"/>
            <a:ext cx="33909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ATTENTION 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06472" y="2652008"/>
            <a:ext cx="4931057" cy="1553983"/>
            <a:chOff x="2423975" y="2436124"/>
            <a:chExt cx="4931057" cy="1553983"/>
          </a:xfrm>
        </p:grpSpPr>
        <p:sp>
          <p:nvSpPr>
            <p:cNvPr id="6" name="Rectangle 5"/>
            <p:cNvSpPr/>
            <p:nvPr/>
          </p:nvSpPr>
          <p:spPr>
            <a:xfrm>
              <a:off x="3093635" y="2436124"/>
              <a:ext cx="3591736" cy="728636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Up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End of the Lecture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23975" y="3164760"/>
              <a:ext cx="4931057" cy="825347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Down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Let Learning Continue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1000" y="1096962"/>
            <a:ext cx="8458200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1.   Frames and machines are different as compared to trusses since they have ___________.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/>
              <a:t>A)  Only two-force members 	 B)  Only </a:t>
            </a:r>
            <a:r>
              <a:rPr lang="en-US" dirty="0" err="1"/>
              <a:t>multiforce</a:t>
            </a:r>
            <a:r>
              <a:rPr lang="en-US" dirty="0"/>
              <a:t> members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/>
              <a:t>C)  At least one </a:t>
            </a:r>
            <a:r>
              <a:rPr lang="en-US" dirty="0" err="1"/>
              <a:t>multiforce</a:t>
            </a:r>
            <a:r>
              <a:rPr lang="en-US" dirty="0"/>
              <a:t> member	 D)   At least one two-force </a:t>
            </a:r>
            <a:br>
              <a:rPr lang="en-US" dirty="0"/>
            </a:br>
            <a:r>
              <a:rPr lang="en-US" dirty="0"/>
              <a:t>				        member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57200" y="3505200"/>
            <a:ext cx="80772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2.  Forces common to any two contacting members act with _______ on the other member.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/>
              <a:t>A)  Equal magnitudes but opposite sense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/>
              <a:t>B)  Equal magnitudes and the same sense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/>
              <a:t>C)  Different magnitudes </a:t>
            </a:r>
            <a:r>
              <a:rPr lang="en-US" dirty="0" smtClean="0"/>
              <a:t>and the opposite </a:t>
            </a:r>
            <a:r>
              <a:rPr lang="en-US" dirty="0"/>
              <a:t>sense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/>
              <a:t>D)  Different magnitudes </a:t>
            </a:r>
            <a:r>
              <a:rPr lang="en-US" dirty="0" smtClean="0"/>
              <a:t>and the </a:t>
            </a:r>
            <a:r>
              <a:rPr lang="en-US" dirty="0"/>
              <a:t>same sense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READING 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2053"/>
          <p:cNvSpPr txBox="1">
            <a:spLocks noChangeArrowheads="1"/>
          </p:cNvSpPr>
          <p:nvPr/>
        </p:nvSpPr>
        <p:spPr bwMode="auto">
          <a:xfrm>
            <a:off x="4495800" y="2743200"/>
            <a:ext cx="41148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How is a frame different than a truss? 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To be able to design a frame, you need to determine the forces at the joints and supports.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90600" y="1143000"/>
            <a:ext cx="7315200" cy="4479925"/>
            <a:chOff x="624" y="720"/>
            <a:chExt cx="4608" cy="2822"/>
          </a:xfrm>
        </p:grpSpPr>
        <p:sp>
          <p:nvSpPr>
            <p:cNvPr id="5127" name="Text Box 2052"/>
            <p:cNvSpPr txBox="1">
              <a:spLocks noChangeArrowheads="1"/>
            </p:cNvSpPr>
            <p:nvPr/>
          </p:nvSpPr>
          <p:spPr bwMode="auto">
            <a:xfrm>
              <a:off x="2832" y="720"/>
              <a:ext cx="2400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Frames are commonly used to support various external loads.</a:t>
              </a:r>
            </a:p>
          </p:txBody>
        </p:sp>
        <p:pic>
          <p:nvPicPr>
            <p:cNvPr id="5128" name="Picture 9" descr="CH 6 Crane Applicat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000"/>
                      </a14:imgEffect>
                      <a14:imgEffect>
                        <a14:brightnessContrast bright="44000" contrast="-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768"/>
              <a:ext cx="1906" cy="2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09600" y="5124271"/>
            <a:ext cx="815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How can you determine the loads at the joints and supports?  These forces and moments are required when designing the </a:t>
            </a:r>
            <a:r>
              <a:rPr lang="en-US" sz="2400" dirty="0" smtClean="0"/>
              <a:t>machine’s </a:t>
            </a:r>
            <a:r>
              <a:rPr lang="en-US" sz="2400" dirty="0"/>
              <a:t>members.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" y="1161871"/>
            <a:ext cx="8001000" cy="3802063"/>
            <a:chOff x="384" y="672"/>
            <a:chExt cx="5040" cy="2395"/>
          </a:xfrm>
        </p:grpSpPr>
        <p:sp>
          <p:nvSpPr>
            <p:cNvPr id="6151" name="Text Box 5"/>
            <p:cNvSpPr txBox="1">
              <a:spLocks noChangeArrowheads="1"/>
            </p:cNvSpPr>
            <p:nvPr/>
          </p:nvSpPr>
          <p:spPr bwMode="auto">
            <a:xfrm>
              <a:off x="384" y="2544"/>
              <a:ext cx="504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“Machines,” like those above, are used in a variety of applications. How are they different from trusses and frames?</a:t>
              </a:r>
            </a:p>
          </p:txBody>
        </p:sp>
        <p:pic>
          <p:nvPicPr>
            <p:cNvPr id="6152" name="Picture 10" descr="CH 6 CA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672"/>
              <a:ext cx="2294" cy="1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3" name="Picture 11" descr="CH 6 Plier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672"/>
              <a:ext cx="1810" cy="1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</a:t>
            </a:r>
            <a:r>
              <a:rPr lang="en-US" sz="28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09600" y="5029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FA"/>
                </a:solidFill>
              </a:rPr>
              <a:t>Frames</a:t>
            </a:r>
            <a:r>
              <a:rPr lang="en-US" sz="2400" dirty="0"/>
              <a:t> are generally </a:t>
            </a:r>
            <a:r>
              <a:rPr lang="en-US" sz="2400" u="sng" dirty="0">
                <a:solidFill>
                  <a:srgbClr val="0000FA"/>
                </a:solidFill>
              </a:rPr>
              <a:t>stationary</a:t>
            </a:r>
            <a:r>
              <a:rPr lang="en-US" sz="2400" dirty="0"/>
              <a:t> and support external loads.</a:t>
            </a:r>
            <a:endParaRPr lang="en-US" sz="2400" u="sng" dirty="0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09600" y="5562600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FA"/>
                </a:solidFill>
              </a:rPr>
              <a:t>Machines</a:t>
            </a:r>
            <a:r>
              <a:rPr lang="en-US" sz="2400" dirty="0"/>
              <a:t> contain </a:t>
            </a:r>
            <a:r>
              <a:rPr lang="en-US" sz="2400" u="sng" dirty="0">
                <a:solidFill>
                  <a:srgbClr val="0000FA"/>
                </a:solidFill>
              </a:rPr>
              <a:t>moving parts</a:t>
            </a:r>
            <a:r>
              <a:rPr lang="en-US" sz="2400" dirty="0">
                <a:solidFill>
                  <a:srgbClr val="0000FA"/>
                </a:solidFill>
              </a:rPr>
              <a:t> </a:t>
            </a:r>
            <a:r>
              <a:rPr lang="en-US" sz="2400" dirty="0"/>
              <a:t>and are designed to alter the effect of forces.</a:t>
            </a:r>
            <a:endParaRPr lang="en-US" sz="2400" u="sng" dirty="0"/>
          </a:p>
        </p:txBody>
      </p:sp>
      <p:sp>
        <p:nvSpPr>
          <p:cNvPr id="7179" name="Text Box 16"/>
          <p:cNvSpPr txBox="1">
            <a:spLocks noChangeArrowheads="1"/>
          </p:cNvSpPr>
          <p:nvPr/>
        </p:nvSpPr>
        <p:spPr bwMode="auto">
          <a:xfrm>
            <a:off x="609600" y="3752671"/>
            <a:ext cx="807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Frames and machines are two common types of structures that have </a:t>
            </a:r>
            <a:r>
              <a:rPr lang="en-US" sz="2400" dirty="0">
                <a:solidFill>
                  <a:srgbClr val="0000FA"/>
                </a:solidFill>
              </a:rPr>
              <a:t>at least one multi-force member</a:t>
            </a:r>
            <a:r>
              <a:rPr lang="en-US" sz="2400" dirty="0"/>
              <a:t>. (Recall that trusses have nothing but two-force members).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14400" y="1173162"/>
            <a:ext cx="6995160" cy="2484438"/>
            <a:chOff x="914400" y="838200"/>
            <a:chExt cx="6995160" cy="2484438"/>
          </a:xfrm>
        </p:grpSpPr>
        <p:pic>
          <p:nvPicPr>
            <p:cNvPr id="7180" name="Picture 11" descr="CH 6 Machin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838200"/>
              <a:ext cx="2582863" cy="2484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2" descr="CH 6 Back Hoe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85"/>
            <a:stretch/>
          </p:blipFill>
          <p:spPr bwMode="auto">
            <a:xfrm>
              <a:off x="5715000" y="838200"/>
              <a:ext cx="2194560" cy="247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3657600" y="1295400"/>
            <a:ext cx="1905000" cy="1108075"/>
            <a:chOff x="3657600" y="1295400"/>
            <a:chExt cx="1905000" cy="1108075"/>
          </a:xfrm>
        </p:grpSpPr>
        <p:sp>
          <p:nvSpPr>
            <p:cNvPr id="7176" name="TextBox 10"/>
            <p:cNvSpPr txBox="1">
              <a:spLocks noChangeArrowheads="1"/>
            </p:cNvSpPr>
            <p:nvPr/>
          </p:nvSpPr>
          <p:spPr bwMode="auto">
            <a:xfrm>
              <a:off x="4038600" y="1295400"/>
              <a:ext cx="1169988" cy="110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dirty="0"/>
                <a:t>Frame</a:t>
              </a:r>
            </a:p>
            <a:p>
              <a:pPr eaLnBrk="1" hangingPunct="1"/>
              <a:endParaRPr lang="en-US" dirty="0"/>
            </a:p>
            <a:p>
              <a:pPr eaLnBrk="1" hangingPunct="1"/>
              <a:r>
                <a:rPr lang="en-US" dirty="0"/>
                <a:t>Machine</a:t>
              </a:r>
            </a:p>
          </p:txBody>
        </p:sp>
        <p:cxnSp>
          <p:nvCxnSpPr>
            <p:cNvPr id="7177" name="Straight Arrow Connector 12"/>
            <p:cNvCxnSpPr>
              <a:cxnSpLocks noChangeShapeType="1"/>
            </p:cNvCxnSpPr>
            <p:nvPr/>
          </p:nvCxnSpPr>
          <p:spPr bwMode="auto">
            <a:xfrm rot="10800000">
              <a:off x="3657600" y="1524000"/>
              <a:ext cx="304800" cy="1588"/>
            </a:xfrm>
            <a:prstGeom prst="straightConnector1">
              <a:avLst/>
            </a:prstGeom>
            <a:noFill/>
            <a:ln w="22225" algn="ctr">
              <a:solidFill>
                <a:srgbClr val="0000FA"/>
              </a:solidFill>
              <a:round/>
              <a:headEnd/>
              <a:tailEnd type="arrow" w="med" len="med"/>
            </a:ln>
          </p:spPr>
        </p:cxnSp>
        <p:cxnSp>
          <p:nvCxnSpPr>
            <p:cNvPr id="7178" name="Straight Arrow Connector 16"/>
            <p:cNvCxnSpPr>
              <a:cxnSpLocks noChangeShapeType="1"/>
            </p:cNvCxnSpPr>
            <p:nvPr/>
          </p:nvCxnSpPr>
          <p:spPr bwMode="auto">
            <a:xfrm>
              <a:off x="5181600" y="2209800"/>
              <a:ext cx="381000" cy="1588"/>
            </a:xfrm>
            <a:prstGeom prst="straightConnector1">
              <a:avLst/>
            </a:prstGeom>
            <a:noFill/>
            <a:ln w="22225" algn="ctr">
              <a:solidFill>
                <a:srgbClr val="0000FA"/>
              </a:solidFill>
              <a:round/>
              <a:headEnd/>
              <a:tailEnd type="arrow" w="med" len="med"/>
            </a:ln>
          </p:spPr>
        </p:cxn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FRAMES  AND  MACHINES:  DEFINITIONS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9" grpId="0" autoUpdateAnimBg="0"/>
      <p:bldP spid="13330" grpId="0" autoUpdateAnimBg="0"/>
      <p:bldP spid="71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124200" y="1219200"/>
            <a:ext cx="5486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1. Draw a FBD of the frame or machine and its members, as necessary.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505200" y="2206347"/>
            <a:ext cx="5105400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FA"/>
                </a:solidFill>
              </a:rPr>
              <a:t>Hints: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a)  Identify any two-force members, </a:t>
            </a:r>
            <a:endParaRPr lang="en-US" sz="2400" dirty="0" smtClean="0"/>
          </a:p>
          <a:p>
            <a:pPr eaLnBrk="1" hangingPunct="1">
              <a:spcBef>
                <a:spcPts val="1800"/>
              </a:spcBef>
            </a:pPr>
            <a:r>
              <a:rPr lang="en-US" sz="2400" dirty="0" smtClean="0"/>
              <a:t>b)  Note that forces on </a:t>
            </a:r>
            <a:r>
              <a:rPr lang="en-US" sz="2400" dirty="0"/>
              <a:t>contacting surfaces </a:t>
            </a:r>
            <a:r>
              <a:rPr lang="en-US" sz="2400" dirty="0">
                <a:solidFill>
                  <a:srgbClr val="0000FA"/>
                </a:solidFill>
              </a:rPr>
              <a:t>(usually between a pin and a member) </a:t>
            </a:r>
            <a:r>
              <a:rPr lang="en-US" sz="2400" dirty="0"/>
              <a:t>are equal and opposite, and</a:t>
            </a:r>
            <a:r>
              <a:rPr lang="en-US" sz="2400" dirty="0" smtClean="0"/>
              <a:t>,</a:t>
            </a:r>
          </a:p>
          <a:p>
            <a:pPr eaLnBrk="1" hangingPunct="1">
              <a:spcBef>
                <a:spcPts val="1800"/>
              </a:spcBef>
            </a:pPr>
            <a:r>
              <a:rPr lang="en-US" sz="2400" dirty="0" smtClean="0"/>
              <a:t> c)  For a joint with more than two members or an external force, it is advisable to draw a FBD of the pin. </a:t>
            </a:r>
            <a:endParaRPr lang="en-US" sz="2400" dirty="0"/>
          </a:p>
        </p:txBody>
      </p:sp>
      <p:sp>
        <p:nvSpPr>
          <p:cNvPr id="8201" name="Text Box 15"/>
          <p:cNvSpPr txBox="1">
            <a:spLocks noChangeArrowheads="1"/>
          </p:cNvSpPr>
          <p:nvPr/>
        </p:nvSpPr>
        <p:spPr bwMode="auto">
          <a:xfrm>
            <a:off x="2438400" y="4419600"/>
            <a:ext cx="838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F</a:t>
            </a:r>
            <a:r>
              <a:rPr lang="en-US" baseline="-25000">
                <a:solidFill>
                  <a:schemeClr val="bg1"/>
                </a:solidFill>
              </a:rPr>
              <a:t>AB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8202" name="Picture 1024" descr="C:\Documents and Settings\ALBERT\Desktop\Statics_09\Hibbeler_12th\IMAGES-FINAL_M06\CR06_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10"/>
          <a:stretch>
            <a:fillRect/>
          </a:stretch>
        </p:blipFill>
        <p:spPr bwMode="auto">
          <a:xfrm>
            <a:off x="533400" y="1216025"/>
            <a:ext cx="2468563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025" descr="C:\Documents and Settings\ALBERT\Desktop\Statics_09\Hibbeler_12th\IMAGES-FINAL_M06\CR06_0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68"/>
          <a:stretch>
            <a:fillRect/>
          </a:stretch>
        </p:blipFill>
        <p:spPr bwMode="auto">
          <a:xfrm>
            <a:off x="533400" y="3738563"/>
            <a:ext cx="2468563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STEPS FOR ANALYZING A FRAME OR MACHINE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  <p:bldP spid="3482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352800" y="1220450"/>
            <a:ext cx="5181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2.  Develop a strategy to apply the equations of equilibrium to solve for the unknowns</a:t>
            </a:r>
            <a:r>
              <a:rPr lang="en-US" sz="2400" dirty="0" smtClean="0"/>
              <a:t>.  Look for ways to form single equations and single unknowns. </a:t>
            </a:r>
            <a:endParaRPr lang="en-US" sz="2400" dirty="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505200" y="3318808"/>
            <a:ext cx="5105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Problems are going to be </a:t>
            </a:r>
            <a:r>
              <a:rPr lang="en-US" sz="2400" dirty="0">
                <a:solidFill>
                  <a:srgbClr val="0000FA"/>
                </a:solidFill>
              </a:rPr>
              <a:t>challenging</a:t>
            </a:r>
            <a:r>
              <a:rPr lang="en-US" sz="2400" dirty="0"/>
              <a:t> since there are usually several unknowns.  A lot of practice is needed to develop good </a:t>
            </a:r>
            <a:r>
              <a:rPr lang="en-US" sz="2400" dirty="0" smtClean="0"/>
              <a:t>strategies and ease of solving these problems.</a:t>
            </a:r>
            <a:endParaRPr lang="en-US" sz="2400" dirty="0"/>
          </a:p>
        </p:txBody>
      </p:sp>
      <p:sp>
        <p:nvSpPr>
          <p:cNvPr id="8201" name="Text Box 15"/>
          <p:cNvSpPr txBox="1">
            <a:spLocks noChangeArrowheads="1"/>
          </p:cNvSpPr>
          <p:nvPr/>
        </p:nvSpPr>
        <p:spPr bwMode="auto">
          <a:xfrm>
            <a:off x="2438400" y="4419600"/>
            <a:ext cx="838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F</a:t>
            </a:r>
            <a:r>
              <a:rPr lang="en-US" baseline="-25000">
                <a:solidFill>
                  <a:schemeClr val="bg1"/>
                </a:solidFill>
              </a:rPr>
              <a:t>AB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8202" name="Picture 1024" descr="C:\Documents and Settings\ALBERT\Desktop\Statics_09\Hibbeler_12th\IMAGES-FINAL_M06\CR06_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10"/>
          <a:stretch>
            <a:fillRect/>
          </a:stretch>
        </p:blipFill>
        <p:spPr bwMode="auto">
          <a:xfrm>
            <a:off x="533400" y="1216025"/>
            <a:ext cx="2468563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025" descr="C:\Documents and Settings\ALBERT\Desktop\Statics_09\Hibbeler_12th\IMAGES-FINAL_M06\CR06_0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68"/>
          <a:stretch>
            <a:fillRect/>
          </a:stretch>
        </p:blipFill>
        <p:spPr bwMode="auto">
          <a:xfrm>
            <a:off x="533400" y="3738563"/>
            <a:ext cx="2468563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STEPS FOR ANALYZING A FRAME OR MACHINE</a:t>
            </a:r>
            <a:endParaRPr lang="en-US" dirty="0">
              <a:solidFill>
                <a:srgbClr val="000096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utoUpdateAnimBg="0"/>
      <p:bldP spid="3482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219200" y="4495800"/>
            <a:ext cx="7543800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 dirty="0"/>
              <a:t>a)   Draw </a:t>
            </a:r>
            <a:r>
              <a:rPr lang="en-US" sz="2400" dirty="0" smtClean="0"/>
              <a:t>a FBD </a:t>
            </a:r>
            <a:r>
              <a:rPr lang="en-US" sz="2400" dirty="0"/>
              <a:t>of </a:t>
            </a:r>
            <a:r>
              <a:rPr lang="en-US" sz="2400" dirty="0" smtClean="0"/>
              <a:t>frame </a:t>
            </a:r>
            <a:r>
              <a:rPr lang="en-US" sz="2400" dirty="0"/>
              <a:t>member BC.  Why pick this part of the frame?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/>
              <a:t>b)   Apply the equations of equilibrium and solve for the unknowns at C and B.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24882" y="1079500"/>
            <a:ext cx="7885718" cy="3416300"/>
            <a:chOff x="724882" y="1079500"/>
            <a:chExt cx="7885718" cy="3416300"/>
          </a:xfrm>
        </p:grpSpPr>
        <p:sp>
          <p:nvSpPr>
            <p:cNvPr id="9223" name="Text Box 8"/>
            <p:cNvSpPr txBox="1">
              <a:spLocks noChangeArrowheads="1"/>
            </p:cNvSpPr>
            <p:nvPr/>
          </p:nvSpPr>
          <p:spPr bwMode="auto">
            <a:xfrm>
              <a:off x="4038600" y="1079500"/>
              <a:ext cx="4572000" cy="341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990033"/>
                  </a:solidFill>
                </a:rPr>
                <a:t>Given</a:t>
              </a:r>
              <a:r>
                <a:rPr lang="en-US" sz="2400" dirty="0">
                  <a:solidFill>
                    <a:srgbClr val="990033"/>
                  </a:solidFill>
                </a:rPr>
                <a:t>:	</a:t>
              </a:r>
              <a:r>
                <a:rPr lang="en-US" sz="2400" dirty="0"/>
                <a:t>The frame supports an 	external load and moment 	as shown.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990033"/>
                  </a:solidFill>
                </a:rPr>
                <a:t>Find</a:t>
              </a:r>
              <a:r>
                <a:rPr lang="en-US" sz="2400" dirty="0">
                  <a:solidFill>
                    <a:srgbClr val="990033"/>
                  </a:solidFill>
                </a:rPr>
                <a:t>:	</a:t>
              </a:r>
              <a:r>
                <a:rPr lang="en-US" sz="2400" dirty="0"/>
                <a:t>The horizontal and vertical 	components of the pin 	reactions at C and the 	magnitude of </a:t>
              </a:r>
              <a:r>
                <a:rPr lang="en-US" sz="2400" dirty="0" smtClean="0"/>
                <a:t>reaction </a:t>
              </a:r>
              <a:r>
                <a:rPr lang="en-US" sz="2400" dirty="0"/>
                <a:t>at </a:t>
              </a:r>
              <a:r>
                <a:rPr lang="en-US" sz="2400" dirty="0" smtClean="0"/>
                <a:t>B</a:t>
              </a:r>
              <a:r>
                <a:rPr lang="en-US" sz="2400" dirty="0"/>
                <a:t>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990033"/>
                  </a:solidFill>
                </a:rPr>
                <a:t>Plan: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4882" y="1295400"/>
              <a:ext cx="3199418" cy="2482849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3518178" y="3780295"/>
            <a:ext cx="54305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ote </a:t>
            </a:r>
            <a:r>
              <a:rPr lang="en-US" dirty="0"/>
              <a:t>that member AB is a </a:t>
            </a:r>
            <a:r>
              <a:rPr lang="en-US" u="sng" dirty="0">
                <a:solidFill>
                  <a:srgbClr val="0000FA"/>
                </a:solidFill>
              </a:rPr>
              <a:t>two-force</a:t>
            </a:r>
            <a:r>
              <a:rPr lang="en-US" dirty="0">
                <a:solidFill>
                  <a:srgbClr val="0000FA"/>
                </a:solidFill>
              </a:rPr>
              <a:t> </a:t>
            </a:r>
            <a:r>
              <a:rPr lang="en-US" dirty="0"/>
              <a:t>member.</a:t>
            </a:r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457201" y="4267200"/>
            <a:ext cx="8305800" cy="1981121"/>
            <a:chOff x="457200" y="4266445"/>
            <a:chExt cx="8469313" cy="1981953"/>
          </a:xfrm>
        </p:grpSpPr>
        <p:sp>
          <p:nvSpPr>
            <p:cNvPr id="10250" name="Text Box 21"/>
            <p:cNvSpPr txBox="1">
              <a:spLocks noChangeArrowheads="1"/>
            </p:cNvSpPr>
            <p:nvPr/>
          </p:nvSpPr>
          <p:spPr bwMode="auto">
            <a:xfrm>
              <a:off x="623274" y="4266445"/>
              <a:ext cx="5873303" cy="985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200"/>
                </a:spcAft>
              </a:pPr>
              <a:r>
                <a:rPr lang="en-US" sz="2400" dirty="0"/>
                <a:t>Equations of Equilibrium</a:t>
              </a:r>
              <a:r>
                <a:rPr lang="en-US" sz="2400" dirty="0" smtClean="0"/>
                <a:t>:  </a:t>
              </a:r>
            </a:p>
            <a:p>
              <a:pPr eaLnBrk="1" hangingPunct="1">
                <a:spcAft>
                  <a:spcPts val="1200"/>
                </a:spcAft>
              </a:pPr>
              <a:r>
                <a:rPr lang="en-US" sz="2400" dirty="0" smtClean="0"/>
                <a:t>Start with </a:t>
              </a:r>
              <a:r>
                <a:rPr lang="en-US" sz="2400" dirty="0" smtClean="0">
                  <a:sym typeface="Symbol" pitchFamily="18" charset="2"/>
                </a:rPr>
                <a:t> M</a:t>
              </a:r>
              <a:r>
                <a:rPr lang="en-US" sz="2400" baseline="-25000" dirty="0" smtClean="0">
                  <a:sym typeface="Symbol" pitchFamily="18" charset="2"/>
                </a:rPr>
                <a:t>C</a:t>
              </a:r>
              <a:r>
                <a:rPr lang="en-US" sz="2400" dirty="0" smtClean="0">
                  <a:sym typeface="Symbol" pitchFamily="18" charset="2"/>
                </a:rPr>
                <a:t> since it yields one unknown.</a:t>
              </a:r>
              <a:endParaRPr lang="en-US" sz="2400" dirty="0"/>
            </a:p>
          </p:txBody>
        </p:sp>
        <p:grpSp>
          <p:nvGrpSpPr>
            <p:cNvPr id="10251" name="Group 46"/>
            <p:cNvGrpSpPr>
              <a:grpSpLocks/>
            </p:cNvGrpSpPr>
            <p:nvPr/>
          </p:nvGrpSpPr>
          <p:grpSpPr bwMode="auto">
            <a:xfrm>
              <a:off x="457200" y="5257798"/>
              <a:ext cx="8469313" cy="990600"/>
              <a:chOff x="288" y="2453"/>
              <a:chExt cx="5335" cy="62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25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" y="2465"/>
                    <a:ext cx="5335" cy="6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dirty="0" smtClean="0"/>
                      <a:t>    + </a:t>
                    </a:r>
                    <a:r>
                      <a:rPr lang="en-US" dirty="0" smtClean="0">
                        <a:sym typeface="Symbol" pitchFamily="18" charset="2"/>
                      </a:rPr>
                      <a:t> </a:t>
                    </a:r>
                    <a:r>
                      <a:rPr lang="en-US" dirty="0">
                        <a:sym typeface="Symbol" pitchFamily="18" charset="2"/>
                      </a:rPr>
                      <a:t>M</a:t>
                    </a:r>
                    <a:r>
                      <a:rPr lang="en-US" baseline="-25000" dirty="0">
                        <a:sym typeface="Symbol" pitchFamily="18" charset="2"/>
                      </a:rPr>
                      <a:t>C</a:t>
                    </a:r>
                    <a:r>
                      <a:rPr lang="en-US" dirty="0">
                        <a:sym typeface="Symbol" pitchFamily="18" charset="2"/>
                      </a:rPr>
                      <a:t> = </a:t>
                    </a:r>
                    <a:r>
                      <a:rPr lang="en-US" dirty="0">
                        <a:cs typeface="Times New Roman" pitchFamily="18" charset="0"/>
                      </a:rPr>
                      <a:t>– </a:t>
                    </a:r>
                    <a:r>
                      <a:rPr lang="en-US" dirty="0" smtClean="0">
                        <a:sym typeface="Symbol" pitchFamily="18" charset="2"/>
                      </a:rPr>
                      <a:t>F</a:t>
                    </a:r>
                    <a:r>
                      <a:rPr lang="en-US" baseline="-25000" dirty="0" smtClean="0">
                        <a:sym typeface="Symbol" pitchFamily="18" charset="2"/>
                      </a:rPr>
                      <a:t>AB</a:t>
                    </a:r>
                    <a:r>
                      <a:rPr lang="en-US" dirty="0" smtClean="0">
                        <a:sym typeface="Symbol" pitchFamily="18" charset="2"/>
                      </a:rPr>
                      <a:t> (3/</a:t>
                    </a:r>
                    <a14:m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itchFamily="18" charset="2"/>
                              </a:rPr>
                              <m:t>10</m:t>
                            </m:r>
                          </m:e>
                        </m:ra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)</m:t>
                        </m:r>
                      </m:oMath>
                    </a14:m>
                    <a:r>
                      <a:rPr lang="en-US" dirty="0" smtClean="0">
                        <a:cs typeface="Times New Roman" pitchFamily="18" charset="0"/>
                      </a:rPr>
                      <a:t> </a:t>
                    </a:r>
                    <a:r>
                      <a:rPr lang="en-US" dirty="0">
                        <a:cs typeface="Times New Roman" pitchFamily="18" charset="0"/>
                      </a:rPr>
                      <a:t>(1) – </a:t>
                    </a:r>
                    <a:r>
                      <a:rPr lang="en-US" dirty="0">
                        <a:sym typeface="Symbol" pitchFamily="18" charset="2"/>
                      </a:rPr>
                      <a:t>F</a:t>
                    </a:r>
                    <a:r>
                      <a:rPr lang="en-US" baseline="-25000" dirty="0">
                        <a:sym typeface="Symbol" pitchFamily="18" charset="2"/>
                      </a:rPr>
                      <a:t>AB</a:t>
                    </a:r>
                    <a:r>
                      <a:rPr lang="en-US" dirty="0">
                        <a:sym typeface="Symbol" pitchFamily="18" charset="2"/>
                      </a:rPr>
                      <a:t> </a:t>
                    </a:r>
                    <a:r>
                      <a:rPr lang="en-US" dirty="0" smtClean="0">
                        <a:sym typeface="Symbol" pitchFamily="18" charset="2"/>
                      </a:rPr>
                      <a:t>(1/</a:t>
                    </a:r>
                    <a14:m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itchFamily="18" charset="2"/>
                              </a:rPr>
                              <m:t>10</m:t>
                            </m:r>
                          </m:e>
                        </m:ra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itchFamily="18" charset="2"/>
                          </a:rPr>
                          <m:t>)</m:t>
                        </m:r>
                      </m:oMath>
                    </a14:m>
                    <a:r>
                      <a:rPr lang="en-US" dirty="0">
                        <a:cs typeface="Times New Roman" pitchFamily="18" charset="0"/>
                      </a:rPr>
                      <a:t> (3) + </a:t>
                    </a:r>
                    <a:r>
                      <a:rPr lang="en-US" dirty="0" smtClean="0">
                        <a:cs typeface="Times New Roman" pitchFamily="18" charset="0"/>
                      </a:rPr>
                      <a:t>800 </a:t>
                    </a:r>
                    <a:r>
                      <a:rPr lang="en-US" dirty="0">
                        <a:cs typeface="Times New Roman" pitchFamily="18" charset="0"/>
                      </a:rPr>
                      <a:t>+ 400 (2</a:t>
                    </a:r>
                    <a:r>
                      <a:rPr lang="en-US" dirty="0" smtClean="0">
                        <a:cs typeface="Times New Roman" pitchFamily="18" charset="0"/>
                      </a:rPr>
                      <a:t>) </a:t>
                    </a:r>
                    <a:r>
                      <a:rPr lang="en-US" dirty="0">
                        <a:cs typeface="Times New Roman" pitchFamily="18" charset="0"/>
                      </a:rPr>
                      <a:t>=  0</a:t>
                    </a:r>
                  </a:p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dirty="0">
                        <a:cs typeface="Times New Roman" pitchFamily="18" charset="0"/>
                        <a:sym typeface="Symbol" pitchFamily="18" charset="2"/>
                      </a:rPr>
                      <a:t> </a:t>
                    </a:r>
                    <a:r>
                      <a:rPr lang="en-US" dirty="0" smtClean="0">
                        <a:cs typeface="Times New Roman" pitchFamily="18" charset="0"/>
                        <a:sym typeface="Symbol" pitchFamily="18" charset="2"/>
                      </a:rPr>
                      <a:t>         </a:t>
                    </a:r>
                    <a:r>
                      <a:rPr lang="en-US" dirty="0" smtClean="0">
                        <a:solidFill>
                          <a:srgbClr val="0000FA"/>
                        </a:solidFill>
                        <a:sym typeface="Symbol" pitchFamily="18" charset="2"/>
                      </a:rPr>
                      <a:t> </a:t>
                    </a:r>
                    <a:r>
                      <a:rPr lang="en-US" dirty="0">
                        <a:solidFill>
                          <a:srgbClr val="0000FA"/>
                        </a:solidFill>
                        <a:sym typeface="Symbol" pitchFamily="18" charset="2"/>
                      </a:rPr>
                      <a:t>F</a:t>
                    </a:r>
                    <a:r>
                      <a:rPr lang="en-US" baseline="-25000" dirty="0">
                        <a:solidFill>
                          <a:srgbClr val="0000FA"/>
                        </a:solidFill>
                        <a:sym typeface="Symbol" pitchFamily="18" charset="2"/>
                      </a:rPr>
                      <a:t>AB</a:t>
                    </a:r>
                    <a:r>
                      <a:rPr lang="en-US" dirty="0">
                        <a:solidFill>
                          <a:srgbClr val="0000FA"/>
                        </a:solidFill>
                        <a:cs typeface="Times New Roman" pitchFamily="18" charset="0"/>
                      </a:rPr>
                      <a:t> =  </a:t>
                    </a:r>
                    <a:r>
                      <a:rPr lang="en-US" dirty="0" smtClean="0">
                        <a:cs typeface="Times New Roman" pitchFamily="18" charset="0"/>
                      </a:rPr>
                      <a:t>843.3 =</a:t>
                    </a:r>
                    <a:r>
                      <a:rPr lang="en-US" dirty="0" smtClean="0">
                        <a:solidFill>
                          <a:srgbClr val="0000FA"/>
                        </a:solidFill>
                        <a:cs typeface="Times New Roman" pitchFamily="18" charset="0"/>
                      </a:rPr>
                      <a:t> </a:t>
                    </a:r>
                    <a:r>
                      <a:rPr lang="en-US" u="sng" dirty="0" smtClean="0">
                        <a:solidFill>
                          <a:srgbClr val="0000FA"/>
                        </a:solidFill>
                        <a:cs typeface="Times New Roman" pitchFamily="18" charset="0"/>
                      </a:rPr>
                      <a:t>843 </a:t>
                    </a:r>
                    <a:r>
                      <a:rPr lang="en-US" u="sng" dirty="0">
                        <a:solidFill>
                          <a:srgbClr val="0000FA"/>
                        </a:solidFill>
                        <a:cs typeface="Times New Roman" pitchFamily="18" charset="0"/>
                      </a:rPr>
                      <a:t>N</a:t>
                    </a:r>
                  </a:p>
                </p:txBody>
              </p:sp>
            </mc:Choice>
            <mc:Fallback xmlns="">
              <p:sp>
                <p:nvSpPr>
                  <p:cNvPr id="10252" name="Text 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8" y="2465"/>
                    <a:ext cx="5335" cy="61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629" b="-11950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253" name="Freeform 9"/>
              <p:cNvSpPr>
                <a:spLocks/>
              </p:cNvSpPr>
              <p:nvPr/>
            </p:nvSpPr>
            <p:spPr bwMode="auto">
              <a:xfrm>
                <a:off x="480" y="2453"/>
                <a:ext cx="48" cy="288"/>
              </a:xfrm>
              <a:custGeom>
                <a:avLst/>
                <a:gdLst>
                  <a:gd name="T0" fmla="*/ 12 w 95"/>
                  <a:gd name="T1" fmla="*/ 0 h 220"/>
                  <a:gd name="T2" fmla="*/ 2 w 95"/>
                  <a:gd name="T3" fmla="*/ 189 h 220"/>
                  <a:gd name="T4" fmla="*/ 0 w 95"/>
                  <a:gd name="T5" fmla="*/ 259 h 220"/>
                  <a:gd name="T6" fmla="*/ 11 w 95"/>
                  <a:gd name="T7" fmla="*/ 494 h 2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220"/>
                  <a:gd name="T14" fmla="*/ 95 w 95"/>
                  <a:gd name="T15" fmla="*/ 220 h 2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220">
                    <a:moveTo>
                      <a:pt x="95" y="0"/>
                    </a:moveTo>
                    <a:cubicBezTo>
                      <a:pt x="59" y="24"/>
                      <a:pt x="41" y="53"/>
                      <a:pt x="11" y="84"/>
                    </a:cubicBezTo>
                    <a:cubicBezTo>
                      <a:pt x="7" y="94"/>
                      <a:pt x="0" y="104"/>
                      <a:pt x="0" y="115"/>
                    </a:cubicBezTo>
                    <a:cubicBezTo>
                      <a:pt x="0" y="184"/>
                      <a:pt x="46" y="178"/>
                      <a:pt x="84" y="22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610" y="1100450"/>
            <a:ext cx="3199418" cy="2482849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886200" y="1050563"/>
            <a:ext cx="4309110" cy="2683237"/>
            <a:chOff x="3695700" y="651310"/>
            <a:chExt cx="4309110" cy="2683237"/>
          </a:xfrm>
        </p:grpSpPr>
        <p:grpSp>
          <p:nvGrpSpPr>
            <p:cNvPr id="3" name="Group 2"/>
            <p:cNvGrpSpPr>
              <a:grpSpLocks noChangeAspect="1"/>
            </p:cNvGrpSpPr>
            <p:nvPr/>
          </p:nvGrpSpPr>
          <p:grpSpPr>
            <a:xfrm>
              <a:off x="3695700" y="651310"/>
              <a:ext cx="4309110" cy="2616430"/>
              <a:chOff x="3581400" y="396940"/>
              <a:chExt cx="4953000" cy="3007390"/>
            </a:xfrm>
          </p:grpSpPr>
          <p:sp>
            <p:nvSpPr>
              <p:cNvPr id="2" name="Text Box 49"/>
              <p:cNvSpPr txBox="1">
                <a:spLocks noChangeArrowheads="1"/>
              </p:cNvSpPr>
              <p:nvPr/>
            </p:nvSpPr>
            <p:spPr bwMode="auto">
              <a:xfrm>
                <a:off x="4344194" y="396940"/>
                <a:ext cx="3581400" cy="495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u="sng" dirty="0">
                    <a:solidFill>
                      <a:srgbClr val="0000FA"/>
                    </a:solidFill>
                  </a:rPr>
                  <a:t>FBD of member </a:t>
                </a:r>
                <a:r>
                  <a:rPr lang="en-US" u="sng" dirty="0" smtClean="0">
                    <a:solidFill>
                      <a:srgbClr val="0000FA"/>
                    </a:solidFill>
                  </a:rPr>
                  <a:t>BC</a:t>
                </a:r>
              </a:p>
            </p:txBody>
          </p:sp>
          <p:grpSp>
            <p:nvGrpSpPr>
              <p:cNvPr id="10247" name="Group 52"/>
              <p:cNvGrpSpPr>
                <a:grpSpLocks/>
              </p:cNvGrpSpPr>
              <p:nvPr/>
            </p:nvGrpSpPr>
            <p:grpSpPr bwMode="auto">
              <a:xfrm>
                <a:off x="3581400" y="1044976"/>
                <a:ext cx="4953000" cy="2359354"/>
                <a:chOff x="3962400" y="1578376"/>
                <a:chExt cx="4953000" cy="2359354"/>
              </a:xfrm>
            </p:grpSpPr>
            <p:sp>
              <p:nvSpPr>
                <p:cNvPr id="10254" name="Line 50"/>
                <p:cNvSpPr>
                  <a:spLocks noChangeShapeType="1"/>
                </p:cNvSpPr>
                <p:nvPr/>
              </p:nvSpPr>
              <p:spPr bwMode="auto">
                <a:xfrm>
                  <a:off x="4724400" y="2286000"/>
                  <a:ext cx="35814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255" name="Line 51"/>
                <p:cNvSpPr>
                  <a:spLocks noChangeShapeType="1"/>
                </p:cNvSpPr>
                <p:nvPr/>
              </p:nvSpPr>
              <p:spPr bwMode="auto">
                <a:xfrm>
                  <a:off x="6172200" y="1752600"/>
                  <a:ext cx="0" cy="45720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256" name="Line 56"/>
                <p:cNvSpPr>
                  <a:spLocks noChangeShapeType="1"/>
                </p:cNvSpPr>
                <p:nvPr/>
              </p:nvSpPr>
              <p:spPr bwMode="auto">
                <a:xfrm flipH="1" flipV="1">
                  <a:off x="4724400" y="3352800"/>
                  <a:ext cx="1143000" cy="38140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257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8305800" y="2286000"/>
                  <a:ext cx="0" cy="53340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25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8229600" y="1752600"/>
                  <a:ext cx="609600" cy="396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/>
                    <a:t>C</a:t>
                  </a:r>
                  <a:r>
                    <a:rPr lang="en-US" sz="2000" baseline="-25000"/>
                    <a:t>X</a:t>
                  </a:r>
                  <a:endParaRPr lang="en-US" sz="2000"/>
                </a:p>
              </p:txBody>
            </p:sp>
            <p:sp>
              <p:nvSpPr>
                <p:cNvPr id="10259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8305800" y="2514600"/>
                  <a:ext cx="609600" cy="396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/>
                    <a:t>C</a:t>
                  </a:r>
                  <a:r>
                    <a:rPr lang="en-US" sz="2000" baseline="-25000"/>
                    <a:t>Y</a:t>
                  </a:r>
                  <a:endParaRPr lang="en-US" sz="2000"/>
                </a:p>
              </p:txBody>
            </p:sp>
            <p:sp>
              <p:nvSpPr>
                <p:cNvPr id="1026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536010" y="3267555"/>
                  <a:ext cx="609600" cy="396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dirty="0"/>
                    <a:t>B</a:t>
                  </a:r>
                </a:p>
              </p:txBody>
            </p:sp>
            <p:sp>
              <p:nvSpPr>
                <p:cNvPr id="1026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5867400" y="3477832"/>
                  <a:ext cx="761205" cy="459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dirty="0"/>
                    <a:t>F</a:t>
                  </a:r>
                  <a:r>
                    <a:rPr lang="en-US" sz="2000" baseline="-25000" dirty="0"/>
                    <a:t>AB</a:t>
                  </a:r>
                  <a:endParaRPr lang="en-US" sz="2000" dirty="0"/>
                </a:p>
              </p:txBody>
            </p:sp>
            <p:sp>
              <p:nvSpPr>
                <p:cNvPr id="10263" name="Line 66"/>
                <p:cNvSpPr>
                  <a:spLocks noChangeShapeType="1"/>
                </p:cNvSpPr>
                <p:nvPr/>
              </p:nvSpPr>
              <p:spPr bwMode="auto">
                <a:xfrm>
                  <a:off x="4724400" y="30480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264" name="Line 67"/>
                <p:cNvSpPr>
                  <a:spLocks noChangeShapeType="1"/>
                </p:cNvSpPr>
                <p:nvPr/>
              </p:nvSpPr>
              <p:spPr bwMode="auto">
                <a:xfrm>
                  <a:off x="6172200" y="30480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265" name="Line 68"/>
                <p:cNvSpPr>
                  <a:spLocks noChangeShapeType="1"/>
                </p:cNvSpPr>
                <p:nvPr/>
              </p:nvSpPr>
              <p:spPr bwMode="auto">
                <a:xfrm>
                  <a:off x="8305800" y="30480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266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4724400" y="3124200"/>
                  <a:ext cx="3810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267" name="Line 70"/>
                <p:cNvSpPr>
                  <a:spLocks noChangeShapeType="1"/>
                </p:cNvSpPr>
                <p:nvPr/>
              </p:nvSpPr>
              <p:spPr bwMode="auto">
                <a:xfrm>
                  <a:off x="5867400" y="31242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268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6172200" y="3124200"/>
                  <a:ext cx="609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269" name="Line 72"/>
                <p:cNvSpPr>
                  <a:spLocks noChangeShapeType="1"/>
                </p:cNvSpPr>
                <p:nvPr/>
              </p:nvSpPr>
              <p:spPr bwMode="auto">
                <a:xfrm>
                  <a:off x="7772400" y="3124200"/>
                  <a:ext cx="5334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270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6248400" y="1600200"/>
                  <a:ext cx="1086069" cy="45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dirty="0"/>
                    <a:t>400 N</a:t>
                  </a:r>
                </a:p>
              </p:txBody>
            </p:sp>
            <p:sp>
              <p:nvSpPr>
                <p:cNvPr id="10271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5257800" y="2879725"/>
                  <a:ext cx="685800" cy="45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dirty="0"/>
                    <a:t>1 m</a:t>
                  </a:r>
                </a:p>
              </p:txBody>
            </p:sp>
            <p:sp>
              <p:nvSpPr>
                <p:cNvPr id="10272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6903545" y="2873518"/>
                  <a:ext cx="705692" cy="45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dirty="0"/>
                    <a:t>2 m</a:t>
                  </a:r>
                </a:p>
              </p:txBody>
            </p:sp>
            <p:cxnSp>
              <p:nvCxnSpPr>
                <p:cNvPr id="10273" name="Straight Connector 39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191000" y="2819400"/>
                  <a:ext cx="1066800" cy="1588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74" name="Straight Connector 41"/>
                <p:cNvCxnSpPr>
                  <a:cxnSpLocks noChangeShapeType="1"/>
                </p:cNvCxnSpPr>
                <p:nvPr/>
              </p:nvCxnSpPr>
              <p:spPr bwMode="auto">
                <a:xfrm>
                  <a:off x="4343400" y="3352800"/>
                  <a:ext cx="22860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75" name="Straight Connector 42"/>
                <p:cNvCxnSpPr>
                  <a:cxnSpLocks noChangeShapeType="1"/>
                </p:cNvCxnSpPr>
                <p:nvPr/>
              </p:nvCxnSpPr>
              <p:spPr bwMode="auto">
                <a:xfrm>
                  <a:off x="4343400" y="2286000"/>
                  <a:ext cx="228600" cy="158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76" name="Straight Arrow Connector 4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3925616" y="2818606"/>
                  <a:ext cx="1066800" cy="1588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0277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962400" y="2590800"/>
                  <a:ext cx="761205" cy="45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dirty="0"/>
                    <a:t>1 m</a:t>
                  </a:r>
                </a:p>
              </p:txBody>
            </p:sp>
            <p:cxnSp>
              <p:nvCxnSpPr>
                <p:cNvPr id="10279" name="Straight Arrow Connector 4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8305800" y="2286000"/>
                  <a:ext cx="533400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1" name="Arc 50"/>
                <p:cNvSpPr/>
                <p:nvPr/>
              </p:nvSpPr>
              <p:spPr bwMode="auto">
                <a:xfrm rot="16200000">
                  <a:off x="4688707" y="1864493"/>
                  <a:ext cx="731836" cy="965251"/>
                </a:xfrm>
                <a:prstGeom prst="arc">
                  <a:avLst/>
                </a:prstGeom>
                <a:noFill/>
                <a:ln w="38100" cap="flat" cmpd="sng" algn="ctr">
                  <a:solidFill>
                    <a:srgbClr val="0000FF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281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251434" y="1578376"/>
                  <a:ext cx="1326931" cy="45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dirty="0"/>
                    <a:t>800 N m</a:t>
                  </a:r>
                </a:p>
              </p:txBody>
            </p:sp>
          </p:grpSp>
        </p:grpSp>
        <p:cxnSp>
          <p:nvCxnSpPr>
            <p:cNvPr id="7" name="Straight Connector 6"/>
            <p:cNvCxnSpPr/>
            <p:nvPr/>
          </p:nvCxnSpPr>
          <p:spPr>
            <a:xfrm>
              <a:off x="4648200" y="2857328"/>
              <a:ext cx="0" cy="2333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648200" y="3090672"/>
              <a:ext cx="6279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4429034" y="2826096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91386" y="3026770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08226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theme/theme1.xml><?xml version="1.0" encoding="utf-8"?>
<a:theme xmlns:a="http://schemas.openxmlformats.org/drawingml/2006/main" name="Template_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plate_White.potx" id="{8C25AA59-8215-43E2-A456-D09F398F14AE}" vid="{18175F9B-0567-4CE6-B434-30CB09040A9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Template_White</Template>
  <TotalTime>6867</TotalTime>
  <Words>1383</Words>
  <Application>Microsoft Office PowerPoint</Application>
  <PresentationFormat>On-screen Show (4:3)</PresentationFormat>
  <Paragraphs>219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Template_White</vt:lpstr>
      <vt:lpstr>FRAMES  AND  MACHINES</vt:lpstr>
      <vt:lpstr>READING  QUIZ</vt:lpstr>
      <vt:lpstr>APPLICATIONS</vt:lpstr>
      <vt:lpstr>APPLICATIONS (continued)</vt:lpstr>
      <vt:lpstr>FRAMES  AND  MACHINES:  DEFINITIONS</vt:lpstr>
      <vt:lpstr>STEPS FOR ANALYZING A FRAME OR MACHINE</vt:lpstr>
      <vt:lpstr>STEPS FOR ANALYZING A FRAME OR MACHINE</vt:lpstr>
      <vt:lpstr>EXAMPLE</vt:lpstr>
      <vt:lpstr>EXAMPLE (continued)</vt:lpstr>
      <vt:lpstr>EXAMPLE (continued)</vt:lpstr>
      <vt:lpstr>CONCEPT QUIZ</vt:lpstr>
      <vt:lpstr>CONCEPT QUIZ (continued)</vt:lpstr>
      <vt:lpstr>GROUP PROBLEM SOLVING</vt:lpstr>
      <vt:lpstr>GROUP PROBLEM SOLVING  (continued)</vt:lpstr>
      <vt:lpstr>GROUP PROBLEM SOLVING  (continued)</vt:lpstr>
      <vt:lpstr>GROUP PROBLEM SOLVING  (continued)</vt:lpstr>
      <vt:lpstr>GROUP PROBLEM SOLVING  (continued)</vt:lpstr>
      <vt:lpstr>ATTENTION  QUIZ</vt:lpstr>
      <vt:lpstr>PowerPoint Presentation</vt:lpstr>
    </vt:vector>
  </TitlesOfParts>
  <Company>NDSU &amp; ASU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6.6</dc:title>
  <dc:subject>Hibbeler Statics 14th Edition</dc:subject>
  <dc:creator>Mehta, Danielson, Nam, &amp; Georgeou</dc:creator>
  <dc:description>Updated for Hibbeler's 14th Edition Statics textbook by Dr. Changho Nam, edited by Dr. Scott Danielson.</dc:description>
  <cp:lastModifiedBy>SDanielson</cp:lastModifiedBy>
  <cp:revision>158</cp:revision>
  <cp:lastPrinted>2001-02-27T20:57:53Z</cp:lastPrinted>
  <dcterms:created xsi:type="dcterms:W3CDTF">2000-09-21T13:10:48Z</dcterms:created>
  <dcterms:modified xsi:type="dcterms:W3CDTF">2015-08-04T16:42:39Z</dcterms:modified>
</cp:coreProperties>
</file>