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23"/>
  </p:notesMasterIdLst>
  <p:handoutMasterIdLst>
    <p:handoutMasterId r:id="rId24"/>
  </p:handoutMasterIdLst>
  <p:sldIdLst>
    <p:sldId id="261" r:id="rId2"/>
    <p:sldId id="262" r:id="rId3"/>
    <p:sldId id="274" r:id="rId4"/>
    <p:sldId id="263" r:id="rId5"/>
    <p:sldId id="264" r:id="rId6"/>
    <p:sldId id="265" r:id="rId7"/>
    <p:sldId id="266" r:id="rId8"/>
    <p:sldId id="275" r:id="rId9"/>
    <p:sldId id="268" r:id="rId10"/>
    <p:sldId id="282" r:id="rId11"/>
    <p:sldId id="267" r:id="rId12"/>
    <p:sldId id="283" r:id="rId13"/>
    <p:sldId id="281" r:id="rId14"/>
    <p:sldId id="276" r:id="rId15"/>
    <p:sldId id="277" r:id="rId16"/>
    <p:sldId id="270" r:id="rId17"/>
    <p:sldId id="285" r:id="rId18"/>
    <p:sldId id="286" r:id="rId19"/>
    <p:sldId id="287" r:id="rId20"/>
    <p:sldId id="272" r:id="rId21"/>
    <p:sldId id="273" r:id="rId22"/>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Times New Roman" pitchFamily="18" charset="0"/>
        <a:ea typeface="+mn-ea"/>
        <a:cs typeface="+mn-cs"/>
      </a:defRPr>
    </a:lvl1pPr>
    <a:lvl2pPr marL="457200" algn="l" rtl="0" fontAlgn="base">
      <a:spcBef>
        <a:spcPct val="0"/>
      </a:spcBef>
      <a:spcAft>
        <a:spcPct val="0"/>
      </a:spcAft>
      <a:defRPr sz="2200" kern="1200">
        <a:solidFill>
          <a:schemeClr val="tx1"/>
        </a:solidFill>
        <a:latin typeface="Times New Roman" pitchFamily="18" charset="0"/>
        <a:ea typeface="+mn-ea"/>
        <a:cs typeface="+mn-cs"/>
      </a:defRPr>
    </a:lvl2pPr>
    <a:lvl3pPr marL="914400" algn="l" rtl="0" fontAlgn="base">
      <a:spcBef>
        <a:spcPct val="0"/>
      </a:spcBef>
      <a:spcAft>
        <a:spcPct val="0"/>
      </a:spcAft>
      <a:defRPr sz="2200" kern="1200">
        <a:solidFill>
          <a:schemeClr val="tx1"/>
        </a:solidFill>
        <a:latin typeface="Times New Roman" pitchFamily="18" charset="0"/>
        <a:ea typeface="+mn-ea"/>
        <a:cs typeface="+mn-cs"/>
      </a:defRPr>
    </a:lvl3pPr>
    <a:lvl4pPr marL="1371600" algn="l" rtl="0" fontAlgn="base">
      <a:spcBef>
        <a:spcPct val="0"/>
      </a:spcBef>
      <a:spcAft>
        <a:spcPct val="0"/>
      </a:spcAft>
      <a:defRPr sz="2200" kern="1200">
        <a:solidFill>
          <a:schemeClr val="tx1"/>
        </a:solidFill>
        <a:latin typeface="Times New Roman" pitchFamily="18" charset="0"/>
        <a:ea typeface="+mn-ea"/>
        <a:cs typeface="+mn-cs"/>
      </a:defRPr>
    </a:lvl4pPr>
    <a:lvl5pPr marL="1828800" algn="l" rtl="0" fontAlgn="base">
      <a:spcBef>
        <a:spcPct val="0"/>
      </a:spcBef>
      <a:spcAft>
        <a:spcPct val="0"/>
      </a:spcAft>
      <a:defRPr sz="2200" kern="1200">
        <a:solidFill>
          <a:schemeClr val="tx1"/>
        </a:solidFill>
        <a:latin typeface="Times New Roman" pitchFamily="18" charset="0"/>
        <a:ea typeface="+mn-ea"/>
        <a:cs typeface="+mn-cs"/>
      </a:defRPr>
    </a:lvl5pPr>
    <a:lvl6pPr marL="2286000" algn="l" defTabSz="914400" rtl="0" eaLnBrk="1" latinLnBrk="0" hangingPunct="1">
      <a:defRPr sz="2200" kern="1200">
        <a:solidFill>
          <a:schemeClr val="tx1"/>
        </a:solidFill>
        <a:latin typeface="Times New Roman" pitchFamily="18" charset="0"/>
        <a:ea typeface="+mn-ea"/>
        <a:cs typeface="+mn-cs"/>
      </a:defRPr>
    </a:lvl6pPr>
    <a:lvl7pPr marL="2743200" algn="l" defTabSz="914400" rtl="0" eaLnBrk="1" latinLnBrk="0" hangingPunct="1">
      <a:defRPr sz="2200" kern="1200">
        <a:solidFill>
          <a:schemeClr val="tx1"/>
        </a:solidFill>
        <a:latin typeface="Times New Roman" pitchFamily="18" charset="0"/>
        <a:ea typeface="+mn-ea"/>
        <a:cs typeface="+mn-cs"/>
      </a:defRPr>
    </a:lvl7pPr>
    <a:lvl8pPr marL="3200400" algn="l" defTabSz="914400" rtl="0" eaLnBrk="1" latinLnBrk="0" hangingPunct="1">
      <a:defRPr sz="2200" kern="1200">
        <a:solidFill>
          <a:schemeClr val="tx1"/>
        </a:solidFill>
        <a:latin typeface="Times New Roman" pitchFamily="18" charset="0"/>
        <a:ea typeface="+mn-ea"/>
        <a:cs typeface="+mn-cs"/>
      </a:defRPr>
    </a:lvl8pPr>
    <a:lvl9pPr marL="3657600" algn="l" defTabSz="914400" rtl="0" eaLnBrk="1" latinLnBrk="0" hangingPunct="1">
      <a:defRPr sz="2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A"/>
    <a:srgbClr val="000099"/>
    <a:srgbClr val="990033"/>
    <a:srgbClr val="000096"/>
    <a:srgbClr val="00FFFF"/>
    <a:srgbClr val="0033CC"/>
    <a:srgbClr val="00FF00"/>
    <a:srgbClr val="FF0000"/>
    <a:srgbClr val="BD53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54" autoAdjust="0"/>
    <p:restoredTop sz="86350" autoAdjust="0"/>
  </p:normalViewPr>
  <p:slideViewPr>
    <p:cSldViewPr snapToGrid="0">
      <p:cViewPr varScale="1">
        <p:scale>
          <a:sx n="79" d="100"/>
          <a:sy n="79" d="100"/>
        </p:scale>
        <p:origin x="147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0" d="100"/>
        <a:sy n="170" d="100"/>
      </p:scale>
      <p:origin x="0" y="-20760"/>
    </p:cViewPr>
  </p:sorterViewPr>
  <p:notesViewPr>
    <p:cSldViewPr snapToGrid="0">
      <p:cViewPr varScale="1">
        <p:scale>
          <a:sx n="37" d="100"/>
          <a:sy n="37" d="100"/>
        </p:scale>
        <p:origin x="-146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defRPr sz="1200"/>
            </a:lvl1pPr>
          </a:lstStyle>
          <a:p>
            <a:endParaRPr lang="en-US"/>
          </a:p>
        </p:txBody>
      </p:sp>
      <p:sp>
        <p:nvSpPr>
          <p:cNvPr id="706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lgn="r">
              <a:defRPr sz="1200"/>
            </a:lvl1pPr>
          </a:lstStyle>
          <a:p>
            <a:endParaRPr lang="en-US"/>
          </a:p>
        </p:txBody>
      </p:sp>
      <p:sp>
        <p:nvSpPr>
          <p:cNvPr id="706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defRPr sz="1200"/>
            </a:lvl1pPr>
          </a:lstStyle>
          <a:p>
            <a:pPr>
              <a:defRPr/>
            </a:pPr>
            <a:r>
              <a:rPr lang="en-US"/>
              <a:t>Statics:The Next Generation (2nd Ed.)   Mehta, Danielson, &amp; Berg   Lecture Notes for Sections 6.1-6.3</a:t>
            </a:r>
          </a:p>
        </p:txBody>
      </p:sp>
      <p:sp>
        <p:nvSpPr>
          <p:cNvPr id="706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a:lvl1pPr>
          </a:lstStyle>
          <a:p>
            <a:fld id="{19A312BC-B3AB-4EFE-9DC5-714A114757D4}" type="slidenum">
              <a:rPr lang="en-US"/>
              <a:pPr/>
              <a:t>‹#›</a:t>
            </a:fld>
            <a:endParaRPr lang="en-US"/>
          </a:p>
        </p:txBody>
      </p:sp>
    </p:spTree>
    <p:extLst>
      <p:ext uri="{BB962C8B-B14F-4D97-AF65-F5344CB8AC3E}">
        <p14:creationId xmlns:p14="http://schemas.microsoft.com/office/powerpoint/2010/main" val="5067815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r>
              <a:rPr lang="en-US"/>
              <a:t>Statics:The Next Generation (2nd Ed.)   Mehta, Danielson, &amp; Berg   Lecture Notes for Sections 6.1-6.3</a:t>
            </a: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AAAB40C-6623-405D-952E-21E9A3385CD9}" type="slidenum">
              <a:rPr lang="en-US"/>
              <a:pPr/>
              <a:t>‹#›</a:t>
            </a:fld>
            <a:endParaRPr lang="en-US"/>
          </a:p>
        </p:txBody>
      </p:sp>
    </p:spTree>
    <p:extLst>
      <p:ext uri="{BB962C8B-B14F-4D97-AF65-F5344CB8AC3E}">
        <p14:creationId xmlns:p14="http://schemas.microsoft.com/office/powerpoint/2010/main" val="411447891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6.1-6.3</a:t>
            </a:r>
          </a:p>
        </p:txBody>
      </p:sp>
      <p:sp>
        <p:nvSpPr>
          <p:cNvPr id="24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BE1F2EBC-2B52-4013-A765-604FBCD2BF5A}" type="slidenum">
              <a:rPr lang="en-US" sz="1200"/>
              <a:pPr eaLnBrk="1" hangingPunct="1"/>
              <a:t>1</a:t>
            </a:fld>
            <a:endParaRPr lang="en-US" sz="1200"/>
          </a:p>
        </p:txBody>
      </p:sp>
      <p:sp>
        <p:nvSpPr>
          <p:cNvPr id="24580" name="Rectangle 2"/>
          <p:cNvSpPr>
            <a:spLocks noGrp="1" noRot="1" noChangeAspect="1" noChangeArrowheads="1" noTextEdit="1"/>
          </p:cNvSpPr>
          <p:nvPr>
            <p:ph type="sldImg"/>
          </p:nvPr>
        </p:nvSpPr>
        <p:spPr>
          <a:ln/>
        </p:spPr>
      </p:sp>
      <p:sp>
        <p:nvSpPr>
          <p:cNvPr id="245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38164671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6.1-6.3</a:t>
            </a:r>
          </a:p>
        </p:txBody>
      </p:sp>
      <p:sp>
        <p:nvSpPr>
          <p:cNvPr id="337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78518D37-03E1-4E8B-AACB-D3A4534E92D4}" type="slidenum">
              <a:rPr lang="en-US" sz="1200"/>
              <a:pPr eaLnBrk="1" hangingPunct="1"/>
              <a:t>10</a:t>
            </a:fld>
            <a:endParaRPr lang="en-US" sz="1200"/>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endParaRPr lang="en-US" sz="2400" smtClean="0"/>
          </a:p>
        </p:txBody>
      </p:sp>
    </p:spTree>
    <p:extLst>
      <p:ext uri="{BB962C8B-B14F-4D97-AF65-F5344CB8AC3E}">
        <p14:creationId xmlns:p14="http://schemas.microsoft.com/office/powerpoint/2010/main" val="916122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6.1-6.3</a:t>
            </a:r>
          </a:p>
        </p:txBody>
      </p:sp>
      <p:sp>
        <p:nvSpPr>
          <p:cNvPr id="348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93145FC4-4D4D-4A43-BC7F-77B9C6FBCBE4}" type="slidenum">
              <a:rPr lang="en-US" sz="1200"/>
              <a:pPr eaLnBrk="1" hangingPunct="1"/>
              <a:t>11</a:t>
            </a:fld>
            <a:endParaRPr lang="en-US" sz="1200"/>
          </a:p>
        </p:txBody>
      </p:sp>
      <p:sp>
        <p:nvSpPr>
          <p:cNvPr id="34820" name="Rectangle 2"/>
          <p:cNvSpPr>
            <a:spLocks noGrp="1" noRot="1" noChangeAspect="1" noChangeArrowheads="1" noTextEdit="1"/>
          </p:cNvSpPr>
          <p:nvPr>
            <p:ph type="sldImg"/>
          </p:nvPr>
        </p:nvSpPr>
        <p:spPr>
          <a:ln/>
        </p:spPr>
      </p:sp>
      <p:sp>
        <p:nvSpPr>
          <p:cNvPr id="348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Source : F6-1</a:t>
            </a:r>
          </a:p>
        </p:txBody>
      </p:sp>
    </p:spTree>
    <p:extLst>
      <p:ext uri="{BB962C8B-B14F-4D97-AF65-F5344CB8AC3E}">
        <p14:creationId xmlns:p14="http://schemas.microsoft.com/office/powerpoint/2010/main" val="18694576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6.1-6.3</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F407BDC9-751D-43A7-8F2C-0042F20ABF53}" type="slidenum">
              <a:rPr lang="en-US" sz="1200"/>
              <a:pPr eaLnBrk="1" hangingPunct="1"/>
              <a:t>12</a:t>
            </a:fld>
            <a:endParaRPr lang="en-US" sz="1200"/>
          </a:p>
        </p:txBody>
      </p:sp>
      <p:sp>
        <p:nvSpPr>
          <p:cNvPr id="35844" name="Rectangle 2"/>
          <p:cNvSpPr>
            <a:spLocks noGrp="1" noRot="1" noChangeAspect="1" noChangeArrowheads="1" noTextEdit="1"/>
          </p:cNvSpPr>
          <p:nvPr>
            <p:ph type="sldImg"/>
          </p:nvPr>
        </p:nvSpPr>
        <p:spPr>
          <a:ln/>
        </p:spPr>
      </p:sp>
      <p:sp>
        <p:nvSpPr>
          <p:cNvPr id="358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8074465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6.1-6.3</a:t>
            </a:r>
          </a:p>
        </p:txBody>
      </p:sp>
      <p:sp>
        <p:nvSpPr>
          <p:cNvPr id="3686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222095A2-0868-4720-A5C1-65111F749FA6}" type="slidenum">
              <a:rPr lang="en-US" sz="1200"/>
              <a:pPr eaLnBrk="1" hangingPunct="1"/>
              <a:t>13</a:t>
            </a:fld>
            <a:endParaRPr lang="en-US" sz="1200"/>
          </a:p>
        </p:txBody>
      </p:sp>
      <p:sp>
        <p:nvSpPr>
          <p:cNvPr id="36868" name="Rectangle 2"/>
          <p:cNvSpPr>
            <a:spLocks noGrp="1" noRot="1" noChangeAspect="1" noChangeArrowheads="1" noTextEdit="1"/>
          </p:cNvSpPr>
          <p:nvPr>
            <p:ph type="sldImg"/>
          </p:nvPr>
        </p:nvSpPr>
        <p:spPr>
          <a:ln/>
        </p:spPr>
      </p:sp>
      <p:sp>
        <p:nvSpPr>
          <p:cNvPr id="368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4878710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6.1-6.3</a:t>
            </a:r>
          </a:p>
        </p:txBody>
      </p:sp>
      <p:sp>
        <p:nvSpPr>
          <p:cNvPr id="3789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7790C913-802A-4EBD-9AAA-FEBA96EAC70E}" type="slidenum">
              <a:rPr lang="en-US" sz="1200"/>
              <a:pPr eaLnBrk="1" hangingPunct="1"/>
              <a:t>14</a:t>
            </a:fld>
            <a:endParaRPr lang="en-US" sz="1200"/>
          </a:p>
        </p:txBody>
      </p:sp>
      <p:sp>
        <p:nvSpPr>
          <p:cNvPr id="37892" name="Rectangle 2"/>
          <p:cNvSpPr>
            <a:spLocks noGrp="1" noRot="1" noChangeAspect="1" noChangeArrowheads="1" noTextEdit="1"/>
          </p:cNvSpPr>
          <p:nvPr>
            <p:ph type="sldImg"/>
          </p:nvPr>
        </p:nvSpPr>
        <p:spPr>
          <a:ln/>
        </p:spPr>
      </p:sp>
      <p:sp>
        <p:nvSpPr>
          <p:cNvPr id="378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sz="2400" smtClean="0"/>
              <a:t>Answers:</a:t>
            </a:r>
          </a:p>
          <a:p>
            <a:pPr marL="228600" indent="-228600" eaLnBrk="1" hangingPunct="1"/>
            <a:r>
              <a:rPr lang="en-US" sz="2400" smtClean="0"/>
              <a:t>1. B</a:t>
            </a:r>
          </a:p>
          <a:p>
            <a:pPr marL="228600" indent="-228600" eaLnBrk="1" hangingPunct="1"/>
            <a:endParaRPr lang="en-US" sz="2400" smtClean="0"/>
          </a:p>
        </p:txBody>
      </p:sp>
    </p:spTree>
    <p:extLst>
      <p:ext uri="{BB962C8B-B14F-4D97-AF65-F5344CB8AC3E}">
        <p14:creationId xmlns:p14="http://schemas.microsoft.com/office/powerpoint/2010/main" val="28842174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6.1-6.3</a:t>
            </a:r>
          </a:p>
        </p:txBody>
      </p:sp>
      <p:sp>
        <p:nvSpPr>
          <p:cNvPr id="3891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6F2A84E7-CA4A-4534-BE23-FD81855F8EE4}" type="slidenum">
              <a:rPr lang="en-US" sz="1200"/>
              <a:pPr eaLnBrk="1" hangingPunct="1"/>
              <a:t>15</a:t>
            </a:fld>
            <a:endParaRPr lang="en-US" sz="1200"/>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2400" smtClean="0"/>
              <a:t>Answer:</a:t>
            </a:r>
          </a:p>
          <a:p>
            <a:pPr eaLnBrk="1" hangingPunct="1"/>
            <a:r>
              <a:rPr lang="en-US" sz="2400" smtClean="0"/>
              <a:t>2. D</a:t>
            </a:r>
          </a:p>
        </p:txBody>
      </p:sp>
    </p:spTree>
    <p:extLst>
      <p:ext uri="{BB962C8B-B14F-4D97-AF65-F5344CB8AC3E}">
        <p14:creationId xmlns:p14="http://schemas.microsoft.com/office/powerpoint/2010/main" val="39457436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6.1-6.3</a:t>
            </a:r>
          </a:p>
        </p:txBody>
      </p:sp>
      <p:sp>
        <p:nvSpPr>
          <p:cNvPr id="3993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16127994-3969-45CC-BC21-B4904B399CD1}" type="slidenum">
              <a:rPr lang="en-US" sz="1200"/>
              <a:pPr eaLnBrk="1" hangingPunct="1"/>
              <a:t>16</a:t>
            </a:fld>
            <a:endParaRPr lang="en-US" sz="1200"/>
          </a:p>
        </p:txBody>
      </p:sp>
      <p:sp>
        <p:nvSpPr>
          <p:cNvPr id="39940" name="Rectangle 2"/>
          <p:cNvSpPr>
            <a:spLocks noGrp="1" noRot="1" noChangeAspect="1" noChangeArrowheads="1" noTextEdit="1"/>
          </p:cNvSpPr>
          <p:nvPr>
            <p:ph type="sldImg"/>
          </p:nvPr>
        </p:nvSpPr>
        <p:spPr>
          <a:ln/>
        </p:spPr>
      </p:sp>
      <p:sp>
        <p:nvSpPr>
          <p:cNvPr id="399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Source : P6-8</a:t>
            </a:r>
          </a:p>
        </p:txBody>
      </p:sp>
    </p:spTree>
    <p:extLst>
      <p:ext uri="{BB962C8B-B14F-4D97-AF65-F5344CB8AC3E}">
        <p14:creationId xmlns:p14="http://schemas.microsoft.com/office/powerpoint/2010/main" val="770544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6.1-6.3</a:t>
            </a:r>
          </a:p>
        </p:txBody>
      </p:sp>
      <p:sp>
        <p:nvSpPr>
          <p:cNvPr id="4096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003C2796-8D5B-4CF4-8BB5-CF762E35EDAB}" type="slidenum">
              <a:rPr lang="en-US" sz="1200"/>
              <a:pPr eaLnBrk="1" hangingPunct="1"/>
              <a:t>17</a:t>
            </a:fld>
            <a:endParaRPr lang="en-US" sz="1200"/>
          </a:p>
        </p:txBody>
      </p:sp>
      <p:sp>
        <p:nvSpPr>
          <p:cNvPr id="40964" name="Rectangle 2"/>
          <p:cNvSpPr>
            <a:spLocks noGrp="1" noRot="1" noChangeAspect="1" noChangeArrowheads="1" noTextEdit="1"/>
          </p:cNvSpPr>
          <p:nvPr>
            <p:ph type="sldImg"/>
          </p:nvPr>
        </p:nvSpPr>
        <p:spPr>
          <a:ln/>
        </p:spPr>
      </p:sp>
      <p:sp>
        <p:nvSpPr>
          <p:cNvPr id="409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7081430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6.1-6.3</a:t>
            </a:r>
          </a:p>
        </p:txBody>
      </p:sp>
      <p:sp>
        <p:nvSpPr>
          <p:cNvPr id="419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7FE348B6-566D-427D-A1EE-E85DF24958B9}" type="slidenum">
              <a:rPr lang="en-US" sz="1200"/>
              <a:pPr eaLnBrk="1" hangingPunct="1"/>
              <a:t>18</a:t>
            </a:fld>
            <a:endParaRPr lang="en-US" sz="1200"/>
          </a:p>
        </p:txBody>
      </p:sp>
      <p:sp>
        <p:nvSpPr>
          <p:cNvPr id="41988" name="Rectangle 2"/>
          <p:cNvSpPr>
            <a:spLocks noGrp="1" noRot="1" noChangeAspect="1" noChangeArrowheads="1" noTextEdit="1"/>
          </p:cNvSpPr>
          <p:nvPr>
            <p:ph type="sldImg"/>
          </p:nvPr>
        </p:nvSpPr>
        <p:spPr>
          <a:ln/>
        </p:spPr>
      </p:sp>
      <p:sp>
        <p:nvSpPr>
          <p:cNvPr id="419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8393499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6.1-6.3</a:t>
            </a:r>
          </a:p>
        </p:txBody>
      </p:sp>
      <p:sp>
        <p:nvSpPr>
          <p:cNvPr id="419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7FE348B6-566D-427D-A1EE-E85DF24958B9}" type="slidenum">
              <a:rPr lang="en-US" sz="1200"/>
              <a:pPr eaLnBrk="1" hangingPunct="1"/>
              <a:t>19</a:t>
            </a:fld>
            <a:endParaRPr lang="en-US" sz="1200"/>
          </a:p>
        </p:txBody>
      </p:sp>
      <p:sp>
        <p:nvSpPr>
          <p:cNvPr id="41988" name="Rectangle 2"/>
          <p:cNvSpPr>
            <a:spLocks noGrp="1" noRot="1" noChangeAspect="1" noChangeArrowheads="1" noTextEdit="1"/>
          </p:cNvSpPr>
          <p:nvPr>
            <p:ph type="sldImg"/>
          </p:nvPr>
        </p:nvSpPr>
        <p:spPr>
          <a:ln/>
        </p:spPr>
      </p:sp>
      <p:sp>
        <p:nvSpPr>
          <p:cNvPr id="419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71951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6.1-6.3</a:t>
            </a:r>
          </a:p>
        </p:txBody>
      </p:sp>
      <p:sp>
        <p:nvSpPr>
          <p:cNvPr id="2560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9F1CFA6A-B2B6-4999-94D1-379CE42CA5FB}" type="slidenum">
              <a:rPr lang="en-US" sz="1200"/>
              <a:pPr eaLnBrk="1" hangingPunct="1"/>
              <a:t>2</a:t>
            </a:fld>
            <a:endParaRPr lang="en-US" sz="1200"/>
          </a:p>
        </p:txBody>
      </p:sp>
      <p:sp>
        <p:nvSpPr>
          <p:cNvPr id="25604" name="Rectangle 2"/>
          <p:cNvSpPr>
            <a:spLocks noGrp="1" noRot="1" noChangeAspect="1" noChangeArrowheads="1" noTextEdit="1"/>
          </p:cNvSpPr>
          <p:nvPr>
            <p:ph type="sldImg"/>
          </p:nvPr>
        </p:nvSpPr>
        <p:spPr>
          <a:ln/>
        </p:spPr>
      </p:sp>
      <p:sp>
        <p:nvSpPr>
          <p:cNvPr id="2560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2400" smtClean="0"/>
              <a:t>Answers:</a:t>
            </a:r>
          </a:p>
          <a:p>
            <a:pPr eaLnBrk="1" hangingPunct="1"/>
            <a:r>
              <a:rPr lang="en-US" sz="2400" smtClean="0"/>
              <a:t>1.D</a:t>
            </a:r>
          </a:p>
          <a:p>
            <a:pPr eaLnBrk="1" hangingPunct="1"/>
            <a:r>
              <a:rPr lang="en-US" sz="2400" smtClean="0"/>
              <a:t>2.A</a:t>
            </a:r>
          </a:p>
        </p:txBody>
      </p:sp>
    </p:spTree>
    <p:extLst>
      <p:ext uri="{BB962C8B-B14F-4D97-AF65-F5344CB8AC3E}">
        <p14:creationId xmlns:p14="http://schemas.microsoft.com/office/powerpoint/2010/main" val="8689530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6.1-6.3</a:t>
            </a:r>
          </a:p>
        </p:txBody>
      </p:sp>
      <p:sp>
        <p:nvSpPr>
          <p:cNvPr id="4301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30537863-4BA2-4A50-84F7-85B9829F9CB6}" type="slidenum">
              <a:rPr lang="en-US" sz="1200"/>
              <a:pPr eaLnBrk="1" hangingPunct="1"/>
              <a:t>20</a:t>
            </a:fld>
            <a:endParaRPr lang="en-US" sz="1200"/>
          </a:p>
        </p:txBody>
      </p:sp>
      <p:sp>
        <p:nvSpPr>
          <p:cNvPr id="43012" name="Rectangle 2"/>
          <p:cNvSpPr>
            <a:spLocks noGrp="1" noRot="1" noChangeAspect="1" noChangeArrowheads="1" noTextEdit="1"/>
          </p:cNvSpPr>
          <p:nvPr>
            <p:ph type="sldImg"/>
          </p:nvPr>
        </p:nvSpPr>
        <p:spPr>
          <a:ln/>
        </p:spPr>
      </p:sp>
      <p:sp>
        <p:nvSpPr>
          <p:cNvPr id="430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sz="2400" smtClean="0"/>
              <a:t>Answers:</a:t>
            </a:r>
          </a:p>
          <a:p>
            <a:pPr marL="228600" indent="-228600" eaLnBrk="1" hangingPunct="1"/>
            <a:r>
              <a:rPr lang="en-US" sz="2400" smtClean="0"/>
              <a:t>1. B</a:t>
            </a:r>
          </a:p>
          <a:p>
            <a:pPr marL="228600" indent="-228600" eaLnBrk="1" hangingPunct="1"/>
            <a:r>
              <a:rPr lang="en-US" sz="2400" smtClean="0"/>
              <a:t>2. A</a:t>
            </a:r>
          </a:p>
        </p:txBody>
      </p:sp>
    </p:spTree>
    <p:extLst>
      <p:ext uri="{BB962C8B-B14F-4D97-AF65-F5344CB8AC3E}">
        <p14:creationId xmlns:p14="http://schemas.microsoft.com/office/powerpoint/2010/main" val="30059978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6.1-6.3</a:t>
            </a:r>
          </a:p>
        </p:txBody>
      </p:sp>
      <p:sp>
        <p:nvSpPr>
          <p:cNvPr id="440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9951213C-4912-43C0-8100-DC9648AF27CD}" type="slidenum">
              <a:rPr lang="en-US" sz="1200"/>
              <a:pPr eaLnBrk="1" hangingPunct="1"/>
              <a:t>21</a:t>
            </a:fld>
            <a:endParaRPr lang="en-US" sz="1200"/>
          </a:p>
        </p:txBody>
      </p:sp>
      <p:sp>
        <p:nvSpPr>
          <p:cNvPr id="44036" name="Rectangle 2"/>
          <p:cNvSpPr>
            <a:spLocks noGrp="1" noRot="1" noChangeAspect="1" noChangeArrowheads="1" noTextEdit="1"/>
          </p:cNvSpPr>
          <p:nvPr>
            <p:ph type="sldImg"/>
          </p:nvPr>
        </p:nvSpPr>
        <p:spPr>
          <a:ln/>
        </p:spPr>
      </p:sp>
      <p:sp>
        <p:nvSpPr>
          <p:cNvPr id="440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860973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6.1-6.3</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8E235B0E-CE0C-40E4-B021-082B6A3B352D}" type="slidenum">
              <a:rPr lang="en-US" sz="1200"/>
              <a:pPr eaLnBrk="1" hangingPunct="1"/>
              <a:t>3</a:t>
            </a:fld>
            <a:endParaRPr lang="en-US" sz="1200"/>
          </a:p>
        </p:txBody>
      </p:sp>
      <p:sp>
        <p:nvSpPr>
          <p:cNvPr id="26628" name="Rectangle 2"/>
          <p:cNvSpPr>
            <a:spLocks noGrp="1" noRot="1" noChangeAspect="1" noChangeArrowheads="1" noTextEdit="1"/>
          </p:cNvSpPr>
          <p:nvPr>
            <p:ph type="sldImg"/>
          </p:nvPr>
        </p:nvSpPr>
        <p:spPr>
          <a:ln/>
        </p:spPr>
      </p:sp>
      <p:sp>
        <p:nvSpPr>
          <p:cNvPr id="266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554342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6.1-6.3</a:t>
            </a:r>
          </a:p>
        </p:txBody>
      </p:sp>
      <p:sp>
        <p:nvSpPr>
          <p:cNvPr id="2765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241B686D-ADA2-468E-812F-21C35EBE51B5}" type="slidenum">
              <a:rPr lang="en-US" sz="1200"/>
              <a:pPr eaLnBrk="1" hangingPunct="1"/>
              <a:t>4</a:t>
            </a:fld>
            <a:endParaRPr lang="en-US" sz="1200"/>
          </a:p>
        </p:txBody>
      </p:sp>
      <p:sp>
        <p:nvSpPr>
          <p:cNvPr id="27652" name="Rectangle 1026"/>
          <p:cNvSpPr>
            <a:spLocks noGrp="1" noRot="1" noChangeAspect="1" noChangeArrowheads="1" noTextEdit="1"/>
          </p:cNvSpPr>
          <p:nvPr>
            <p:ph type="sldImg"/>
          </p:nvPr>
        </p:nvSpPr>
        <p:spPr>
          <a:ln/>
        </p:spPr>
      </p:sp>
      <p:sp>
        <p:nvSpPr>
          <p:cNvPr id="27653"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287380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6.1-6.3</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B4214D0D-8963-4B6F-ACFF-7449A988A127}" type="slidenum">
              <a:rPr lang="en-US" sz="1200"/>
              <a:pPr eaLnBrk="1" hangingPunct="1"/>
              <a:t>5</a:t>
            </a:fld>
            <a:endParaRPr lang="en-US" sz="1200"/>
          </a:p>
        </p:txBody>
      </p:sp>
      <p:sp>
        <p:nvSpPr>
          <p:cNvPr id="28676" name="Rectangle 2"/>
          <p:cNvSpPr>
            <a:spLocks noGrp="1" noRot="1" noChangeAspect="1" noChangeArrowheads="1" noTextEdit="1"/>
          </p:cNvSpPr>
          <p:nvPr>
            <p:ph type="sldImg"/>
          </p:nvPr>
        </p:nvSpPr>
        <p:spPr>
          <a:ln/>
        </p:spPr>
      </p:sp>
      <p:sp>
        <p:nvSpPr>
          <p:cNvPr id="286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394708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6.1-6.3</a:t>
            </a:r>
          </a:p>
        </p:txBody>
      </p:sp>
      <p:sp>
        <p:nvSpPr>
          <p:cNvPr id="2969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F9816178-1618-4186-B504-64481213DDEB}" type="slidenum">
              <a:rPr lang="en-US" sz="1200"/>
              <a:pPr eaLnBrk="1" hangingPunct="1"/>
              <a:t>6</a:t>
            </a:fld>
            <a:endParaRPr lang="en-US" sz="1200"/>
          </a:p>
        </p:txBody>
      </p:sp>
      <p:sp>
        <p:nvSpPr>
          <p:cNvPr id="29700" name="Rectangle 2"/>
          <p:cNvSpPr>
            <a:spLocks noGrp="1" noRot="1" noChangeAspect="1" noChangeArrowheads="1" noTextEdit="1"/>
          </p:cNvSpPr>
          <p:nvPr>
            <p:ph type="sldImg"/>
          </p:nvPr>
        </p:nvSpPr>
        <p:spPr>
          <a:ln/>
        </p:spPr>
      </p:sp>
      <p:sp>
        <p:nvSpPr>
          <p:cNvPr id="2970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104882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6.1-6.3</a:t>
            </a:r>
          </a:p>
        </p:txBody>
      </p:sp>
      <p:sp>
        <p:nvSpPr>
          <p:cNvPr id="3072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78A8A8D7-AC17-43FD-A90D-0FC6849B9E70}" type="slidenum">
              <a:rPr lang="en-US" sz="1200"/>
              <a:pPr eaLnBrk="1" hangingPunct="1"/>
              <a:t>7</a:t>
            </a:fld>
            <a:endParaRPr lang="en-US" sz="1200"/>
          </a:p>
        </p:txBody>
      </p:sp>
      <p:sp>
        <p:nvSpPr>
          <p:cNvPr id="30724" name="Rectangle 2"/>
          <p:cNvSpPr>
            <a:spLocks noGrp="1" noRot="1" noChangeAspect="1" noChangeArrowheads="1" noTextEdit="1"/>
          </p:cNvSpPr>
          <p:nvPr>
            <p:ph type="sldImg"/>
          </p:nvPr>
        </p:nvSpPr>
        <p:spPr>
          <a:ln/>
        </p:spPr>
      </p:sp>
      <p:sp>
        <p:nvSpPr>
          <p:cNvPr id="307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28639079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6.1-6.3</a:t>
            </a:r>
          </a:p>
        </p:txBody>
      </p:sp>
      <p:sp>
        <p:nvSpPr>
          <p:cNvPr id="3174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FD306CAD-4C83-419C-A760-EC1DA43EFA0E}" type="slidenum">
              <a:rPr lang="en-US" sz="1200"/>
              <a:pPr eaLnBrk="1" hangingPunct="1"/>
              <a:t>8</a:t>
            </a:fld>
            <a:endParaRPr lang="en-US" sz="1200"/>
          </a:p>
        </p:txBody>
      </p:sp>
      <p:sp>
        <p:nvSpPr>
          <p:cNvPr id="31748" name="Rectangle 1026"/>
          <p:cNvSpPr>
            <a:spLocks noGrp="1" noRot="1" noChangeAspect="1" noChangeArrowheads="1" noTextEdit="1"/>
          </p:cNvSpPr>
          <p:nvPr>
            <p:ph type="sldImg"/>
          </p:nvPr>
        </p:nvSpPr>
        <p:spPr>
          <a:ln/>
        </p:spPr>
      </p:sp>
      <p:sp>
        <p:nvSpPr>
          <p:cNvPr id="31749"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3383470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sz="1200" smtClean="0"/>
              <a:t>Statics:The Next Generation (2nd Ed.)   Mehta, Danielson, &amp; Berg   Lecture Notes for Sections 6.1-6.3</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fld id="{C66E04CD-3B7B-45B9-8E19-58D1834C04A0}" type="slidenum">
              <a:rPr lang="en-US" sz="1200"/>
              <a:pPr eaLnBrk="1" hangingPunct="1"/>
              <a:t>9</a:t>
            </a:fld>
            <a:endParaRPr lang="en-US" sz="1200"/>
          </a:p>
        </p:txBody>
      </p:sp>
      <p:sp>
        <p:nvSpPr>
          <p:cNvPr id="32772" name="Rectangle 1026"/>
          <p:cNvSpPr>
            <a:spLocks noGrp="1" noRot="1" noChangeAspect="1" noChangeArrowheads="1" noTextEdit="1"/>
          </p:cNvSpPr>
          <p:nvPr>
            <p:ph type="sldImg"/>
          </p:nvPr>
        </p:nvSpPr>
        <p:spPr>
          <a:ln/>
        </p:spPr>
      </p:sp>
      <p:sp>
        <p:nvSpPr>
          <p:cNvPr id="32773"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3426291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346444-32C1-421F-8640-681529157C21}" type="slidenum">
              <a:rPr lang="en-US" smtClean="0"/>
              <a:pPr/>
              <a:t>‹#›</a:t>
            </a:fld>
            <a:endParaRPr lang="en-US"/>
          </a:p>
        </p:txBody>
      </p:sp>
    </p:spTree>
    <p:extLst>
      <p:ext uri="{BB962C8B-B14F-4D97-AF65-F5344CB8AC3E}">
        <p14:creationId xmlns:p14="http://schemas.microsoft.com/office/powerpoint/2010/main" val="1614046762"/>
      </p:ext>
    </p:extLst>
  </p:cSld>
  <p:clrMapOvr>
    <a:masterClrMapping/>
  </p:clrMapOvr>
  <p:transition spd="med">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5B033-6776-46A2-9B7D-6A27D2F4C014}" type="slidenum">
              <a:rPr lang="en-US" smtClean="0"/>
              <a:pPr/>
              <a:t>‹#›</a:t>
            </a:fld>
            <a:endParaRPr lang="en-US"/>
          </a:p>
        </p:txBody>
      </p:sp>
    </p:spTree>
    <p:extLst>
      <p:ext uri="{BB962C8B-B14F-4D97-AF65-F5344CB8AC3E}">
        <p14:creationId xmlns:p14="http://schemas.microsoft.com/office/powerpoint/2010/main" val="2650561768"/>
      </p:ext>
    </p:extLst>
  </p:cSld>
  <p:clrMapOvr>
    <a:masterClrMapping/>
  </p:clrMapOvr>
  <p:transition spd="med">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451CC6-B6EF-40F5-AFC0-62C9DF99BCBD}" type="slidenum">
              <a:rPr lang="en-US" smtClean="0"/>
              <a:pPr/>
              <a:t>‹#›</a:t>
            </a:fld>
            <a:endParaRPr lang="en-US"/>
          </a:p>
        </p:txBody>
      </p:sp>
    </p:spTree>
    <p:extLst>
      <p:ext uri="{BB962C8B-B14F-4D97-AF65-F5344CB8AC3E}">
        <p14:creationId xmlns:p14="http://schemas.microsoft.com/office/powerpoint/2010/main" val="294701773"/>
      </p:ext>
    </p:extLst>
  </p:cSld>
  <p:clrMapOvr>
    <a:masterClrMapping/>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D0962-73B8-4ADB-ADBB-83B54FD9CF82}" type="slidenum">
              <a:rPr lang="en-US" smtClean="0"/>
              <a:pPr/>
              <a:t>‹#›</a:t>
            </a:fld>
            <a:endParaRPr lang="en-US"/>
          </a:p>
        </p:txBody>
      </p:sp>
    </p:spTree>
    <p:extLst>
      <p:ext uri="{BB962C8B-B14F-4D97-AF65-F5344CB8AC3E}">
        <p14:creationId xmlns:p14="http://schemas.microsoft.com/office/powerpoint/2010/main" val="2574106251"/>
      </p:ext>
    </p:extLst>
  </p:cSld>
  <p:clrMapOvr>
    <a:masterClrMapping/>
  </p:clrMapOvr>
  <p:transition spd="med">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19B19-C6E2-4B4B-97B9-38A6F8FCB1C9}" type="slidenum">
              <a:rPr lang="en-US" smtClean="0"/>
              <a:pPr/>
              <a:t>‹#›</a:t>
            </a:fld>
            <a:endParaRPr lang="en-US"/>
          </a:p>
        </p:txBody>
      </p:sp>
    </p:spTree>
    <p:extLst>
      <p:ext uri="{BB962C8B-B14F-4D97-AF65-F5344CB8AC3E}">
        <p14:creationId xmlns:p14="http://schemas.microsoft.com/office/powerpoint/2010/main" val="4084333122"/>
      </p:ext>
    </p:extLst>
  </p:cSld>
  <p:clrMapOvr>
    <a:masterClrMapping/>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E9647-45F1-4F53-B98A-7380F76F4433}" type="slidenum">
              <a:rPr lang="en-US" smtClean="0"/>
              <a:pPr/>
              <a:t>‹#›</a:t>
            </a:fld>
            <a:endParaRPr lang="en-US"/>
          </a:p>
        </p:txBody>
      </p:sp>
    </p:spTree>
    <p:extLst>
      <p:ext uri="{BB962C8B-B14F-4D97-AF65-F5344CB8AC3E}">
        <p14:creationId xmlns:p14="http://schemas.microsoft.com/office/powerpoint/2010/main" val="4084083106"/>
      </p:ext>
    </p:extLst>
  </p:cSld>
  <p:clrMapOvr>
    <a:masterClrMapping/>
  </p:clrMapOvr>
  <p:transition spd="med">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F27F45-1617-423C-8D8F-734390B0E241}" type="slidenum">
              <a:rPr lang="en-US" smtClean="0"/>
              <a:pPr/>
              <a:t>‹#›</a:t>
            </a:fld>
            <a:endParaRPr lang="en-US"/>
          </a:p>
        </p:txBody>
      </p:sp>
    </p:spTree>
    <p:extLst>
      <p:ext uri="{BB962C8B-B14F-4D97-AF65-F5344CB8AC3E}">
        <p14:creationId xmlns:p14="http://schemas.microsoft.com/office/powerpoint/2010/main" val="1987798901"/>
      </p:ext>
    </p:extLst>
  </p:cSld>
  <p:clrMapOvr>
    <a:masterClrMapping/>
  </p:clrMapOvr>
  <p:transition spd="med">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288926"/>
            <a:ext cx="7886700" cy="625474"/>
          </a:xfrm>
          <a:solidFill>
            <a:schemeClr val="accent4">
              <a:lumMod val="60000"/>
              <a:lumOff val="40000"/>
            </a:schemeClr>
          </a:solidFill>
        </p:spPr>
        <p:txBody>
          <a:bodyPr>
            <a:normAutofit/>
          </a:bodyPr>
          <a:lstStyle>
            <a:lvl1pPr algn="ctr">
              <a:defRPr sz="2800" b="1">
                <a:solidFill>
                  <a:srgbClr val="000096"/>
                </a:solidFill>
                <a:latin typeface="Times New Roman" panose="02020603050405020304" pitchFamily="18" charset="0"/>
                <a:cs typeface="Times New Roman" panose="02020603050405020304" pitchFamily="18" charset="0"/>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722A24-6504-4540-B972-46A01E6909B1}" type="slidenum">
              <a:rPr lang="en-US" smtClean="0"/>
              <a:pPr/>
              <a:t>‹#›</a:t>
            </a:fld>
            <a:endParaRPr lang="en-US"/>
          </a:p>
        </p:txBody>
      </p:sp>
    </p:spTree>
    <p:extLst>
      <p:ext uri="{BB962C8B-B14F-4D97-AF65-F5344CB8AC3E}">
        <p14:creationId xmlns:p14="http://schemas.microsoft.com/office/powerpoint/2010/main" val="2411992992"/>
      </p:ext>
    </p:extLst>
  </p:cSld>
  <p:clrMapOvr>
    <a:masterClrMapping/>
  </p:clrMapOvr>
  <p:transition spd="med">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C90512-DD6F-4C21-9F90-26D342811E35}" type="slidenum">
              <a:rPr lang="en-US" smtClean="0"/>
              <a:pPr/>
              <a:t>‹#›</a:t>
            </a:fld>
            <a:endParaRPr lang="en-US"/>
          </a:p>
        </p:txBody>
      </p:sp>
    </p:spTree>
    <p:extLst>
      <p:ext uri="{BB962C8B-B14F-4D97-AF65-F5344CB8AC3E}">
        <p14:creationId xmlns:p14="http://schemas.microsoft.com/office/powerpoint/2010/main" val="4264982317"/>
      </p:ext>
    </p:extLst>
  </p:cSld>
  <p:clrMapOvr>
    <a:masterClrMapping/>
  </p:clrMapOvr>
  <p:transition spd="med">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3C9F4-783A-45AD-B00B-6CFAB3A51ED8}" type="slidenum">
              <a:rPr lang="en-US" smtClean="0"/>
              <a:pPr/>
              <a:t>‹#›</a:t>
            </a:fld>
            <a:endParaRPr lang="en-US"/>
          </a:p>
        </p:txBody>
      </p:sp>
    </p:spTree>
    <p:extLst>
      <p:ext uri="{BB962C8B-B14F-4D97-AF65-F5344CB8AC3E}">
        <p14:creationId xmlns:p14="http://schemas.microsoft.com/office/powerpoint/2010/main" val="3742297803"/>
      </p:ext>
    </p:extLst>
  </p:cSld>
  <p:clrMapOvr>
    <a:masterClrMapping/>
  </p:clrMapOvr>
  <p:transition spd="med">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463A23-4643-48D9-9155-8E4AFF2E4CBA}" type="slidenum">
              <a:rPr lang="en-US" smtClean="0"/>
              <a:pPr/>
              <a:t>‹#›</a:t>
            </a:fld>
            <a:endParaRPr lang="en-US"/>
          </a:p>
        </p:txBody>
      </p:sp>
    </p:spTree>
    <p:extLst>
      <p:ext uri="{BB962C8B-B14F-4D97-AF65-F5344CB8AC3E}">
        <p14:creationId xmlns:p14="http://schemas.microsoft.com/office/powerpoint/2010/main" val="2143815828"/>
      </p:ext>
    </p:extLst>
  </p:cSld>
  <p:clrMapOvr>
    <a:masterClrMapping/>
  </p:clrMapOvr>
  <p:transition spd="med">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28600"/>
            <a:ext cx="7886700" cy="762000"/>
          </a:xfrm>
          <a:prstGeom prst="rect">
            <a:avLst/>
          </a:prstGeom>
          <a:solidFill>
            <a:schemeClr val="accent4">
              <a:lumMod val="60000"/>
              <a:lumOff val="40000"/>
            </a:schemeClr>
          </a:solidFill>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7EB1778-1FAB-42FF-A434-4C340F7BC4AE}" type="slidenum">
              <a:rPr lang="en-US" smtClean="0"/>
              <a:pPr/>
              <a:t>‹#›</a:t>
            </a:fld>
            <a:endParaRPr lang="en-US"/>
          </a:p>
        </p:txBody>
      </p:sp>
      <p:sp>
        <p:nvSpPr>
          <p:cNvPr id="7" name="Rectangle 6"/>
          <p:cNvSpPr/>
          <p:nvPr/>
        </p:nvSpPr>
        <p:spPr>
          <a:xfrm>
            <a:off x="-4763" y="6434138"/>
            <a:ext cx="9161463" cy="430212"/>
          </a:xfrm>
          <a:prstGeom prst="rect">
            <a:avLst/>
          </a:prstGeom>
          <a:solidFill>
            <a:srgbClr val="364395"/>
          </a:solidFill>
          <a:ln>
            <a:solidFill>
              <a:srgbClr val="364395"/>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bg1"/>
              </a:solidFill>
              <a:ea typeface="ＭＳ Ｐゴシック" pitchFamily="-107" charset="-128"/>
              <a:cs typeface="ＭＳ Ｐゴシック" pitchFamily="-107" charset="-128"/>
            </a:endParaRPr>
          </a:p>
        </p:txBody>
      </p:sp>
      <p:pic>
        <p:nvPicPr>
          <p:cNvPr id="8" name="Picture 12" descr="Pearson_Bound_White"/>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739063" y="6440488"/>
            <a:ext cx="144145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3" descr="Pearson_Strap_Bound_White"/>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6442075"/>
            <a:ext cx="16605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47"/>
          <p:cNvSpPr txBox="1">
            <a:spLocks noChangeArrowheads="1"/>
          </p:cNvSpPr>
          <p:nvPr/>
        </p:nvSpPr>
        <p:spPr bwMode="auto">
          <a:xfrm>
            <a:off x="1533525" y="6477000"/>
            <a:ext cx="56292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defRPr/>
            </a:pPr>
            <a:r>
              <a:rPr lang="en-US" sz="900" i="1" smtClean="0">
                <a:solidFill>
                  <a:schemeClr val="bg1"/>
                </a:solidFill>
                <a:latin typeface="Verdana" charset="0"/>
                <a:cs typeface="Arial" charset="0"/>
              </a:rPr>
              <a:t>Statics</a:t>
            </a:r>
            <a:r>
              <a:rPr lang="en-US" sz="900" smtClean="0">
                <a:solidFill>
                  <a:schemeClr val="bg1"/>
                </a:solidFill>
                <a:latin typeface="Verdana" charset="0"/>
                <a:cs typeface="Arial" charset="0"/>
              </a:rPr>
              <a:t>, Fourteenth Edition</a:t>
            </a:r>
          </a:p>
          <a:p>
            <a:pPr>
              <a:defRPr/>
            </a:pPr>
            <a:r>
              <a:rPr lang="en-US" sz="900" smtClean="0">
                <a:solidFill>
                  <a:schemeClr val="bg1"/>
                </a:solidFill>
                <a:latin typeface="Verdana" charset="0"/>
                <a:cs typeface="Arial" charset="0"/>
              </a:rPr>
              <a:t>R.C. Hibbeler</a:t>
            </a:r>
          </a:p>
        </p:txBody>
      </p:sp>
      <p:sp>
        <p:nvSpPr>
          <p:cNvPr id="11" name="Rectangle 7"/>
          <p:cNvSpPr>
            <a:spLocks noChangeArrowheads="1"/>
          </p:cNvSpPr>
          <p:nvPr/>
        </p:nvSpPr>
        <p:spPr bwMode="auto">
          <a:xfrm>
            <a:off x="4267200" y="6464300"/>
            <a:ext cx="36576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r>
              <a:rPr lang="en-US" altLang="en-US" sz="900">
                <a:solidFill>
                  <a:schemeClr val="bg1"/>
                </a:solidFill>
                <a:latin typeface="Verdana" panose="020B0604030504040204" pitchFamily="34" charset="0"/>
              </a:rPr>
              <a:t> Copyright ©2016 by Pearson Education, Inc.</a:t>
            </a:r>
          </a:p>
          <a:p>
            <a:pPr algn="r"/>
            <a:r>
              <a:rPr lang="en-US" altLang="en-US" sz="900">
                <a:solidFill>
                  <a:schemeClr val="bg1"/>
                </a:solidFill>
                <a:latin typeface="Verdana" panose="020B0604030504040204" pitchFamily="34" charset="0"/>
              </a:rPr>
              <a:t>All rights reserved.</a:t>
            </a:r>
          </a:p>
        </p:txBody>
      </p:sp>
    </p:spTree>
    <p:extLst>
      <p:ext uri="{BB962C8B-B14F-4D97-AF65-F5344CB8AC3E}">
        <p14:creationId xmlns:p14="http://schemas.microsoft.com/office/powerpoint/2010/main" val="3644332195"/>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ransition spd="med">
    <p:wipe dir="r"/>
  </p:transition>
  <p:timing>
    <p:tnLst>
      <p:par>
        <p:cTn id="1" dur="indefinite" restart="never" nodeType="tmRoot"/>
      </p:par>
    </p:tnLst>
  </p:timing>
  <p:txStyles>
    <p:titleStyle>
      <a:lvl1pPr algn="ctr" defTabSz="685800" rtl="0" eaLnBrk="1" latinLnBrk="0" hangingPunct="1">
        <a:lnSpc>
          <a:spcPct val="90000"/>
        </a:lnSpc>
        <a:spcBef>
          <a:spcPct val="0"/>
        </a:spcBef>
        <a:buNone/>
        <a:defRPr sz="2800" b="1" kern="1200">
          <a:solidFill>
            <a:srgbClr val="000096"/>
          </a:solidFill>
          <a:latin typeface="Times New Roman" panose="02020603050405020304" pitchFamily="18" charset="0"/>
          <a:ea typeface="+mj-ea"/>
          <a:cs typeface="Times New Roman" panose="02020603050405020304" pitchFamily="18"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ext Box 4"/>
          <p:cNvSpPr txBox="1">
            <a:spLocks noChangeArrowheads="1"/>
          </p:cNvSpPr>
          <p:nvPr/>
        </p:nvSpPr>
        <p:spPr bwMode="auto">
          <a:xfrm>
            <a:off x="5562600" y="1447800"/>
            <a:ext cx="3276600" cy="495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b="1" u="sng" dirty="0"/>
              <a:t>In-Class Activities</a:t>
            </a:r>
            <a:r>
              <a:rPr lang="en-US" b="1" dirty="0"/>
              <a:t>:</a:t>
            </a:r>
            <a:endParaRPr lang="en-US" dirty="0"/>
          </a:p>
          <a:p>
            <a:pPr eaLnBrk="1" hangingPunct="1">
              <a:spcBef>
                <a:spcPct val="50000"/>
              </a:spcBef>
              <a:buClr>
                <a:srgbClr val="FF0000"/>
              </a:buClr>
              <a:buFontTx/>
              <a:buChar char="•"/>
            </a:pPr>
            <a:r>
              <a:rPr lang="en-US" dirty="0"/>
              <a:t> Check Homework, if any</a:t>
            </a:r>
          </a:p>
          <a:p>
            <a:pPr eaLnBrk="1" hangingPunct="1">
              <a:spcBef>
                <a:spcPct val="50000"/>
              </a:spcBef>
              <a:buClr>
                <a:srgbClr val="FF0000"/>
              </a:buClr>
              <a:buFontTx/>
              <a:buChar char="•"/>
            </a:pPr>
            <a:r>
              <a:rPr lang="en-US" dirty="0"/>
              <a:t> Reading Quiz</a:t>
            </a:r>
          </a:p>
          <a:p>
            <a:pPr eaLnBrk="1" hangingPunct="1">
              <a:spcBef>
                <a:spcPct val="50000"/>
              </a:spcBef>
              <a:buClr>
                <a:srgbClr val="FF0000"/>
              </a:buClr>
              <a:buFontTx/>
              <a:buChar char="•"/>
            </a:pPr>
            <a:r>
              <a:rPr lang="en-US" dirty="0"/>
              <a:t> Applications</a:t>
            </a:r>
          </a:p>
          <a:p>
            <a:pPr eaLnBrk="1" hangingPunct="1">
              <a:spcBef>
                <a:spcPct val="50000"/>
              </a:spcBef>
              <a:buClr>
                <a:srgbClr val="FF0000"/>
              </a:buClr>
              <a:buFontTx/>
              <a:buChar char="•"/>
            </a:pPr>
            <a:r>
              <a:rPr lang="en-US" dirty="0">
                <a:solidFill>
                  <a:srgbClr val="0000FA"/>
                </a:solidFill>
              </a:rPr>
              <a:t> Simple Trusses</a:t>
            </a:r>
          </a:p>
          <a:p>
            <a:pPr eaLnBrk="1" hangingPunct="1">
              <a:spcBef>
                <a:spcPct val="50000"/>
              </a:spcBef>
              <a:buClr>
                <a:srgbClr val="FF0000"/>
              </a:buClr>
              <a:buFontTx/>
              <a:buChar char="•"/>
            </a:pPr>
            <a:r>
              <a:rPr lang="en-US" dirty="0">
                <a:solidFill>
                  <a:srgbClr val="0000FA"/>
                </a:solidFill>
              </a:rPr>
              <a:t> Method of Joints</a:t>
            </a:r>
          </a:p>
          <a:p>
            <a:pPr eaLnBrk="1" hangingPunct="1">
              <a:spcBef>
                <a:spcPct val="50000"/>
              </a:spcBef>
              <a:buClr>
                <a:srgbClr val="FF0000"/>
              </a:buClr>
              <a:buFontTx/>
              <a:buChar char="•"/>
            </a:pPr>
            <a:r>
              <a:rPr lang="en-US" dirty="0">
                <a:solidFill>
                  <a:srgbClr val="0000FA"/>
                </a:solidFill>
              </a:rPr>
              <a:t> </a:t>
            </a:r>
            <a:r>
              <a:rPr lang="en-US" dirty="0" smtClean="0">
                <a:solidFill>
                  <a:srgbClr val="0000FA"/>
                </a:solidFill>
              </a:rPr>
              <a:t>Zero-force </a:t>
            </a:r>
            <a:r>
              <a:rPr lang="en-US" dirty="0">
                <a:solidFill>
                  <a:srgbClr val="0000FA"/>
                </a:solidFill>
              </a:rPr>
              <a:t>Members</a:t>
            </a:r>
          </a:p>
          <a:p>
            <a:pPr eaLnBrk="1" hangingPunct="1">
              <a:spcBef>
                <a:spcPct val="50000"/>
              </a:spcBef>
              <a:buClr>
                <a:srgbClr val="FF0000"/>
              </a:buClr>
              <a:buFontTx/>
              <a:buChar char="•"/>
            </a:pPr>
            <a:r>
              <a:rPr lang="en-US" dirty="0"/>
              <a:t> Concept Quiz</a:t>
            </a:r>
          </a:p>
          <a:p>
            <a:pPr eaLnBrk="1" hangingPunct="1">
              <a:spcBef>
                <a:spcPct val="50000"/>
              </a:spcBef>
              <a:buClr>
                <a:srgbClr val="FF0000"/>
              </a:buClr>
              <a:buFontTx/>
              <a:buChar char="•"/>
            </a:pPr>
            <a:r>
              <a:rPr lang="en-US" dirty="0"/>
              <a:t> Group Problem Solving</a:t>
            </a:r>
          </a:p>
          <a:p>
            <a:pPr eaLnBrk="1" hangingPunct="1">
              <a:spcBef>
                <a:spcPct val="50000"/>
              </a:spcBef>
              <a:buClr>
                <a:srgbClr val="FF0000"/>
              </a:buClr>
              <a:buFontTx/>
              <a:buChar char="•"/>
            </a:pPr>
            <a:r>
              <a:rPr lang="en-US" dirty="0"/>
              <a:t> Attention Quiz</a:t>
            </a:r>
          </a:p>
        </p:txBody>
      </p:sp>
      <p:grpSp>
        <p:nvGrpSpPr>
          <p:cNvPr id="2" name="Group 10"/>
          <p:cNvGrpSpPr>
            <a:grpSpLocks/>
          </p:cNvGrpSpPr>
          <p:nvPr/>
        </p:nvGrpSpPr>
        <p:grpSpPr bwMode="auto">
          <a:xfrm>
            <a:off x="609600" y="990600"/>
            <a:ext cx="5105400" cy="5380038"/>
            <a:chOff x="384" y="624"/>
            <a:chExt cx="3216" cy="3389"/>
          </a:xfrm>
        </p:grpSpPr>
        <p:sp>
          <p:nvSpPr>
            <p:cNvPr id="3078" name="Text Box 3"/>
            <p:cNvSpPr txBox="1">
              <a:spLocks noChangeArrowheads="1"/>
            </p:cNvSpPr>
            <p:nvPr/>
          </p:nvSpPr>
          <p:spPr bwMode="auto">
            <a:xfrm>
              <a:off x="384" y="624"/>
              <a:ext cx="3216" cy="1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b="1" u="sng" dirty="0"/>
                <a:t>Today’s Objectives</a:t>
              </a:r>
              <a:r>
                <a:rPr lang="en-US" b="1" dirty="0"/>
                <a:t>:</a:t>
              </a:r>
              <a:endParaRPr lang="en-US" dirty="0"/>
            </a:p>
            <a:p>
              <a:pPr eaLnBrk="1" hangingPunct="1">
                <a:spcBef>
                  <a:spcPct val="50000"/>
                </a:spcBef>
              </a:pPr>
              <a:r>
                <a:rPr lang="en-US" dirty="0"/>
                <a:t>Students will be able to:</a:t>
              </a:r>
            </a:p>
            <a:p>
              <a:pPr eaLnBrk="1" hangingPunct="1">
                <a:spcBef>
                  <a:spcPct val="50000"/>
                </a:spcBef>
              </a:pPr>
              <a:r>
                <a:rPr lang="en-US" dirty="0"/>
                <a:t>a)   Define a simple truss.</a:t>
              </a:r>
            </a:p>
            <a:p>
              <a:pPr eaLnBrk="1" hangingPunct="1">
                <a:spcBef>
                  <a:spcPct val="50000"/>
                </a:spcBef>
              </a:pPr>
              <a:r>
                <a:rPr lang="en-US" dirty="0"/>
                <a:t>b)   Determine </a:t>
              </a:r>
              <a:r>
                <a:rPr lang="en-US" dirty="0" smtClean="0"/>
                <a:t>forces </a:t>
              </a:r>
              <a:r>
                <a:rPr lang="en-US" dirty="0"/>
                <a:t>in members of a simple truss.</a:t>
              </a:r>
            </a:p>
            <a:p>
              <a:pPr eaLnBrk="1" hangingPunct="1">
                <a:spcBef>
                  <a:spcPct val="50000"/>
                </a:spcBef>
              </a:pPr>
              <a:r>
                <a:rPr lang="en-US" dirty="0"/>
                <a:t>c)   Identify zero-force members.</a:t>
              </a:r>
            </a:p>
          </p:txBody>
        </p:sp>
        <p:pic>
          <p:nvPicPr>
            <p:cNvPr id="3079" name="Picture 9" descr="CH 6 Brid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2" y="2400"/>
              <a:ext cx="2166" cy="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itle 2"/>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SIMPLE  TRUSSES, THE  METHOD  OF  JOINTS, </a:t>
            </a:r>
            <a:br>
              <a:rPr lang="en-US" sz="2400" b="1" kern="1200" dirty="0" smtClean="0">
                <a:solidFill>
                  <a:srgbClr val="000096"/>
                </a:solidFill>
                <a:effectLst/>
                <a:latin typeface="Times New Roman" panose="02020603050405020304" pitchFamily="18" charset="0"/>
                <a:ea typeface="+mn-ea"/>
                <a:cs typeface="+mn-cs"/>
              </a:rPr>
            </a:br>
            <a:r>
              <a:rPr lang="en-US" sz="2400" b="1" kern="1200" dirty="0" smtClean="0">
                <a:solidFill>
                  <a:srgbClr val="000096"/>
                </a:solidFill>
                <a:effectLst/>
                <a:latin typeface="Times New Roman" panose="02020603050405020304" pitchFamily="18" charset="0"/>
                <a:ea typeface="+mn-ea"/>
                <a:cs typeface="+mn-cs"/>
              </a:rPr>
              <a:t>&amp;  ZERO-FORCE  MEMBERS</a:t>
            </a:r>
            <a:endParaRPr lang="en-US" dirty="0" smtClean="0">
              <a:solidFill>
                <a:srgbClr val="000096"/>
              </a:solidFill>
              <a:effectLst/>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772"/>
                                        </p:tgtEl>
                                        <p:attrNameLst>
                                          <p:attrName>style.visibility</p:attrName>
                                        </p:attrNameLst>
                                      </p:cBhvr>
                                      <p:to>
                                        <p:strVal val="visible"/>
                                      </p:to>
                                    </p:set>
                                    <p:anim calcmode="lin" valueType="num">
                                      <p:cBhvr additive="base">
                                        <p:cTn id="13" dur="500" fill="hold"/>
                                        <p:tgtEl>
                                          <p:spTgt spid="32772"/>
                                        </p:tgtEl>
                                        <p:attrNameLst>
                                          <p:attrName>ppt_x</p:attrName>
                                        </p:attrNameLst>
                                      </p:cBhvr>
                                      <p:tavLst>
                                        <p:tav tm="0">
                                          <p:val>
                                            <p:strVal val="0-#ppt_w/2"/>
                                          </p:val>
                                        </p:tav>
                                        <p:tav tm="100000">
                                          <p:val>
                                            <p:strVal val="#ppt_x"/>
                                          </p:val>
                                        </p:tav>
                                      </p:tavLst>
                                    </p:anim>
                                    <p:anim calcmode="lin" valueType="num">
                                      <p:cBhvr additive="base">
                                        <p:cTn id="14" dur="500" fill="hold"/>
                                        <p:tgtEl>
                                          <p:spTgt spid="327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72" name="Text Box 64"/>
          <p:cNvSpPr txBox="1">
            <a:spLocks noChangeArrowheads="1"/>
          </p:cNvSpPr>
          <p:nvPr/>
        </p:nvSpPr>
        <p:spPr bwMode="auto">
          <a:xfrm>
            <a:off x="3276600" y="2971800"/>
            <a:ext cx="5257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Again, this can easily be proven. One can also remove the zero-force member, as shown, on the left, for </a:t>
            </a:r>
            <a:r>
              <a:rPr lang="en-US" sz="2400" dirty="0">
                <a:solidFill>
                  <a:srgbClr val="0000FA"/>
                </a:solidFill>
              </a:rPr>
              <a:t>analyzing</a:t>
            </a:r>
            <a:r>
              <a:rPr lang="en-US" sz="2400" dirty="0"/>
              <a:t> the truss further.</a:t>
            </a:r>
          </a:p>
        </p:txBody>
      </p:sp>
      <p:sp>
        <p:nvSpPr>
          <p:cNvPr id="43073" name="Text Box 65"/>
          <p:cNvSpPr txBox="1">
            <a:spLocks noChangeArrowheads="1"/>
          </p:cNvSpPr>
          <p:nvPr/>
        </p:nvSpPr>
        <p:spPr bwMode="auto">
          <a:xfrm>
            <a:off x="3276600" y="4521201"/>
            <a:ext cx="50292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Please note that zero-force members are used to increase stability and rigidity of the truss, and to provide support for various different loading conditions.</a:t>
            </a:r>
          </a:p>
        </p:txBody>
      </p:sp>
      <p:pic>
        <p:nvPicPr>
          <p:cNvPr id="43077" name="Picture 69" descr="C:\WINDOWS\DESKTOP\student\fig6_12d.jpg"/>
          <p:cNvPicPr>
            <a:picLocks noChangeAspect="1" noChangeArrowheads="1"/>
          </p:cNvPicPr>
          <p:nvPr/>
        </p:nvPicPr>
        <p:blipFill>
          <a:blip r:embed="rId3" cstate="print">
            <a:lum bright="-12000" contrast="12000"/>
            <a:extLst>
              <a:ext uri="{28A0092B-C50C-407E-A947-70E740481C1C}">
                <a14:useLocalDpi xmlns:a14="http://schemas.microsoft.com/office/drawing/2010/main" val="0"/>
              </a:ext>
            </a:extLst>
          </a:blip>
          <a:srcRect/>
          <a:stretch>
            <a:fillRect/>
          </a:stretch>
        </p:blipFill>
        <p:spPr bwMode="auto">
          <a:xfrm>
            <a:off x="457200" y="3979336"/>
            <a:ext cx="2743200" cy="230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2"/>
          <p:cNvGrpSpPr/>
          <p:nvPr/>
        </p:nvGrpSpPr>
        <p:grpSpPr>
          <a:xfrm>
            <a:off x="449249" y="1016201"/>
            <a:ext cx="8153400" cy="2335906"/>
            <a:chOff x="457200" y="956734"/>
            <a:chExt cx="8153400" cy="2335906"/>
          </a:xfrm>
        </p:grpSpPr>
        <p:sp>
          <p:nvSpPr>
            <p:cNvPr id="43071" name="Text Box 63"/>
            <p:cNvSpPr txBox="1">
              <a:spLocks noChangeArrowheads="1"/>
            </p:cNvSpPr>
            <p:nvPr/>
          </p:nvSpPr>
          <p:spPr bwMode="auto">
            <a:xfrm>
              <a:off x="3276600" y="956734"/>
              <a:ext cx="5334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If three members form a truss joint for which two of the members are collinear and there is no external load or reaction at that joint, then the third </a:t>
              </a:r>
              <a:r>
                <a:rPr lang="en-US" sz="2400" dirty="0" smtClean="0"/>
                <a:t>non-collinear member </a:t>
              </a:r>
              <a:r>
                <a:rPr lang="en-US" sz="2400" dirty="0"/>
                <a:t>is a zero force </a:t>
              </a:r>
              <a:r>
                <a:rPr lang="en-US" sz="2400" dirty="0" smtClean="0"/>
                <a:t>member, e.g., DA.</a:t>
              </a:r>
              <a:endParaRPr lang="en-US" sz="2400" dirty="0"/>
            </a:p>
          </p:txBody>
        </p:sp>
        <p:grpSp>
          <p:nvGrpSpPr>
            <p:cNvPr id="2" name="Group 1"/>
            <p:cNvGrpSpPr/>
            <p:nvPr/>
          </p:nvGrpSpPr>
          <p:grpSpPr>
            <a:xfrm>
              <a:off x="457200" y="1082840"/>
              <a:ext cx="2743200" cy="2209800"/>
              <a:chOff x="457200" y="1066800"/>
              <a:chExt cx="2743200" cy="2209800"/>
            </a:xfrm>
          </p:grpSpPr>
          <p:pic>
            <p:nvPicPr>
              <p:cNvPr id="12296" name="Picture 68" descr="C:\WINDOWS\DESKTOP\student\fig6_12a.jpg"/>
              <p:cNvPicPr>
                <a:picLocks noChangeAspect="1" noChangeArrowheads="1"/>
              </p:cNvPicPr>
              <p:nvPr/>
            </p:nvPicPr>
            <p:blipFill>
              <a:blip r:embed="rId4" cstate="print">
                <a:lum bright="-24000" contrast="30000"/>
                <a:extLst>
                  <a:ext uri="{28A0092B-C50C-407E-A947-70E740481C1C}">
                    <a14:useLocalDpi xmlns:a14="http://schemas.microsoft.com/office/drawing/2010/main" val="0"/>
                  </a:ext>
                </a:extLst>
              </a:blip>
              <a:srcRect/>
              <a:stretch>
                <a:fillRect/>
              </a:stretch>
            </p:blipFill>
            <p:spPr bwMode="auto">
              <a:xfrm>
                <a:off x="457200" y="1066800"/>
                <a:ext cx="2743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8" name="Oval 70"/>
              <p:cNvSpPr>
                <a:spLocks noChangeAspect="1" noChangeArrowheads="1"/>
              </p:cNvSpPr>
              <p:nvPr/>
            </p:nvSpPr>
            <p:spPr bwMode="auto">
              <a:xfrm>
                <a:off x="2176499" y="2309262"/>
                <a:ext cx="362163" cy="308145"/>
              </a:xfrm>
              <a:prstGeom prst="ellipse">
                <a:avLst/>
              </a:pr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299" name="Oval 71"/>
              <p:cNvSpPr>
                <a:spLocks noChangeArrowheads="1"/>
              </p:cNvSpPr>
              <p:nvPr/>
            </p:nvSpPr>
            <p:spPr bwMode="auto">
              <a:xfrm>
                <a:off x="1688432" y="1815889"/>
                <a:ext cx="304800" cy="336550"/>
              </a:xfrm>
              <a:prstGeom prst="ellipse">
                <a:avLst/>
              </a:pr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
        <p:nvSpPr>
          <p:cNvPr id="4" name="Title 3"/>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ZERO – FORCE  MEMBERS </a:t>
            </a:r>
            <a:r>
              <a:rPr lang="en-US" sz="2400" kern="1200" dirty="0" smtClean="0">
                <a:solidFill>
                  <a:srgbClr val="000096"/>
                </a:solidFill>
                <a:effectLst/>
                <a:latin typeface="Times New Roman" panose="02020603050405020304" pitchFamily="18" charset="0"/>
                <a:ea typeface="+mn-ea"/>
                <a:cs typeface="+mn-cs"/>
              </a:rPr>
              <a:t>(continued)</a:t>
            </a:r>
            <a:endParaRPr lang="en-US" dirty="0" smtClean="0">
              <a:solidFill>
                <a:srgbClr val="000096"/>
              </a:solidFill>
              <a:effectLst/>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072"/>
                                        </p:tgtEl>
                                        <p:attrNameLst>
                                          <p:attrName>style.visibility</p:attrName>
                                        </p:attrNameLst>
                                      </p:cBhvr>
                                      <p:to>
                                        <p:strVal val="visible"/>
                                      </p:to>
                                    </p:set>
                                    <p:anim calcmode="lin" valueType="num">
                                      <p:cBhvr additive="base">
                                        <p:cTn id="13" dur="500" fill="hold"/>
                                        <p:tgtEl>
                                          <p:spTgt spid="43072"/>
                                        </p:tgtEl>
                                        <p:attrNameLst>
                                          <p:attrName>ppt_x</p:attrName>
                                        </p:attrNameLst>
                                      </p:cBhvr>
                                      <p:tavLst>
                                        <p:tav tm="0">
                                          <p:val>
                                            <p:strVal val="0-#ppt_w/2"/>
                                          </p:val>
                                        </p:tav>
                                        <p:tav tm="100000">
                                          <p:val>
                                            <p:strVal val="#ppt_x"/>
                                          </p:val>
                                        </p:tav>
                                      </p:tavLst>
                                    </p:anim>
                                    <p:anim calcmode="lin" valueType="num">
                                      <p:cBhvr additive="base">
                                        <p:cTn id="14" dur="500" fill="hold"/>
                                        <p:tgtEl>
                                          <p:spTgt spid="43072"/>
                                        </p:tgtEl>
                                        <p:attrNameLst>
                                          <p:attrName>ppt_y</p:attrName>
                                        </p:attrNameLst>
                                      </p:cBhvr>
                                      <p:tavLst>
                                        <p:tav tm="0">
                                          <p:val>
                                            <p:strVal val="#ppt_y"/>
                                          </p:val>
                                        </p:tav>
                                        <p:tav tm="100000">
                                          <p:val>
                                            <p:strVal val="#ppt_y"/>
                                          </p:val>
                                        </p:tav>
                                      </p:tavLst>
                                    </p:anim>
                                  </p:childTnLst>
                                </p:cTn>
                              </p:par>
                            </p:childTnLst>
                          </p:cTn>
                        </p:par>
                        <p:par>
                          <p:cTn id="15" fill="hold" nodeType="withGroup">
                            <p:stCondLst>
                              <p:cond delay="500"/>
                            </p:stCondLst>
                            <p:childTnLst>
                              <p:par>
                                <p:cTn id="16" presetID="2" presetClass="entr" presetSubtype="8" fill="hold" nodeType="afterEffect">
                                  <p:stCondLst>
                                    <p:cond delay="0"/>
                                  </p:stCondLst>
                                  <p:childTnLst>
                                    <p:set>
                                      <p:cBhvr>
                                        <p:cTn id="17" dur="1" fill="hold">
                                          <p:stCondLst>
                                            <p:cond delay="0"/>
                                          </p:stCondLst>
                                        </p:cTn>
                                        <p:tgtEl>
                                          <p:spTgt spid="43077"/>
                                        </p:tgtEl>
                                        <p:attrNameLst>
                                          <p:attrName>style.visibility</p:attrName>
                                        </p:attrNameLst>
                                      </p:cBhvr>
                                      <p:to>
                                        <p:strVal val="visible"/>
                                      </p:to>
                                    </p:set>
                                    <p:anim calcmode="lin" valueType="num">
                                      <p:cBhvr additive="base">
                                        <p:cTn id="18" dur="500" fill="hold"/>
                                        <p:tgtEl>
                                          <p:spTgt spid="43077"/>
                                        </p:tgtEl>
                                        <p:attrNameLst>
                                          <p:attrName>ppt_x</p:attrName>
                                        </p:attrNameLst>
                                      </p:cBhvr>
                                      <p:tavLst>
                                        <p:tav tm="0">
                                          <p:val>
                                            <p:strVal val="0-#ppt_w/2"/>
                                          </p:val>
                                        </p:tav>
                                        <p:tav tm="100000">
                                          <p:val>
                                            <p:strVal val="#ppt_x"/>
                                          </p:val>
                                        </p:tav>
                                      </p:tavLst>
                                    </p:anim>
                                    <p:anim calcmode="lin" valueType="num">
                                      <p:cBhvr additive="base">
                                        <p:cTn id="19" dur="500" fill="hold"/>
                                        <p:tgtEl>
                                          <p:spTgt spid="43077"/>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1000"/>
                            </p:stCondLst>
                            <p:childTnLst>
                              <p:par>
                                <p:cTn id="21" presetID="2" presetClass="entr" presetSubtype="8" fill="hold" grpId="0" nodeType="afterEffect">
                                  <p:stCondLst>
                                    <p:cond delay="0"/>
                                  </p:stCondLst>
                                  <p:childTnLst>
                                    <p:set>
                                      <p:cBhvr>
                                        <p:cTn id="22" dur="1" fill="hold">
                                          <p:stCondLst>
                                            <p:cond delay="0"/>
                                          </p:stCondLst>
                                        </p:cTn>
                                        <p:tgtEl>
                                          <p:spTgt spid="43073"/>
                                        </p:tgtEl>
                                        <p:attrNameLst>
                                          <p:attrName>style.visibility</p:attrName>
                                        </p:attrNameLst>
                                      </p:cBhvr>
                                      <p:to>
                                        <p:strVal val="visible"/>
                                      </p:to>
                                    </p:set>
                                    <p:anim calcmode="lin" valueType="num">
                                      <p:cBhvr additive="base">
                                        <p:cTn id="23" dur="500" fill="hold"/>
                                        <p:tgtEl>
                                          <p:spTgt spid="43073"/>
                                        </p:tgtEl>
                                        <p:attrNameLst>
                                          <p:attrName>ppt_x</p:attrName>
                                        </p:attrNameLst>
                                      </p:cBhvr>
                                      <p:tavLst>
                                        <p:tav tm="0">
                                          <p:val>
                                            <p:strVal val="0-#ppt_w/2"/>
                                          </p:val>
                                        </p:tav>
                                        <p:tav tm="100000">
                                          <p:val>
                                            <p:strVal val="#ppt_x"/>
                                          </p:val>
                                        </p:tav>
                                      </p:tavLst>
                                    </p:anim>
                                    <p:anim calcmode="lin" valueType="num">
                                      <p:cBhvr additive="base">
                                        <p:cTn id="24" dur="500" fill="hold"/>
                                        <p:tgtEl>
                                          <p:spTgt spid="430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72" grpId="0" autoUpdateAnimBg="0"/>
      <p:bldP spid="43073"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a:spLocks noChangeArrowheads="1"/>
          </p:cNvSpPr>
          <p:nvPr/>
        </p:nvSpPr>
        <p:spPr bwMode="auto">
          <a:xfrm>
            <a:off x="685800" y="3918373"/>
            <a:ext cx="8001000" cy="240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spcBef>
                <a:spcPts val="0"/>
              </a:spcBef>
              <a:spcAft>
                <a:spcPts val="1200"/>
              </a:spcAft>
              <a:buFontTx/>
              <a:buAutoNum type="arabicPeriod"/>
            </a:pPr>
            <a:r>
              <a:rPr lang="en-US" sz="2400" dirty="0"/>
              <a:t>Check if there are any zero-force members. </a:t>
            </a:r>
          </a:p>
          <a:p>
            <a:pPr marL="457200" indent="-457200">
              <a:spcBef>
                <a:spcPts val="0"/>
              </a:spcBef>
              <a:spcAft>
                <a:spcPts val="1200"/>
              </a:spcAft>
              <a:buFontTx/>
              <a:buAutoNum type="arabicPeriod"/>
            </a:pPr>
            <a:r>
              <a:rPr lang="en-US" sz="2400" dirty="0"/>
              <a:t>First analyze pin D and then pin A</a:t>
            </a:r>
          </a:p>
          <a:p>
            <a:pPr marL="457200" indent="-457200">
              <a:spcBef>
                <a:spcPts val="0"/>
              </a:spcBef>
              <a:spcAft>
                <a:spcPts val="1200"/>
              </a:spcAft>
              <a:buFontTx/>
              <a:buAutoNum type="arabicPeriod"/>
            </a:pPr>
            <a:r>
              <a:rPr lang="en-US" sz="2400" dirty="0"/>
              <a:t>Note that member BD is zero-force member.  </a:t>
            </a:r>
            <a:r>
              <a:rPr lang="en-US" sz="2400" u="sng" dirty="0">
                <a:solidFill>
                  <a:srgbClr val="0000FA"/>
                </a:solidFill>
              </a:rPr>
              <a:t>F</a:t>
            </a:r>
            <a:r>
              <a:rPr lang="en-US" sz="2400" u="sng" baseline="-25000" dirty="0">
                <a:solidFill>
                  <a:srgbClr val="0000FA"/>
                </a:solidFill>
              </a:rPr>
              <a:t>BD </a:t>
            </a:r>
            <a:r>
              <a:rPr lang="en-US" sz="2400" u="sng" dirty="0">
                <a:solidFill>
                  <a:srgbClr val="0000FA"/>
                </a:solidFill>
              </a:rPr>
              <a:t> = 0</a:t>
            </a:r>
          </a:p>
          <a:p>
            <a:pPr marL="457200" indent="-457200">
              <a:spcBef>
                <a:spcPts val="0"/>
              </a:spcBef>
              <a:spcAft>
                <a:spcPts val="1200"/>
              </a:spcAft>
              <a:buFontTx/>
              <a:buAutoNum type="arabicPeriod"/>
            </a:pPr>
            <a:r>
              <a:rPr lang="en-US" sz="2400" dirty="0"/>
              <a:t>Why, for this problem, do you not have to find the external reactions before solving the problem?</a:t>
            </a:r>
          </a:p>
        </p:txBody>
      </p:sp>
      <p:grpSp>
        <p:nvGrpSpPr>
          <p:cNvPr id="2" name="Group 26"/>
          <p:cNvGrpSpPr>
            <a:grpSpLocks/>
          </p:cNvGrpSpPr>
          <p:nvPr/>
        </p:nvGrpSpPr>
        <p:grpSpPr bwMode="auto">
          <a:xfrm>
            <a:off x="685800" y="1176866"/>
            <a:ext cx="7905750" cy="2492375"/>
            <a:chOff x="432" y="720"/>
            <a:chExt cx="4980" cy="1570"/>
          </a:xfrm>
        </p:grpSpPr>
        <p:sp>
          <p:nvSpPr>
            <p:cNvPr id="13319" name="Text Box 3"/>
            <p:cNvSpPr txBox="1">
              <a:spLocks noChangeArrowheads="1"/>
            </p:cNvSpPr>
            <p:nvPr/>
          </p:nvSpPr>
          <p:spPr bwMode="auto">
            <a:xfrm>
              <a:off x="2484" y="720"/>
              <a:ext cx="2928" cy="1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b="1" dirty="0">
                  <a:solidFill>
                    <a:srgbClr val="990033"/>
                  </a:solidFill>
                </a:rPr>
                <a:t>Given</a:t>
              </a:r>
              <a:r>
                <a:rPr lang="en-US" sz="2400" dirty="0">
                  <a:solidFill>
                    <a:srgbClr val="990033"/>
                  </a:solidFill>
                </a:rPr>
                <a:t>:</a:t>
              </a:r>
              <a:r>
                <a:rPr lang="en-US" sz="2400" dirty="0"/>
                <a:t>	 Loads as shown on the truss</a:t>
              </a:r>
            </a:p>
            <a:p>
              <a:pPr eaLnBrk="1" hangingPunct="1">
                <a:spcBef>
                  <a:spcPct val="50000"/>
                </a:spcBef>
              </a:pPr>
              <a:r>
                <a:rPr lang="en-US" sz="2400" b="1" dirty="0">
                  <a:solidFill>
                    <a:srgbClr val="990033"/>
                  </a:solidFill>
                </a:rPr>
                <a:t>Find:</a:t>
              </a:r>
              <a:r>
                <a:rPr lang="en-US" sz="2400" dirty="0">
                  <a:solidFill>
                    <a:srgbClr val="FF0000"/>
                  </a:solidFill>
                </a:rPr>
                <a:t> </a:t>
              </a:r>
              <a:r>
                <a:rPr lang="en-US" sz="2400" dirty="0"/>
                <a:t>	The forces in each member</a:t>
              </a:r>
              <a:br>
                <a:rPr lang="en-US" sz="2400" dirty="0"/>
              </a:br>
              <a:r>
                <a:rPr lang="en-US" sz="2400" dirty="0"/>
                <a:t>	 of  the </a:t>
              </a:r>
              <a:r>
                <a:rPr lang="en-US" sz="2400" dirty="0" smtClean="0"/>
                <a:t>truss</a:t>
              </a:r>
              <a:r>
                <a:rPr lang="en-US" sz="2400" dirty="0"/>
                <a:t>.</a:t>
              </a:r>
            </a:p>
            <a:p>
              <a:pPr eaLnBrk="1" hangingPunct="1">
                <a:spcBef>
                  <a:spcPct val="50000"/>
                </a:spcBef>
              </a:pPr>
              <a:endParaRPr lang="en-US" sz="2400" b="1" dirty="0"/>
            </a:p>
            <a:p>
              <a:pPr eaLnBrk="1" hangingPunct="1">
                <a:spcBef>
                  <a:spcPct val="50000"/>
                </a:spcBef>
              </a:pPr>
              <a:r>
                <a:rPr lang="en-US" sz="2400" b="1" dirty="0">
                  <a:solidFill>
                    <a:srgbClr val="990033"/>
                  </a:solidFill>
                </a:rPr>
                <a:t>Plan: 	</a:t>
              </a:r>
              <a:r>
                <a:rPr lang="en-US" sz="2400" dirty="0"/>
                <a:t> </a:t>
              </a:r>
            </a:p>
          </p:txBody>
        </p:sp>
        <p:pic>
          <p:nvPicPr>
            <p:cNvPr id="13320" name="Picture 25" descr="CH 6 Truss Example II"/>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2" y="816"/>
              <a:ext cx="1920"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itle 2"/>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EXAMPLE</a:t>
            </a:r>
            <a:endParaRPr lang="en-US" dirty="0" smtClean="0">
              <a:solidFill>
                <a:srgbClr val="000096"/>
              </a:solidFill>
              <a:effectLst/>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
                                        </p:tgtEl>
                                        <p:attrNameLst>
                                          <p:attrName>style.visibility</p:attrName>
                                        </p:attrNameLst>
                                      </p:cBhvr>
                                      <p:to>
                                        <p:strVal val="visible"/>
                                      </p:to>
                                    </p:set>
                                    <p:anim calcmode="lin" valueType="num">
                                      <p:cBhvr additive="base">
                                        <p:cTn id="13" dur="500" fill="hold"/>
                                        <p:tgtEl>
                                          <p:spTgt spid="40"/>
                                        </p:tgtEl>
                                        <p:attrNameLst>
                                          <p:attrName>ppt_x</p:attrName>
                                        </p:attrNameLst>
                                      </p:cBhvr>
                                      <p:tavLst>
                                        <p:tav tm="0">
                                          <p:val>
                                            <p:strVal val="0-#ppt_w/2"/>
                                          </p:val>
                                        </p:tav>
                                        <p:tav tm="100000">
                                          <p:val>
                                            <p:strVal val="#ppt_x"/>
                                          </p:val>
                                        </p:tav>
                                      </p:tavLst>
                                    </p:anim>
                                    <p:anim calcmode="lin" valueType="num">
                                      <p:cBhvr additive="base">
                                        <p:cTn id="14" dur="500" fill="hold"/>
                                        <p:tgtEl>
                                          <p:spTgt spid="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7" name="Text Box 7"/>
          <p:cNvSpPr txBox="1">
            <a:spLocks noChangeArrowheads="1"/>
          </p:cNvSpPr>
          <p:nvPr/>
        </p:nvSpPr>
        <p:spPr bwMode="auto">
          <a:xfrm>
            <a:off x="838200" y="3836987"/>
            <a:ext cx="73152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  </a:t>
            </a:r>
            <a:r>
              <a:rPr lang="en-US" sz="2400" dirty="0">
                <a:sym typeface="Symbol" pitchFamily="18" charset="2"/>
              </a:rPr>
              <a:t>   F</a:t>
            </a:r>
            <a:r>
              <a:rPr lang="en-US" sz="2400" baseline="-25000" dirty="0">
                <a:sym typeface="Symbol" pitchFamily="18" charset="2"/>
              </a:rPr>
              <a:t>X</a:t>
            </a:r>
            <a:r>
              <a:rPr lang="en-US" sz="2400" dirty="0">
                <a:sym typeface="Symbol" pitchFamily="18" charset="2"/>
              </a:rPr>
              <a:t>  = </a:t>
            </a:r>
            <a:r>
              <a:rPr lang="en-US" sz="2400" dirty="0">
                <a:cs typeface="Times New Roman" pitchFamily="18" charset="0"/>
              </a:rPr>
              <a:t>– </a:t>
            </a:r>
            <a:r>
              <a:rPr lang="en-US" sz="2400" dirty="0">
                <a:sym typeface="Symbol" pitchFamily="18" charset="2"/>
              </a:rPr>
              <a:t>450  +  F</a:t>
            </a:r>
            <a:r>
              <a:rPr lang="en-US" sz="2400" baseline="-25000" dirty="0">
                <a:sym typeface="Symbol" pitchFamily="18" charset="2"/>
              </a:rPr>
              <a:t>CD</a:t>
            </a:r>
            <a:r>
              <a:rPr lang="en-US" sz="2400" dirty="0">
                <a:sym typeface="Symbol" pitchFamily="18" charset="2"/>
              </a:rPr>
              <a:t> </a:t>
            </a:r>
            <a:r>
              <a:rPr lang="en-US" sz="2400" dirty="0" err="1">
                <a:sym typeface="Symbol" pitchFamily="18" charset="2"/>
              </a:rPr>
              <a:t>cos</a:t>
            </a:r>
            <a:r>
              <a:rPr lang="en-US" sz="2400" dirty="0">
                <a:sym typeface="Symbol" pitchFamily="18" charset="2"/>
              </a:rPr>
              <a:t> 45</a:t>
            </a:r>
            <a:r>
              <a:rPr lang="en-US" sz="2400" dirty="0">
                <a:cs typeface="Times New Roman" pitchFamily="18" charset="0"/>
                <a:sym typeface="Symbol" pitchFamily="18" charset="2"/>
              </a:rPr>
              <a:t>° </a:t>
            </a:r>
            <a:r>
              <a:rPr lang="en-US" sz="2400" dirty="0">
                <a:cs typeface="Times New Roman" pitchFamily="18" charset="0"/>
              </a:rPr>
              <a:t>–</a:t>
            </a:r>
            <a:r>
              <a:rPr lang="en-US" sz="2400" dirty="0"/>
              <a:t> </a:t>
            </a:r>
            <a:r>
              <a:rPr lang="en-US" sz="2400" dirty="0">
                <a:sym typeface="Symbol" pitchFamily="18" charset="2"/>
              </a:rPr>
              <a:t>F</a:t>
            </a:r>
            <a:r>
              <a:rPr lang="en-US" sz="2400" baseline="-25000" dirty="0">
                <a:sym typeface="Symbol" pitchFamily="18" charset="2"/>
              </a:rPr>
              <a:t>AD</a:t>
            </a:r>
            <a:r>
              <a:rPr lang="en-US" sz="2400" dirty="0">
                <a:sym typeface="Symbol" pitchFamily="18" charset="2"/>
              </a:rPr>
              <a:t> </a:t>
            </a:r>
            <a:r>
              <a:rPr lang="en-US" sz="2400" dirty="0" err="1">
                <a:sym typeface="Symbol" pitchFamily="18" charset="2"/>
              </a:rPr>
              <a:t>cos</a:t>
            </a:r>
            <a:r>
              <a:rPr lang="en-US" sz="2400" dirty="0">
                <a:sym typeface="Symbol" pitchFamily="18" charset="2"/>
              </a:rPr>
              <a:t> 45</a:t>
            </a:r>
            <a:r>
              <a:rPr lang="en-US" sz="2400" dirty="0">
                <a:cs typeface="Times New Roman" pitchFamily="18" charset="0"/>
                <a:sym typeface="Symbol" pitchFamily="18" charset="2"/>
              </a:rPr>
              <a:t>° </a:t>
            </a:r>
            <a:r>
              <a:rPr lang="en-US" sz="2400" dirty="0"/>
              <a:t>=  0</a:t>
            </a:r>
          </a:p>
          <a:p>
            <a:pPr eaLnBrk="1" hangingPunct="1">
              <a:spcBef>
                <a:spcPct val="50000"/>
              </a:spcBef>
            </a:pPr>
            <a:r>
              <a:rPr lang="en-US" sz="2400" dirty="0"/>
              <a:t>+  </a:t>
            </a:r>
            <a:r>
              <a:rPr lang="en-US" sz="2400" dirty="0">
                <a:sym typeface="Symbol" pitchFamily="18" charset="2"/>
              </a:rPr>
              <a:t>    F</a:t>
            </a:r>
            <a:r>
              <a:rPr lang="en-US" sz="2400" baseline="-25000" dirty="0">
                <a:sym typeface="Symbol" pitchFamily="18" charset="2"/>
              </a:rPr>
              <a:t>Y</a:t>
            </a:r>
            <a:r>
              <a:rPr lang="en-US" sz="2400" dirty="0">
                <a:sym typeface="Symbol" pitchFamily="18" charset="2"/>
              </a:rPr>
              <a:t>  = </a:t>
            </a:r>
            <a:r>
              <a:rPr lang="en-US" sz="2400" dirty="0">
                <a:cs typeface="Times New Roman" pitchFamily="18" charset="0"/>
              </a:rPr>
              <a:t>–</a:t>
            </a:r>
            <a:r>
              <a:rPr lang="en-US" sz="2400" dirty="0">
                <a:sym typeface="Symbol" pitchFamily="18" charset="2"/>
              </a:rPr>
              <a:t>  F</a:t>
            </a:r>
            <a:r>
              <a:rPr lang="en-US" sz="2400" baseline="-25000" dirty="0">
                <a:sym typeface="Symbol" pitchFamily="18" charset="2"/>
              </a:rPr>
              <a:t>CD</a:t>
            </a:r>
            <a:r>
              <a:rPr lang="en-US" sz="2400" dirty="0">
                <a:sym typeface="Symbol" pitchFamily="18" charset="2"/>
              </a:rPr>
              <a:t> sin 45</a:t>
            </a:r>
            <a:r>
              <a:rPr lang="en-US" sz="2400" dirty="0">
                <a:cs typeface="Times New Roman" pitchFamily="18" charset="0"/>
                <a:sym typeface="Symbol" pitchFamily="18" charset="2"/>
              </a:rPr>
              <a:t>° </a:t>
            </a:r>
            <a:r>
              <a:rPr lang="en-US" sz="2400" dirty="0">
                <a:cs typeface="Times New Roman" pitchFamily="18" charset="0"/>
              </a:rPr>
              <a:t>–</a:t>
            </a:r>
            <a:r>
              <a:rPr lang="en-US" sz="2400" dirty="0"/>
              <a:t> </a:t>
            </a:r>
            <a:r>
              <a:rPr lang="en-US" sz="2400" dirty="0">
                <a:sym typeface="Symbol" pitchFamily="18" charset="2"/>
              </a:rPr>
              <a:t>F</a:t>
            </a:r>
            <a:r>
              <a:rPr lang="en-US" sz="2400" baseline="-25000" dirty="0">
                <a:sym typeface="Symbol" pitchFamily="18" charset="2"/>
              </a:rPr>
              <a:t>AD</a:t>
            </a:r>
            <a:r>
              <a:rPr lang="en-US" sz="2400" dirty="0">
                <a:sym typeface="Symbol" pitchFamily="18" charset="2"/>
              </a:rPr>
              <a:t> sin 45</a:t>
            </a:r>
            <a:r>
              <a:rPr lang="en-US" sz="2400" dirty="0">
                <a:cs typeface="Times New Roman" pitchFamily="18" charset="0"/>
                <a:sym typeface="Symbol" pitchFamily="18" charset="2"/>
              </a:rPr>
              <a:t>° </a:t>
            </a:r>
            <a:r>
              <a:rPr lang="en-US" sz="2400" dirty="0"/>
              <a:t>=  </a:t>
            </a:r>
            <a:r>
              <a:rPr lang="en-US" sz="2400" dirty="0" smtClean="0"/>
              <a:t>0</a:t>
            </a:r>
            <a:endParaRPr lang="en-US" sz="2400" dirty="0"/>
          </a:p>
        </p:txBody>
      </p:sp>
      <p:grpSp>
        <p:nvGrpSpPr>
          <p:cNvPr id="2" name="Group 44"/>
          <p:cNvGrpSpPr>
            <a:grpSpLocks/>
          </p:cNvGrpSpPr>
          <p:nvPr/>
        </p:nvGrpSpPr>
        <p:grpSpPr bwMode="auto">
          <a:xfrm>
            <a:off x="5013960" y="1278235"/>
            <a:ext cx="2209799" cy="1909465"/>
            <a:chOff x="392575" y="4114800"/>
            <a:chExt cx="2209259" cy="1909465"/>
          </a:xfrm>
        </p:grpSpPr>
        <p:sp>
          <p:nvSpPr>
            <p:cNvPr id="14344" name="Text Box 81"/>
            <p:cNvSpPr txBox="1">
              <a:spLocks noChangeArrowheads="1"/>
            </p:cNvSpPr>
            <p:nvPr/>
          </p:nvSpPr>
          <p:spPr bwMode="auto">
            <a:xfrm>
              <a:off x="1447800" y="4648200"/>
              <a:ext cx="685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a:t>45 </a:t>
              </a:r>
              <a:r>
                <a:rPr lang="en-US" sz="2000">
                  <a:cs typeface="Times New Roman" pitchFamily="18" charset="0"/>
                </a:rPr>
                <a:t>º</a:t>
              </a:r>
              <a:endParaRPr lang="en-US" sz="2000"/>
            </a:p>
          </p:txBody>
        </p:sp>
        <p:sp>
          <p:nvSpPr>
            <p:cNvPr id="14345" name="Text Box 82"/>
            <p:cNvSpPr txBox="1">
              <a:spLocks noChangeArrowheads="1"/>
            </p:cNvSpPr>
            <p:nvPr/>
          </p:nvSpPr>
          <p:spPr bwMode="auto">
            <a:xfrm>
              <a:off x="1447800" y="5029200"/>
              <a:ext cx="838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a:t>F</a:t>
              </a:r>
              <a:r>
                <a:rPr lang="en-US" baseline="-25000"/>
                <a:t>CD</a:t>
              </a:r>
              <a:endParaRPr lang="en-US"/>
            </a:p>
          </p:txBody>
        </p:sp>
        <p:sp>
          <p:nvSpPr>
            <p:cNvPr id="14346" name="Line 85"/>
            <p:cNvSpPr>
              <a:spLocks noChangeShapeType="1"/>
            </p:cNvSpPr>
            <p:nvPr/>
          </p:nvSpPr>
          <p:spPr bwMode="auto">
            <a:xfrm>
              <a:off x="1151962" y="4495800"/>
              <a:ext cx="685800" cy="0"/>
            </a:xfrm>
            <a:prstGeom prst="line">
              <a:avLst/>
            </a:prstGeom>
            <a:noFill/>
            <a:ln w="38100">
              <a:solidFill>
                <a:srgbClr val="0033CC"/>
              </a:solidFill>
              <a:round/>
              <a:headEnd type="triangle" w="med" len="med"/>
              <a:tailEnd/>
            </a:ln>
            <a:extLst>
              <a:ext uri="{909E8E84-426E-40DD-AFC4-6F175D3DCCD1}">
                <a14:hiddenFill xmlns:a14="http://schemas.microsoft.com/office/drawing/2010/main">
                  <a:noFill/>
                </a14:hiddenFill>
              </a:ext>
            </a:extLst>
          </p:spPr>
          <p:txBody>
            <a:bodyPr wrap="none"/>
            <a:lstStyle/>
            <a:p>
              <a:endParaRPr lang="en-US"/>
            </a:p>
          </p:txBody>
        </p:sp>
        <p:sp>
          <p:nvSpPr>
            <p:cNvPr id="14347" name="Line 86"/>
            <p:cNvSpPr>
              <a:spLocks noChangeShapeType="1"/>
            </p:cNvSpPr>
            <p:nvPr/>
          </p:nvSpPr>
          <p:spPr bwMode="auto">
            <a:xfrm flipH="1">
              <a:off x="762000" y="4495800"/>
              <a:ext cx="381000" cy="6858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348" name="Line 87"/>
            <p:cNvSpPr>
              <a:spLocks noChangeShapeType="1"/>
            </p:cNvSpPr>
            <p:nvPr/>
          </p:nvSpPr>
          <p:spPr bwMode="auto">
            <a:xfrm>
              <a:off x="1143000" y="4495800"/>
              <a:ext cx="381000" cy="6096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349" name="Text Box 91"/>
            <p:cNvSpPr txBox="1">
              <a:spLocks noChangeArrowheads="1"/>
            </p:cNvSpPr>
            <p:nvPr/>
          </p:nvSpPr>
          <p:spPr bwMode="auto">
            <a:xfrm>
              <a:off x="1066800" y="4114800"/>
              <a:ext cx="45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a:t>D</a:t>
              </a:r>
            </a:p>
          </p:txBody>
        </p:sp>
        <p:sp>
          <p:nvSpPr>
            <p:cNvPr id="14350" name="Text Box 92"/>
            <p:cNvSpPr txBox="1">
              <a:spLocks noChangeArrowheads="1"/>
            </p:cNvSpPr>
            <p:nvPr/>
          </p:nvSpPr>
          <p:spPr bwMode="auto">
            <a:xfrm>
              <a:off x="1371823" y="4115002"/>
              <a:ext cx="838200" cy="396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a:t>450 lb</a:t>
              </a:r>
            </a:p>
          </p:txBody>
        </p:sp>
        <p:sp>
          <p:nvSpPr>
            <p:cNvPr id="14351" name="Arc 93"/>
            <p:cNvSpPr>
              <a:spLocks/>
            </p:cNvSpPr>
            <p:nvPr/>
          </p:nvSpPr>
          <p:spPr bwMode="auto">
            <a:xfrm flipV="1">
              <a:off x="1295400" y="4494213"/>
              <a:ext cx="228600" cy="300038"/>
            </a:xfrm>
            <a:custGeom>
              <a:avLst/>
              <a:gdLst>
                <a:gd name="T0" fmla="*/ 490467557 w 21600"/>
                <a:gd name="T1" fmla="*/ 0 h 21282"/>
                <a:gd name="T2" fmla="*/ 2147483647 w 21600"/>
                <a:gd name="T3" fmla="*/ 2147483647 h 21282"/>
                <a:gd name="T4" fmla="*/ 0 w 21600"/>
                <a:gd name="T5" fmla="*/ 2147483647 h 21282"/>
                <a:gd name="T6" fmla="*/ 0 60000 65536"/>
                <a:gd name="T7" fmla="*/ 0 60000 65536"/>
                <a:gd name="T8" fmla="*/ 0 60000 65536"/>
                <a:gd name="T9" fmla="*/ 0 w 21600"/>
                <a:gd name="T10" fmla="*/ 0 h 21282"/>
                <a:gd name="T11" fmla="*/ 21600 w 21600"/>
                <a:gd name="T12" fmla="*/ 21282 h 21282"/>
              </a:gdLst>
              <a:ahLst/>
              <a:cxnLst>
                <a:cxn ang="T6">
                  <a:pos x="T0" y="T1"/>
                </a:cxn>
                <a:cxn ang="T7">
                  <a:pos x="T2" y="T3"/>
                </a:cxn>
                <a:cxn ang="T8">
                  <a:pos x="T4" y="T5"/>
                </a:cxn>
              </a:cxnLst>
              <a:rect l="T9" t="T10" r="T11" b="T12"/>
              <a:pathLst>
                <a:path w="21600" h="21282" fill="none" extrusionOk="0">
                  <a:moveTo>
                    <a:pt x="3693" y="0"/>
                  </a:moveTo>
                  <a:cubicBezTo>
                    <a:pt x="14043" y="1796"/>
                    <a:pt x="21600" y="10777"/>
                    <a:pt x="21600" y="21282"/>
                  </a:cubicBezTo>
                </a:path>
                <a:path w="21600" h="21282" stroke="0" extrusionOk="0">
                  <a:moveTo>
                    <a:pt x="3693" y="0"/>
                  </a:moveTo>
                  <a:cubicBezTo>
                    <a:pt x="14043" y="1796"/>
                    <a:pt x="21600" y="10777"/>
                    <a:pt x="21600" y="21282"/>
                  </a:cubicBezTo>
                  <a:lnTo>
                    <a:pt x="0" y="21282"/>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52" name="Text Box 94"/>
            <p:cNvSpPr txBox="1">
              <a:spLocks noChangeArrowheads="1"/>
            </p:cNvSpPr>
            <p:nvPr/>
          </p:nvSpPr>
          <p:spPr bwMode="auto">
            <a:xfrm>
              <a:off x="457200" y="5105400"/>
              <a:ext cx="762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a:t>F</a:t>
              </a:r>
              <a:r>
                <a:rPr lang="en-US" sz="2000" baseline="-25000"/>
                <a:t>AD</a:t>
              </a:r>
              <a:endParaRPr lang="en-US" sz="2000"/>
            </a:p>
          </p:txBody>
        </p:sp>
        <p:sp>
          <p:nvSpPr>
            <p:cNvPr id="14353" name="Text Box 95"/>
            <p:cNvSpPr txBox="1">
              <a:spLocks noChangeArrowheads="1"/>
            </p:cNvSpPr>
            <p:nvPr/>
          </p:nvSpPr>
          <p:spPr bwMode="auto">
            <a:xfrm>
              <a:off x="457199" y="5562600"/>
              <a:ext cx="21446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u="sng" dirty="0">
                  <a:solidFill>
                    <a:srgbClr val="0000FA"/>
                  </a:solidFill>
                </a:rPr>
                <a:t>FBD of pin D</a:t>
              </a:r>
            </a:p>
          </p:txBody>
        </p:sp>
        <p:cxnSp>
          <p:nvCxnSpPr>
            <p:cNvPr id="14354" name="Straight Connector 41"/>
            <p:cNvCxnSpPr>
              <a:cxnSpLocks noChangeShapeType="1"/>
            </p:cNvCxnSpPr>
            <p:nvPr/>
          </p:nvCxnSpPr>
          <p:spPr bwMode="auto">
            <a:xfrm>
              <a:off x="533400" y="4495800"/>
              <a:ext cx="609600"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4355" name="Arc 93"/>
            <p:cNvSpPr>
              <a:spLocks/>
            </p:cNvSpPr>
            <p:nvPr/>
          </p:nvSpPr>
          <p:spPr bwMode="auto">
            <a:xfrm flipH="1" flipV="1">
              <a:off x="720525" y="4495800"/>
              <a:ext cx="228600" cy="300038"/>
            </a:xfrm>
            <a:custGeom>
              <a:avLst/>
              <a:gdLst>
                <a:gd name="T0" fmla="*/ 490467557 w 21600"/>
                <a:gd name="T1" fmla="*/ 0 h 21282"/>
                <a:gd name="T2" fmla="*/ 2147483647 w 21600"/>
                <a:gd name="T3" fmla="*/ 2147483647 h 21282"/>
                <a:gd name="T4" fmla="*/ 0 w 21600"/>
                <a:gd name="T5" fmla="*/ 2147483647 h 21282"/>
                <a:gd name="T6" fmla="*/ 0 60000 65536"/>
                <a:gd name="T7" fmla="*/ 0 60000 65536"/>
                <a:gd name="T8" fmla="*/ 0 60000 65536"/>
                <a:gd name="T9" fmla="*/ 0 w 21600"/>
                <a:gd name="T10" fmla="*/ 0 h 21282"/>
                <a:gd name="T11" fmla="*/ 21600 w 21600"/>
                <a:gd name="T12" fmla="*/ 21282 h 21282"/>
              </a:gdLst>
              <a:ahLst/>
              <a:cxnLst>
                <a:cxn ang="T6">
                  <a:pos x="T0" y="T1"/>
                </a:cxn>
                <a:cxn ang="T7">
                  <a:pos x="T2" y="T3"/>
                </a:cxn>
                <a:cxn ang="T8">
                  <a:pos x="T4" y="T5"/>
                </a:cxn>
              </a:cxnLst>
              <a:rect l="T9" t="T10" r="T11" b="T12"/>
              <a:pathLst>
                <a:path w="21600" h="21282" fill="none" extrusionOk="0">
                  <a:moveTo>
                    <a:pt x="3693" y="0"/>
                  </a:moveTo>
                  <a:cubicBezTo>
                    <a:pt x="14043" y="1796"/>
                    <a:pt x="21600" y="10777"/>
                    <a:pt x="21600" y="21282"/>
                  </a:cubicBezTo>
                </a:path>
                <a:path w="21600" h="21282" stroke="0" extrusionOk="0">
                  <a:moveTo>
                    <a:pt x="3693" y="0"/>
                  </a:moveTo>
                  <a:cubicBezTo>
                    <a:pt x="14043" y="1796"/>
                    <a:pt x="21600" y="10777"/>
                    <a:pt x="21600" y="21282"/>
                  </a:cubicBezTo>
                  <a:lnTo>
                    <a:pt x="0" y="21282"/>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56" name="Text Box 81"/>
            <p:cNvSpPr txBox="1">
              <a:spLocks noChangeArrowheads="1"/>
            </p:cNvSpPr>
            <p:nvPr/>
          </p:nvSpPr>
          <p:spPr bwMode="auto">
            <a:xfrm>
              <a:off x="392575" y="4509300"/>
              <a:ext cx="685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a:t>45 </a:t>
              </a:r>
              <a:r>
                <a:rPr lang="en-US" sz="2000">
                  <a:cs typeface="Times New Roman" pitchFamily="18" charset="0"/>
                </a:rPr>
                <a:t>º</a:t>
              </a:r>
              <a:endParaRPr lang="en-US" sz="2000"/>
            </a:p>
          </p:txBody>
        </p:sp>
      </p:grpSp>
      <p:pic>
        <p:nvPicPr>
          <p:cNvPr id="14343" name="Picture 25" descr="CH 6 Truss Example II"/>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1219200"/>
            <a:ext cx="2895600" cy="196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EXAMPLE </a:t>
            </a:r>
            <a:r>
              <a:rPr lang="en-US" sz="2000" b="1" kern="1200" dirty="0" smtClean="0">
                <a:solidFill>
                  <a:srgbClr val="000096"/>
                </a:solidFill>
                <a:effectLst/>
                <a:latin typeface="Times New Roman" panose="02020603050405020304" pitchFamily="18" charset="0"/>
                <a:ea typeface="+mn-ea"/>
                <a:cs typeface="+mn-cs"/>
              </a:rPr>
              <a:t>(continued)</a:t>
            </a:r>
            <a:endParaRPr lang="en-US" dirty="0" smtClean="0">
              <a:solidFill>
                <a:srgbClr val="000096"/>
              </a:solidFill>
              <a:effectLst/>
            </a:endParaRPr>
          </a:p>
        </p:txBody>
      </p:sp>
      <p:sp>
        <p:nvSpPr>
          <p:cNvPr id="4" name="Rectangle 3"/>
          <p:cNvSpPr/>
          <p:nvPr/>
        </p:nvSpPr>
        <p:spPr>
          <a:xfrm>
            <a:off x="1510476" y="5133805"/>
            <a:ext cx="6123047" cy="1015663"/>
          </a:xfrm>
          <a:prstGeom prst="rect">
            <a:avLst/>
          </a:prstGeom>
        </p:spPr>
        <p:txBody>
          <a:bodyPr wrap="square">
            <a:spAutoFit/>
          </a:bodyPr>
          <a:lstStyle/>
          <a:p>
            <a:pPr eaLnBrk="1" hangingPunct="1">
              <a:spcBef>
                <a:spcPct val="50000"/>
              </a:spcBef>
            </a:pPr>
            <a:r>
              <a:rPr lang="en-US" sz="2400" dirty="0">
                <a:solidFill>
                  <a:schemeClr val="hlink"/>
                </a:solidFill>
              </a:rPr>
              <a:t> </a:t>
            </a:r>
            <a:r>
              <a:rPr lang="en-US" sz="2400" u="sng" dirty="0">
                <a:solidFill>
                  <a:srgbClr val="0000FA"/>
                </a:solidFill>
              </a:rPr>
              <a:t>F</a:t>
            </a:r>
            <a:r>
              <a:rPr lang="en-US" sz="2400" u="sng" baseline="-25000" dirty="0">
                <a:solidFill>
                  <a:srgbClr val="0000FA"/>
                </a:solidFill>
              </a:rPr>
              <a:t>CD</a:t>
            </a:r>
            <a:r>
              <a:rPr lang="en-US" sz="2400" u="sng" dirty="0">
                <a:solidFill>
                  <a:srgbClr val="0000FA"/>
                </a:solidFill>
              </a:rPr>
              <a:t>  =  318  </a:t>
            </a:r>
            <a:r>
              <a:rPr lang="en-US" sz="2400" u="sng" dirty="0" err="1">
                <a:solidFill>
                  <a:srgbClr val="0000FA"/>
                </a:solidFill>
              </a:rPr>
              <a:t>lb</a:t>
            </a:r>
            <a:r>
              <a:rPr lang="en-US" sz="2400" u="sng" dirty="0">
                <a:solidFill>
                  <a:srgbClr val="0000FA"/>
                </a:solidFill>
              </a:rPr>
              <a:t> (Tension) or (T)  </a:t>
            </a:r>
          </a:p>
          <a:p>
            <a:pPr eaLnBrk="1" hangingPunct="1">
              <a:spcBef>
                <a:spcPct val="50000"/>
              </a:spcBef>
            </a:pPr>
            <a:r>
              <a:rPr lang="en-US" sz="2400" dirty="0"/>
              <a:t>and   </a:t>
            </a:r>
            <a:r>
              <a:rPr lang="en-US" sz="2400" u="sng" dirty="0">
                <a:solidFill>
                  <a:srgbClr val="0000FA"/>
                </a:solidFill>
              </a:rPr>
              <a:t>F</a:t>
            </a:r>
            <a:r>
              <a:rPr lang="en-US" sz="2400" u="sng" baseline="-25000" dirty="0">
                <a:solidFill>
                  <a:srgbClr val="0000FA"/>
                </a:solidFill>
              </a:rPr>
              <a:t>AD</a:t>
            </a:r>
            <a:r>
              <a:rPr lang="en-US" sz="2400" u="sng" dirty="0">
                <a:solidFill>
                  <a:srgbClr val="0000FA"/>
                </a:solidFill>
              </a:rPr>
              <a:t>  =  </a:t>
            </a:r>
            <a:r>
              <a:rPr lang="en-US" sz="2400" u="sng" dirty="0">
                <a:solidFill>
                  <a:srgbClr val="0000FA"/>
                </a:solidFill>
                <a:cs typeface="Times New Roman" pitchFamily="18" charset="0"/>
              </a:rPr>
              <a:t>–</a:t>
            </a:r>
            <a:r>
              <a:rPr lang="en-US" sz="2400" u="sng" dirty="0">
                <a:solidFill>
                  <a:srgbClr val="0000FA"/>
                </a:solidFill>
              </a:rPr>
              <a:t> 318  </a:t>
            </a:r>
            <a:r>
              <a:rPr lang="en-US" sz="2400" u="sng" dirty="0" err="1">
                <a:solidFill>
                  <a:srgbClr val="0000FA"/>
                </a:solidFill>
              </a:rPr>
              <a:t>lb</a:t>
            </a:r>
            <a:r>
              <a:rPr lang="en-US" sz="2400" u="sng" dirty="0">
                <a:solidFill>
                  <a:srgbClr val="0000FA"/>
                </a:solidFill>
              </a:rPr>
              <a:t> (Compression) or (C)</a:t>
            </a:r>
            <a:endParaRPr lang="en-US" sz="2400" u="sng"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67"/>
                                        </p:tgtEl>
                                        <p:attrNameLst>
                                          <p:attrName>style.visibility</p:attrName>
                                        </p:attrNameLst>
                                      </p:cBhvr>
                                      <p:to>
                                        <p:strVal val="visible"/>
                                      </p:to>
                                    </p:set>
                                    <p:anim calcmode="lin" valueType="num">
                                      <p:cBhvr additive="base">
                                        <p:cTn id="13" dur="500" fill="hold"/>
                                        <p:tgtEl>
                                          <p:spTgt spid="40967"/>
                                        </p:tgtEl>
                                        <p:attrNameLst>
                                          <p:attrName>ppt_x</p:attrName>
                                        </p:attrNameLst>
                                      </p:cBhvr>
                                      <p:tavLst>
                                        <p:tav tm="0">
                                          <p:val>
                                            <p:strVal val="0-#ppt_w/2"/>
                                          </p:val>
                                        </p:tav>
                                        <p:tav tm="100000">
                                          <p:val>
                                            <p:strVal val="#ppt_x"/>
                                          </p:val>
                                        </p:tav>
                                      </p:tavLst>
                                    </p:anim>
                                    <p:anim calcmode="lin" valueType="num">
                                      <p:cBhvr additive="base">
                                        <p:cTn id="14" dur="500" fill="hold"/>
                                        <p:tgtEl>
                                          <p:spTgt spid="4096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7" grpId="0" autoUpdateAnimBg="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7" name="Text Box 7"/>
          <p:cNvSpPr txBox="1">
            <a:spLocks noChangeArrowheads="1"/>
          </p:cNvSpPr>
          <p:nvPr/>
        </p:nvSpPr>
        <p:spPr bwMode="auto">
          <a:xfrm>
            <a:off x="749808" y="4195465"/>
            <a:ext cx="810158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  </a:t>
            </a:r>
            <a:r>
              <a:rPr lang="en-US" sz="2400" dirty="0">
                <a:sym typeface="Symbol" pitchFamily="18" charset="2"/>
              </a:rPr>
              <a:t>   F</a:t>
            </a:r>
            <a:r>
              <a:rPr lang="en-US" sz="2400" baseline="-25000" dirty="0">
                <a:sym typeface="Symbol" pitchFamily="18" charset="2"/>
              </a:rPr>
              <a:t>X</a:t>
            </a:r>
            <a:r>
              <a:rPr lang="en-US" sz="2400" dirty="0">
                <a:sym typeface="Symbol" pitchFamily="18" charset="2"/>
              </a:rPr>
              <a:t>  = F</a:t>
            </a:r>
            <a:r>
              <a:rPr lang="en-US" sz="2400" baseline="-25000" dirty="0">
                <a:sym typeface="Symbol" pitchFamily="18" charset="2"/>
              </a:rPr>
              <a:t>AB</a:t>
            </a:r>
            <a:r>
              <a:rPr lang="en-US" sz="2400" dirty="0">
                <a:sym typeface="Symbol" pitchFamily="18" charset="2"/>
              </a:rPr>
              <a:t> </a:t>
            </a:r>
            <a:r>
              <a:rPr lang="en-US" sz="2400" dirty="0">
                <a:cs typeface="Times New Roman" pitchFamily="18" charset="0"/>
                <a:sym typeface="Symbol" pitchFamily="18" charset="2"/>
              </a:rPr>
              <a:t>+</a:t>
            </a:r>
            <a:r>
              <a:rPr lang="en-US" sz="2400" dirty="0"/>
              <a:t> </a:t>
            </a:r>
            <a:r>
              <a:rPr lang="en-US" sz="2400" dirty="0">
                <a:sym typeface="Symbol" pitchFamily="18" charset="2"/>
              </a:rPr>
              <a:t>(</a:t>
            </a:r>
            <a:r>
              <a:rPr lang="en-US" sz="2400" dirty="0">
                <a:cs typeface="Times New Roman" pitchFamily="18" charset="0"/>
              </a:rPr>
              <a:t>– </a:t>
            </a:r>
            <a:r>
              <a:rPr lang="en-US" sz="2400" dirty="0">
                <a:sym typeface="Symbol" pitchFamily="18" charset="2"/>
              </a:rPr>
              <a:t>318) cos 45</a:t>
            </a:r>
            <a:r>
              <a:rPr lang="en-US" sz="2400" dirty="0">
                <a:cs typeface="Times New Roman" pitchFamily="18" charset="0"/>
                <a:sym typeface="Symbol" pitchFamily="18" charset="2"/>
              </a:rPr>
              <a:t>° </a:t>
            </a:r>
            <a:r>
              <a:rPr lang="en-US" sz="2400" dirty="0"/>
              <a:t>=  0;       </a:t>
            </a:r>
            <a:r>
              <a:rPr lang="en-US" sz="2400" u="sng" dirty="0">
                <a:solidFill>
                  <a:srgbClr val="0000FA"/>
                </a:solidFill>
              </a:rPr>
              <a:t>F</a:t>
            </a:r>
            <a:r>
              <a:rPr lang="en-US" sz="2400" u="sng" baseline="-25000" dirty="0">
                <a:solidFill>
                  <a:srgbClr val="0000FA"/>
                </a:solidFill>
              </a:rPr>
              <a:t>AB</a:t>
            </a:r>
            <a:r>
              <a:rPr lang="en-US" sz="2400" u="sng" dirty="0">
                <a:solidFill>
                  <a:srgbClr val="0000FA"/>
                </a:solidFill>
              </a:rPr>
              <a:t>  =  225  lb (T)</a:t>
            </a:r>
          </a:p>
          <a:p>
            <a:pPr eaLnBrk="1" hangingPunct="1">
              <a:spcBef>
                <a:spcPct val="50000"/>
              </a:spcBef>
            </a:pPr>
            <a:endParaRPr lang="en-US" sz="2400" u="sng" dirty="0"/>
          </a:p>
          <a:p>
            <a:pPr eaLnBrk="1" hangingPunct="1">
              <a:spcBef>
                <a:spcPct val="50000"/>
              </a:spcBef>
            </a:pPr>
            <a:r>
              <a:rPr lang="en-US" sz="2400" dirty="0"/>
              <a:t>Could you have analyzed Joint C instead of A?</a:t>
            </a:r>
            <a:r>
              <a:rPr lang="en-US" sz="2400" u="sng" dirty="0"/>
              <a:t> </a:t>
            </a:r>
            <a:endParaRPr lang="en-US" sz="2400" dirty="0"/>
          </a:p>
        </p:txBody>
      </p:sp>
      <p:grpSp>
        <p:nvGrpSpPr>
          <p:cNvPr id="15367" name="Group 23"/>
          <p:cNvGrpSpPr>
            <a:grpSpLocks/>
          </p:cNvGrpSpPr>
          <p:nvPr/>
        </p:nvGrpSpPr>
        <p:grpSpPr bwMode="auto">
          <a:xfrm>
            <a:off x="685800" y="1043190"/>
            <a:ext cx="2895600" cy="2578100"/>
            <a:chOff x="432" y="576"/>
            <a:chExt cx="1824" cy="1624"/>
          </a:xfrm>
        </p:grpSpPr>
        <p:sp>
          <p:nvSpPr>
            <p:cNvPr id="15368" name="Rectangle 29"/>
            <p:cNvSpPr>
              <a:spLocks noChangeArrowheads="1"/>
            </p:cNvSpPr>
            <p:nvPr/>
          </p:nvSpPr>
          <p:spPr bwMode="auto">
            <a:xfrm>
              <a:off x="624" y="576"/>
              <a:ext cx="1451"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buFont typeface="Symbol" pitchFamily="18" charset="2"/>
                <a:buNone/>
              </a:pPr>
              <a:r>
                <a:rPr lang="en-US" sz="2400" dirty="0">
                  <a:cs typeface="Times New Roman" pitchFamily="18" charset="0"/>
                </a:rPr>
                <a:t>Analyzing pin A:</a:t>
              </a:r>
            </a:p>
          </p:txBody>
        </p:sp>
        <p:pic>
          <p:nvPicPr>
            <p:cNvPr id="15369" name="Picture 22" descr="CH 6 Truss Example II"/>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2" y="960"/>
              <a:ext cx="1824" cy="1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itle 2"/>
          <p:cNvSpPr>
            <a:spLocks noGrp="1"/>
          </p:cNvSpPr>
          <p:nvPr>
            <p:ph type="title" idx="4294967295"/>
          </p:nvPr>
        </p:nvSpPr>
        <p:spPr/>
        <p:txBody>
          <a:bodyPr>
            <a:normAutofit/>
          </a:bodyPr>
          <a:lstStyle/>
          <a:p>
            <a:pPr rtl="0" eaLnBrk="1" fontAlgn="base" hangingPunct="1"/>
            <a:r>
              <a:rPr lang="en-US" sz="2400" b="1" kern="1200" dirty="0" smtClean="0">
                <a:solidFill>
                  <a:srgbClr val="000096"/>
                </a:solidFill>
                <a:effectLst/>
                <a:ea typeface="+mn-ea"/>
                <a:cs typeface="+mn-cs"/>
              </a:rPr>
              <a:t>EXAMPLE  (continued)</a:t>
            </a:r>
            <a:endParaRPr lang="en-US" sz="2400" dirty="0" smtClean="0">
              <a:solidFill>
                <a:srgbClr val="000096"/>
              </a:solidFill>
              <a:effectLst/>
            </a:endParaRPr>
          </a:p>
        </p:txBody>
      </p:sp>
      <p:grpSp>
        <p:nvGrpSpPr>
          <p:cNvPr id="5" name="Group 4"/>
          <p:cNvGrpSpPr/>
          <p:nvPr/>
        </p:nvGrpSpPr>
        <p:grpSpPr>
          <a:xfrm>
            <a:off x="4572000" y="1371600"/>
            <a:ext cx="3955502" cy="2138065"/>
            <a:chOff x="4572000" y="1371600"/>
            <a:chExt cx="3955502" cy="2138065"/>
          </a:xfrm>
        </p:grpSpPr>
        <p:grpSp>
          <p:nvGrpSpPr>
            <p:cNvPr id="2" name="Group 28"/>
            <p:cNvGrpSpPr>
              <a:grpSpLocks/>
            </p:cNvGrpSpPr>
            <p:nvPr/>
          </p:nvGrpSpPr>
          <p:grpSpPr bwMode="auto">
            <a:xfrm>
              <a:off x="4572000" y="1371600"/>
              <a:ext cx="2432304" cy="2138065"/>
              <a:chOff x="4724400" y="762000"/>
              <a:chExt cx="2432304" cy="2138065"/>
            </a:xfrm>
          </p:grpSpPr>
          <p:sp>
            <p:nvSpPr>
              <p:cNvPr id="15370" name="Text Box 81"/>
              <p:cNvSpPr txBox="1">
                <a:spLocks noChangeArrowheads="1"/>
              </p:cNvSpPr>
              <p:nvPr/>
            </p:nvSpPr>
            <p:spPr bwMode="auto">
              <a:xfrm>
                <a:off x="5486400" y="1219200"/>
                <a:ext cx="685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dirty="0"/>
                  <a:t>45 </a:t>
                </a:r>
                <a:r>
                  <a:rPr lang="en-US" sz="2000" dirty="0">
                    <a:cs typeface="Times New Roman" pitchFamily="18" charset="0"/>
                  </a:rPr>
                  <a:t>º</a:t>
                </a:r>
                <a:endParaRPr lang="en-US" sz="2000" dirty="0"/>
              </a:p>
            </p:txBody>
          </p:sp>
          <p:sp>
            <p:nvSpPr>
              <p:cNvPr id="15371" name="Text Box 82"/>
              <p:cNvSpPr txBox="1">
                <a:spLocks noChangeArrowheads="1"/>
              </p:cNvSpPr>
              <p:nvPr/>
            </p:nvSpPr>
            <p:spPr bwMode="auto">
              <a:xfrm>
                <a:off x="5715000" y="1626513"/>
                <a:ext cx="8382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a:t>F</a:t>
                </a:r>
                <a:r>
                  <a:rPr lang="en-US" baseline="-25000"/>
                  <a:t>AB</a:t>
                </a:r>
                <a:endParaRPr lang="en-US"/>
              </a:p>
            </p:txBody>
          </p:sp>
          <p:sp>
            <p:nvSpPr>
              <p:cNvPr id="15372" name="Line 86"/>
              <p:cNvSpPr>
                <a:spLocks noChangeShapeType="1"/>
              </p:cNvSpPr>
              <p:nvPr/>
            </p:nvSpPr>
            <p:spPr bwMode="auto">
              <a:xfrm flipH="1">
                <a:off x="5105400" y="1013750"/>
                <a:ext cx="381000" cy="685800"/>
              </a:xfrm>
              <a:prstGeom prst="line">
                <a:avLst/>
              </a:prstGeom>
              <a:noFill/>
              <a:ln w="38100">
                <a:solidFill>
                  <a:srgbClr val="FF0000"/>
                </a:solidFill>
                <a:round/>
                <a:headEnd type="triangle" w="med" len="med"/>
                <a:tailEnd/>
              </a:ln>
              <a:extLst>
                <a:ext uri="{909E8E84-426E-40DD-AFC4-6F175D3DCCD1}">
                  <a14:hiddenFill xmlns:a14="http://schemas.microsoft.com/office/drawing/2010/main">
                    <a:noFill/>
                  </a14:hiddenFill>
                </a:ext>
              </a:extLst>
            </p:spPr>
            <p:txBody>
              <a:bodyPr wrap="none"/>
              <a:lstStyle/>
              <a:p>
                <a:endParaRPr lang="en-US"/>
              </a:p>
            </p:txBody>
          </p:sp>
          <p:sp>
            <p:nvSpPr>
              <p:cNvPr id="15373" name="Text Box 91"/>
              <p:cNvSpPr txBox="1">
                <a:spLocks noChangeArrowheads="1"/>
              </p:cNvSpPr>
              <p:nvPr/>
            </p:nvSpPr>
            <p:spPr bwMode="auto">
              <a:xfrm>
                <a:off x="4724400" y="1355725"/>
                <a:ext cx="45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a:t>A</a:t>
                </a:r>
              </a:p>
            </p:txBody>
          </p:sp>
          <p:sp>
            <p:nvSpPr>
              <p:cNvPr id="15374" name="Arc 93"/>
              <p:cNvSpPr>
                <a:spLocks/>
              </p:cNvSpPr>
              <p:nvPr/>
            </p:nvSpPr>
            <p:spPr bwMode="auto">
              <a:xfrm>
                <a:off x="5246225" y="1424650"/>
                <a:ext cx="228600" cy="300038"/>
              </a:xfrm>
              <a:custGeom>
                <a:avLst/>
                <a:gdLst>
                  <a:gd name="T0" fmla="*/ 490467557 w 21600"/>
                  <a:gd name="T1" fmla="*/ 0 h 21282"/>
                  <a:gd name="T2" fmla="*/ 2147483647 w 21600"/>
                  <a:gd name="T3" fmla="*/ 2147483647 h 21282"/>
                  <a:gd name="T4" fmla="*/ 0 w 21600"/>
                  <a:gd name="T5" fmla="*/ 2147483647 h 21282"/>
                  <a:gd name="T6" fmla="*/ 0 60000 65536"/>
                  <a:gd name="T7" fmla="*/ 0 60000 65536"/>
                  <a:gd name="T8" fmla="*/ 0 60000 65536"/>
                  <a:gd name="T9" fmla="*/ 0 w 21600"/>
                  <a:gd name="T10" fmla="*/ 0 h 21282"/>
                  <a:gd name="T11" fmla="*/ 21600 w 21600"/>
                  <a:gd name="T12" fmla="*/ 21282 h 21282"/>
                </a:gdLst>
                <a:ahLst/>
                <a:cxnLst>
                  <a:cxn ang="T6">
                    <a:pos x="T0" y="T1"/>
                  </a:cxn>
                  <a:cxn ang="T7">
                    <a:pos x="T2" y="T3"/>
                  </a:cxn>
                  <a:cxn ang="T8">
                    <a:pos x="T4" y="T5"/>
                  </a:cxn>
                </a:cxnLst>
                <a:rect l="T9" t="T10" r="T11" b="T12"/>
                <a:pathLst>
                  <a:path w="21600" h="21282" fill="none" extrusionOk="0">
                    <a:moveTo>
                      <a:pt x="3693" y="0"/>
                    </a:moveTo>
                    <a:cubicBezTo>
                      <a:pt x="14043" y="1796"/>
                      <a:pt x="21600" y="10777"/>
                      <a:pt x="21600" y="21282"/>
                    </a:cubicBezTo>
                  </a:path>
                  <a:path w="21600" h="21282" stroke="0" extrusionOk="0">
                    <a:moveTo>
                      <a:pt x="3693" y="0"/>
                    </a:moveTo>
                    <a:cubicBezTo>
                      <a:pt x="14043" y="1796"/>
                      <a:pt x="21600" y="10777"/>
                      <a:pt x="21600" y="21282"/>
                    </a:cubicBezTo>
                    <a:lnTo>
                      <a:pt x="0" y="21282"/>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75" name="Text Box 95"/>
              <p:cNvSpPr txBox="1">
                <a:spLocks noChangeArrowheads="1"/>
              </p:cNvSpPr>
              <p:nvPr/>
            </p:nvSpPr>
            <p:spPr bwMode="auto">
              <a:xfrm>
                <a:off x="4953000" y="2438400"/>
                <a:ext cx="22037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u="sng" dirty="0">
                    <a:solidFill>
                      <a:srgbClr val="0000FA"/>
                    </a:solidFill>
                  </a:rPr>
                  <a:t>FBD of pin A</a:t>
                </a:r>
              </a:p>
            </p:txBody>
          </p:sp>
          <p:cxnSp>
            <p:nvCxnSpPr>
              <p:cNvPr id="15376" name="Straight Connector 41"/>
              <p:cNvCxnSpPr>
                <a:cxnSpLocks noChangeShapeType="1"/>
              </p:cNvCxnSpPr>
              <p:nvPr/>
            </p:nvCxnSpPr>
            <p:spPr bwMode="auto">
              <a:xfrm>
                <a:off x="5638800" y="1706300"/>
                <a:ext cx="609600"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5377" name="Straight Arrow Connector 23"/>
              <p:cNvCxnSpPr>
                <a:cxnSpLocks noChangeShapeType="1"/>
              </p:cNvCxnSpPr>
              <p:nvPr/>
            </p:nvCxnSpPr>
            <p:spPr bwMode="auto">
              <a:xfrm>
                <a:off x="5105400" y="1699550"/>
                <a:ext cx="685800" cy="1588"/>
              </a:xfrm>
              <a:prstGeom prst="straightConnector1">
                <a:avLst/>
              </a:prstGeom>
              <a:noFill/>
              <a:ln w="34925" algn="ctr">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15378" name="Text Box 82"/>
              <p:cNvSpPr txBox="1">
                <a:spLocks noChangeArrowheads="1"/>
              </p:cNvSpPr>
              <p:nvPr/>
            </p:nvSpPr>
            <p:spPr bwMode="auto">
              <a:xfrm>
                <a:off x="5410200" y="762000"/>
                <a:ext cx="8382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a:t>F</a:t>
                </a:r>
                <a:r>
                  <a:rPr lang="en-US" baseline="-25000"/>
                  <a:t>AD</a:t>
                </a:r>
                <a:endParaRPr lang="en-US"/>
              </a:p>
            </p:txBody>
          </p:sp>
          <p:cxnSp>
            <p:nvCxnSpPr>
              <p:cNvPr id="15379" name="Straight Arrow Connector 26"/>
              <p:cNvCxnSpPr>
                <a:cxnSpLocks noChangeShapeType="1"/>
              </p:cNvCxnSpPr>
              <p:nvPr/>
            </p:nvCxnSpPr>
            <p:spPr bwMode="auto">
              <a:xfrm rot="5400000" flipH="1" flipV="1">
                <a:off x="4850275" y="1996150"/>
                <a:ext cx="533400" cy="1588"/>
              </a:xfrm>
              <a:prstGeom prst="straightConnector1">
                <a:avLst/>
              </a:prstGeom>
              <a:noFill/>
              <a:ln w="41275" algn="ctr">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15380" name="Text Box 82"/>
              <p:cNvSpPr txBox="1">
                <a:spLocks noChangeArrowheads="1"/>
              </p:cNvSpPr>
              <p:nvPr/>
            </p:nvSpPr>
            <p:spPr bwMode="auto">
              <a:xfrm>
                <a:off x="5105400" y="1981200"/>
                <a:ext cx="8382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a:t>A</a:t>
                </a:r>
                <a:r>
                  <a:rPr lang="en-US" baseline="-25000"/>
                  <a:t>Y</a:t>
                </a:r>
                <a:endParaRPr lang="en-US"/>
              </a:p>
            </p:txBody>
          </p:sp>
        </p:grpSp>
        <p:sp>
          <p:nvSpPr>
            <p:cNvPr id="4" name="Rectangle 3"/>
            <p:cNvSpPr/>
            <p:nvPr/>
          </p:nvSpPr>
          <p:spPr>
            <a:xfrm>
              <a:off x="6568440" y="1423773"/>
              <a:ext cx="1959062" cy="769441"/>
            </a:xfrm>
            <a:prstGeom prst="rect">
              <a:avLst/>
            </a:prstGeom>
          </p:spPr>
          <p:txBody>
            <a:bodyPr wrap="none">
              <a:spAutoFit/>
            </a:bodyPr>
            <a:lstStyle/>
            <a:p>
              <a:r>
                <a:rPr lang="en-US" dirty="0" smtClean="0"/>
                <a:t>Recall </a:t>
              </a:r>
              <a:br>
                <a:rPr lang="en-US" dirty="0" smtClean="0"/>
              </a:br>
              <a:r>
                <a:rPr lang="en-US" dirty="0" smtClean="0"/>
                <a:t>F</a:t>
              </a:r>
              <a:r>
                <a:rPr lang="en-US" baseline="-25000" dirty="0" smtClean="0"/>
                <a:t>AD</a:t>
              </a:r>
              <a:r>
                <a:rPr lang="en-US" dirty="0" smtClean="0"/>
                <a:t> = </a:t>
              </a:r>
              <a:r>
                <a:rPr lang="en-US" dirty="0">
                  <a:cs typeface="Times New Roman" pitchFamily="18" charset="0"/>
                </a:rPr>
                <a:t>–</a:t>
              </a:r>
              <a:r>
                <a:rPr lang="en-US" dirty="0"/>
                <a:t> 318  </a:t>
              </a:r>
              <a:r>
                <a:rPr lang="en-US" dirty="0" err="1"/>
                <a:t>lb</a:t>
              </a:r>
              <a:r>
                <a:rPr lang="en-US" dirty="0"/>
                <a:t> </a:t>
              </a:r>
            </a:p>
          </p:txBody>
        </p:sp>
      </p:gr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67"/>
                                        </p:tgtEl>
                                        <p:attrNameLst>
                                          <p:attrName>style.visibility</p:attrName>
                                        </p:attrNameLst>
                                      </p:cBhvr>
                                      <p:to>
                                        <p:strVal val="visible"/>
                                      </p:to>
                                    </p:set>
                                    <p:anim calcmode="lin" valueType="num">
                                      <p:cBhvr additive="base">
                                        <p:cTn id="13" dur="500" fill="hold"/>
                                        <p:tgtEl>
                                          <p:spTgt spid="40967"/>
                                        </p:tgtEl>
                                        <p:attrNameLst>
                                          <p:attrName>ppt_x</p:attrName>
                                        </p:attrNameLst>
                                      </p:cBhvr>
                                      <p:tavLst>
                                        <p:tav tm="0">
                                          <p:val>
                                            <p:strVal val="0-#ppt_w/2"/>
                                          </p:val>
                                        </p:tav>
                                        <p:tav tm="100000">
                                          <p:val>
                                            <p:strVal val="#ppt_x"/>
                                          </p:val>
                                        </p:tav>
                                      </p:tavLst>
                                    </p:anim>
                                    <p:anim calcmode="lin" valueType="num">
                                      <p:cBhvr additive="base">
                                        <p:cTn id="14" dur="500" fill="hold"/>
                                        <p:tgtEl>
                                          <p:spTgt spid="409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7"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Text Box 2051"/>
          <p:cNvSpPr txBox="1">
            <a:spLocks noChangeArrowheads="1"/>
          </p:cNvSpPr>
          <p:nvPr/>
        </p:nvSpPr>
        <p:spPr bwMode="auto">
          <a:xfrm>
            <a:off x="381000" y="1054995"/>
            <a:ext cx="6096000"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1.   Truss ABC is changed by decreasing its height from H  to 0.9 H.  Width W and load P are kept the same. Which one of the following statements is true for the revised truss as compared to the original truss?</a:t>
            </a:r>
          </a:p>
          <a:p>
            <a:pPr eaLnBrk="1" hangingPunct="1">
              <a:spcBef>
                <a:spcPct val="50000"/>
              </a:spcBef>
            </a:pPr>
            <a:r>
              <a:rPr lang="en-US" sz="2400" dirty="0"/>
              <a:t>	A)  Force in all its members have decreased.</a:t>
            </a:r>
          </a:p>
          <a:p>
            <a:pPr eaLnBrk="1" hangingPunct="1">
              <a:spcBef>
                <a:spcPct val="50000"/>
              </a:spcBef>
            </a:pPr>
            <a:r>
              <a:rPr lang="en-US" sz="2400" dirty="0"/>
              <a:t>	B)  Force in all its members have increased.</a:t>
            </a:r>
          </a:p>
          <a:p>
            <a:pPr eaLnBrk="1" hangingPunct="1">
              <a:spcBef>
                <a:spcPct val="50000"/>
              </a:spcBef>
            </a:pPr>
            <a:r>
              <a:rPr lang="en-US" sz="2400" dirty="0"/>
              <a:t>	C)  Force in all its members have remained 	the same.</a:t>
            </a:r>
          </a:p>
          <a:p>
            <a:pPr eaLnBrk="1" hangingPunct="1">
              <a:spcBef>
                <a:spcPct val="50000"/>
              </a:spcBef>
            </a:pPr>
            <a:r>
              <a:rPr lang="en-US" sz="2400" dirty="0"/>
              <a:t>	D)  None of the above.</a:t>
            </a:r>
          </a:p>
        </p:txBody>
      </p:sp>
      <p:grpSp>
        <p:nvGrpSpPr>
          <p:cNvPr id="16390" name="Group 2101"/>
          <p:cNvGrpSpPr>
            <a:grpSpLocks/>
          </p:cNvGrpSpPr>
          <p:nvPr/>
        </p:nvGrpSpPr>
        <p:grpSpPr bwMode="auto">
          <a:xfrm>
            <a:off x="6498336" y="990600"/>
            <a:ext cx="2057400" cy="2530475"/>
            <a:chOff x="4272" y="624"/>
            <a:chExt cx="1296" cy="1594"/>
          </a:xfrm>
        </p:grpSpPr>
        <p:sp>
          <p:nvSpPr>
            <p:cNvPr id="16414" name="Text Box 2125"/>
            <p:cNvSpPr txBox="1">
              <a:spLocks noChangeArrowheads="1"/>
            </p:cNvSpPr>
            <p:nvPr/>
          </p:nvSpPr>
          <p:spPr bwMode="auto">
            <a:xfrm>
              <a:off x="5184" y="1584"/>
              <a:ext cx="288" cy="25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a:t>C</a:t>
              </a:r>
            </a:p>
          </p:txBody>
        </p:sp>
        <p:sp>
          <p:nvSpPr>
            <p:cNvPr id="16391" name="Line 2102"/>
            <p:cNvSpPr>
              <a:spLocks noChangeShapeType="1"/>
            </p:cNvSpPr>
            <p:nvPr/>
          </p:nvSpPr>
          <p:spPr bwMode="auto">
            <a:xfrm flipH="1">
              <a:off x="4416" y="1152"/>
              <a:ext cx="432" cy="67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6392" name="Line 2103"/>
            <p:cNvSpPr>
              <a:spLocks noChangeShapeType="1"/>
            </p:cNvSpPr>
            <p:nvPr/>
          </p:nvSpPr>
          <p:spPr bwMode="auto">
            <a:xfrm>
              <a:off x="4848" y="1152"/>
              <a:ext cx="384" cy="67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6393" name="Line 2104"/>
            <p:cNvSpPr>
              <a:spLocks noChangeShapeType="1"/>
            </p:cNvSpPr>
            <p:nvPr/>
          </p:nvSpPr>
          <p:spPr bwMode="auto">
            <a:xfrm>
              <a:off x="4416" y="1824"/>
              <a:ext cx="816"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6394" name="Line 2105"/>
            <p:cNvSpPr>
              <a:spLocks noChangeShapeType="1"/>
            </p:cNvSpPr>
            <p:nvPr/>
          </p:nvSpPr>
          <p:spPr bwMode="auto">
            <a:xfrm flipH="1">
              <a:off x="4368" y="1920"/>
              <a:ext cx="48"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6395" name="Line 2106"/>
            <p:cNvSpPr>
              <a:spLocks noChangeShapeType="1"/>
            </p:cNvSpPr>
            <p:nvPr/>
          </p:nvSpPr>
          <p:spPr bwMode="auto">
            <a:xfrm flipH="1">
              <a:off x="4272" y="1920"/>
              <a:ext cx="48"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6396" name="Line 2107"/>
            <p:cNvSpPr>
              <a:spLocks noChangeShapeType="1"/>
            </p:cNvSpPr>
            <p:nvPr/>
          </p:nvSpPr>
          <p:spPr bwMode="auto">
            <a:xfrm>
              <a:off x="4848" y="864"/>
              <a:ext cx="0" cy="288"/>
            </a:xfrm>
            <a:prstGeom prst="line">
              <a:avLst/>
            </a:prstGeom>
            <a:noFill/>
            <a:ln w="38100">
              <a:solidFill>
                <a:srgbClr val="0033CC"/>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397" name="AutoShape 2108"/>
            <p:cNvSpPr>
              <a:spLocks noChangeArrowheads="1"/>
            </p:cNvSpPr>
            <p:nvPr/>
          </p:nvSpPr>
          <p:spPr bwMode="auto">
            <a:xfrm>
              <a:off x="5136" y="1824"/>
              <a:ext cx="96" cy="96"/>
            </a:xfrm>
            <a:prstGeom prst="flowChartConnector">
              <a:avLst/>
            </a:prstGeom>
            <a:solidFill>
              <a:schemeClr val="accent1">
                <a:lumMod val="60000"/>
                <a:lumOff val="40000"/>
              </a:schemeClr>
            </a:solidFill>
            <a:ln w="9525">
              <a:solidFill>
                <a:schemeClr val="tx1"/>
              </a:solidFill>
              <a:round/>
              <a:headEnd/>
              <a:tailEnd/>
            </a:ln>
          </p:spPr>
          <p:txBody>
            <a:bodyPr wrap="none" anchor="ctr"/>
            <a:lstStyle/>
            <a:p>
              <a:endParaRPr lang="en-US"/>
            </a:p>
          </p:txBody>
        </p:sp>
        <p:sp>
          <p:nvSpPr>
            <p:cNvPr id="16398" name="Arc 2109"/>
            <p:cNvSpPr>
              <a:spLocks/>
            </p:cNvSpPr>
            <p:nvPr/>
          </p:nvSpPr>
          <p:spPr bwMode="auto">
            <a:xfrm flipV="1">
              <a:off x="4350" y="1734"/>
              <a:ext cx="151" cy="201"/>
            </a:xfrm>
            <a:custGeom>
              <a:avLst/>
              <a:gdLst>
                <a:gd name="T0" fmla="*/ 0 w 43200"/>
                <a:gd name="T1" fmla="*/ 0 h 39513"/>
                <a:gd name="T2" fmla="*/ 0 w 43200"/>
                <a:gd name="T3" fmla="*/ 0 h 39513"/>
                <a:gd name="T4" fmla="*/ 0 w 43200"/>
                <a:gd name="T5" fmla="*/ 0 h 39513"/>
                <a:gd name="T6" fmla="*/ 0 60000 65536"/>
                <a:gd name="T7" fmla="*/ 0 60000 65536"/>
                <a:gd name="T8" fmla="*/ 0 60000 65536"/>
                <a:gd name="T9" fmla="*/ 0 w 43200"/>
                <a:gd name="T10" fmla="*/ 0 h 39513"/>
                <a:gd name="T11" fmla="*/ 43200 w 43200"/>
                <a:gd name="T12" fmla="*/ 39513 h 39513"/>
              </a:gdLst>
              <a:ahLst/>
              <a:cxnLst>
                <a:cxn ang="T6">
                  <a:pos x="T0" y="T1"/>
                </a:cxn>
                <a:cxn ang="T7">
                  <a:pos x="T2" y="T3"/>
                </a:cxn>
                <a:cxn ang="T8">
                  <a:pos x="T4" y="T5"/>
                </a:cxn>
              </a:cxnLst>
              <a:rect l="T9" t="T10" r="T11" b="T12"/>
              <a:pathLst>
                <a:path w="43200" h="39513" fill="none" extrusionOk="0">
                  <a:moveTo>
                    <a:pt x="37704" y="3517"/>
                  </a:moveTo>
                  <a:cubicBezTo>
                    <a:pt x="41243" y="7477"/>
                    <a:pt x="43200" y="12602"/>
                    <a:pt x="43200" y="17913"/>
                  </a:cubicBezTo>
                  <a:cubicBezTo>
                    <a:pt x="43200" y="29842"/>
                    <a:pt x="33529" y="39513"/>
                    <a:pt x="21600" y="39513"/>
                  </a:cubicBezTo>
                  <a:cubicBezTo>
                    <a:pt x="9670" y="39513"/>
                    <a:pt x="0" y="29842"/>
                    <a:pt x="0" y="17913"/>
                  </a:cubicBezTo>
                  <a:cubicBezTo>
                    <a:pt x="-1" y="10728"/>
                    <a:pt x="3572" y="4014"/>
                    <a:pt x="9530" y="0"/>
                  </a:cubicBezTo>
                </a:path>
                <a:path w="43200" h="39513" stroke="0" extrusionOk="0">
                  <a:moveTo>
                    <a:pt x="37704" y="3517"/>
                  </a:moveTo>
                  <a:cubicBezTo>
                    <a:pt x="41243" y="7477"/>
                    <a:pt x="43200" y="12602"/>
                    <a:pt x="43200" y="17913"/>
                  </a:cubicBezTo>
                  <a:cubicBezTo>
                    <a:pt x="43200" y="29842"/>
                    <a:pt x="33529" y="39513"/>
                    <a:pt x="21600" y="39513"/>
                  </a:cubicBezTo>
                  <a:cubicBezTo>
                    <a:pt x="9670" y="39513"/>
                    <a:pt x="0" y="29842"/>
                    <a:pt x="0" y="17913"/>
                  </a:cubicBezTo>
                  <a:cubicBezTo>
                    <a:pt x="-1" y="10728"/>
                    <a:pt x="3572" y="4014"/>
                    <a:pt x="9530" y="0"/>
                  </a:cubicBezTo>
                  <a:lnTo>
                    <a:pt x="21600" y="17913"/>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399" name="Line 2110"/>
            <p:cNvSpPr>
              <a:spLocks noChangeShapeType="1"/>
            </p:cNvSpPr>
            <p:nvPr/>
          </p:nvSpPr>
          <p:spPr bwMode="auto">
            <a:xfrm>
              <a:off x="4320" y="1920"/>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6400" name="Line 2111"/>
            <p:cNvSpPr>
              <a:spLocks noChangeShapeType="1"/>
            </p:cNvSpPr>
            <p:nvPr/>
          </p:nvSpPr>
          <p:spPr bwMode="auto">
            <a:xfrm>
              <a:off x="5040" y="1920"/>
              <a:ext cx="2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6401" name="Line 2112"/>
            <p:cNvSpPr>
              <a:spLocks noChangeShapeType="1"/>
            </p:cNvSpPr>
            <p:nvPr/>
          </p:nvSpPr>
          <p:spPr bwMode="auto">
            <a:xfrm flipH="1">
              <a:off x="4464" y="1920"/>
              <a:ext cx="48"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6402" name="Line 2113"/>
            <p:cNvSpPr>
              <a:spLocks noChangeShapeType="1"/>
            </p:cNvSpPr>
            <p:nvPr/>
          </p:nvSpPr>
          <p:spPr bwMode="auto">
            <a:xfrm flipH="1">
              <a:off x="4992" y="1920"/>
              <a:ext cx="4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6403" name="Line 2114"/>
            <p:cNvSpPr>
              <a:spLocks noChangeShapeType="1"/>
            </p:cNvSpPr>
            <p:nvPr/>
          </p:nvSpPr>
          <p:spPr bwMode="auto">
            <a:xfrm flipH="1">
              <a:off x="5088" y="1920"/>
              <a:ext cx="4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6404" name="Line 2115"/>
            <p:cNvSpPr>
              <a:spLocks noChangeShapeType="1"/>
            </p:cNvSpPr>
            <p:nvPr/>
          </p:nvSpPr>
          <p:spPr bwMode="auto">
            <a:xfrm flipH="1">
              <a:off x="5184" y="1920"/>
              <a:ext cx="4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6405" name="Line 2116"/>
            <p:cNvSpPr>
              <a:spLocks noChangeShapeType="1"/>
            </p:cNvSpPr>
            <p:nvPr/>
          </p:nvSpPr>
          <p:spPr bwMode="auto">
            <a:xfrm flipH="1">
              <a:off x="5280" y="1920"/>
              <a:ext cx="4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6406" name="Line 2117"/>
            <p:cNvSpPr>
              <a:spLocks noChangeShapeType="1"/>
            </p:cNvSpPr>
            <p:nvPr/>
          </p:nvSpPr>
          <p:spPr bwMode="auto">
            <a:xfrm>
              <a:off x="5184" y="1152"/>
              <a:ext cx="38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6407" name="Line 2118"/>
            <p:cNvSpPr>
              <a:spLocks noChangeShapeType="1"/>
            </p:cNvSpPr>
            <p:nvPr/>
          </p:nvSpPr>
          <p:spPr bwMode="auto">
            <a:xfrm>
              <a:off x="5280" y="1824"/>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6408" name="Line 2119"/>
            <p:cNvSpPr>
              <a:spLocks noChangeShapeType="1"/>
            </p:cNvSpPr>
            <p:nvPr/>
          </p:nvSpPr>
          <p:spPr bwMode="auto">
            <a:xfrm flipV="1">
              <a:off x="5412" y="1152"/>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409" name="Line 2120"/>
            <p:cNvSpPr>
              <a:spLocks noChangeShapeType="1"/>
            </p:cNvSpPr>
            <p:nvPr/>
          </p:nvSpPr>
          <p:spPr bwMode="auto">
            <a:xfrm>
              <a:off x="5412" y="1596"/>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410" name="Text Box 2121"/>
            <p:cNvSpPr txBox="1">
              <a:spLocks noChangeArrowheads="1"/>
            </p:cNvSpPr>
            <p:nvPr/>
          </p:nvSpPr>
          <p:spPr bwMode="auto">
            <a:xfrm>
              <a:off x="5292" y="1392"/>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dirty="0"/>
                <a:t>H</a:t>
              </a:r>
            </a:p>
          </p:txBody>
        </p:sp>
        <p:sp>
          <p:nvSpPr>
            <p:cNvPr id="16411" name="Text Box 2122"/>
            <p:cNvSpPr txBox="1">
              <a:spLocks noChangeArrowheads="1"/>
            </p:cNvSpPr>
            <p:nvPr/>
          </p:nvSpPr>
          <p:spPr bwMode="auto">
            <a:xfrm>
              <a:off x="4752" y="624"/>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a:t>P</a:t>
              </a:r>
            </a:p>
          </p:txBody>
        </p:sp>
        <p:sp>
          <p:nvSpPr>
            <p:cNvPr id="16412" name="Text Box 2123"/>
            <p:cNvSpPr txBox="1">
              <a:spLocks noChangeArrowheads="1"/>
            </p:cNvSpPr>
            <p:nvPr/>
          </p:nvSpPr>
          <p:spPr bwMode="auto">
            <a:xfrm>
              <a:off x="4560" y="1008"/>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a:t>A</a:t>
              </a:r>
            </a:p>
          </p:txBody>
        </p:sp>
        <p:sp>
          <p:nvSpPr>
            <p:cNvPr id="16413" name="Text Box 2124"/>
            <p:cNvSpPr txBox="1">
              <a:spLocks noChangeArrowheads="1"/>
            </p:cNvSpPr>
            <p:nvPr/>
          </p:nvSpPr>
          <p:spPr bwMode="auto">
            <a:xfrm>
              <a:off x="4272" y="1488"/>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a:t>B</a:t>
              </a:r>
            </a:p>
          </p:txBody>
        </p:sp>
        <p:sp>
          <p:nvSpPr>
            <p:cNvPr id="16415" name="Line 2126"/>
            <p:cNvSpPr>
              <a:spLocks noChangeShapeType="1"/>
            </p:cNvSpPr>
            <p:nvPr/>
          </p:nvSpPr>
          <p:spPr bwMode="auto">
            <a:xfrm>
              <a:off x="4416" y="201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6416" name="Line 2127"/>
            <p:cNvSpPr>
              <a:spLocks noChangeShapeType="1"/>
            </p:cNvSpPr>
            <p:nvPr/>
          </p:nvSpPr>
          <p:spPr bwMode="auto">
            <a:xfrm>
              <a:off x="5232" y="201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6417" name="Line 2128"/>
            <p:cNvSpPr>
              <a:spLocks noChangeShapeType="1"/>
            </p:cNvSpPr>
            <p:nvPr/>
          </p:nvSpPr>
          <p:spPr bwMode="auto">
            <a:xfrm flipH="1">
              <a:off x="4416" y="2064"/>
              <a:ext cx="2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418" name="Line 2129"/>
            <p:cNvSpPr>
              <a:spLocks noChangeShapeType="1"/>
            </p:cNvSpPr>
            <p:nvPr/>
          </p:nvSpPr>
          <p:spPr bwMode="auto">
            <a:xfrm>
              <a:off x="4944" y="2064"/>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419" name="Text Box 2130"/>
            <p:cNvSpPr txBox="1">
              <a:spLocks noChangeArrowheads="1"/>
            </p:cNvSpPr>
            <p:nvPr/>
          </p:nvSpPr>
          <p:spPr bwMode="auto">
            <a:xfrm>
              <a:off x="4704" y="1968"/>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a:t>W</a:t>
              </a:r>
            </a:p>
          </p:txBody>
        </p:sp>
      </p:grpSp>
      <p:sp>
        <p:nvSpPr>
          <p:cNvPr id="2" name="Title 1"/>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CONCEPT  QUIZ</a:t>
            </a:r>
            <a:endParaRPr lang="en-US" dirty="0" smtClean="0">
              <a:solidFill>
                <a:srgbClr val="000096"/>
              </a:solidFill>
              <a:effectLst/>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additive="base">
                                        <p:cTn id="7" dur="500" fill="hold"/>
                                        <p:tgtEl>
                                          <p:spTgt spid="53251"/>
                                        </p:tgtEl>
                                        <p:attrNameLst>
                                          <p:attrName>ppt_x</p:attrName>
                                        </p:attrNameLst>
                                      </p:cBhvr>
                                      <p:tavLst>
                                        <p:tav tm="0">
                                          <p:val>
                                            <p:strVal val="0-#ppt_w/2"/>
                                          </p:val>
                                        </p:tav>
                                        <p:tav tm="100000">
                                          <p:val>
                                            <p:strVal val="#ppt_x"/>
                                          </p:val>
                                        </p:tav>
                                      </p:tavLst>
                                    </p:anim>
                                    <p:anim calcmode="lin" valueType="num">
                                      <p:cBhvr additive="base">
                                        <p:cTn id="8" dur="500" fill="hold"/>
                                        <p:tgtEl>
                                          <p:spTgt spid="532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5" name="Line 61"/>
          <p:cNvSpPr>
            <a:spLocks noChangeShapeType="1"/>
          </p:cNvSpPr>
          <p:nvPr/>
        </p:nvSpPr>
        <p:spPr bwMode="auto">
          <a:xfrm>
            <a:off x="6248400" y="2133600"/>
            <a:ext cx="0" cy="1219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5299" name="Text Box 3"/>
          <p:cNvSpPr txBox="1">
            <a:spLocks noChangeArrowheads="1"/>
          </p:cNvSpPr>
          <p:nvPr/>
        </p:nvSpPr>
        <p:spPr bwMode="auto">
          <a:xfrm>
            <a:off x="762000" y="3886200"/>
            <a:ext cx="74676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200">
                <a:solidFill>
                  <a:schemeClr val="tx1"/>
                </a:solidFill>
                <a:latin typeface="Times New Roman" pitchFamily="18" charset="0"/>
              </a:defRPr>
            </a:lvl1pPr>
            <a:lvl2pPr marL="914400" indent="-45720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a:t>2.   For this truss, determine the number of zero-force members.</a:t>
            </a:r>
          </a:p>
          <a:p>
            <a:pPr lvl="1" eaLnBrk="1" hangingPunct="1">
              <a:spcBef>
                <a:spcPct val="50000"/>
              </a:spcBef>
            </a:pPr>
            <a:r>
              <a:rPr lang="en-US" sz="2400"/>
              <a:t>A)  0		B)   1			C)   2</a:t>
            </a:r>
          </a:p>
          <a:p>
            <a:pPr lvl="1" eaLnBrk="1" hangingPunct="1">
              <a:spcBef>
                <a:spcPct val="50000"/>
              </a:spcBef>
            </a:pPr>
            <a:r>
              <a:rPr lang="en-US" sz="2400"/>
              <a:t>D)	3		E)   4</a:t>
            </a:r>
          </a:p>
        </p:txBody>
      </p:sp>
      <p:sp>
        <p:nvSpPr>
          <p:cNvPr id="17414" name="Text Box 50"/>
          <p:cNvSpPr txBox="1">
            <a:spLocks noChangeArrowheads="1"/>
          </p:cNvSpPr>
          <p:nvPr/>
        </p:nvSpPr>
        <p:spPr bwMode="auto">
          <a:xfrm>
            <a:off x="4419600" y="1371600"/>
            <a:ext cx="355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b="1"/>
              <a:t>F</a:t>
            </a:r>
            <a:endParaRPr lang="en-US"/>
          </a:p>
        </p:txBody>
      </p:sp>
      <p:sp>
        <p:nvSpPr>
          <p:cNvPr id="17415" name="Text Box 51"/>
          <p:cNvSpPr txBox="1">
            <a:spLocks noChangeArrowheads="1"/>
          </p:cNvSpPr>
          <p:nvPr/>
        </p:nvSpPr>
        <p:spPr bwMode="auto">
          <a:xfrm>
            <a:off x="5927725" y="1360488"/>
            <a:ext cx="3556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b="1"/>
              <a:t>F</a:t>
            </a:r>
            <a:endParaRPr lang="en-US"/>
          </a:p>
        </p:txBody>
      </p:sp>
      <p:sp>
        <p:nvSpPr>
          <p:cNvPr id="17416" name="Text Box 52"/>
          <p:cNvSpPr txBox="1">
            <a:spLocks noChangeArrowheads="1"/>
          </p:cNvSpPr>
          <p:nvPr/>
        </p:nvSpPr>
        <p:spPr bwMode="auto">
          <a:xfrm>
            <a:off x="6918325" y="1893888"/>
            <a:ext cx="3556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b="1"/>
              <a:t>F</a:t>
            </a:r>
            <a:endParaRPr lang="en-US"/>
          </a:p>
        </p:txBody>
      </p:sp>
      <p:sp>
        <p:nvSpPr>
          <p:cNvPr id="17417" name="AutoShape 53"/>
          <p:cNvSpPr>
            <a:spLocks noChangeArrowheads="1"/>
          </p:cNvSpPr>
          <p:nvPr/>
        </p:nvSpPr>
        <p:spPr bwMode="auto">
          <a:xfrm>
            <a:off x="6172200" y="3276600"/>
            <a:ext cx="152400" cy="152400"/>
          </a:xfrm>
          <a:prstGeom prst="flowChartConnector">
            <a:avLst/>
          </a:prstGeom>
          <a:solidFill>
            <a:schemeClr val="accent1">
              <a:lumMod val="60000"/>
              <a:lumOff val="40000"/>
            </a:schemeClr>
          </a:solidFill>
          <a:ln w="38100">
            <a:solidFill>
              <a:schemeClr val="tx1"/>
            </a:solidFill>
            <a:round/>
            <a:headEnd/>
            <a:tailEnd/>
          </a:ln>
        </p:spPr>
        <p:txBody>
          <a:bodyPr wrap="none" anchor="ctr"/>
          <a:lstStyle/>
          <a:p>
            <a:endParaRPr lang="en-US"/>
          </a:p>
        </p:txBody>
      </p:sp>
      <p:sp>
        <p:nvSpPr>
          <p:cNvPr id="17418" name="Line 54"/>
          <p:cNvSpPr>
            <a:spLocks noChangeShapeType="1"/>
          </p:cNvSpPr>
          <p:nvPr/>
        </p:nvSpPr>
        <p:spPr bwMode="auto">
          <a:xfrm>
            <a:off x="6096000" y="3429000"/>
            <a:ext cx="3048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19" name="Line 55"/>
          <p:cNvSpPr>
            <a:spLocks noChangeShapeType="1"/>
          </p:cNvSpPr>
          <p:nvPr/>
        </p:nvSpPr>
        <p:spPr bwMode="auto">
          <a:xfrm flipH="1">
            <a:off x="2590800" y="2133600"/>
            <a:ext cx="1752600" cy="11430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20" name="Line 56"/>
          <p:cNvSpPr>
            <a:spLocks noChangeShapeType="1"/>
          </p:cNvSpPr>
          <p:nvPr/>
        </p:nvSpPr>
        <p:spPr bwMode="auto">
          <a:xfrm>
            <a:off x="2590800" y="3276600"/>
            <a:ext cx="3657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21" name="Line 57"/>
          <p:cNvSpPr>
            <a:spLocks noChangeShapeType="1"/>
          </p:cNvSpPr>
          <p:nvPr/>
        </p:nvSpPr>
        <p:spPr bwMode="auto">
          <a:xfrm>
            <a:off x="4343400" y="2133600"/>
            <a:ext cx="1905000" cy="11430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22" name="Line 58"/>
          <p:cNvSpPr>
            <a:spLocks noChangeShapeType="1"/>
          </p:cNvSpPr>
          <p:nvPr/>
        </p:nvSpPr>
        <p:spPr bwMode="auto">
          <a:xfrm>
            <a:off x="4343400" y="1676400"/>
            <a:ext cx="0" cy="38100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23" name="Line 59"/>
          <p:cNvSpPr>
            <a:spLocks noChangeShapeType="1"/>
          </p:cNvSpPr>
          <p:nvPr/>
        </p:nvSpPr>
        <p:spPr bwMode="auto">
          <a:xfrm flipV="1">
            <a:off x="2590800" y="2133600"/>
            <a:ext cx="0" cy="11430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24" name="Line 60"/>
          <p:cNvSpPr>
            <a:spLocks noChangeShapeType="1"/>
          </p:cNvSpPr>
          <p:nvPr/>
        </p:nvSpPr>
        <p:spPr bwMode="auto">
          <a:xfrm>
            <a:off x="2590800" y="2133600"/>
            <a:ext cx="3657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26" name="Arc 62"/>
          <p:cNvSpPr>
            <a:spLocks/>
          </p:cNvSpPr>
          <p:nvPr/>
        </p:nvSpPr>
        <p:spPr bwMode="auto">
          <a:xfrm flipV="1">
            <a:off x="2438400" y="3048000"/>
            <a:ext cx="304800" cy="381000"/>
          </a:xfrm>
          <a:custGeom>
            <a:avLst/>
            <a:gdLst>
              <a:gd name="T0" fmla="*/ 568267786 w 43200"/>
              <a:gd name="T1" fmla="*/ 0 h 40247"/>
              <a:gd name="T2" fmla="*/ 168936637 w 43200"/>
              <a:gd name="T3" fmla="*/ 49109174 h 40247"/>
              <a:gd name="T4" fmla="*/ 377667496 w 43200"/>
              <a:gd name="T5" fmla="*/ 1417643054 h 40247"/>
              <a:gd name="T6" fmla="*/ 0 60000 65536"/>
              <a:gd name="T7" fmla="*/ 0 60000 65536"/>
              <a:gd name="T8" fmla="*/ 0 60000 65536"/>
              <a:gd name="T9" fmla="*/ 0 w 43200"/>
              <a:gd name="T10" fmla="*/ 0 h 40247"/>
              <a:gd name="T11" fmla="*/ 43200 w 43200"/>
              <a:gd name="T12" fmla="*/ 40247 h 40247"/>
            </a:gdLst>
            <a:ahLst/>
            <a:cxnLst>
              <a:cxn ang="T6">
                <a:pos x="T0" y="T1"/>
              </a:cxn>
              <a:cxn ang="T7">
                <a:pos x="T2" y="T3"/>
              </a:cxn>
              <a:cxn ang="T8">
                <a:pos x="T4" y="T5"/>
              </a:cxn>
            </a:cxnLst>
            <a:rect l="T9" t="T10" r="T11" b="T12"/>
            <a:pathLst>
              <a:path w="43200" h="40247" fill="none" extrusionOk="0">
                <a:moveTo>
                  <a:pt x="32501" y="-1"/>
                </a:moveTo>
                <a:cubicBezTo>
                  <a:pt x="39127" y="3873"/>
                  <a:pt x="43200" y="10971"/>
                  <a:pt x="43200" y="18647"/>
                </a:cubicBezTo>
                <a:cubicBezTo>
                  <a:pt x="43200" y="30576"/>
                  <a:pt x="33529" y="40247"/>
                  <a:pt x="21600" y="40247"/>
                </a:cubicBezTo>
                <a:cubicBezTo>
                  <a:pt x="9670" y="40247"/>
                  <a:pt x="0" y="30576"/>
                  <a:pt x="0" y="18647"/>
                </a:cubicBezTo>
                <a:cubicBezTo>
                  <a:pt x="-1" y="11406"/>
                  <a:pt x="3627" y="4647"/>
                  <a:pt x="9661" y="645"/>
                </a:cubicBezTo>
              </a:path>
              <a:path w="43200" h="40247" stroke="0" extrusionOk="0">
                <a:moveTo>
                  <a:pt x="32501" y="-1"/>
                </a:moveTo>
                <a:cubicBezTo>
                  <a:pt x="39127" y="3873"/>
                  <a:pt x="43200" y="10971"/>
                  <a:pt x="43200" y="18647"/>
                </a:cubicBezTo>
                <a:cubicBezTo>
                  <a:pt x="43200" y="30576"/>
                  <a:pt x="33529" y="40247"/>
                  <a:pt x="21600" y="40247"/>
                </a:cubicBezTo>
                <a:cubicBezTo>
                  <a:pt x="9670" y="40247"/>
                  <a:pt x="0" y="30576"/>
                  <a:pt x="0" y="18647"/>
                </a:cubicBezTo>
                <a:cubicBezTo>
                  <a:pt x="-1" y="11406"/>
                  <a:pt x="3627" y="4647"/>
                  <a:pt x="9661" y="645"/>
                </a:cubicBezTo>
                <a:lnTo>
                  <a:pt x="21600" y="18647"/>
                </a:lnTo>
                <a:close/>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27" name="Line 63"/>
          <p:cNvSpPr>
            <a:spLocks noChangeShapeType="1"/>
          </p:cNvSpPr>
          <p:nvPr/>
        </p:nvSpPr>
        <p:spPr bwMode="auto">
          <a:xfrm>
            <a:off x="2362200" y="3429000"/>
            <a:ext cx="457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28" name="Line 64"/>
          <p:cNvSpPr>
            <a:spLocks noChangeShapeType="1"/>
          </p:cNvSpPr>
          <p:nvPr/>
        </p:nvSpPr>
        <p:spPr bwMode="auto">
          <a:xfrm flipH="1">
            <a:off x="2743200" y="3429000"/>
            <a:ext cx="76200" cy="152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29" name="Line 65"/>
          <p:cNvSpPr>
            <a:spLocks noChangeShapeType="1"/>
          </p:cNvSpPr>
          <p:nvPr/>
        </p:nvSpPr>
        <p:spPr bwMode="auto">
          <a:xfrm flipH="1">
            <a:off x="2590800" y="3429000"/>
            <a:ext cx="76200" cy="152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30" name="Line 66"/>
          <p:cNvSpPr>
            <a:spLocks noChangeShapeType="1"/>
          </p:cNvSpPr>
          <p:nvPr/>
        </p:nvSpPr>
        <p:spPr bwMode="auto">
          <a:xfrm flipH="1">
            <a:off x="2438400" y="3429000"/>
            <a:ext cx="76200" cy="152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31" name="Line 67"/>
          <p:cNvSpPr>
            <a:spLocks noChangeShapeType="1"/>
          </p:cNvSpPr>
          <p:nvPr/>
        </p:nvSpPr>
        <p:spPr bwMode="auto">
          <a:xfrm flipH="1">
            <a:off x="2286000" y="3429000"/>
            <a:ext cx="76200" cy="152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32" name="Line 68"/>
          <p:cNvSpPr>
            <a:spLocks noChangeShapeType="1"/>
          </p:cNvSpPr>
          <p:nvPr/>
        </p:nvSpPr>
        <p:spPr bwMode="auto">
          <a:xfrm flipH="1">
            <a:off x="6172200" y="3429000"/>
            <a:ext cx="76200" cy="152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33" name="Line 69"/>
          <p:cNvSpPr>
            <a:spLocks noChangeShapeType="1"/>
          </p:cNvSpPr>
          <p:nvPr/>
        </p:nvSpPr>
        <p:spPr bwMode="auto">
          <a:xfrm flipH="1">
            <a:off x="6019800" y="3429000"/>
            <a:ext cx="76200" cy="152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34" name="Line 70"/>
          <p:cNvSpPr>
            <a:spLocks noChangeShapeType="1"/>
          </p:cNvSpPr>
          <p:nvPr/>
        </p:nvSpPr>
        <p:spPr bwMode="auto">
          <a:xfrm flipH="1">
            <a:off x="6324600" y="3429000"/>
            <a:ext cx="76200" cy="152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35" name="Line 71"/>
          <p:cNvSpPr>
            <a:spLocks noChangeShapeType="1"/>
          </p:cNvSpPr>
          <p:nvPr/>
        </p:nvSpPr>
        <p:spPr bwMode="auto">
          <a:xfrm>
            <a:off x="6248400" y="1716742"/>
            <a:ext cx="0" cy="38100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36" name="Line 72"/>
          <p:cNvSpPr>
            <a:spLocks noChangeShapeType="1"/>
          </p:cNvSpPr>
          <p:nvPr/>
        </p:nvSpPr>
        <p:spPr bwMode="auto">
          <a:xfrm>
            <a:off x="6400800" y="2133600"/>
            <a:ext cx="457200" cy="0"/>
          </a:xfrm>
          <a:prstGeom prst="line">
            <a:avLst/>
          </a:prstGeom>
          <a:noFill/>
          <a:ln w="38100">
            <a:solidFill>
              <a:srgbClr val="0000FA"/>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37" name="Line 73"/>
          <p:cNvSpPr>
            <a:spLocks noChangeShapeType="1"/>
          </p:cNvSpPr>
          <p:nvPr/>
        </p:nvSpPr>
        <p:spPr bwMode="auto">
          <a:xfrm>
            <a:off x="4343400" y="2133600"/>
            <a:ext cx="0" cy="11430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Title 1"/>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CONCEPT QUIZ </a:t>
            </a:r>
            <a:r>
              <a:rPr lang="en-US" sz="2400" kern="1200" dirty="0" smtClean="0">
                <a:solidFill>
                  <a:srgbClr val="000096"/>
                </a:solidFill>
                <a:effectLst/>
                <a:latin typeface="Times New Roman" panose="02020603050405020304" pitchFamily="18" charset="0"/>
                <a:ea typeface="+mn-ea"/>
                <a:cs typeface="+mn-cs"/>
              </a:rPr>
              <a:t>(continued)</a:t>
            </a:r>
            <a:endParaRPr lang="en-US" dirty="0" smtClean="0">
              <a:solidFill>
                <a:srgbClr val="000096"/>
              </a:solidFill>
              <a:effectLst/>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5299"/>
                                        </p:tgtEl>
                                        <p:attrNameLst>
                                          <p:attrName>style.visibility</p:attrName>
                                        </p:attrNameLst>
                                      </p:cBhvr>
                                      <p:to>
                                        <p:strVal val="visible"/>
                                      </p:to>
                                    </p:set>
                                    <p:anim calcmode="lin" valueType="num">
                                      <p:cBhvr additive="base">
                                        <p:cTn id="7" dur="500" fill="hold"/>
                                        <p:tgtEl>
                                          <p:spTgt spid="55299"/>
                                        </p:tgtEl>
                                        <p:attrNameLst>
                                          <p:attrName>ppt_x</p:attrName>
                                        </p:attrNameLst>
                                      </p:cBhvr>
                                      <p:tavLst>
                                        <p:tav tm="0">
                                          <p:val>
                                            <p:strVal val="0-#ppt_w/2"/>
                                          </p:val>
                                        </p:tav>
                                        <p:tav tm="100000">
                                          <p:val>
                                            <p:strVal val="#ppt_x"/>
                                          </p:val>
                                        </p:tav>
                                      </p:tavLst>
                                    </p:anim>
                                    <p:anim calcmode="lin" valueType="num">
                                      <p:cBhvr additive="base">
                                        <p:cTn id="8" dur="500" fill="hold"/>
                                        <p:tgtEl>
                                          <p:spTgt spid="5529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ext Box 4"/>
          <p:cNvSpPr txBox="1">
            <a:spLocks noChangeArrowheads="1"/>
          </p:cNvSpPr>
          <p:nvPr/>
        </p:nvSpPr>
        <p:spPr bwMode="auto">
          <a:xfrm>
            <a:off x="457200" y="4500180"/>
            <a:ext cx="8001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a)   Check if there are any </a:t>
            </a:r>
            <a:r>
              <a:rPr lang="en-US" sz="2400" dirty="0">
                <a:solidFill>
                  <a:srgbClr val="0000FA"/>
                </a:solidFill>
              </a:rPr>
              <a:t>zero-force </a:t>
            </a:r>
            <a:r>
              <a:rPr lang="en-US" sz="2400" dirty="0"/>
              <a:t>members. </a:t>
            </a:r>
            <a:r>
              <a:rPr lang="en-US" sz="2400" dirty="0" smtClean="0"/>
              <a:t/>
            </a:r>
            <a:br>
              <a:rPr lang="en-US" sz="2400" dirty="0" smtClean="0"/>
            </a:br>
            <a:r>
              <a:rPr lang="en-US" sz="2400" dirty="0" smtClean="0"/>
              <a:t>Is </a:t>
            </a:r>
            <a:r>
              <a:rPr lang="en-US" sz="2400" dirty="0"/>
              <a:t>Member CE zero-force </a:t>
            </a:r>
            <a:r>
              <a:rPr lang="en-US" sz="2400" dirty="0" smtClean="0"/>
              <a:t>member?  </a:t>
            </a:r>
            <a:endParaRPr lang="en-US" sz="2400" dirty="0">
              <a:cs typeface="Times New Roman" pitchFamily="18" charset="0"/>
            </a:endParaRPr>
          </a:p>
          <a:p>
            <a:pPr eaLnBrk="1" hangingPunct="1">
              <a:spcBef>
                <a:spcPct val="50000"/>
              </a:spcBef>
              <a:buFontTx/>
              <a:buAutoNum type="alphaLcParenR" startAt="2"/>
            </a:pPr>
            <a:r>
              <a:rPr lang="en-US" sz="2400" dirty="0">
                <a:cs typeface="Times New Roman" pitchFamily="18" charset="0"/>
              </a:rPr>
              <a:t> </a:t>
            </a:r>
            <a:r>
              <a:rPr lang="en-US" sz="2400" dirty="0" smtClean="0">
                <a:solidFill>
                  <a:srgbClr val="0000FA"/>
                </a:solidFill>
                <a:cs typeface="Times New Roman" pitchFamily="18" charset="0"/>
              </a:rPr>
              <a:t>Draw FBDs </a:t>
            </a:r>
            <a:r>
              <a:rPr lang="en-US" sz="2400" dirty="0">
                <a:cs typeface="Times New Roman" pitchFamily="18" charset="0"/>
              </a:rPr>
              <a:t>of pins </a:t>
            </a:r>
            <a:r>
              <a:rPr lang="en-US" sz="2400" dirty="0" smtClean="0">
                <a:cs typeface="Times New Roman" pitchFamily="18" charset="0"/>
              </a:rPr>
              <a:t>D, C, </a:t>
            </a:r>
            <a:r>
              <a:rPr lang="en-US" sz="2400" dirty="0">
                <a:cs typeface="Times New Roman" pitchFamily="18" charset="0"/>
              </a:rPr>
              <a:t>and E, and then apply </a:t>
            </a:r>
            <a:r>
              <a:rPr lang="en-US" sz="2400" dirty="0" smtClean="0">
                <a:cs typeface="Times New Roman" pitchFamily="18" charset="0"/>
              </a:rPr>
              <a:t>E-of-E </a:t>
            </a:r>
            <a:r>
              <a:rPr lang="en-US" sz="2400" dirty="0">
                <a:cs typeface="Times New Roman" pitchFamily="18" charset="0"/>
              </a:rPr>
              <a:t>at those pins to solve for the unknowns</a:t>
            </a:r>
            <a:r>
              <a:rPr lang="en-US" sz="2400" dirty="0" smtClean="0">
                <a:cs typeface="Times New Roman" pitchFamily="18" charset="0"/>
              </a:rPr>
              <a:t>.</a:t>
            </a:r>
            <a:endParaRPr lang="en-US" sz="2400" dirty="0">
              <a:cs typeface="Times New Roman" pitchFamily="18" charset="0"/>
            </a:endParaRPr>
          </a:p>
        </p:txBody>
      </p:sp>
      <p:grpSp>
        <p:nvGrpSpPr>
          <p:cNvPr id="3" name="Group 2"/>
          <p:cNvGrpSpPr/>
          <p:nvPr/>
        </p:nvGrpSpPr>
        <p:grpSpPr>
          <a:xfrm>
            <a:off x="685800" y="1108659"/>
            <a:ext cx="7086600" cy="3360920"/>
            <a:chOff x="685800" y="838200"/>
            <a:chExt cx="7086600" cy="3360920"/>
          </a:xfrm>
        </p:grpSpPr>
        <p:sp>
          <p:nvSpPr>
            <p:cNvPr id="18439" name="Text Box 3"/>
            <p:cNvSpPr txBox="1">
              <a:spLocks noChangeArrowheads="1"/>
            </p:cNvSpPr>
            <p:nvPr/>
          </p:nvSpPr>
          <p:spPr bwMode="auto">
            <a:xfrm>
              <a:off x="3886200" y="838200"/>
              <a:ext cx="3886200" cy="3360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14400" indent="-91440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b="1" dirty="0">
                  <a:solidFill>
                    <a:srgbClr val="990033"/>
                  </a:solidFill>
                </a:rPr>
                <a:t>Given:</a:t>
              </a:r>
              <a:r>
                <a:rPr lang="en-US" sz="2400" dirty="0"/>
                <a:t>	Loads as shown on the truss</a:t>
              </a:r>
            </a:p>
            <a:p>
              <a:pPr eaLnBrk="1" hangingPunct="1">
                <a:spcBef>
                  <a:spcPct val="50000"/>
                </a:spcBef>
              </a:pPr>
              <a:r>
                <a:rPr lang="en-US" sz="2400" b="1" dirty="0">
                  <a:solidFill>
                    <a:srgbClr val="990033"/>
                  </a:solidFill>
                </a:rPr>
                <a:t>Find:</a:t>
              </a:r>
              <a:r>
                <a:rPr lang="en-US" sz="2400" dirty="0"/>
                <a:t>	Determine the force in all the truss members (do not forget to mention whether they are in </a:t>
              </a:r>
              <a:r>
                <a:rPr lang="en-US" sz="2400" dirty="0">
                  <a:solidFill>
                    <a:srgbClr val="0000FA"/>
                  </a:solidFill>
                </a:rPr>
                <a:t>T or C</a:t>
              </a:r>
              <a:r>
                <a:rPr lang="en-US" sz="2400" dirty="0"/>
                <a:t>).</a:t>
              </a:r>
            </a:p>
            <a:p>
              <a:pPr eaLnBrk="1" hangingPunct="1">
                <a:spcBef>
                  <a:spcPct val="35000"/>
                </a:spcBef>
              </a:pPr>
              <a:r>
                <a:rPr lang="en-US" sz="2400" b="1" dirty="0">
                  <a:solidFill>
                    <a:srgbClr val="990033"/>
                  </a:solidFill>
                </a:rPr>
                <a:t>Plan:</a:t>
              </a:r>
              <a:r>
                <a:rPr lang="en-US" sz="2400" dirty="0">
                  <a:solidFill>
                    <a:srgbClr val="990033"/>
                  </a:solidFill>
                </a:rPr>
                <a:t> </a:t>
              </a:r>
            </a:p>
          </p:txBody>
        </p:sp>
        <p:pic>
          <p:nvPicPr>
            <p:cNvPr id="512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920749"/>
              <a:ext cx="2762250" cy="292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 name="Title 1"/>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GROUP  PROBLEM  SOLVING </a:t>
            </a:r>
            <a:endParaRPr lang="en-US" dirty="0" smtClean="0">
              <a:solidFill>
                <a:srgbClr val="000096"/>
              </a:solidFill>
              <a:effectLst/>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060"/>
                                        </p:tgtEl>
                                        <p:attrNameLst>
                                          <p:attrName>style.visibility</p:attrName>
                                        </p:attrNameLst>
                                      </p:cBhvr>
                                      <p:to>
                                        <p:strVal val="visible"/>
                                      </p:to>
                                    </p:set>
                                    <p:anim calcmode="lin" valueType="num">
                                      <p:cBhvr additive="base">
                                        <p:cTn id="7" dur="500" fill="hold"/>
                                        <p:tgtEl>
                                          <p:spTgt spid="45060"/>
                                        </p:tgtEl>
                                        <p:attrNameLst>
                                          <p:attrName>ppt_x</p:attrName>
                                        </p:attrNameLst>
                                      </p:cBhvr>
                                      <p:tavLst>
                                        <p:tav tm="0">
                                          <p:val>
                                            <p:strVal val="0-#ppt_w/2"/>
                                          </p:val>
                                        </p:tav>
                                        <p:tav tm="100000">
                                          <p:val>
                                            <p:strVal val="#ppt_x"/>
                                          </p:val>
                                        </p:tav>
                                      </p:tavLst>
                                    </p:anim>
                                    <p:anim calcmode="lin" valueType="num">
                                      <p:cBhvr additive="base">
                                        <p:cTn id="8" dur="500" fill="hold"/>
                                        <p:tgtEl>
                                          <p:spTgt spid="450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3"/>
          <p:cNvSpPr txBox="1">
            <a:spLocks noChangeArrowheads="1"/>
          </p:cNvSpPr>
          <p:nvPr/>
        </p:nvSpPr>
        <p:spPr bwMode="auto">
          <a:xfrm>
            <a:off x="762000" y="3632616"/>
            <a:ext cx="73152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buFont typeface="Symbol" pitchFamily="18" charset="2"/>
              <a:buNone/>
            </a:pPr>
            <a:r>
              <a:rPr lang="en-US" sz="2400" dirty="0">
                <a:cs typeface="Times New Roman" pitchFamily="18" charset="0"/>
              </a:rPr>
              <a:t>Analyzing pin D:</a:t>
            </a:r>
            <a:br>
              <a:rPr lang="en-US" sz="2400" dirty="0">
                <a:cs typeface="Times New Roman" pitchFamily="18" charset="0"/>
              </a:rPr>
            </a:br>
            <a:r>
              <a:rPr lang="en-US" sz="2400" dirty="0" smtClean="0">
                <a:cs typeface="Times New Roman" pitchFamily="18" charset="0"/>
                <a:sym typeface="Symbol"/>
              </a:rPr>
              <a:t></a:t>
            </a:r>
            <a:r>
              <a:rPr lang="en-US" sz="2400" dirty="0" smtClean="0">
                <a:cs typeface="Times New Roman" pitchFamily="18" charset="0"/>
              </a:rPr>
              <a:t> </a:t>
            </a:r>
            <a:r>
              <a:rPr lang="en-US" sz="2400" dirty="0">
                <a:cs typeface="Times New Roman" pitchFamily="18" charset="0"/>
              </a:rPr>
              <a:t>+   </a:t>
            </a:r>
            <a:r>
              <a:rPr lang="en-US" sz="2400" dirty="0" smtClean="0">
                <a:sym typeface="Symbol" pitchFamily="18" charset="2"/>
              </a:rPr>
              <a:t> F</a:t>
            </a:r>
            <a:r>
              <a:rPr lang="en-US" sz="2400" baseline="-25000" dirty="0" smtClean="0">
                <a:sym typeface="Symbol" pitchFamily="18" charset="2"/>
              </a:rPr>
              <a:t>X</a:t>
            </a:r>
            <a:r>
              <a:rPr lang="en-US" sz="2400" dirty="0" smtClean="0">
                <a:sym typeface="Symbol" pitchFamily="18" charset="2"/>
              </a:rPr>
              <a:t>   </a:t>
            </a:r>
            <a:r>
              <a:rPr lang="en-US" sz="2400" dirty="0">
                <a:sym typeface="Symbol" pitchFamily="18" charset="2"/>
              </a:rPr>
              <a:t>= </a:t>
            </a:r>
            <a:r>
              <a:rPr lang="en-US" sz="2400" dirty="0" smtClean="0">
                <a:cs typeface="Times New Roman" pitchFamily="18" charset="0"/>
              </a:rPr>
              <a:t>F</a:t>
            </a:r>
            <a:r>
              <a:rPr lang="en-US" sz="2400" baseline="-25000" dirty="0" smtClean="0">
                <a:cs typeface="Times New Roman" pitchFamily="18" charset="0"/>
              </a:rPr>
              <a:t>DE</a:t>
            </a:r>
            <a:r>
              <a:rPr lang="en-US" sz="2400" dirty="0" smtClean="0">
                <a:cs typeface="Times New Roman" pitchFamily="18" charset="0"/>
              </a:rPr>
              <a:t> (3/5) </a:t>
            </a:r>
            <a:r>
              <a:rPr lang="en-US" sz="2400" dirty="0">
                <a:cs typeface="Times New Roman" pitchFamily="18" charset="0"/>
              </a:rPr>
              <a:t>– </a:t>
            </a:r>
            <a:r>
              <a:rPr lang="en-US" sz="2400" dirty="0" smtClean="0">
                <a:sym typeface="Symbol" pitchFamily="18" charset="2"/>
              </a:rPr>
              <a:t>600 </a:t>
            </a:r>
            <a:r>
              <a:rPr lang="en-US" sz="2400" dirty="0" smtClean="0">
                <a:cs typeface="Times New Roman" pitchFamily="18" charset="0"/>
              </a:rPr>
              <a:t>=  </a:t>
            </a:r>
            <a:r>
              <a:rPr lang="en-US" sz="2400" dirty="0">
                <a:cs typeface="Times New Roman" pitchFamily="18" charset="0"/>
              </a:rPr>
              <a:t>0</a:t>
            </a:r>
          </a:p>
          <a:p>
            <a:pPr eaLnBrk="1" hangingPunct="1">
              <a:spcBef>
                <a:spcPct val="50000"/>
              </a:spcBef>
              <a:buFont typeface="Symbol" pitchFamily="18" charset="2"/>
              <a:buNone/>
            </a:pPr>
            <a:r>
              <a:rPr lang="en-US" sz="2400" dirty="0">
                <a:solidFill>
                  <a:srgbClr val="0000FA"/>
                </a:solidFill>
                <a:cs typeface="Times New Roman" pitchFamily="18" charset="0"/>
              </a:rPr>
              <a:t>	</a:t>
            </a:r>
            <a:r>
              <a:rPr lang="en-US" sz="2400" dirty="0" smtClean="0">
                <a:solidFill>
                  <a:srgbClr val="0000FA"/>
                </a:solidFill>
                <a:cs typeface="Times New Roman" pitchFamily="18" charset="0"/>
              </a:rPr>
              <a:t>F</a:t>
            </a:r>
            <a:r>
              <a:rPr lang="en-US" sz="2400" baseline="-25000" dirty="0" smtClean="0">
                <a:solidFill>
                  <a:srgbClr val="0000FA"/>
                </a:solidFill>
                <a:cs typeface="Times New Roman" pitchFamily="18" charset="0"/>
              </a:rPr>
              <a:t>DE</a:t>
            </a:r>
            <a:r>
              <a:rPr lang="en-US" sz="2400" dirty="0" smtClean="0">
                <a:solidFill>
                  <a:srgbClr val="0000FA"/>
                </a:solidFill>
                <a:cs typeface="Times New Roman" pitchFamily="18" charset="0"/>
              </a:rPr>
              <a:t>   </a:t>
            </a:r>
            <a:r>
              <a:rPr lang="en-US" sz="2400" dirty="0">
                <a:solidFill>
                  <a:srgbClr val="0000FA"/>
                </a:solidFill>
                <a:cs typeface="Times New Roman" pitchFamily="18" charset="0"/>
              </a:rPr>
              <a:t>=  </a:t>
            </a:r>
            <a:r>
              <a:rPr lang="en-US" sz="2400" dirty="0" smtClean="0">
                <a:solidFill>
                  <a:srgbClr val="0000FA"/>
                </a:solidFill>
              </a:rPr>
              <a:t>1000 </a:t>
            </a:r>
            <a:r>
              <a:rPr lang="en-US" sz="2400" dirty="0">
                <a:solidFill>
                  <a:srgbClr val="0000FA"/>
                </a:solidFill>
              </a:rPr>
              <a:t>N = </a:t>
            </a:r>
            <a:r>
              <a:rPr lang="en-US" sz="2400" u="sng" dirty="0" smtClean="0">
                <a:solidFill>
                  <a:srgbClr val="0000FA"/>
                </a:solidFill>
              </a:rPr>
              <a:t>1.00 </a:t>
            </a:r>
            <a:r>
              <a:rPr lang="en-US" sz="2400" u="sng" dirty="0" err="1">
                <a:solidFill>
                  <a:srgbClr val="0000FA"/>
                </a:solidFill>
              </a:rPr>
              <a:t>kN</a:t>
            </a:r>
            <a:r>
              <a:rPr lang="en-US" sz="2400" u="sng" dirty="0">
                <a:solidFill>
                  <a:srgbClr val="0000FA"/>
                </a:solidFill>
              </a:rPr>
              <a:t> (C) </a:t>
            </a:r>
            <a:r>
              <a:rPr lang="en-US" sz="2400" dirty="0">
                <a:solidFill>
                  <a:schemeClr val="tx2"/>
                </a:solidFill>
              </a:rPr>
              <a:t>	</a:t>
            </a:r>
            <a:endParaRPr lang="en-US" sz="2400" baseline="-25000" dirty="0">
              <a:solidFill>
                <a:schemeClr val="tx2"/>
              </a:solidFill>
            </a:endParaRPr>
          </a:p>
        </p:txBody>
      </p:sp>
      <p:sp>
        <p:nvSpPr>
          <p:cNvPr id="46087" name="Text Box 7"/>
          <p:cNvSpPr txBox="1">
            <a:spLocks noChangeArrowheads="1"/>
          </p:cNvSpPr>
          <p:nvPr/>
        </p:nvSpPr>
        <p:spPr bwMode="auto">
          <a:xfrm>
            <a:off x="935697" y="5277046"/>
            <a:ext cx="51816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smtClean="0">
                <a:sym typeface="Symbol"/>
              </a:rPr>
              <a:t></a:t>
            </a:r>
            <a:r>
              <a:rPr lang="en-US" sz="2400" dirty="0" smtClean="0">
                <a:sym typeface="Symbol" pitchFamily="18" charset="2"/>
              </a:rPr>
              <a:t>+   </a:t>
            </a:r>
            <a:r>
              <a:rPr lang="en-US" sz="2400" dirty="0">
                <a:sym typeface="Symbol" pitchFamily="18" charset="2"/>
              </a:rPr>
              <a:t> F</a:t>
            </a:r>
            <a:r>
              <a:rPr lang="en-US" sz="2400" baseline="-25000" dirty="0">
                <a:sym typeface="Symbol" pitchFamily="18" charset="2"/>
              </a:rPr>
              <a:t>Y</a:t>
            </a:r>
            <a:r>
              <a:rPr lang="en-US" sz="2400" dirty="0">
                <a:sym typeface="Symbol" pitchFamily="18" charset="2"/>
              </a:rPr>
              <a:t>  = </a:t>
            </a:r>
            <a:r>
              <a:rPr lang="en-US" sz="2400" dirty="0" smtClean="0">
                <a:cs typeface="Times New Roman" pitchFamily="18" charset="0"/>
                <a:sym typeface="Symbol" pitchFamily="18" charset="2"/>
              </a:rPr>
              <a:t>1000</a:t>
            </a:r>
            <a:r>
              <a:rPr lang="en-US" sz="2400" dirty="0" smtClean="0">
                <a:cs typeface="Times New Roman" pitchFamily="18" charset="0"/>
              </a:rPr>
              <a:t> (4/5</a:t>
            </a:r>
            <a:r>
              <a:rPr lang="en-US" sz="2400" dirty="0">
                <a:cs typeface="Times New Roman" pitchFamily="18" charset="0"/>
              </a:rPr>
              <a:t>) –</a:t>
            </a:r>
            <a:r>
              <a:rPr lang="en-US" sz="2400" dirty="0" smtClean="0"/>
              <a:t>  </a:t>
            </a:r>
            <a:r>
              <a:rPr lang="en-US" sz="2400" dirty="0" smtClean="0">
                <a:cs typeface="Times New Roman" pitchFamily="18" charset="0"/>
              </a:rPr>
              <a:t>F</a:t>
            </a:r>
            <a:r>
              <a:rPr lang="en-US" sz="2400" baseline="-25000" dirty="0" smtClean="0">
                <a:cs typeface="Times New Roman" pitchFamily="18" charset="0"/>
              </a:rPr>
              <a:t>CD </a:t>
            </a:r>
            <a:r>
              <a:rPr lang="en-US" sz="2400" dirty="0"/>
              <a:t>=  0</a:t>
            </a:r>
          </a:p>
          <a:p>
            <a:pPr eaLnBrk="1" hangingPunct="1">
              <a:spcBef>
                <a:spcPct val="50000"/>
              </a:spcBef>
              <a:buFont typeface="Symbol" pitchFamily="18" charset="2"/>
              <a:buNone/>
            </a:pPr>
            <a:r>
              <a:rPr lang="en-US" sz="2400"/>
              <a:t>	</a:t>
            </a:r>
            <a:r>
              <a:rPr lang="en-US" sz="2400" smtClean="0">
                <a:solidFill>
                  <a:srgbClr val="0000FA"/>
                </a:solidFill>
              </a:rPr>
              <a:t>F</a:t>
            </a:r>
            <a:r>
              <a:rPr lang="en-US" sz="2400" baseline="-25000" smtClean="0">
                <a:solidFill>
                  <a:srgbClr val="0000FA"/>
                </a:solidFill>
              </a:rPr>
              <a:t>CD</a:t>
            </a:r>
            <a:r>
              <a:rPr lang="en-US" sz="2400" baseline="-25000" smtClean="0">
                <a:solidFill>
                  <a:srgbClr val="0000FA"/>
                </a:solidFill>
              </a:rPr>
              <a:t> </a:t>
            </a:r>
            <a:r>
              <a:rPr lang="en-US" sz="2400" smtClean="0">
                <a:solidFill>
                  <a:srgbClr val="0000FA"/>
                </a:solidFill>
              </a:rPr>
              <a:t> </a:t>
            </a:r>
            <a:r>
              <a:rPr lang="en-US" sz="2400" dirty="0">
                <a:solidFill>
                  <a:srgbClr val="0000FA"/>
                </a:solidFill>
              </a:rPr>
              <a:t>=  </a:t>
            </a:r>
            <a:r>
              <a:rPr lang="en-US" sz="2400" dirty="0" smtClean="0">
                <a:solidFill>
                  <a:srgbClr val="0000FA"/>
                </a:solidFill>
              </a:rPr>
              <a:t>800 </a:t>
            </a:r>
            <a:r>
              <a:rPr lang="en-US" sz="2400" dirty="0">
                <a:solidFill>
                  <a:srgbClr val="0000FA"/>
                </a:solidFill>
              </a:rPr>
              <a:t>N = </a:t>
            </a:r>
            <a:r>
              <a:rPr lang="en-US" sz="2400" u="sng" dirty="0" smtClean="0">
                <a:solidFill>
                  <a:srgbClr val="0000FA"/>
                </a:solidFill>
              </a:rPr>
              <a:t>0.8 </a:t>
            </a:r>
            <a:r>
              <a:rPr lang="en-US" sz="2400" u="sng" dirty="0" err="1">
                <a:solidFill>
                  <a:srgbClr val="0000FA"/>
                </a:solidFill>
              </a:rPr>
              <a:t>kN</a:t>
            </a:r>
            <a:r>
              <a:rPr lang="en-US" sz="2400" u="sng" dirty="0">
                <a:solidFill>
                  <a:srgbClr val="0000FA"/>
                </a:solidFill>
              </a:rPr>
              <a:t> (T)</a:t>
            </a:r>
            <a:r>
              <a:rPr lang="en-US" sz="2400" dirty="0">
                <a:solidFill>
                  <a:srgbClr val="0000FA"/>
                </a:solidFill>
              </a:rPr>
              <a:t>    </a:t>
            </a:r>
          </a:p>
        </p:txBody>
      </p:sp>
      <p:pic>
        <p:nvPicPr>
          <p:cNvPr id="2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38300" y="1078042"/>
            <a:ext cx="2369358" cy="2508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8" name="Group 17"/>
          <p:cNvGrpSpPr/>
          <p:nvPr/>
        </p:nvGrpSpPr>
        <p:grpSpPr>
          <a:xfrm>
            <a:off x="4876800" y="1034775"/>
            <a:ext cx="2781217" cy="2472967"/>
            <a:chOff x="4876800" y="970380"/>
            <a:chExt cx="2781217" cy="2472967"/>
          </a:xfrm>
        </p:grpSpPr>
        <p:sp>
          <p:nvSpPr>
            <p:cNvPr id="19464" name="Text Box 129"/>
            <p:cNvSpPr txBox="1">
              <a:spLocks noChangeArrowheads="1"/>
            </p:cNvSpPr>
            <p:nvPr/>
          </p:nvSpPr>
          <p:spPr bwMode="auto">
            <a:xfrm>
              <a:off x="5404127" y="970380"/>
              <a:ext cx="21395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u="sng" dirty="0">
                  <a:solidFill>
                    <a:srgbClr val="0000FA"/>
                  </a:solidFill>
                </a:rPr>
                <a:t>FBD of pin D</a:t>
              </a:r>
            </a:p>
          </p:txBody>
        </p:sp>
        <p:grpSp>
          <p:nvGrpSpPr>
            <p:cNvPr id="17" name="Group 16"/>
            <p:cNvGrpSpPr/>
            <p:nvPr/>
          </p:nvGrpSpPr>
          <p:grpSpPr>
            <a:xfrm>
              <a:off x="4876800" y="1371600"/>
              <a:ext cx="2781217" cy="2071747"/>
              <a:chOff x="5476456" y="1585853"/>
              <a:chExt cx="2781217" cy="2071747"/>
            </a:xfrm>
          </p:grpSpPr>
          <p:cxnSp>
            <p:nvCxnSpPr>
              <p:cNvPr id="14" name="Straight Connector 13"/>
              <p:cNvCxnSpPr/>
              <p:nvPr/>
            </p:nvCxnSpPr>
            <p:spPr bwMode="auto">
              <a:xfrm flipV="1">
                <a:off x="6601480" y="2819400"/>
                <a:ext cx="0" cy="43809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9465" name="Group 57"/>
              <p:cNvGrpSpPr>
                <a:grpSpLocks/>
              </p:cNvGrpSpPr>
              <p:nvPr/>
            </p:nvGrpSpPr>
            <p:grpSpPr bwMode="auto">
              <a:xfrm>
                <a:off x="5476456" y="1585853"/>
                <a:ext cx="2781217" cy="2071747"/>
                <a:chOff x="6019800" y="1600200"/>
                <a:chExt cx="2781300" cy="2071901"/>
              </a:xfrm>
            </p:grpSpPr>
            <p:sp>
              <p:nvSpPr>
                <p:cNvPr id="19476" name="Text Box 124"/>
                <p:cNvSpPr txBox="1">
                  <a:spLocks noChangeArrowheads="1"/>
                </p:cNvSpPr>
                <p:nvPr/>
              </p:nvSpPr>
              <p:spPr bwMode="auto">
                <a:xfrm>
                  <a:off x="8378391" y="2546380"/>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dirty="0"/>
                    <a:t>X</a:t>
                  </a:r>
                </a:p>
              </p:txBody>
            </p:sp>
            <p:sp>
              <p:nvSpPr>
                <p:cNvPr id="19477" name="Line 137"/>
                <p:cNvSpPr>
                  <a:spLocks noChangeShapeType="1"/>
                </p:cNvSpPr>
                <p:nvPr/>
              </p:nvSpPr>
              <p:spPr bwMode="auto">
                <a:xfrm flipV="1">
                  <a:off x="7391400" y="2590799"/>
                  <a:ext cx="1295400"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9468" name="Text Box 68"/>
                <p:cNvSpPr txBox="1">
                  <a:spLocks noChangeArrowheads="1"/>
                </p:cNvSpPr>
                <p:nvPr/>
              </p:nvSpPr>
              <p:spPr bwMode="auto">
                <a:xfrm>
                  <a:off x="6019800" y="2743200"/>
                  <a:ext cx="1219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endParaRPr lang="en-US" sz="2000"/>
                </a:p>
              </p:txBody>
            </p:sp>
            <p:sp>
              <p:nvSpPr>
                <p:cNvPr id="19469" name="Text Box 112"/>
                <p:cNvSpPr txBox="1">
                  <a:spLocks noChangeArrowheads="1"/>
                </p:cNvSpPr>
                <p:nvPr/>
              </p:nvSpPr>
              <p:spPr bwMode="auto">
                <a:xfrm>
                  <a:off x="7539989" y="3271961"/>
                  <a:ext cx="723900" cy="400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dirty="0" smtClean="0"/>
                    <a:t>F</a:t>
                  </a:r>
                  <a:r>
                    <a:rPr lang="en-US" sz="2000" baseline="-25000" dirty="0" smtClean="0"/>
                    <a:t>CD</a:t>
                  </a:r>
                  <a:endParaRPr lang="en-US" sz="2000" dirty="0"/>
                </a:p>
              </p:txBody>
            </p:sp>
            <p:sp>
              <p:nvSpPr>
                <p:cNvPr id="19470" name="Line 114"/>
                <p:cNvSpPr>
                  <a:spLocks noChangeShapeType="1"/>
                </p:cNvSpPr>
                <p:nvPr/>
              </p:nvSpPr>
              <p:spPr bwMode="auto">
                <a:xfrm flipH="1">
                  <a:off x="7353300" y="2582778"/>
                  <a:ext cx="1097280" cy="0"/>
                </a:xfrm>
                <a:prstGeom prst="line">
                  <a:avLst/>
                </a:prstGeom>
                <a:noFill/>
                <a:ln w="38100">
                  <a:solidFill>
                    <a:srgbClr val="0000FA"/>
                  </a:solidFill>
                  <a:round/>
                  <a:headEnd type="none"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1" name="Line 116"/>
                <p:cNvSpPr>
                  <a:spLocks noChangeShapeType="1"/>
                </p:cNvSpPr>
                <p:nvPr/>
              </p:nvSpPr>
              <p:spPr bwMode="auto">
                <a:xfrm>
                  <a:off x="7391400" y="2590800"/>
                  <a:ext cx="0" cy="8382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2" name="Line 119"/>
                <p:cNvSpPr>
                  <a:spLocks noChangeShapeType="1"/>
                </p:cNvSpPr>
                <p:nvPr/>
              </p:nvSpPr>
              <p:spPr bwMode="auto">
                <a:xfrm flipV="1">
                  <a:off x="7391400" y="1981200"/>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9473" name="Text Box 120"/>
                <p:cNvSpPr txBox="1">
                  <a:spLocks noChangeArrowheads="1"/>
                </p:cNvSpPr>
                <p:nvPr/>
              </p:nvSpPr>
              <p:spPr bwMode="auto">
                <a:xfrm>
                  <a:off x="7315200" y="1600200"/>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a:t>Y</a:t>
                  </a:r>
                </a:p>
              </p:txBody>
            </p:sp>
            <p:sp>
              <p:nvSpPr>
                <p:cNvPr id="19474" name="Text Box 121"/>
                <p:cNvSpPr txBox="1">
                  <a:spLocks noChangeArrowheads="1"/>
                </p:cNvSpPr>
                <p:nvPr/>
              </p:nvSpPr>
              <p:spPr bwMode="auto">
                <a:xfrm>
                  <a:off x="7391400" y="2209800"/>
                  <a:ext cx="45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a:t>D</a:t>
                  </a:r>
                </a:p>
              </p:txBody>
            </p:sp>
            <p:sp>
              <p:nvSpPr>
                <p:cNvPr id="19475" name="Text Box 122"/>
                <p:cNvSpPr txBox="1">
                  <a:spLocks noChangeArrowheads="1"/>
                </p:cNvSpPr>
                <p:nvPr/>
              </p:nvSpPr>
              <p:spPr bwMode="auto">
                <a:xfrm>
                  <a:off x="7810500" y="2157222"/>
                  <a:ext cx="990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dirty="0"/>
                    <a:t>600N</a:t>
                  </a:r>
                </a:p>
              </p:txBody>
            </p:sp>
            <p:cxnSp>
              <p:nvCxnSpPr>
                <p:cNvPr id="19478" name="Straight Arrow Connector 48"/>
                <p:cNvCxnSpPr>
                  <a:cxnSpLocks noChangeShapeType="1"/>
                  <a:endCxn id="19477" idx="0"/>
                </p:cNvCxnSpPr>
                <p:nvPr/>
              </p:nvCxnSpPr>
              <p:spPr bwMode="auto">
                <a:xfrm flipV="1">
                  <a:off x="6629400" y="2590800"/>
                  <a:ext cx="762000" cy="808037"/>
                </a:xfrm>
                <a:prstGeom prst="straightConnector1">
                  <a:avLst/>
                </a:prstGeom>
                <a:noFill/>
                <a:ln w="38100" algn="ctr">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19479" name="Text Box 112"/>
                <p:cNvSpPr txBox="1">
                  <a:spLocks noChangeArrowheads="1"/>
                </p:cNvSpPr>
                <p:nvPr/>
              </p:nvSpPr>
              <p:spPr bwMode="auto">
                <a:xfrm>
                  <a:off x="6140080" y="3260725"/>
                  <a:ext cx="69375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dirty="0" smtClean="0"/>
                    <a:t>F</a:t>
                  </a:r>
                  <a:r>
                    <a:rPr lang="en-US" sz="2000" baseline="-25000" dirty="0" smtClean="0"/>
                    <a:t>DE</a:t>
                  </a:r>
                  <a:endParaRPr lang="en-US" sz="2000" dirty="0"/>
                </a:p>
              </p:txBody>
            </p:sp>
          </p:grpSp>
          <p:cxnSp>
            <p:nvCxnSpPr>
              <p:cNvPr id="8" name="Straight Connector 7"/>
              <p:cNvCxnSpPr/>
              <p:nvPr/>
            </p:nvCxnSpPr>
            <p:spPr bwMode="auto">
              <a:xfrm>
                <a:off x="6248400" y="3246255"/>
                <a:ext cx="35308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6" name="Rectangle 15"/>
              <p:cNvSpPr/>
              <p:nvPr/>
            </p:nvSpPr>
            <p:spPr>
              <a:xfrm>
                <a:off x="6287723" y="3197423"/>
                <a:ext cx="274434" cy="307777"/>
              </a:xfrm>
              <a:prstGeom prst="rect">
                <a:avLst/>
              </a:prstGeom>
            </p:spPr>
            <p:txBody>
              <a:bodyPr wrap="none">
                <a:spAutoFit/>
              </a:bodyPr>
              <a:lstStyle/>
              <a:p>
                <a:r>
                  <a:rPr lang="en-US" sz="1400" dirty="0" smtClean="0">
                    <a:cs typeface="Times New Roman" pitchFamily="18" charset="0"/>
                  </a:rPr>
                  <a:t>3</a:t>
                </a:r>
                <a:endParaRPr lang="en-US" sz="1400" dirty="0"/>
              </a:p>
            </p:txBody>
          </p:sp>
          <p:sp>
            <p:nvSpPr>
              <p:cNvPr id="41" name="Rectangle 40"/>
              <p:cNvSpPr/>
              <p:nvPr/>
            </p:nvSpPr>
            <p:spPr>
              <a:xfrm>
                <a:off x="6534543" y="2909015"/>
                <a:ext cx="274434" cy="307777"/>
              </a:xfrm>
              <a:prstGeom prst="rect">
                <a:avLst/>
              </a:prstGeom>
            </p:spPr>
            <p:txBody>
              <a:bodyPr wrap="none">
                <a:spAutoFit/>
              </a:bodyPr>
              <a:lstStyle/>
              <a:p>
                <a:r>
                  <a:rPr lang="en-US" sz="1400" dirty="0">
                    <a:cs typeface="Times New Roman" pitchFamily="18" charset="0"/>
                  </a:rPr>
                  <a:t>4</a:t>
                </a:r>
                <a:endParaRPr lang="en-US" sz="1400" dirty="0"/>
              </a:p>
            </p:txBody>
          </p:sp>
          <p:sp>
            <p:nvSpPr>
              <p:cNvPr id="42" name="Rectangle 41"/>
              <p:cNvSpPr/>
              <p:nvPr/>
            </p:nvSpPr>
            <p:spPr>
              <a:xfrm>
                <a:off x="6192592" y="2774920"/>
                <a:ext cx="274434" cy="307777"/>
              </a:xfrm>
              <a:prstGeom prst="rect">
                <a:avLst/>
              </a:prstGeom>
            </p:spPr>
            <p:txBody>
              <a:bodyPr wrap="none">
                <a:spAutoFit/>
              </a:bodyPr>
              <a:lstStyle/>
              <a:p>
                <a:r>
                  <a:rPr lang="en-US" sz="1400" dirty="0">
                    <a:cs typeface="Times New Roman" pitchFamily="18" charset="0"/>
                  </a:rPr>
                  <a:t>5</a:t>
                </a:r>
                <a:endParaRPr lang="en-US" sz="1400" dirty="0"/>
              </a:p>
            </p:txBody>
          </p:sp>
        </p:grpSp>
      </p:grpSp>
      <p:sp>
        <p:nvSpPr>
          <p:cNvPr id="2" name="Title 1"/>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GROUP  PROBLEM  SOLVING </a:t>
            </a:r>
            <a:r>
              <a:rPr lang="en-US" sz="2400" kern="1200" dirty="0" smtClean="0">
                <a:solidFill>
                  <a:srgbClr val="000096"/>
                </a:solidFill>
                <a:effectLst/>
                <a:latin typeface="Times New Roman" panose="02020603050405020304" pitchFamily="18" charset="0"/>
                <a:ea typeface="+mn-ea"/>
                <a:cs typeface="+mn-cs"/>
              </a:rPr>
              <a:t>(continued)</a:t>
            </a:r>
            <a:r>
              <a:rPr lang="en-US" sz="2400" b="1" kern="1200" dirty="0" smtClean="0">
                <a:solidFill>
                  <a:srgbClr val="000096"/>
                </a:solidFill>
                <a:effectLst/>
                <a:latin typeface="Times New Roman" panose="02020603050405020304" pitchFamily="18" charset="0"/>
                <a:ea typeface="+mn-ea"/>
                <a:cs typeface="+mn-cs"/>
              </a:rPr>
              <a:t> </a:t>
            </a:r>
            <a:endParaRPr lang="en-US" dirty="0" smtClean="0">
              <a:solidFill>
                <a:srgbClr val="000096"/>
              </a:solidFill>
              <a:effectLst/>
            </a:endParaRPr>
          </a:p>
        </p:txBody>
      </p:sp>
    </p:spTree>
    <p:extLst>
      <p:ext uri="{BB962C8B-B14F-4D97-AF65-F5344CB8AC3E}">
        <p14:creationId xmlns:p14="http://schemas.microsoft.com/office/powerpoint/2010/main" val="238862237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083"/>
                                        </p:tgtEl>
                                        <p:attrNameLst>
                                          <p:attrName>style.visibility</p:attrName>
                                        </p:attrNameLst>
                                      </p:cBhvr>
                                      <p:to>
                                        <p:strVal val="visible"/>
                                      </p:to>
                                    </p:set>
                                    <p:anim calcmode="lin" valueType="num">
                                      <p:cBhvr additive="base">
                                        <p:cTn id="7" dur="500" fill="hold"/>
                                        <p:tgtEl>
                                          <p:spTgt spid="46083"/>
                                        </p:tgtEl>
                                        <p:attrNameLst>
                                          <p:attrName>ppt_x</p:attrName>
                                        </p:attrNameLst>
                                      </p:cBhvr>
                                      <p:tavLst>
                                        <p:tav tm="0">
                                          <p:val>
                                            <p:strVal val="0-#ppt_w/2"/>
                                          </p:val>
                                        </p:tav>
                                        <p:tav tm="100000">
                                          <p:val>
                                            <p:strVal val="#ppt_x"/>
                                          </p:val>
                                        </p:tav>
                                      </p:tavLst>
                                    </p:anim>
                                    <p:anim calcmode="lin" valueType="num">
                                      <p:cBhvr additive="base">
                                        <p:cTn id="8" dur="500" fill="hold"/>
                                        <p:tgtEl>
                                          <p:spTgt spid="4608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087"/>
                                        </p:tgtEl>
                                        <p:attrNameLst>
                                          <p:attrName>style.visibility</p:attrName>
                                        </p:attrNameLst>
                                      </p:cBhvr>
                                      <p:to>
                                        <p:strVal val="visible"/>
                                      </p:to>
                                    </p:set>
                                    <p:anim calcmode="lin" valueType="num">
                                      <p:cBhvr additive="base">
                                        <p:cTn id="13" dur="500" fill="hold"/>
                                        <p:tgtEl>
                                          <p:spTgt spid="46087"/>
                                        </p:tgtEl>
                                        <p:attrNameLst>
                                          <p:attrName>ppt_x</p:attrName>
                                        </p:attrNameLst>
                                      </p:cBhvr>
                                      <p:tavLst>
                                        <p:tav tm="0">
                                          <p:val>
                                            <p:strVal val="0-#ppt_w/2"/>
                                          </p:val>
                                        </p:tav>
                                        <p:tav tm="100000">
                                          <p:val>
                                            <p:strVal val="#ppt_x"/>
                                          </p:val>
                                        </p:tav>
                                      </p:tavLst>
                                    </p:anim>
                                    <p:anim calcmode="lin" valueType="num">
                                      <p:cBhvr additive="base">
                                        <p:cTn id="14" dur="500" fill="hold"/>
                                        <p:tgtEl>
                                          <p:spTgt spid="4608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autoUpdateAnimBg="0"/>
      <p:bldP spid="46087"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3"/>
          <p:cNvSpPr txBox="1">
            <a:spLocks noChangeArrowheads="1"/>
          </p:cNvSpPr>
          <p:nvPr/>
        </p:nvSpPr>
        <p:spPr bwMode="auto">
          <a:xfrm>
            <a:off x="1447800" y="3874395"/>
            <a:ext cx="5562600" cy="135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ts val="0"/>
              </a:spcBef>
              <a:spcAft>
                <a:spcPts val="600"/>
              </a:spcAft>
              <a:buFont typeface="Symbol" pitchFamily="18" charset="2"/>
              <a:buNone/>
            </a:pPr>
            <a:r>
              <a:rPr lang="en-US" sz="2400" dirty="0">
                <a:cs typeface="Times New Roman" pitchFamily="18" charset="0"/>
              </a:rPr>
              <a:t>Analyzing pin </a:t>
            </a:r>
            <a:r>
              <a:rPr lang="en-US" sz="2400" dirty="0" smtClean="0">
                <a:cs typeface="Times New Roman" pitchFamily="18" charset="0"/>
              </a:rPr>
              <a:t>C:</a:t>
            </a:r>
            <a:endParaRPr lang="en-US" sz="2400" dirty="0">
              <a:cs typeface="Times New Roman" pitchFamily="18" charset="0"/>
            </a:endParaRPr>
          </a:p>
          <a:p>
            <a:pPr eaLnBrk="1" hangingPunct="1">
              <a:spcBef>
                <a:spcPts val="0"/>
              </a:spcBef>
              <a:spcAft>
                <a:spcPts val="600"/>
              </a:spcAft>
            </a:pPr>
            <a:r>
              <a:rPr lang="en-US" sz="2400" dirty="0">
                <a:cs typeface="Times New Roman" pitchFamily="18" charset="0"/>
              </a:rPr>
              <a:t>→ +   </a:t>
            </a:r>
            <a:r>
              <a:rPr lang="en-US" sz="2400" dirty="0" smtClean="0">
                <a:sym typeface="Symbol" pitchFamily="18" charset="2"/>
              </a:rPr>
              <a:t> F</a:t>
            </a:r>
            <a:r>
              <a:rPr lang="en-US" sz="2400" baseline="-25000" dirty="0" smtClean="0">
                <a:sym typeface="Symbol" pitchFamily="18" charset="2"/>
              </a:rPr>
              <a:t>X</a:t>
            </a:r>
            <a:r>
              <a:rPr lang="en-US" sz="2400" dirty="0" smtClean="0">
                <a:sym typeface="Symbol" pitchFamily="18" charset="2"/>
              </a:rPr>
              <a:t>   </a:t>
            </a:r>
            <a:r>
              <a:rPr lang="en-US" sz="2400" dirty="0">
                <a:sym typeface="Symbol" pitchFamily="18" charset="2"/>
              </a:rPr>
              <a:t>= </a:t>
            </a:r>
            <a:r>
              <a:rPr lang="en-US" sz="2400" dirty="0" smtClean="0">
                <a:cs typeface="Times New Roman" pitchFamily="18" charset="0"/>
              </a:rPr>
              <a:t>F</a:t>
            </a:r>
            <a:r>
              <a:rPr lang="en-US" sz="2400" baseline="-25000" dirty="0" smtClean="0">
                <a:cs typeface="Times New Roman" pitchFamily="18" charset="0"/>
              </a:rPr>
              <a:t>CE </a:t>
            </a:r>
            <a:r>
              <a:rPr lang="en-US" sz="2400" dirty="0">
                <a:cs typeface="Times New Roman" pitchFamily="18" charset="0"/>
              </a:rPr>
              <a:t>– </a:t>
            </a:r>
            <a:r>
              <a:rPr lang="en-US" sz="2400" dirty="0" smtClean="0">
                <a:sym typeface="Symbol" pitchFamily="18" charset="2"/>
              </a:rPr>
              <a:t>900</a:t>
            </a:r>
            <a:r>
              <a:rPr lang="en-US" sz="2400" dirty="0" smtClean="0"/>
              <a:t> </a:t>
            </a:r>
            <a:r>
              <a:rPr lang="en-US" sz="2400" dirty="0">
                <a:cs typeface="Times New Roman" pitchFamily="18" charset="0"/>
              </a:rPr>
              <a:t>=  0</a:t>
            </a:r>
          </a:p>
          <a:p>
            <a:pPr eaLnBrk="1" hangingPunct="1">
              <a:spcBef>
                <a:spcPts val="0"/>
              </a:spcBef>
              <a:spcAft>
                <a:spcPts val="600"/>
              </a:spcAft>
              <a:buFont typeface="Symbol" pitchFamily="18" charset="2"/>
              <a:buNone/>
            </a:pPr>
            <a:r>
              <a:rPr lang="en-US" sz="2400" dirty="0">
                <a:cs typeface="Times New Roman" pitchFamily="18" charset="0"/>
              </a:rPr>
              <a:t>	</a:t>
            </a:r>
            <a:r>
              <a:rPr lang="en-US" sz="2400" dirty="0" smtClean="0">
                <a:solidFill>
                  <a:srgbClr val="0000FA"/>
                </a:solidFill>
                <a:cs typeface="Times New Roman" pitchFamily="18" charset="0"/>
              </a:rPr>
              <a:t>F</a:t>
            </a:r>
            <a:r>
              <a:rPr lang="en-US" sz="2400" baseline="-25000" dirty="0" smtClean="0">
                <a:solidFill>
                  <a:srgbClr val="0000FA"/>
                </a:solidFill>
                <a:cs typeface="Times New Roman" pitchFamily="18" charset="0"/>
              </a:rPr>
              <a:t>CE</a:t>
            </a:r>
            <a:r>
              <a:rPr lang="en-US" sz="2400" dirty="0" smtClean="0">
                <a:solidFill>
                  <a:srgbClr val="0000FA"/>
                </a:solidFill>
                <a:cs typeface="Times New Roman" pitchFamily="18" charset="0"/>
              </a:rPr>
              <a:t>   </a:t>
            </a:r>
            <a:r>
              <a:rPr lang="en-US" sz="2400" dirty="0">
                <a:solidFill>
                  <a:srgbClr val="0000FA"/>
                </a:solidFill>
                <a:cs typeface="Times New Roman" pitchFamily="18" charset="0"/>
              </a:rPr>
              <a:t>= </a:t>
            </a:r>
            <a:r>
              <a:rPr lang="en-US" sz="2400" dirty="0" smtClean="0">
                <a:solidFill>
                  <a:srgbClr val="0000FA"/>
                </a:solidFill>
              </a:rPr>
              <a:t>900 </a:t>
            </a:r>
            <a:r>
              <a:rPr lang="en-US" sz="2400" dirty="0">
                <a:solidFill>
                  <a:srgbClr val="0000FA"/>
                </a:solidFill>
              </a:rPr>
              <a:t>N = </a:t>
            </a:r>
            <a:r>
              <a:rPr lang="en-US" sz="2400" u="sng" dirty="0" smtClean="0">
                <a:solidFill>
                  <a:srgbClr val="0000FA"/>
                </a:solidFill>
              </a:rPr>
              <a:t>0.90 </a:t>
            </a:r>
            <a:r>
              <a:rPr lang="en-US" sz="2400" u="sng" dirty="0" err="1">
                <a:solidFill>
                  <a:srgbClr val="0000FA"/>
                </a:solidFill>
              </a:rPr>
              <a:t>kN</a:t>
            </a:r>
            <a:r>
              <a:rPr lang="en-US" sz="2400" u="sng" dirty="0">
                <a:solidFill>
                  <a:srgbClr val="0000FA"/>
                </a:solidFill>
              </a:rPr>
              <a:t> (C) </a:t>
            </a:r>
          </a:p>
        </p:txBody>
      </p:sp>
      <p:sp>
        <p:nvSpPr>
          <p:cNvPr id="46087" name="Text Box 7"/>
          <p:cNvSpPr txBox="1">
            <a:spLocks noChangeArrowheads="1"/>
          </p:cNvSpPr>
          <p:nvPr/>
        </p:nvSpPr>
        <p:spPr bwMode="auto">
          <a:xfrm>
            <a:off x="1524000" y="5410200"/>
            <a:ext cx="5791200" cy="907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ts val="0"/>
              </a:spcBef>
              <a:spcAft>
                <a:spcPts val="600"/>
              </a:spcAft>
            </a:pPr>
            <a:r>
              <a:rPr lang="en-US" sz="2400" dirty="0" smtClean="0">
                <a:sym typeface="Symbol"/>
              </a:rPr>
              <a:t></a:t>
            </a:r>
            <a:r>
              <a:rPr lang="en-US" sz="2400" dirty="0" smtClean="0">
                <a:sym typeface="Symbol" pitchFamily="18" charset="2"/>
              </a:rPr>
              <a:t>+   </a:t>
            </a:r>
            <a:r>
              <a:rPr lang="en-US" sz="2400" dirty="0">
                <a:sym typeface="Symbol" pitchFamily="18" charset="2"/>
              </a:rPr>
              <a:t> F</a:t>
            </a:r>
            <a:r>
              <a:rPr lang="en-US" sz="2400" baseline="-25000" dirty="0">
                <a:sym typeface="Symbol" pitchFamily="18" charset="2"/>
              </a:rPr>
              <a:t>Y</a:t>
            </a:r>
            <a:r>
              <a:rPr lang="en-US" sz="2400" dirty="0">
                <a:sym typeface="Symbol" pitchFamily="18" charset="2"/>
              </a:rPr>
              <a:t>  =  </a:t>
            </a:r>
            <a:r>
              <a:rPr lang="en-US" sz="2400" dirty="0" smtClean="0">
                <a:sym typeface="Symbol" pitchFamily="18" charset="2"/>
              </a:rPr>
              <a:t>800 </a:t>
            </a:r>
            <a:r>
              <a:rPr lang="en-US" sz="2400" dirty="0" smtClean="0">
                <a:cs typeface="Times New Roman" pitchFamily="18" charset="0"/>
              </a:rPr>
              <a:t>–</a:t>
            </a:r>
            <a:r>
              <a:rPr lang="en-US" sz="2400" dirty="0" smtClean="0"/>
              <a:t>  </a:t>
            </a:r>
            <a:r>
              <a:rPr lang="en-US" sz="2400" dirty="0" smtClean="0">
                <a:cs typeface="Times New Roman" pitchFamily="18" charset="0"/>
              </a:rPr>
              <a:t>F</a:t>
            </a:r>
            <a:r>
              <a:rPr lang="en-US" sz="2400" baseline="-25000" dirty="0" smtClean="0">
                <a:cs typeface="Times New Roman" pitchFamily="18" charset="0"/>
              </a:rPr>
              <a:t>BC </a:t>
            </a:r>
            <a:r>
              <a:rPr lang="en-US" sz="2400" dirty="0"/>
              <a:t>=  0</a:t>
            </a:r>
          </a:p>
          <a:p>
            <a:pPr eaLnBrk="1" hangingPunct="1">
              <a:spcBef>
                <a:spcPts val="0"/>
              </a:spcBef>
              <a:spcAft>
                <a:spcPts val="600"/>
              </a:spcAft>
              <a:buFont typeface="Symbol" pitchFamily="18" charset="2"/>
              <a:buNone/>
            </a:pPr>
            <a:r>
              <a:rPr lang="en-US" sz="2400" dirty="0"/>
              <a:t>	</a:t>
            </a:r>
            <a:r>
              <a:rPr lang="en-US" sz="2400" dirty="0" smtClean="0">
                <a:solidFill>
                  <a:srgbClr val="0000FA"/>
                </a:solidFill>
              </a:rPr>
              <a:t>F</a:t>
            </a:r>
            <a:r>
              <a:rPr lang="en-US" sz="2400" baseline="-25000" dirty="0" smtClean="0">
                <a:solidFill>
                  <a:srgbClr val="0000FA"/>
                </a:solidFill>
              </a:rPr>
              <a:t>BC </a:t>
            </a:r>
            <a:r>
              <a:rPr lang="en-US" sz="2400" dirty="0" smtClean="0">
                <a:solidFill>
                  <a:srgbClr val="0000FA"/>
                </a:solidFill>
              </a:rPr>
              <a:t> </a:t>
            </a:r>
            <a:r>
              <a:rPr lang="en-US" sz="2400" dirty="0">
                <a:solidFill>
                  <a:srgbClr val="0000FA"/>
                </a:solidFill>
              </a:rPr>
              <a:t>= 8</a:t>
            </a:r>
            <a:r>
              <a:rPr lang="en-US" sz="2400" dirty="0" smtClean="0">
                <a:solidFill>
                  <a:srgbClr val="0000FA"/>
                </a:solidFill>
              </a:rPr>
              <a:t>00 </a:t>
            </a:r>
            <a:r>
              <a:rPr lang="en-US" sz="2400" dirty="0">
                <a:solidFill>
                  <a:srgbClr val="0000FA"/>
                </a:solidFill>
              </a:rPr>
              <a:t>N = </a:t>
            </a:r>
            <a:r>
              <a:rPr lang="en-US" sz="2400" u="sng" dirty="0" smtClean="0">
                <a:solidFill>
                  <a:srgbClr val="0000FA"/>
                </a:solidFill>
              </a:rPr>
              <a:t>0.80 </a:t>
            </a:r>
            <a:r>
              <a:rPr lang="en-US" sz="2400" u="sng" dirty="0" err="1">
                <a:solidFill>
                  <a:srgbClr val="0000FA"/>
                </a:solidFill>
              </a:rPr>
              <a:t>kN</a:t>
            </a:r>
            <a:r>
              <a:rPr lang="en-US" sz="2400" u="sng" dirty="0">
                <a:solidFill>
                  <a:srgbClr val="0000FA"/>
                </a:solidFill>
              </a:rPr>
              <a:t> (T)</a:t>
            </a:r>
            <a:r>
              <a:rPr lang="en-US" sz="2400" dirty="0">
                <a:solidFill>
                  <a:srgbClr val="0000FA"/>
                </a:solidFill>
              </a:rPr>
              <a:t>    </a:t>
            </a:r>
          </a:p>
        </p:txBody>
      </p:sp>
      <p:grpSp>
        <p:nvGrpSpPr>
          <p:cNvPr id="20487" name="Group 33"/>
          <p:cNvGrpSpPr>
            <a:grpSpLocks/>
          </p:cNvGrpSpPr>
          <p:nvPr/>
        </p:nvGrpSpPr>
        <p:grpSpPr bwMode="auto">
          <a:xfrm>
            <a:off x="4648200" y="1080753"/>
            <a:ext cx="2895600" cy="2819400"/>
            <a:chOff x="5943600" y="990600"/>
            <a:chExt cx="2895600" cy="2819400"/>
          </a:xfrm>
        </p:grpSpPr>
        <p:sp>
          <p:nvSpPr>
            <p:cNvPr id="20489" name="Text Box 129"/>
            <p:cNvSpPr txBox="1">
              <a:spLocks noChangeArrowheads="1"/>
            </p:cNvSpPr>
            <p:nvPr/>
          </p:nvSpPr>
          <p:spPr bwMode="auto">
            <a:xfrm>
              <a:off x="6477000" y="990600"/>
              <a:ext cx="2209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u="sng" dirty="0">
                  <a:solidFill>
                    <a:srgbClr val="0000FA"/>
                  </a:solidFill>
                </a:rPr>
                <a:t>FBD of pin </a:t>
              </a:r>
              <a:r>
                <a:rPr lang="en-US" sz="2400" u="sng" dirty="0" smtClean="0">
                  <a:solidFill>
                    <a:srgbClr val="0000FA"/>
                  </a:solidFill>
                </a:rPr>
                <a:t>C</a:t>
              </a:r>
              <a:endParaRPr lang="en-US" sz="2400" u="sng" dirty="0">
                <a:solidFill>
                  <a:srgbClr val="0000FA"/>
                </a:solidFill>
              </a:endParaRPr>
            </a:p>
          </p:txBody>
        </p:sp>
        <p:grpSp>
          <p:nvGrpSpPr>
            <p:cNvPr id="20490" name="Group 31"/>
            <p:cNvGrpSpPr>
              <a:grpSpLocks/>
            </p:cNvGrpSpPr>
            <p:nvPr/>
          </p:nvGrpSpPr>
          <p:grpSpPr bwMode="auto">
            <a:xfrm>
              <a:off x="5943600" y="1447800"/>
              <a:ext cx="2895600" cy="2362200"/>
              <a:chOff x="6019800" y="1600200"/>
              <a:chExt cx="2895600" cy="2362200"/>
            </a:xfrm>
          </p:grpSpPr>
          <p:sp>
            <p:nvSpPr>
              <p:cNvPr id="20498" name="Text Box 122"/>
              <p:cNvSpPr txBox="1">
                <a:spLocks noChangeArrowheads="1"/>
              </p:cNvSpPr>
              <p:nvPr/>
            </p:nvSpPr>
            <p:spPr bwMode="auto">
              <a:xfrm>
                <a:off x="7848600" y="2514600"/>
                <a:ext cx="990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dirty="0"/>
                  <a:t>900 N</a:t>
                </a:r>
              </a:p>
            </p:txBody>
          </p:sp>
          <p:sp>
            <p:nvSpPr>
              <p:cNvPr id="20499" name="Text Box 124"/>
              <p:cNvSpPr txBox="1">
                <a:spLocks noChangeArrowheads="1"/>
              </p:cNvSpPr>
              <p:nvPr/>
            </p:nvSpPr>
            <p:spPr bwMode="auto">
              <a:xfrm>
                <a:off x="8520363" y="2865120"/>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dirty="0"/>
                  <a:t>X</a:t>
                </a:r>
              </a:p>
            </p:txBody>
          </p:sp>
          <p:sp>
            <p:nvSpPr>
              <p:cNvPr id="20500" name="Line 137"/>
              <p:cNvSpPr>
                <a:spLocks noChangeShapeType="1"/>
              </p:cNvSpPr>
              <p:nvPr/>
            </p:nvSpPr>
            <p:spPr bwMode="auto">
              <a:xfrm>
                <a:off x="7391400" y="2895600"/>
                <a:ext cx="1371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491" name="Text Box 68"/>
              <p:cNvSpPr txBox="1">
                <a:spLocks noChangeArrowheads="1"/>
              </p:cNvSpPr>
              <p:nvPr/>
            </p:nvSpPr>
            <p:spPr bwMode="auto">
              <a:xfrm>
                <a:off x="6019800" y="3048000"/>
                <a:ext cx="1219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endParaRPr lang="en-US" sz="2000"/>
              </a:p>
            </p:txBody>
          </p:sp>
          <p:sp>
            <p:nvSpPr>
              <p:cNvPr id="20492" name="Text Box 112"/>
              <p:cNvSpPr txBox="1">
                <a:spLocks noChangeArrowheads="1"/>
              </p:cNvSpPr>
              <p:nvPr/>
            </p:nvSpPr>
            <p:spPr bwMode="auto">
              <a:xfrm>
                <a:off x="6858000" y="3565525"/>
                <a:ext cx="990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dirty="0" smtClean="0"/>
                  <a:t>F</a:t>
                </a:r>
                <a:r>
                  <a:rPr lang="en-US" sz="2000" baseline="-25000" dirty="0" smtClean="0"/>
                  <a:t>BC</a:t>
                </a:r>
                <a:endParaRPr lang="en-US" sz="2000" dirty="0"/>
              </a:p>
            </p:txBody>
          </p:sp>
          <p:sp>
            <p:nvSpPr>
              <p:cNvPr id="20493" name="Line 114"/>
              <p:cNvSpPr>
                <a:spLocks noChangeShapeType="1"/>
              </p:cNvSpPr>
              <p:nvPr/>
            </p:nvSpPr>
            <p:spPr bwMode="auto">
              <a:xfrm flipH="1">
                <a:off x="7413056" y="2895600"/>
                <a:ext cx="1097280" cy="0"/>
              </a:xfrm>
              <a:prstGeom prst="line">
                <a:avLst/>
              </a:prstGeom>
              <a:noFill/>
              <a:ln w="38100">
                <a:solidFill>
                  <a:srgbClr val="0000FA"/>
                </a:solidFill>
                <a:round/>
                <a:headEnd type="none"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494" name="Line 116"/>
              <p:cNvSpPr>
                <a:spLocks noChangeShapeType="1"/>
              </p:cNvSpPr>
              <p:nvPr/>
            </p:nvSpPr>
            <p:spPr bwMode="auto">
              <a:xfrm>
                <a:off x="7391400" y="2931696"/>
                <a:ext cx="0" cy="8382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495" name="Line 119"/>
              <p:cNvSpPr>
                <a:spLocks noChangeShapeType="1"/>
              </p:cNvSpPr>
              <p:nvPr/>
            </p:nvSpPr>
            <p:spPr bwMode="auto">
              <a:xfrm flipV="1">
                <a:off x="7391400" y="1676400"/>
                <a:ext cx="0" cy="11887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496" name="Text Box 120"/>
              <p:cNvSpPr txBox="1">
                <a:spLocks noChangeArrowheads="1"/>
              </p:cNvSpPr>
              <p:nvPr/>
            </p:nvSpPr>
            <p:spPr bwMode="auto">
              <a:xfrm>
                <a:off x="7467600" y="1600200"/>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a:t>Y</a:t>
                </a:r>
              </a:p>
            </p:txBody>
          </p:sp>
          <p:sp>
            <p:nvSpPr>
              <p:cNvPr id="20497" name="Text Box 121"/>
              <p:cNvSpPr txBox="1">
                <a:spLocks noChangeArrowheads="1"/>
              </p:cNvSpPr>
              <p:nvPr/>
            </p:nvSpPr>
            <p:spPr bwMode="auto">
              <a:xfrm>
                <a:off x="7391400" y="2514600"/>
                <a:ext cx="45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dirty="0"/>
                  <a:t>C</a:t>
                </a:r>
              </a:p>
            </p:txBody>
          </p:sp>
          <p:cxnSp>
            <p:nvCxnSpPr>
              <p:cNvPr id="20501" name="Straight Arrow Connector 48"/>
              <p:cNvCxnSpPr>
                <a:cxnSpLocks noChangeShapeType="1"/>
                <a:endCxn id="20500" idx="0"/>
              </p:cNvCxnSpPr>
              <p:nvPr/>
            </p:nvCxnSpPr>
            <p:spPr bwMode="auto">
              <a:xfrm>
                <a:off x="6553200" y="2895600"/>
                <a:ext cx="838200" cy="0"/>
              </a:xfrm>
              <a:prstGeom prst="straightConnector1">
                <a:avLst/>
              </a:prstGeom>
              <a:noFill/>
              <a:ln w="38100" algn="ctr">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20502" name="Text Box 112"/>
              <p:cNvSpPr txBox="1">
                <a:spLocks noChangeArrowheads="1"/>
              </p:cNvSpPr>
              <p:nvPr/>
            </p:nvSpPr>
            <p:spPr bwMode="auto">
              <a:xfrm>
                <a:off x="6248400" y="2497782"/>
                <a:ext cx="990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dirty="0" smtClean="0"/>
                  <a:t>F</a:t>
                </a:r>
                <a:r>
                  <a:rPr lang="en-US" sz="2000" baseline="-25000" dirty="0" smtClean="0"/>
                  <a:t>CE</a:t>
                </a:r>
                <a:endParaRPr lang="en-US" sz="2000" dirty="0"/>
              </a:p>
            </p:txBody>
          </p:sp>
          <p:sp>
            <p:nvSpPr>
              <p:cNvPr id="20504" name="Line 116"/>
              <p:cNvSpPr>
                <a:spLocks noChangeShapeType="1"/>
              </p:cNvSpPr>
              <p:nvPr/>
            </p:nvSpPr>
            <p:spPr bwMode="auto">
              <a:xfrm>
                <a:off x="7393169" y="2057400"/>
                <a:ext cx="0" cy="838200"/>
              </a:xfrm>
              <a:prstGeom prst="line">
                <a:avLst/>
              </a:prstGeom>
              <a:noFill/>
              <a:ln w="38100">
                <a:solidFill>
                  <a:srgbClr val="FF0000"/>
                </a:solidFill>
                <a:round/>
                <a:headEnd type="triangle" w="med" len="med"/>
                <a:tailEnd/>
              </a:ln>
              <a:extLst>
                <a:ext uri="{909E8E84-426E-40DD-AFC4-6F175D3DCCD1}">
                  <a14:hiddenFill xmlns:a14="http://schemas.microsoft.com/office/drawing/2010/main">
                    <a:noFill/>
                  </a14:hiddenFill>
                </a:ext>
              </a:extLst>
            </p:spPr>
            <p:txBody>
              <a:bodyPr wrap="none"/>
              <a:lstStyle/>
              <a:p>
                <a:endParaRPr lang="en-US"/>
              </a:p>
            </p:txBody>
          </p:sp>
          <p:sp>
            <p:nvSpPr>
              <p:cNvPr id="20505" name="Text Box 112"/>
              <p:cNvSpPr txBox="1">
                <a:spLocks noChangeArrowheads="1"/>
              </p:cNvSpPr>
              <p:nvPr/>
            </p:nvSpPr>
            <p:spPr bwMode="auto">
              <a:xfrm>
                <a:off x="7391400" y="1981200"/>
                <a:ext cx="152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dirty="0" smtClean="0"/>
                  <a:t>F</a:t>
                </a:r>
                <a:r>
                  <a:rPr lang="en-US" sz="2000" baseline="-25000" dirty="0" smtClean="0"/>
                  <a:t>CD </a:t>
                </a:r>
                <a:r>
                  <a:rPr lang="en-US" sz="2000" dirty="0" smtClean="0"/>
                  <a:t>= 800 N</a:t>
                </a:r>
                <a:endParaRPr lang="en-US" sz="2000" dirty="0"/>
              </a:p>
            </p:txBody>
          </p:sp>
        </p:grpSp>
      </p:grpSp>
      <p:pic>
        <p:nvPicPr>
          <p:cNvPr id="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38300" y="1116679"/>
            <a:ext cx="2369358" cy="2508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GROUP  PROBLEM  SOLVING </a:t>
            </a:r>
            <a:r>
              <a:rPr lang="en-US" sz="2400" kern="1200" dirty="0" smtClean="0">
                <a:solidFill>
                  <a:srgbClr val="000096"/>
                </a:solidFill>
                <a:effectLst/>
                <a:latin typeface="Times New Roman" panose="02020603050405020304" pitchFamily="18" charset="0"/>
                <a:ea typeface="+mn-ea"/>
                <a:cs typeface="+mn-cs"/>
              </a:rPr>
              <a:t>(continued)</a:t>
            </a:r>
            <a:r>
              <a:rPr lang="en-US" sz="2400" b="1" kern="1200" dirty="0" smtClean="0">
                <a:solidFill>
                  <a:srgbClr val="000096"/>
                </a:solidFill>
                <a:effectLst/>
                <a:latin typeface="Times New Roman" panose="02020603050405020304" pitchFamily="18" charset="0"/>
                <a:ea typeface="+mn-ea"/>
                <a:cs typeface="+mn-cs"/>
              </a:rPr>
              <a:t> </a:t>
            </a:r>
            <a:endParaRPr lang="en-US" dirty="0" smtClean="0">
              <a:solidFill>
                <a:srgbClr val="000096"/>
              </a:solidFill>
              <a:effectLst/>
            </a:endParaRPr>
          </a:p>
        </p:txBody>
      </p:sp>
    </p:spTree>
    <p:extLst>
      <p:ext uri="{BB962C8B-B14F-4D97-AF65-F5344CB8AC3E}">
        <p14:creationId xmlns:p14="http://schemas.microsoft.com/office/powerpoint/2010/main" val="222070622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083"/>
                                        </p:tgtEl>
                                        <p:attrNameLst>
                                          <p:attrName>style.visibility</p:attrName>
                                        </p:attrNameLst>
                                      </p:cBhvr>
                                      <p:to>
                                        <p:strVal val="visible"/>
                                      </p:to>
                                    </p:set>
                                    <p:anim calcmode="lin" valueType="num">
                                      <p:cBhvr additive="base">
                                        <p:cTn id="7" dur="500" fill="hold"/>
                                        <p:tgtEl>
                                          <p:spTgt spid="46083"/>
                                        </p:tgtEl>
                                        <p:attrNameLst>
                                          <p:attrName>ppt_x</p:attrName>
                                        </p:attrNameLst>
                                      </p:cBhvr>
                                      <p:tavLst>
                                        <p:tav tm="0">
                                          <p:val>
                                            <p:strVal val="0-#ppt_w/2"/>
                                          </p:val>
                                        </p:tav>
                                        <p:tav tm="100000">
                                          <p:val>
                                            <p:strVal val="#ppt_x"/>
                                          </p:val>
                                        </p:tav>
                                      </p:tavLst>
                                    </p:anim>
                                    <p:anim calcmode="lin" valueType="num">
                                      <p:cBhvr additive="base">
                                        <p:cTn id="8" dur="500" fill="hold"/>
                                        <p:tgtEl>
                                          <p:spTgt spid="4608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087"/>
                                        </p:tgtEl>
                                        <p:attrNameLst>
                                          <p:attrName>style.visibility</p:attrName>
                                        </p:attrNameLst>
                                      </p:cBhvr>
                                      <p:to>
                                        <p:strVal val="visible"/>
                                      </p:to>
                                    </p:set>
                                    <p:anim calcmode="lin" valueType="num">
                                      <p:cBhvr additive="base">
                                        <p:cTn id="13" dur="500" fill="hold"/>
                                        <p:tgtEl>
                                          <p:spTgt spid="46087"/>
                                        </p:tgtEl>
                                        <p:attrNameLst>
                                          <p:attrName>ppt_x</p:attrName>
                                        </p:attrNameLst>
                                      </p:cBhvr>
                                      <p:tavLst>
                                        <p:tav tm="0">
                                          <p:val>
                                            <p:strVal val="0-#ppt_w/2"/>
                                          </p:val>
                                        </p:tav>
                                        <p:tav tm="100000">
                                          <p:val>
                                            <p:strVal val="#ppt_x"/>
                                          </p:val>
                                        </p:tav>
                                      </p:tavLst>
                                    </p:anim>
                                    <p:anim calcmode="lin" valueType="num">
                                      <p:cBhvr additive="base">
                                        <p:cTn id="14" dur="500" fill="hold"/>
                                        <p:tgtEl>
                                          <p:spTgt spid="4608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autoUpdateAnimBg="0"/>
      <p:bldP spid="46087"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3"/>
          <p:cNvSpPr txBox="1">
            <a:spLocks noChangeArrowheads="1"/>
          </p:cNvSpPr>
          <p:nvPr/>
        </p:nvSpPr>
        <p:spPr bwMode="auto">
          <a:xfrm>
            <a:off x="1028700" y="3658511"/>
            <a:ext cx="7914132"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ts val="0"/>
              </a:spcBef>
              <a:spcAft>
                <a:spcPts val="1200"/>
              </a:spcAft>
              <a:buFont typeface="Symbol" pitchFamily="18" charset="2"/>
              <a:buNone/>
            </a:pPr>
            <a:r>
              <a:rPr lang="en-US" sz="2400" dirty="0">
                <a:cs typeface="Times New Roman" pitchFamily="18" charset="0"/>
              </a:rPr>
              <a:t>Analyzing pin E</a:t>
            </a:r>
            <a:r>
              <a:rPr lang="en-US" sz="2400" dirty="0" smtClean="0">
                <a:cs typeface="Times New Roman" pitchFamily="18" charset="0"/>
              </a:rPr>
              <a:t>:</a:t>
            </a:r>
            <a:endParaRPr lang="en-US" sz="2400" dirty="0">
              <a:cs typeface="Times New Roman" pitchFamily="18" charset="0"/>
            </a:endParaRPr>
          </a:p>
          <a:p>
            <a:pPr eaLnBrk="1" hangingPunct="1">
              <a:spcBef>
                <a:spcPts val="0"/>
              </a:spcBef>
              <a:spcAft>
                <a:spcPts val="1200"/>
              </a:spcAft>
            </a:pPr>
            <a:r>
              <a:rPr lang="en-US" sz="2400" dirty="0" smtClean="0">
                <a:cs typeface="Times New Roman" pitchFamily="18" charset="0"/>
              </a:rPr>
              <a:t>→ + </a:t>
            </a:r>
            <a:r>
              <a:rPr lang="en-US" sz="2400" dirty="0" smtClean="0">
                <a:sym typeface="Symbol" pitchFamily="18" charset="2"/>
              </a:rPr>
              <a:t> F</a:t>
            </a:r>
            <a:r>
              <a:rPr lang="en-US" sz="2400" baseline="-25000" dirty="0" smtClean="0">
                <a:sym typeface="Symbol" pitchFamily="18" charset="2"/>
              </a:rPr>
              <a:t>X</a:t>
            </a:r>
            <a:r>
              <a:rPr lang="en-US" sz="2400" dirty="0" smtClean="0">
                <a:sym typeface="Symbol" pitchFamily="18" charset="2"/>
              </a:rPr>
              <a:t> = </a:t>
            </a:r>
            <a:r>
              <a:rPr lang="en-US" sz="2400" dirty="0" smtClean="0">
                <a:cs typeface="Times New Roman" pitchFamily="18" charset="0"/>
              </a:rPr>
              <a:t>F</a:t>
            </a:r>
            <a:r>
              <a:rPr lang="en-US" sz="2400" baseline="-25000" dirty="0" smtClean="0">
                <a:cs typeface="Times New Roman" pitchFamily="18" charset="0"/>
              </a:rPr>
              <a:t>AE </a:t>
            </a:r>
            <a:r>
              <a:rPr lang="en-US" sz="2400" dirty="0" smtClean="0">
                <a:cs typeface="Times New Roman" pitchFamily="18" charset="0"/>
              </a:rPr>
              <a:t>(3/5) + F</a:t>
            </a:r>
            <a:r>
              <a:rPr lang="en-US" sz="2400" baseline="-25000" dirty="0" smtClean="0">
                <a:cs typeface="Times New Roman" pitchFamily="18" charset="0"/>
              </a:rPr>
              <a:t>BE </a:t>
            </a:r>
            <a:r>
              <a:rPr lang="en-US" sz="2400" dirty="0" smtClean="0">
                <a:cs typeface="Times New Roman" pitchFamily="18" charset="0"/>
              </a:rPr>
              <a:t>(3/5</a:t>
            </a:r>
            <a:r>
              <a:rPr lang="en-US" sz="2400" dirty="0">
                <a:cs typeface="Times New Roman" pitchFamily="18" charset="0"/>
              </a:rPr>
              <a:t>) – </a:t>
            </a:r>
            <a:r>
              <a:rPr lang="en-US" sz="2400" dirty="0" smtClean="0">
                <a:sym typeface="Symbol" pitchFamily="18" charset="2"/>
              </a:rPr>
              <a:t>1000 (3/5)</a:t>
            </a:r>
            <a:r>
              <a:rPr lang="en-US" sz="2400" dirty="0" smtClean="0"/>
              <a:t> </a:t>
            </a:r>
            <a:r>
              <a:rPr lang="en-US" sz="2400" dirty="0" smtClean="0">
                <a:cs typeface="Times New Roman" pitchFamily="18" charset="0"/>
              </a:rPr>
              <a:t>– </a:t>
            </a:r>
            <a:r>
              <a:rPr lang="en-US" sz="2400" dirty="0" smtClean="0">
                <a:sym typeface="Symbol" pitchFamily="18" charset="2"/>
              </a:rPr>
              <a:t>900</a:t>
            </a:r>
            <a:r>
              <a:rPr lang="en-US" sz="2400" dirty="0" smtClean="0"/>
              <a:t> </a:t>
            </a:r>
            <a:r>
              <a:rPr lang="en-US" sz="2400" dirty="0">
                <a:cs typeface="Times New Roman" pitchFamily="18" charset="0"/>
              </a:rPr>
              <a:t>=  </a:t>
            </a:r>
            <a:r>
              <a:rPr lang="en-US" sz="2400" dirty="0" smtClean="0">
                <a:cs typeface="Times New Roman" pitchFamily="18" charset="0"/>
              </a:rPr>
              <a:t>0</a:t>
            </a:r>
          </a:p>
          <a:p>
            <a:pPr eaLnBrk="1" hangingPunct="1">
              <a:spcBef>
                <a:spcPts val="0"/>
              </a:spcBef>
              <a:spcAft>
                <a:spcPts val="1200"/>
              </a:spcAft>
            </a:pPr>
            <a:r>
              <a:rPr lang="en-US" sz="2400" dirty="0" smtClean="0">
                <a:sym typeface="Symbol"/>
              </a:rPr>
              <a:t>  </a:t>
            </a:r>
            <a:r>
              <a:rPr lang="en-US" sz="2400" dirty="0" smtClean="0">
                <a:sym typeface="Symbol" pitchFamily="18" charset="2"/>
              </a:rPr>
              <a:t>+   F</a:t>
            </a:r>
            <a:r>
              <a:rPr lang="en-US" sz="2400" baseline="-25000" dirty="0" smtClean="0">
                <a:sym typeface="Symbol" pitchFamily="18" charset="2"/>
              </a:rPr>
              <a:t>Y</a:t>
            </a:r>
            <a:r>
              <a:rPr lang="en-US" sz="2400" dirty="0" smtClean="0">
                <a:sym typeface="Symbol" pitchFamily="18" charset="2"/>
              </a:rPr>
              <a:t> = </a:t>
            </a:r>
            <a:r>
              <a:rPr lang="en-US" sz="2400" dirty="0" smtClean="0">
                <a:cs typeface="Times New Roman" pitchFamily="18" charset="0"/>
              </a:rPr>
              <a:t>F</a:t>
            </a:r>
            <a:r>
              <a:rPr lang="en-US" sz="2400" baseline="-25000" dirty="0" smtClean="0">
                <a:cs typeface="Times New Roman" pitchFamily="18" charset="0"/>
              </a:rPr>
              <a:t>AE </a:t>
            </a:r>
            <a:r>
              <a:rPr lang="en-US" sz="2400" dirty="0" smtClean="0">
                <a:cs typeface="Times New Roman" pitchFamily="18" charset="0"/>
              </a:rPr>
              <a:t>(4/5</a:t>
            </a:r>
            <a:r>
              <a:rPr lang="en-US" sz="2400" dirty="0">
                <a:cs typeface="Times New Roman" pitchFamily="18" charset="0"/>
              </a:rPr>
              <a:t>) – </a:t>
            </a:r>
            <a:r>
              <a:rPr lang="en-US" sz="2400" dirty="0" smtClean="0">
                <a:cs typeface="Times New Roman" pitchFamily="18" charset="0"/>
              </a:rPr>
              <a:t>F</a:t>
            </a:r>
            <a:r>
              <a:rPr lang="en-US" sz="2400" baseline="-25000" dirty="0" smtClean="0">
                <a:cs typeface="Times New Roman" pitchFamily="18" charset="0"/>
              </a:rPr>
              <a:t>BE </a:t>
            </a:r>
            <a:r>
              <a:rPr lang="en-US" sz="2400" dirty="0" smtClean="0">
                <a:cs typeface="Times New Roman" pitchFamily="18" charset="0"/>
              </a:rPr>
              <a:t>(</a:t>
            </a:r>
            <a:r>
              <a:rPr lang="en-US" sz="2400" dirty="0">
                <a:cs typeface="Times New Roman" pitchFamily="18" charset="0"/>
              </a:rPr>
              <a:t>4/5) – </a:t>
            </a:r>
            <a:r>
              <a:rPr lang="en-US" sz="2400" dirty="0">
                <a:sym typeface="Symbol" pitchFamily="18" charset="2"/>
              </a:rPr>
              <a:t>1000 (4/5)</a:t>
            </a:r>
            <a:r>
              <a:rPr lang="en-US" sz="2400" dirty="0"/>
              <a:t> </a:t>
            </a:r>
            <a:r>
              <a:rPr lang="en-US" sz="2400" dirty="0">
                <a:cs typeface="Times New Roman" pitchFamily="18" charset="0"/>
              </a:rPr>
              <a:t>=  </a:t>
            </a:r>
            <a:r>
              <a:rPr lang="en-US" sz="2400" dirty="0" smtClean="0">
                <a:cs typeface="Times New Roman" pitchFamily="18" charset="0"/>
              </a:rPr>
              <a:t>0</a:t>
            </a:r>
            <a:endParaRPr lang="en-US" sz="2400" dirty="0">
              <a:cs typeface="Times New Roman" pitchFamily="18" charset="0"/>
            </a:endParaRPr>
          </a:p>
        </p:txBody>
      </p:sp>
      <p:sp>
        <p:nvSpPr>
          <p:cNvPr id="46087" name="Text Box 7"/>
          <p:cNvSpPr txBox="1">
            <a:spLocks noChangeArrowheads="1"/>
          </p:cNvSpPr>
          <p:nvPr/>
        </p:nvSpPr>
        <p:spPr bwMode="auto">
          <a:xfrm>
            <a:off x="990600" y="5150862"/>
            <a:ext cx="7086600"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ts val="0"/>
              </a:spcBef>
              <a:spcAft>
                <a:spcPts val="600"/>
              </a:spcAft>
              <a:buFont typeface="Symbol" pitchFamily="18" charset="2"/>
              <a:buNone/>
            </a:pPr>
            <a:r>
              <a:rPr lang="en-US" sz="2400" dirty="0"/>
              <a:t>Solving these two equations, we get</a:t>
            </a:r>
            <a:br>
              <a:rPr lang="en-US" sz="2400" dirty="0"/>
            </a:br>
            <a:r>
              <a:rPr lang="en-US" sz="2400" dirty="0" smtClean="0">
                <a:solidFill>
                  <a:srgbClr val="0000FA"/>
                </a:solidFill>
              </a:rPr>
              <a:t>      F</a:t>
            </a:r>
            <a:r>
              <a:rPr lang="en-US" sz="2400" baseline="-25000" dirty="0" smtClean="0">
                <a:solidFill>
                  <a:srgbClr val="0000FA"/>
                </a:solidFill>
              </a:rPr>
              <a:t>AE </a:t>
            </a:r>
            <a:r>
              <a:rPr lang="en-US" sz="2400" dirty="0" smtClean="0">
                <a:solidFill>
                  <a:srgbClr val="0000FA"/>
                </a:solidFill>
              </a:rPr>
              <a:t> </a:t>
            </a:r>
            <a:r>
              <a:rPr lang="en-US" sz="2400" dirty="0">
                <a:solidFill>
                  <a:srgbClr val="0000FA"/>
                </a:solidFill>
              </a:rPr>
              <a:t>= </a:t>
            </a:r>
            <a:r>
              <a:rPr lang="en-US" sz="2400" dirty="0" smtClean="0">
                <a:solidFill>
                  <a:srgbClr val="0000FA"/>
                </a:solidFill>
              </a:rPr>
              <a:t>1750 </a:t>
            </a:r>
            <a:r>
              <a:rPr lang="en-US" sz="2400" dirty="0">
                <a:solidFill>
                  <a:srgbClr val="0000FA"/>
                </a:solidFill>
              </a:rPr>
              <a:t>N = </a:t>
            </a:r>
            <a:r>
              <a:rPr lang="en-US" sz="2400" u="sng" dirty="0">
                <a:solidFill>
                  <a:srgbClr val="0000FA"/>
                </a:solidFill>
              </a:rPr>
              <a:t>1</a:t>
            </a:r>
            <a:r>
              <a:rPr lang="en-US" sz="2400" u="sng" dirty="0" smtClean="0">
                <a:solidFill>
                  <a:srgbClr val="0000FA"/>
                </a:solidFill>
              </a:rPr>
              <a:t>.75 </a:t>
            </a:r>
            <a:r>
              <a:rPr lang="en-US" sz="2400" u="sng" dirty="0" err="1">
                <a:solidFill>
                  <a:srgbClr val="0000FA"/>
                </a:solidFill>
              </a:rPr>
              <a:t>kN</a:t>
            </a:r>
            <a:r>
              <a:rPr lang="en-US" sz="2400" u="sng" dirty="0">
                <a:solidFill>
                  <a:srgbClr val="0000FA"/>
                </a:solidFill>
              </a:rPr>
              <a:t> </a:t>
            </a:r>
            <a:r>
              <a:rPr lang="en-US" sz="2400" u="sng" dirty="0" smtClean="0">
                <a:solidFill>
                  <a:srgbClr val="0000FA"/>
                </a:solidFill>
              </a:rPr>
              <a:t>(C) </a:t>
            </a:r>
          </a:p>
          <a:p>
            <a:pPr eaLnBrk="1" hangingPunct="1">
              <a:spcBef>
                <a:spcPts val="0"/>
              </a:spcBef>
              <a:spcAft>
                <a:spcPts val="600"/>
              </a:spcAft>
              <a:buFont typeface="Symbol" pitchFamily="18" charset="2"/>
              <a:buNone/>
            </a:pPr>
            <a:r>
              <a:rPr lang="en-US" sz="2400" dirty="0" smtClean="0">
                <a:solidFill>
                  <a:srgbClr val="0000FA"/>
                </a:solidFill>
              </a:rPr>
              <a:t>      F</a:t>
            </a:r>
            <a:r>
              <a:rPr lang="en-US" sz="2400" baseline="-25000" dirty="0" smtClean="0">
                <a:solidFill>
                  <a:srgbClr val="0000FA"/>
                </a:solidFill>
              </a:rPr>
              <a:t>BE </a:t>
            </a:r>
            <a:r>
              <a:rPr lang="en-US" sz="2400" dirty="0" smtClean="0">
                <a:solidFill>
                  <a:srgbClr val="0000FA"/>
                </a:solidFill>
              </a:rPr>
              <a:t> </a:t>
            </a:r>
            <a:r>
              <a:rPr lang="en-US" sz="2400" dirty="0">
                <a:solidFill>
                  <a:srgbClr val="0000FA"/>
                </a:solidFill>
              </a:rPr>
              <a:t>= </a:t>
            </a:r>
            <a:r>
              <a:rPr lang="en-US" sz="2400" dirty="0" smtClean="0">
                <a:solidFill>
                  <a:srgbClr val="0000FA"/>
                </a:solidFill>
              </a:rPr>
              <a:t>750 </a:t>
            </a:r>
            <a:r>
              <a:rPr lang="en-US" sz="2400" dirty="0">
                <a:solidFill>
                  <a:srgbClr val="0000FA"/>
                </a:solidFill>
              </a:rPr>
              <a:t>N = </a:t>
            </a:r>
            <a:r>
              <a:rPr lang="en-US" sz="2400" u="sng" dirty="0">
                <a:solidFill>
                  <a:srgbClr val="0000FA"/>
                </a:solidFill>
              </a:rPr>
              <a:t>0</a:t>
            </a:r>
            <a:r>
              <a:rPr lang="en-US" sz="2400" u="sng" dirty="0" smtClean="0">
                <a:solidFill>
                  <a:srgbClr val="0000FA"/>
                </a:solidFill>
              </a:rPr>
              <a:t>.75 </a:t>
            </a:r>
            <a:r>
              <a:rPr lang="en-US" sz="2400" u="sng" dirty="0" err="1">
                <a:solidFill>
                  <a:srgbClr val="0000FA"/>
                </a:solidFill>
              </a:rPr>
              <a:t>kN</a:t>
            </a:r>
            <a:r>
              <a:rPr lang="en-US" sz="2400" u="sng" dirty="0">
                <a:solidFill>
                  <a:srgbClr val="0000FA"/>
                </a:solidFill>
              </a:rPr>
              <a:t> </a:t>
            </a:r>
            <a:r>
              <a:rPr lang="en-US" sz="2400" u="sng" dirty="0" smtClean="0">
                <a:solidFill>
                  <a:srgbClr val="0000FA"/>
                </a:solidFill>
              </a:rPr>
              <a:t>(T)</a:t>
            </a:r>
            <a:r>
              <a:rPr lang="en-US" sz="2400" dirty="0" smtClean="0">
                <a:solidFill>
                  <a:srgbClr val="0000FA"/>
                </a:solidFill>
              </a:rPr>
              <a:t>    </a:t>
            </a:r>
            <a:endParaRPr lang="en-US" sz="2400" dirty="0">
              <a:solidFill>
                <a:srgbClr val="0000FA"/>
              </a:solidFill>
            </a:endParaRPr>
          </a:p>
        </p:txBody>
      </p:sp>
      <p:pic>
        <p:nvPicPr>
          <p:cNvPr id="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38300" y="1160437"/>
            <a:ext cx="2369358" cy="2508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1" name="Group 30"/>
          <p:cNvGrpSpPr/>
          <p:nvPr/>
        </p:nvGrpSpPr>
        <p:grpSpPr>
          <a:xfrm>
            <a:off x="4802192" y="1059230"/>
            <a:ext cx="3327127" cy="2654025"/>
            <a:chOff x="4934544" y="966536"/>
            <a:chExt cx="3327127" cy="2654025"/>
          </a:xfrm>
        </p:grpSpPr>
        <p:sp>
          <p:nvSpPr>
            <p:cNvPr id="20489" name="Text Box 129"/>
            <p:cNvSpPr txBox="1">
              <a:spLocks noChangeArrowheads="1"/>
            </p:cNvSpPr>
            <p:nvPr/>
          </p:nvSpPr>
          <p:spPr bwMode="auto">
            <a:xfrm>
              <a:off x="5338016" y="966536"/>
              <a:ext cx="2209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u="sng" dirty="0">
                  <a:solidFill>
                    <a:srgbClr val="0000FA"/>
                  </a:solidFill>
                </a:rPr>
                <a:t>FBD of pin E</a:t>
              </a:r>
            </a:p>
          </p:txBody>
        </p:sp>
        <p:grpSp>
          <p:nvGrpSpPr>
            <p:cNvPr id="30" name="Group 29"/>
            <p:cNvGrpSpPr/>
            <p:nvPr/>
          </p:nvGrpSpPr>
          <p:grpSpPr>
            <a:xfrm>
              <a:off x="4934544" y="1387640"/>
              <a:ext cx="3327127" cy="2232921"/>
              <a:chOff x="4934544" y="1387640"/>
              <a:chExt cx="3327127" cy="2232921"/>
            </a:xfrm>
          </p:grpSpPr>
          <p:sp>
            <p:nvSpPr>
              <p:cNvPr id="20498" name="Text Box 122"/>
              <p:cNvSpPr txBox="1">
                <a:spLocks noChangeArrowheads="1"/>
              </p:cNvSpPr>
              <p:nvPr/>
            </p:nvSpPr>
            <p:spPr bwMode="auto">
              <a:xfrm>
                <a:off x="6416839" y="2302040"/>
                <a:ext cx="14518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dirty="0" smtClean="0"/>
                  <a:t>F</a:t>
                </a:r>
                <a:r>
                  <a:rPr lang="en-US" sz="2000" baseline="-25000" dirty="0" smtClean="0"/>
                  <a:t>CE </a:t>
                </a:r>
                <a:r>
                  <a:rPr lang="en-US" sz="2000" dirty="0"/>
                  <a:t>= 900 N</a:t>
                </a:r>
              </a:p>
            </p:txBody>
          </p:sp>
          <p:sp>
            <p:nvSpPr>
              <p:cNvPr id="20499" name="Text Box 124"/>
              <p:cNvSpPr txBox="1">
                <a:spLocks noChangeArrowheads="1"/>
              </p:cNvSpPr>
              <p:nvPr/>
            </p:nvSpPr>
            <p:spPr bwMode="auto">
              <a:xfrm>
                <a:off x="7088603" y="2652560"/>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dirty="0"/>
                  <a:t>X</a:t>
                </a:r>
              </a:p>
            </p:txBody>
          </p:sp>
          <p:cxnSp>
            <p:nvCxnSpPr>
              <p:cNvPr id="26" name="Straight Connector 25"/>
              <p:cNvCxnSpPr/>
              <p:nvPr/>
            </p:nvCxnSpPr>
            <p:spPr bwMode="auto">
              <a:xfrm>
                <a:off x="6086639" y="3276762"/>
                <a:ext cx="29633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flipV="1">
                <a:off x="5523496" y="2850997"/>
                <a:ext cx="0" cy="38455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a:off x="5510758" y="2850998"/>
                <a:ext cx="30119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0500" name="Line 137"/>
              <p:cNvSpPr>
                <a:spLocks noChangeShapeType="1"/>
              </p:cNvSpPr>
              <p:nvPr/>
            </p:nvSpPr>
            <p:spPr bwMode="auto">
              <a:xfrm>
                <a:off x="5959640" y="2683040"/>
                <a:ext cx="1371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492" name="Text Box 112"/>
              <p:cNvSpPr txBox="1">
                <a:spLocks noChangeArrowheads="1"/>
              </p:cNvSpPr>
              <p:nvPr/>
            </p:nvSpPr>
            <p:spPr bwMode="auto">
              <a:xfrm>
                <a:off x="4934544" y="3071591"/>
                <a:ext cx="990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dirty="0" smtClean="0"/>
                  <a:t>F</a:t>
                </a:r>
                <a:r>
                  <a:rPr lang="en-US" sz="2000" baseline="-25000" dirty="0" smtClean="0"/>
                  <a:t>AE</a:t>
                </a:r>
                <a:endParaRPr lang="en-US" sz="2000" dirty="0"/>
              </a:p>
            </p:txBody>
          </p:sp>
          <p:sp>
            <p:nvSpPr>
              <p:cNvPr id="20493" name="Line 114"/>
              <p:cNvSpPr>
                <a:spLocks noChangeShapeType="1"/>
              </p:cNvSpPr>
              <p:nvPr/>
            </p:nvSpPr>
            <p:spPr bwMode="auto">
              <a:xfrm flipH="1">
                <a:off x="5969264" y="2683040"/>
                <a:ext cx="1097280" cy="0"/>
              </a:xfrm>
              <a:prstGeom prst="line">
                <a:avLst/>
              </a:prstGeom>
              <a:noFill/>
              <a:ln w="38100">
                <a:solidFill>
                  <a:srgbClr val="FF0000"/>
                </a:solidFill>
                <a:round/>
                <a:headEnd type="none"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495" name="Line 119"/>
              <p:cNvSpPr>
                <a:spLocks noChangeShapeType="1"/>
              </p:cNvSpPr>
              <p:nvPr/>
            </p:nvSpPr>
            <p:spPr bwMode="auto">
              <a:xfrm flipV="1">
                <a:off x="5959640" y="1463840"/>
                <a:ext cx="0" cy="11887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496" name="Text Box 120"/>
              <p:cNvSpPr txBox="1">
                <a:spLocks noChangeArrowheads="1"/>
              </p:cNvSpPr>
              <p:nvPr/>
            </p:nvSpPr>
            <p:spPr bwMode="auto">
              <a:xfrm>
                <a:off x="6035840" y="1387640"/>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a:t>Y</a:t>
                </a:r>
              </a:p>
            </p:txBody>
          </p:sp>
          <p:sp>
            <p:nvSpPr>
              <p:cNvPr id="20497" name="Text Box 121"/>
              <p:cNvSpPr txBox="1">
                <a:spLocks noChangeArrowheads="1"/>
              </p:cNvSpPr>
              <p:nvPr/>
            </p:nvSpPr>
            <p:spPr bwMode="auto">
              <a:xfrm>
                <a:off x="5596412" y="2326104"/>
                <a:ext cx="45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dirty="0"/>
                  <a:t>E</a:t>
                </a:r>
              </a:p>
            </p:txBody>
          </p:sp>
          <p:sp>
            <p:nvSpPr>
              <p:cNvPr id="20505" name="Text Box 112"/>
              <p:cNvSpPr txBox="1">
                <a:spLocks noChangeArrowheads="1"/>
              </p:cNvSpPr>
              <p:nvPr/>
            </p:nvSpPr>
            <p:spPr bwMode="auto">
              <a:xfrm>
                <a:off x="6428860" y="1536032"/>
                <a:ext cx="18328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dirty="0" smtClean="0"/>
                  <a:t>F</a:t>
                </a:r>
                <a:r>
                  <a:rPr lang="en-US" sz="2000" baseline="-25000" dirty="0" smtClean="0"/>
                  <a:t>DE </a:t>
                </a:r>
                <a:r>
                  <a:rPr lang="en-US" sz="2000" dirty="0" smtClean="0"/>
                  <a:t>= 1000 N</a:t>
                </a:r>
                <a:endParaRPr lang="en-US" sz="2000" dirty="0"/>
              </a:p>
            </p:txBody>
          </p:sp>
          <p:cxnSp>
            <p:nvCxnSpPr>
              <p:cNvPr id="20501" name="Straight Arrow Connector 48"/>
              <p:cNvCxnSpPr>
                <a:cxnSpLocks noChangeShapeType="1"/>
              </p:cNvCxnSpPr>
              <p:nvPr/>
            </p:nvCxnSpPr>
            <p:spPr bwMode="auto">
              <a:xfrm flipV="1">
                <a:off x="5426240" y="2653604"/>
                <a:ext cx="507334" cy="699361"/>
              </a:xfrm>
              <a:prstGeom prst="straightConnector1">
                <a:avLst/>
              </a:prstGeom>
              <a:noFill/>
              <a:ln w="38100" algn="ctr">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20494" name="Line 116"/>
              <p:cNvSpPr>
                <a:spLocks noChangeShapeType="1"/>
              </p:cNvSpPr>
              <p:nvPr/>
            </p:nvSpPr>
            <p:spPr bwMode="auto">
              <a:xfrm>
                <a:off x="5959639" y="2719136"/>
                <a:ext cx="570295" cy="742602"/>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 name="Text Box 112"/>
              <p:cNvSpPr txBox="1">
                <a:spLocks noChangeArrowheads="1"/>
              </p:cNvSpPr>
              <p:nvPr/>
            </p:nvSpPr>
            <p:spPr bwMode="auto">
              <a:xfrm>
                <a:off x="6645440" y="3223686"/>
                <a:ext cx="990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dirty="0" smtClean="0"/>
                  <a:t>F</a:t>
                </a:r>
                <a:r>
                  <a:rPr lang="en-US" sz="2000" baseline="-25000" dirty="0"/>
                  <a:t>B</a:t>
                </a:r>
                <a:r>
                  <a:rPr lang="en-US" sz="2000" baseline="-25000" dirty="0" smtClean="0"/>
                  <a:t>E</a:t>
                </a:r>
                <a:endParaRPr lang="en-US" sz="2000" dirty="0"/>
              </a:p>
            </p:txBody>
          </p:sp>
          <p:cxnSp>
            <p:nvCxnSpPr>
              <p:cNvPr id="24" name="Straight Connector 23"/>
              <p:cNvCxnSpPr/>
              <p:nvPr/>
            </p:nvCxnSpPr>
            <p:spPr bwMode="auto">
              <a:xfrm>
                <a:off x="6086639" y="2918614"/>
                <a:ext cx="0" cy="34968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 name="Rectangle 50"/>
              <p:cNvSpPr/>
              <p:nvPr/>
            </p:nvSpPr>
            <p:spPr>
              <a:xfrm>
                <a:off x="5498527" y="2601267"/>
                <a:ext cx="274434" cy="307777"/>
              </a:xfrm>
              <a:prstGeom prst="rect">
                <a:avLst/>
              </a:prstGeom>
            </p:spPr>
            <p:txBody>
              <a:bodyPr wrap="none">
                <a:spAutoFit/>
              </a:bodyPr>
              <a:lstStyle/>
              <a:p>
                <a:r>
                  <a:rPr lang="en-US" sz="1400" dirty="0" smtClean="0">
                    <a:cs typeface="Times New Roman" pitchFamily="18" charset="0"/>
                  </a:rPr>
                  <a:t>3</a:t>
                </a:r>
                <a:endParaRPr lang="en-US" sz="1400" dirty="0"/>
              </a:p>
            </p:txBody>
          </p:sp>
          <p:sp>
            <p:nvSpPr>
              <p:cNvPr id="52" name="Rectangle 51"/>
              <p:cNvSpPr/>
              <p:nvPr/>
            </p:nvSpPr>
            <p:spPr>
              <a:xfrm>
                <a:off x="5309561" y="2889384"/>
                <a:ext cx="274434" cy="307777"/>
              </a:xfrm>
              <a:prstGeom prst="rect">
                <a:avLst/>
              </a:prstGeom>
            </p:spPr>
            <p:txBody>
              <a:bodyPr wrap="none">
                <a:spAutoFit/>
              </a:bodyPr>
              <a:lstStyle/>
              <a:p>
                <a:r>
                  <a:rPr lang="en-US" sz="1400" dirty="0">
                    <a:cs typeface="Times New Roman" pitchFamily="18" charset="0"/>
                  </a:rPr>
                  <a:t>4</a:t>
                </a:r>
                <a:endParaRPr lang="en-US" sz="1400" dirty="0"/>
              </a:p>
            </p:txBody>
          </p:sp>
          <p:sp>
            <p:nvSpPr>
              <p:cNvPr id="53" name="Rectangle 52"/>
              <p:cNvSpPr/>
              <p:nvPr/>
            </p:nvSpPr>
            <p:spPr>
              <a:xfrm>
                <a:off x="5610973" y="2923010"/>
                <a:ext cx="274434" cy="307777"/>
              </a:xfrm>
              <a:prstGeom prst="rect">
                <a:avLst/>
              </a:prstGeom>
            </p:spPr>
            <p:txBody>
              <a:bodyPr wrap="none">
                <a:spAutoFit/>
              </a:bodyPr>
              <a:lstStyle/>
              <a:p>
                <a:r>
                  <a:rPr lang="en-US" sz="1400" dirty="0">
                    <a:cs typeface="Times New Roman" pitchFamily="18" charset="0"/>
                  </a:rPr>
                  <a:t>5</a:t>
                </a:r>
                <a:endParaRPr lang="en-US" sz="1400" dirty="0"/>
              </a:p>
            </p:txBody>
          </p:sp>
          <p:sp>
            <p:nvSpPr>
              <p:cNvPr id="54" name="Rectangle 53"/>
              <p:cNvSpPr/>
              <p:nvPr/>
            </p:nvSpPr>
            <p:spPr>
              <a:xfrm>
                <a:off x="6121719" y="3212326"/>
                <a:ext cx="274434" cy="307777"/>
              </a:xfrm>
              <a:prstGeom prst="rect">
                <a:avLst/>
              </a:prstGeom>
            </p:spPr>
            <p:txBody>
              <a:bodyPr wrap="none">
                <a:spAutoFit/>
              </a:bodyPr>
              <a:lstStyle/>
              <a:p>
                <a:r>
                  <a:rPr lang="en-US" sz="1400" dirty="0" smtClean="0">
                    <a:cs typeface="Times New Roman" pitchFamily="18" charset="0"/>
                  </a:rPr>
                  <a:t>3</a:t>
                </a:r>
                <a:endParaRPr lang="en-US" sz="1400" dirty="0"/>
              </a:p>
            </p:txBody>
          </p:sp>
          <p:sp>
            <p:nvSpPr>
              <p:cNvPr id="55" name="Rectangle 54"/>
              <p:cNvSpPr/>
              <p:nvPr/>
            </p:nvSpPr>
            <p:spPr>
              <a:xfrm>
                <a:off x="5890156" y="2960518"/>
                <a:ext cx="274434" cy="307777"/>
              </a:xfrm>
              <a:prstGeom prst="rect">
                <a:avLst/>
              </a:prstGeom>
            </p:spPr>
            <p:txBody>
              <a:bodyPr wrap="none">
                <a:spAutoFit/>
              </a:bodyPr>
              <a:lstStyle/>
              <a:p>
                <a:r>
                  <a:rPr lang="en-US" sz="1400" dirty="0">
                    <a:cs typeface="Times New Roman" pitchFamily="18" charset="0"/>
                  </a:rPr>
                  <a:t>4</a:t>
                </a:r>
                <a:endParaRPr lang="en-US" sz="1400" dirty="0"/>
              </a:p>
            </p:txBody>
          </p:sp>
          <p:sp>
            <p:nvSpPr>
              <p:cNvPr id="56" name="Rectangle 55"/>
              <p:cNvSpPr/>
              <p:nvPr/>
            </p:nvSpPr>
            <p:spPr>
              <a:xfrm>
                <a:off x="6181524" y="2884866"/>
                <a:ext cx="274434" cy="307777"/>
              </a:xfrm>
              <a:prstGeom prst="rect">
                <a:avLst/>
              </a:prstGeom>
            </p:spPr>
            <p:txBody>
              <a:bodyPr wrap="none">
                <a:spAutoFit/>
              </a:bodyPr>
              <a:lstStyle/>
              <a:p>
                <a:r>
                  <a:rPr lang="en-US" sz="1400" dirty="0">
                    <a:cs typeface="Times New Roman" pitchFamily="18" charset="0"/>
                  </a:rPr>
                  <a:t>5</a:t>
                </a:r>
                <a:endParaRPr lang="en-US" sz="1400" dirty="0"/>
              </a:p>
            </p:txBody>
          </p:sp>
          <p:cxnSp>
            <p:nvCxnSpPr>
              <p:cNvPr id="59" name="Straight Connector 58"/>
              <p:cNvCxnSpPr/>
              <p:nvPr/>
            </p:nvCxnSpPr>
            <p:spPr bwMode="auto">
              <a:xfrm flipV="1">
                <a:off x="6157176" y="1956613"/>
                <a:ext cx="0" cy="38455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 name="Straight Connector 59"/>
              <p:cNvCxnSpPr/>
              <p:nvPr/>
            </p:nvCxnSpPr>
            <p:spPr bwMode="auto">
              <a:xfrm>
                <a:off x="6144438" y="1956614"/>
                <a:ext cx="30119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 name="Rectangle 60"/>
              <p:cNvSpPr/>
              <p:nvPr/>
            </p:nvSpPr>
            <p:spPr>
              <a:xfrm>
                <a:off x="6132207" y="1706883"/>
                <a:ext cx="274434" cy="307777"/>
              </a:xfrm>
              <a:prstGeom prst="rect">
                <a:avLst/>
              </a:prstGeom>
            </p:spPr>
            <p:txBody>
              <a:bodyPr wrap="none">
                <a:spAutoFit/>
              </a:bodyPr>
              <a:lstStyle/>
              <a:p>
                <a:r>
                  <a:rPr lang="en-US" sz="1400" dirty="0" smtClean="0">
                    <a:cs typeface="Times New Roman" pitchFamily="18" charset="0"/>
                  </a:rPr>
                  <a:t>3</a:t>
                </a:r>
                <a:endParaRPr lang="en-US" sz="1400" dirty="0"/>
              </a:p>
            </p:txBody>
          </p:sp>
          <p:sp>
            <p:nvSpPr>
              <p:cNvPr id="62" name="Rectangle 61"/>
              <p:cNvSpPr/>
              <p:nvPr/>
            </p:nvSpPr>
            <p:spPr>
              <a:xfrm>
                <a:off x="5943241" y="1995000"/>
                <a:ext cx="274434" cy="307777"/>
              </a:xfrm>
              <a:prstGeom prst="rect">
                <a:avLst/>
              </a:prstGeom>
            </p:spPr>
            <p:txBody>
              <a:bodyPr wrap="none">
                <a:spAutoFit/>
              </a:bodyPr>
              <a:lstStyle/>
              <a:p>
                <a:r>
                  <a:rPr lang="en-US" sz="1400" dirty="0">
                    <a:cs typeface="Times New Roman" pitchFamily="18" charset="0"/>
                  </a:rPr>
                  <a:t>4</a:t>
                </a:r>
                <a:endParaRPr lang="en-US" sz="1400" dirty="0"/>
              </a:p>
            </p:txBody>
          </p:sp>
          <p:sp>
            <p:nvSpPr>
              <p:cNvPr id="63" name="Rectangle 62"/>
              <p:cNvSpPr/>
              <p:nvPr/>
            </p:nvSpPr>
            <p:spPr>
              <a:xfrm>
                <a:off x="6268717" y="2052690"/>
                <a:ext cx="274434" cy="307777"/>
              </a:xfrm>
              <a:prstGeom prst="rect">
                <a:avLst/>
              </a:prstGeom>
            </p:spPr>
            <p:txBody>
              <a:bodyPr wrap="none">
                <a:spAutoFit/>
              </a:bodyPr>
              <a:lstStyle/>
              <a:p>
                <a:r>
                  <a:rPr lang="en-US" sz="1400" dirty="0">
                    <a:cs typeface="Times New Roman" pitchFamily="18" charset="0"/>
                  </a:rPr>
                  <a:t>5</a:t>
                </a:r>
                <a:endParaRPr lang="en-US" sz="1400" dirty="0"/>
              </a:p>
            </p:txBody>
          </p:sp>
          <p:sp>
            <p:nvSpPr>
              <p:cNvPr id="20504" name="Line 116"/>
              <p:cNvSpPr>
                <a:spLocks noChangeShapeType="1"/>
              </p:cNvSpPr>
              <p:nvPr/>
            </p:nvSpPr>
            <p:spPr bwMode="auto">
              <a:xfrm flipH="1">
                <a:off x="5953221" y="1859938"/>
                <a:ext cx="576714" cy="792621"/>
              </a:xfrm>
              <a:prstGeom prst="line">
                <a:avLst/>
              </a:prstGeom>
              <a:noFill/>
              <a:ln w="38100">
                <a:solidFill>
                  <a:srgbClr val="FF0000"/>
                </a:solidFill>
                <a:round/>
                <a:headEnd type="none"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sp>
        <p:nvSpPr>
          <p:cNvPr id="2" name="Title 1"/>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GROUP  PROBLEM  SOLVING </a:t>
            </a:r>
            <a:r>
              <a:rPr lang="en-US" sz="2400" kern="1200" dirty="0" smtClean="0">
                <a:solidFill>
                  <a:srgbClr val="000096"/>
                </a:solidFill>
                <a:effectLst/>
                <a:latin typeface="Times New Roman" panose="02020603050405020304" pitchFamily="18" charset="0"/>
                <a:ea typeface="+mn-ea"/>
                <a:cs typeface="+mn-cs"/>
              </a:rPr>
              <a:t>(continued)</a:t>
            </a:r>
            <a:r>
              <a:rPr lang="en-US" sz="2400" b="1" kern="1200" dirty="0" smtClean="0">
                <a:solidFill>
                  <a:srgbClr val="000096"/>
                </a:solidFill>
                <a:effectLst/>
                <a:latin typeface="Times New Roman" panose="02020603050405020304" pitchFamily="18" charset="0"/>
                <a:ea typeface="+mn-ea"/>
                <a:cs typeface="+mn-cs"/>
              </a:rPr>
              <a:t> </a:t>
            </a:r>
            <a:endParaRPr lang="en-US" dirty="0" smtClean="0">
              <a:solidFill>
                <a:srgbClr val="000096"/>
              </a:solidFill>
              <a:effectLst/>
            </a:endParaRPr>
          </a:p>
        </p:txBody>
      </p:sp>
    </p:spTree>
    <p:extLst>
      <p:ext uri="{BB962C8B-B14F-4D97-AF65-F5344CB8AC3E}">
        <p14:creationId xmlns:p14="http://schemas.microsoft.com/office/powerpoint/2010/main" val="372696305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083"/>
                                        </p:tgtEl>
                                        <p:attrNameLst>
                                          <p:attrName>style.visibility</p:attrName>
                                        </p:attrNameLst>
                                      </p:cBhvr>
                                      <p:to>
                                        <p:strVal val="visible"/>
                                      </p:to>
                                    </p:set>
                                    <p:anim calcmode="lin" valueType="num">
                                      <p:cBhvr additive="base">
                                        <p:cTn id="7" dur="500" fill="hold"/>
                                        <p:tgtEl>
                                          <p:spTgt spid="46083"/>
                                        </p:tgtEl>
                                        <p:attrNameLst>
                                          <p:attrName>ppt_x</p:attrName>
                                        </p:attrNameLst>
                                      </p:cBhvr>
                                      <p:tavLst>
                                        <p:tav tm="0">
                                          <p:val>
                                            <p:strVal val="0-#ppt_w/2"/>
                                          </p:val>
                                        </p:tav>
                                        <p:tav tm="100000">
                                          <p:val>
                                            <p:strVal val="#ppt_x"/>
                                          </p:val>
                                        </p:tav>
                                      </p:tavLst>
                                    </p:anim>
                                    <p:anim calcmode="lin" valueType="num">
                                      <p:cBhvr additive="base">
                                        <p:cTn id="8" dur="500" fill="hold"/>
                                        <p:tgtEl>
                                          <p:spTgt spid="4608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087"/>
                                        </p:tgtEl>
                                        <p:attrNameLst>
                                          <p:attrName>style.visibility</p:attrName>
                                        </p:attrNameLst>
                                      </p:cBhvr>
                                      <p:to>
                                        <p:strVal val="visible"/>
                                      </p:to>
                                    </p:set>
                                    <p:anim calcmode="lin" valueType="num">
                                      <p:cBhvr additive="base">
                                        <p:cTn id="13" dur="500" fill="hold"/>
                                        <p:tgtEl>
                                          <p:spTgt spid="46087"/>
                                        </p:tgtEl>
                                        <p:attrNameLst>
                                          <p:attrName>ppt_x</p:attrName>
                                        </p:attrNameLst>
                                      </p:cBhvr>
                                      <p:tavLst>
                                        <p:tav tm="0">
                                          <p:val>
                                            <p:strVal val="0-#ppt_w/2"/>
                                          </p:val>
                                        </p:tav>
                                        <p:tav tm="100000">
                                          <p:val>
                                            <p:strVal val="#ppt_x"/>
                                          </p:val>
                                        </p:tav>
                                      </p:tavLst>
                                    </p:anim>
                                    <p:anim calcmode="lin" valueType="num">
                                      <p:cBhvr additive="base">
                                        <p:cTn id="14" dur="500" fill="hold"/>
                                        <p:tgtEl>
                                          <p:spTgt spid="4608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autoUpdateAnimBg="0"/>
      <p:bldP spid="46087"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p:cNvSpPr txBox="1">
            <a:spLocks noChangeArrowheads="1"/>
          </p:cNvSpPr>
          <p:nvPr/>
        </p:nvSpPr>
        <p:spPr bwMode="auto">
          <a:xfrm>
            <a:off x="457200" y="1295400"/>
            <a:ext cx="822960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200">
                <a:solidFill>
                  <a:schemeClr val="tx1"/>
                </a:solidFill>
                <a:latin typeface="Times New Roman" pitchFamily="18" charset="0"/>
              </a:defRPr>
            </a:lvl1pPr>
            <a:lvl2pPr marL="914400" indent="-45720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dirty="0"/>
              <a:t>1.   One of the assumptions used when analyzing a simple truss is that the members are joined together by __________.</a:t>
            </a:r>
            <a:endParaRPr lang="en-US" dirty="0">
              <a:sym typeface="Symbol" pitchFamily="18" charset="2"/>
            </a:endParaRPr>
          </a:p>
          <a:p>
            <a:pPr lvl="1" eaLnBrk="1" hangingPunct="1">
              <a:spcBef>
                <a:spcPct val="50000"/>
              </a:spcBef>
            </a:pPr>
            <a:r>
              <a:rPr lang="en-US" dirty="0">
                <a:sym typeface="Symbol" pitchFamily="18" charset="2"/>
              </a:rPr>
              <a:t>A)  Welding		    B)  Bolting		C)  Riveting</a:t>
            </a:r>
          </a:p>
          <a:p>
            <a:pPr lvl="1" eaLnBrk="1" hangingPunct="1">
              <a:spcBef>
                <a:spcPct val="50000"/>
              </a:spcBef>
            </a:pPr>
            <a:r>
              <a:rPr lang="en-US" dirty="0">
                <a:sym typeface="Symbol" pitchFamily="18" charset="2"/>
              </a:rPr>
              <a:t>D)	Smooth pins 	    E)  Super glue</a:t>
            </a:r>
          </a:p>
        </p:txBody>
      </p:sp>
      <p:sp>
        <p:nvSpPr>
          <p:cNvPr id="33796" name="Text Box 4"/>
          <p:cNvSpPr txBox="1">
            <a:spLocks noChangeArrowheads="1"/>
          </p:cNvSpPr>
          <p:nvPr/>
        </p:nvSpPr>
        <p:spPr bwMode="auto">
          <a:xfrm>
            <a:off x="457200" y="3581400"/>
            <a:ext cx="822960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dirty="0"/>
              <a:t>2.	When using the method of joints, typically _________ equations of equilibrium are applied at every joint.</a:t>
            </a:r>
          </a:p>
          <a:p>
            <a:pPr eaLnBrk="1" hangingPunct="1">
              <a:spcBef>
                <a:spcPct val="50000"/>
              </a:spcBef>
            </a:pPr>
            <a:r>
              <a:rPr lang="en-US" dirty="0"/>
              <a:t>	A)	Two			B)   Three</a:t>
            </a:r>
          </a:p>
          <a:p>
            <a:pPr eaLnBrk="1" hangingPunct="1">
              <a:spcBef>
                <a:spcPct val="50000"/>
              </a:spcBef>
            </a:pPr>
            <a:r>
              <a:rPr lang="en-US" dirty="0"/>
              <a:t>	C)	Four			D)   Six</a:t>
            </a:r>
          </a:p>
        </p:txBody>
      </p:sp>
      <p:sp>
        <p:nvSpPr>
          <p:cNvPr id="2" name="Title 1"/>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READING QUIZ</a:t>
            </a:r>
            <a:endParaRPr lang="en-US" dirty="0" smtClean="0">
              <a:solidFill>
                <a:srgbClr val="000096"/>
              </a:solidFill>
              <a:effectLst/>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795"/>
                                        </p:tgtEl>
                                        <p:attrNameLst>
                                          <p:attrName>style.visibility</p:attrName>
                                        </p:attrNameLst>
                                      </p:cBhvr>
                                      <p:to>
                                        <p:strVal val="visible"/>
                                      </p:to>
                                    </p:set>
                                    <p:anim calcmode="lin" valueType="num">
                                      <p:cBhvr additive="base">
                                        <p:cTn id="7" dur="500" fill="hold"/>
                                        <p:tgtEl>
                                          <p:spTgt spid="33795"/>
                                        </p:tgtEl>
                                        <p:attrNameLst>
                                          <p:attrName>ppt_x</p:attrName>
                                        </p:attrNameLst>
                                      </p:cBhvr>
                                      <p:tavLst>
                                        <p:tav tm="0">
                                          <p:val>
                                            <p:strVal val="0-#ppt_w/2"/>
                                          </p:val>
                                        </p:tav>
                                        <p:tav tm="100000">
                                          <p:val>
                                            <p:strVal val="#ppt_x"/>
                                          </p:val>
                                        </p:tav>
                                      </p:tavLst>
                                    </p:anim>
                                    <p:anim calcmode="lin" valueType="num">
                                      <p:cBhvr additive="base">
                                        <p:cTn id="8" dur="500" fill="hold"/>
                                        <p:tgtEl>
                                          <p:spTgt spid="3379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3796"/>
                                        </p:tgtEl>
                                        <p:attrNameLst>
                                          <p:attrName>style.visibility</p:attrName>
                                        </p:attrNameLst>
                                      </p:cBhvr>
                                      <p:to>
                                        <p:strVal val="visible"/>
                                      </p:to>
                                    </p:set>
                                    <p:anim calcmode="lin" valueType="num">
                                      <p:cBhvr additive="base">
                                        <p:cTn id="13" dur="500" fill="hold"/>
                                        <p:tgtEl>
                                          <p:spTgt spid="33796"/>
                                        </p:tgtEl>
                                        <p:attrNameLst>
                                          <p:attrName>ppt_x</p:attrName>
                                        </p:attrNameLst>
                                      </p:cBhvr>
                                      <p:tavLst>
                                        <p:tav tm="0">
                                          <p:val>
                                            <p:strVal val="0-#ppt_w/2"/>
                                          </p:val>
                                        </p:tav>
                                        <p:tav tm="100000">
                                          <p:val>
                                            <p:strVal val="#ppt_x"/>
                                          </p:val>
                                        </p:tav>
                                      </p:tavLst>
                                    </p:anim>
                                    <p:anim calcmode="lin" valueType="num">
                                      <p:cBhvr additive="base">
                                        <p:cTn id="14" dur="500" fill="hold"/>
                                        <p:tgtEl>
                                          <p:spTgt spid="337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autoUpdateAnimBg="0"/>
      <p:bldP spid="33796"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Text Box 3"/>
          <p:cNvSpPr txBox="1">
            <a:spLocks noChangeArrowheads="1"/>
          </p:cNvSpPr>
          <p:nvPr/>
        </p:nvSpPr>
        <p:spPr bwMode="auto">
          <a:xfrm>
            <a:off x="304800" y="1006880"/>
            <a:ext cx="7010400" cy="246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200">
                <a:solidFill>
                  <a:schemeClr val="tx1"/>
                </a:solidFill>
                <a:latin typeface="Times New Roman" pitchFamily="18" charset="0"/>
              </a:defRPr>
            </a:lvl1pPr>
            <a:lvl2pPr marL="914400" indent="-457200" eaLnBrk="0" hangingPunct="0">
              <a:defRPr sz="2200">
                <a:solidFill>
                  <a:schemeClr val="tx1"/>
                </a:solidFill>
                <a:latin typeface="Times New Roman" pitchFamily="18" charset="0"/>
              </a:defRPr>
            </a:lvl2pPr>
            <a:lvl3pPr marL="1371600" indent="-4572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sym typeface="Symbol" pitchFamily="18" charset="2"/>
              </a:rPr>
              <a:t>1.    Using this FBD, you find that F</a:t>
            </a:r>
            <a:r>
              <a:rPr lang="en-US" sz="2400" baseline="-25000" dirty="0">
                <a:sym typeface="Symbol" pitchFamily="18" charset="2"/>
              </a:rPr>
              <a:t>BC</a:t>
            </a:r>
            <a:r>
              <a:rPr lang="en-US" sz="2400" dirty="0">
                <a:sym typeface="Symbol" pitchFamily="18" charset="2"/>
              </a:rPr>
              <a:t> =  </a:t>
            </a:r>
            <a:r>
              <a:rPr lang="en-US" sz="2400" dirty="0">
                <a:cs typeface="Times New Roman" pitchFamily="18" charset="0"/>
              </a:rPr>
              <a:t>–</a:t>
            </a:r>
            <a:r>
              <a:rPr lang="en-US" sz="2400" dirty="0"/>
              <a:t> 500 N.</a:t>
            </a:r>
            <a:br>
              <a:rPr lang="en-US" sz="2400" dirty="0"/>
            </a:br>
            <a:r>
              <a:rPr lang="en-US" sz="2400" dirty="0"/>
              <a:t> Member BC must be in __________.</a:t>
            </a:r>
          </a:p>
          <a:p>
            <a:pPr lvl="2" eaLnBrk="1" hangingPunct="1">
              <a:spcBef>
                <a:spcPct val="50000"/>
              </a:spcBef>
              <a:buFontTx/>
              <a:buAutoNum type="alphaUcParenR"/>
            </a:pPr>
            <a:r>
              <a:rPr lang="en-US" sz="2400" dirty="0"/>
              <a:t>Tension 	</a:t>
            </a:r>
          </a:p>
          <a:p>
            <a:pPr lvl="2" eaLnBrk="1" hangingPunct="1">
              <a:spcBef>
                <a:spcPct val="50000"/>
              </a:spcBef>
              <a:buFontTx/>
              <a:buAutoNum type="alphaUcParenR"/>
            </a:pPr>
            <a:r>
              <a:rPr lang="en-US" sz="2400" dirty="0"/>
              <a:t>Compression</a:t>
            </a:r>
          </a:p>
          <a:p>
            <a:pPr lvl="1" eaLnBrk="1" hangingPunct="1">
              <a:spcBef>
                <a:spcPct val="50000"/>
              </a:spcBef>
            </a:pPr>
            <a:r>
              <a:rPr lang="en-US" sz="2400" dirty="0"/>
              <a:t>	C)  Cannot be determined</a:t>
            </a:r>
          </a:p>
        </p:txBody>
      </p:sp>
      <p:sp>
        <p:nvSpPr>
          <p:cNvPr id="47108" name="Text Box 4"/>
          <p:cNvSpPr txBox="1">
            <a:spLocks noChangeArrowheads="1"/>
          </p:cNvSpPr>
          <p:nvPr/>
        </p:nvSpPr>
        <p:spPr bwMode="auto">
          <a:xfrm>
            <a:off x="342362" y="3547059"/>
            <a:ext cx="8172988"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200">
                <a:solidFill>
                  <a:schemeClr val="tx1"/>
                </a:solidFill>
                <a:latin typeface="Times New Roman" pitchFamily="18" charset="0"/>
              </a:defRPr>
            </a:lvl1pPr>
            <a:lvl2pPr marL="1028700" indent="-45720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2.   </a:t>
            </a:r>
            <a:r>
              <a:rPr lang="en-US" sz="2400" dirty="0" smtClean="0"/>
              <a:t>When supporting the same </a:t>
            </a:r>
            <a:r>
              <a:rPr lang="en-US" sz="2400" dirty="0"/>
              <a:t>magnitude of </a:t>
            </a:r>
            <a:r>
              <a:rPr lang="en-US" sz="2400" dirty="0" smtClean="0"/>
              <a:t>force, </a:t>
            </a:r>
            <a:r>
              <a:rPr lang="en-US" sz="2400" dirty="0"/>
              <a:t>truss members in compression are generally made _______ as compared to members in tension.</a:t>
            </a:r>
          </a:p>
          <a:p>
            <a:pPr lvl="1" eaLnBrk="1" hangingPunct="1">
              <a:spcBef>
                <a:spcPct val="50000"/>
              </a:spcBef>
            </a:pPr>
            <a:r>
              <a:rPr lang="en-US" sz="2400" dirty="0"/>
              <a:t>    A)  </a:t>
            </a:r>
            <a:r>
              <a:rPr lang="en-US" sz="2400" dirty="0" smtClean="0"/>
              <a:t> Thicker</a:t>
            </a:r>
            <a:endParaRPr lang="en-US" sz="2400" dirty="0"/>
          </a:p>
          <a:p>
            <a:pPr lvl="1" eaLnBrk="1" hangingPunct="1">
              <a:spcBef>
                <a:spcPct val="50000"/>
              </a:spcBef>
            </a:pPr>
            <a:r>
              <a:rPr lang="en-US" sz="2400" dirty="0"/>
              <a:t>    B)   Thinner</a:t>
            </a:r>
          </a:p>
          <a:p>
            <a:pPr lvl="1" eaLnBrk="1" hangingPunct="1">
              <a:spcBef>
                <a:spcPct val="50000"/>
              </a:spcBef>
            </a:pPr>
            <a:r>
              <a:rPr lang="en-US" sz="2400" dirty="0"/>
              <a:t>    C)   The same size</a:t>
            </a:r>
          </a:p>
        </p:txBody>
      </p:sp>
      <p:grpSp>
        <p:nvGrpSpPr>
          <p:cNvPr id="2" name="Group 54"/>
          <p:cNvGrpSpPr>
            <a:grpSpLocks/>
          </p:cNvGrpSpPr>
          <p:nvPr/>
        </p:nvGrpSpPr>
        <p:grpSpPr bwMode="auto">
          <a:xfrm>
            <a:off x="6324600" y="1071095"/>
            <a:ext cx="2362200" cy="2408238"/>
            <a:chOff x="4032" y="384"/>
            <a:chExt cx="1488" cy="1517"/>
          </a:xfrm>
        </p:grpSpPr>
        <p:sp>
          <p:nvSpPr>
            <p:cNvPr id="21512" name="Text Box 55"/>
            <p:cNvSpPr txBox="1">
              <a:spLocks noChangeArrowheads="1"/>
            </p:cNvSpPr>
            <p:nvPr/>
          </p:nvSpPr>
          <p:spPr bwMode="auto">
            <a:xfrm>
              <a:off x="5040" y="1152"/>
              <a:ext cx="48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a:t>F</a:t>
              </a:r>
              <a:r>
                <a:rPr lang="en-US" sz="2000" baseline="-25000"/>
                <a:t>BD</a:t>
              </a:r>
              <a:endParaRPr lang="en-US" sz="2000"/>
            </a:p>
          </p:txBody>
        </p:sp>
        <p:grpSp>
          <p:nvGrpSpPr>
            <p:cNvPr id="21513" name="Group 56"/>
            <p:cNvGrpSpPr>
              <a:grpSpLocks/>
            </p:cNvGrpSpPr>
            <p:nvPr/>
          </p:nvGrpSpPr>
          <p:grpSpPr bwMode="auto">
            <a:xfrm>
              <a:off x="4032" y="384"/>
              <a:ext cx="1248" cy="1517"/>
              <a:chOff x="4032" y="384"/>
              <a:chExt cx="1248" cy="1517"/>
            </a:xfrm>
          </p:grpSpPr>
          <p:sp>
            <p:nvSpPr>
              <p:cNvPr id="21514" name="Line 57"/>
              <p:cNvSpPr>
                <a:spLocks noChangeShapeType="1"/>
              </p:cNvSpPr>
              <p:nvPr/>
            </p:nvSpPr>
            <p:spPr bwMode="auto">
              <a:xfrm flipV="1">
                <a:off x="4272" y="480"/>
                <a:ext cx="480" cy="768"/>
              </a:xfrm>
              <a:prstGeom prst="line">
                <a:avLst/>
              </a:prstGeom>
              <a:noFill/>
              <a:ln w="28575">
                <a:solidFill>
                  <a:srgbClr val="FF0000"/>
                </a:solidFill>
                <a:round/>
                <a:headEnd type="none" w="med" len="me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21515" name="Line 58"/>
              <p:cNvSpPr>
                <a:spLocks noChangeShapeType="1"/>
              </p:cNvSpPr>
              <p:nvPr/>
            </p:nvSpPr>
            <p:spPr bwMode="auto">
              <a:xfrm>
                <a:off x="4272" y="1248"/>
                <a:ext cx="768" cy="0"/>
              </a:xfrm>
              <a:prstGeom prst="line">
                <a:avLst/>
              </a:prstGeom>
              <a:noFill/>
              <a:ln w="28575">
                <a:solidFill>
                  <a:srgbClr val="FF0000"/>
                </a:solidFill>
                <a:round/>
                <a:headEnd type="none" w="med" len="me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21516" name="Line 59"/>
              <p:cNvSpPr>
                <a:spLocks noChangeShapeType="1"/>
              </p:cNvSpPr>
              <p:nvPr/>
            </p:nvSpPr>
            <p:spPr bwMode="auto">
              <a:xfrm flipV="1">
                <a:off x="4272" y="1248"/>
                <a:ext cx="0" cy="528"/>
              </a:xfrm>
              <a:prstGeom prst="line">
                <a:avLst/>
              </a:prstGeom>
              <a:noFill/>
              <a:ln w="28575">
                <a:solidFill>
                  <a:srgbClr val="FF0000"/>
                </a:solidFill>
                <a:round/>
                <a:headEnd type="none" w="med" len="me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21517" name="Text Box 60"/>
              <p:cNvSpPr txBox="1">
                <a:spLocks noChangeArrowheads="1"/>
              </p:cNvSpPr>
              <p:nvPr/>
            </p:nvSpPr>
            <p:spPr bwMode="auto">
              <a:xfrm>
                <a:off x="4800" y="384"/>
                <a:ext cx="48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000"/>
                  <a:t>F</a:t>
                </a:r>
                <a:r>
                  <a:rPr lang="en-US" sz="2000" baseline="-25000"/>
                  <a:t>BC</a:t>
                </a:r>
                <a:endParaRPr lang="en-US" sz="2000"/>
              </a:p>
            </p:txBody>
          </p:sp>
          <p:sp>
            <p:nvSpPr>
              <p:cNvPr id="21518" name="Text Box 61"/>
              <p:cNvSpPr txBox="1">
                <a:spLocks noChangeArrowheads="1"/>
              </p:cNvSpPr>
              <p:nvPr/>
            </p:nvSpPr>
            <p:spPr bwMode="auto">
              <a:xfrm>
                <a:off x="4032" y="1056"/>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a:t>B</a:t>
                </a:r>
              </a:p>
            </p:txBody>
          </p:sp>
          <p:sp>
            <p:nvSpPr>
              <p:cNvPr id="21519" name="Text Box 62"/>
              <p:cNvSpPr txBox="1">
                <a:spLocks noChangeArrowheads="1"/>
              </p:cNvSpPr>
              <p:nvPr/>
            </p:nvSpPr>
            <p:spPr bwMode="auto">
              <a:xfrm>
                <a:off x="4320" y="1632"/>
                <a:ext cx="38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a:t>B</a:t>
                </a:r>
                <a:r>
                  <a:rPr lang="en-US" baseline="-25000"/>
                  <a:t>Y</a:t>
                </a:r>
                <a:endParaRPr lang="en-US"/>
              </a:p>
            </p:txBody>
          </p:sp>
        </p:grpSp>
      </p:grpSp>
      <p:sp>
        <p:nvSpPr>
          <p:cNvPr id="3" name="Title 2"/>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ATTENTION  QUIZ</a:t>
            </a:r>
            <a:endParaRPr lang="en-US" dirty="0" smtClean="0">
              <a:solidFill>
                <a:srgbClr val="000096"/>
              </a:solidFill>
              <a:effectLst/>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107"/>
                                        </p:tgtEl>
                                        <p:attrNameLst>
                                          <p:attrName>style.visibility</p:attrName>
                                        </p:attrNameLst>
                                      </p:cBhvr>
                                      <p:to>
                                        <p:strVal val="visible"/>
                                      </p:to>
                                    </p:set>
                                    <p:anim calcmode="lin" valueType="num">
                                      <p:cBhvr additive="base">
                                        <p:cTn id="7" dur="500" fill="hold"/>
                                        <p:tgtEl>
                                          <p:spTgt spid="47107"/>
                                        </p:tgtEl>
                                        <p:attrNameLst>
                                          <p:attrName>ppt_x</p:attrName>
                                        </p:attrNameLst>
                                      </p:cBhvr>
                                      <p:tavLst>
                                        <p:tav tm="0">
                                          <p:val>
                                            <p:strVal val="0-#ppt_w/2"/>
                                          </p:val>
                                        </p:tav>
                                        <p:tav tm="100000">
                                          <p:val>
                                            <p:strVal val="#ppt_x"/>
                                          </p:val>
                                        </p:tav>
                                      </p:tavLst>
                                    </p:anim>
                                    <p:anim calcmode="lin" valueType="num">
                                      <p:cBhvr additive="base">
                                        <p:cTn id="8" dur="500" fill="hold"/>
                                        <p:tgtEl>
                                          <p:spTgt spid="47107"/>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0-#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47108"/>
                                        </p:tgtEl>
                                        <p:attrNameLst>
                                          <p:attrName>style.visibility</p:attrName>
                                        </p:attrNameLst>
                                      </p:cBhvr>
                                      <p:to>
                                        <p:strVal val="visible"/>
                                      </p:to>
                                    </p:set>
                                    <p:anim calcmode="lin" valueType="num">
                                      <p:cBhvr additive="base">
                                        <p:cTn id="18" dur="500" fill="hold"/>
                                        <p:tgtEl>
                                          <p:spTgt spid="47108"/>
                                        </p:tgtEl>
                                        <p:attrNameLst>
                                          <p:attrName>ppt_x</p:attrName>
                                        </p:attrNameLst>
                                      </p:cBhvr>
                                      <p:tavLst>
                                        <p:tav tm="0">
                                          <p:val>
                                            <p:strVal val="0-#ppt_w/2"/>
                                          </p:val>
                                        </p:tav>
                                        <p:tav tm="100000">
                                          <p:val>
                                            <p:strVal val="#ppt_x"/>
                                          </p:val>
                                        </p:tav>
                                      </p:tavLst>
                                    </p:anim>
                                    <p:anim calcmode="lin" valueType="num">
                                      <p:cBhvr additive="base">
                                        <p:cTn id="19" dur="500" fill="hold"/>
                                        <p:tgtEl>
                                          <p:spTgt spid="471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autoUpdateAnimBg="0"/>
      <p:bldP spid="47108"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2106472" y="2652008"/>
            <a:ext cx="4931057" cy="1553983"/>
            <a:chOff x="2423975" y="2436124"/>
            <a:chExt cx="4931057" cy="1553983"/>
          </a:xfrm>
        </p:grpSpPr>
        <p:sp>
          <p:nvSpPr>
            <p:cNvPr id="6" name="Rectangle 5"/>
            <p:cNvSpPr/>
            <p:nvPr/>
          </p:nvSpPr>
          <p:spPr>
            <a:xfrm>
              <a:off x="3093635" y="2436124"/>
              <a:ext cx="3591736" cy="728636"/>
            </a:xfrm>
            <a:prstGeom prst="rect">
              <a:avLst/>
            </a:prstGeom>
            <a:noFill/>
          </p:spPr>
          <p:txBody>
            <a:bodyPr spcFirstLastPara="1" wrap="none" lIns="91440" tIns="45720" rIns="91440" bIns="45720" numCol="1">
              <a:prstTxWarp prst="textArchUp">
                <a:avLst/>
              </a:prstTxWarp>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r>
                <a:rPr lang="en-US" sz="5400" b="1" dirty="0" smtClean="0">
                  <a:ln w="13462">
                    <a:solidFill>
                      <a:schemeClr val="bg1"/>
                    </a:solidFill>
                    <a:prstDash val="solid"/>
                  </a:ln>
                  <a:solidFill>
                    <a:srgbClr val="000096"/>
                  </a:solidFill>
                  <a:effectLst>
                    <a:outerShdw dist="38100" dir="2700000" algn="bl" rotWithShape="0">
                      <a:schemeClr val="accent5"/>
                    </a:outerShdw>
                  </a:effectLst>
                </a:rPr>
                <a:t>End of the Lecture</a:t>
              </a:r>
              <a:endParaRPr lang="en-US" sz="5400" b="1" dirty="0">
                <a:ln w="13462">
                  <a:solidFill>
                    <a:schemeClr val="bg1"/>
                  </a:solidFill>
                  <a:prstDash val="solid"/>
                </a:ln>
                <a:solidFill>
                  <a:srgbClr val="000096"/>
                </a:solidFill>
                <a:effectLst>
                  <a:outerShdw dist="38100" dir="2700000" algn="bl" rotWithShape="0">
                    <a:schemeClr val="accent5"/>
                  </a:outerShdw>
                </a:effectLst>
              </a:endParaRPr>
            </a:p>
          </p:txBody>
        </p:sp>
        <p:sp>
          <p:nvSpPr>
            <p:cNvPr id="7" name="Rectangle 6"/>
            <p:cNvSpPr/>
            <p:nvPr/>
          </p:nvSpPr>
          <p:spPr>
            <a:xfrm>
              <a:off x="2423975" y="3164760"/>
              <a:ext cx="4931057" cy="825347"/>
            </a:xfrm>
            <a:prstGeom prst="rect">
              <a:avLst/>
            </a:prstGeom>
            <a:noFill/>
          </p:spPr>
          <p:txBody>
            <a:bodyPr spcFirstLastPara="1" wrap="none" lIns="91440" tIns="45720" rIns="91440" bIns="45720" numCol="1">
              <a:prstTxWarp prst="textArchDown">
                <a:avLst/>
              </a:prstTxWarp>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r>
                <a:rPr lang="en-US" sz="5400" b="1" dirty="0" smtClean="0">
                  <a:ln w="13462">
                    <a:solidFill>
                      <a:schemeClr val="bg1"/>
                    </a:solidFill>
                    <a:prstDash val="solid"/>
                  </a:ln>
                  <a:solidFill>
                    <a:srgbClr val="000096"/>
                  </a:solidFill>
                  <a:effectLst>
                    <a:outerShdw dist="38100" dir="2700000" algn="bl" rotWithShape="0">
                      <a:schemeClr val="accent5"/>
                    </a:outerShdw>
                  </a:effectLst>
                </a:rPr>
                <a:t>Let Learning Continue</a:t>
              </a:r>
              <a:endParaRPr lang="en-US" sz="5400" b="1" dirty="0">
                <a:ln w="13462">
                  <a:solidFill>
                    <a:schemeClr val="bg1"/>
                  </a:solidFill>
                  <a:prstDash val="solid"/>
                </a:ln>
                <a:solidFill>
                  <a:srgbClr val="000096"/>
                </a:solidFill>
                <a:effectLst>
                  <a:outerShdw dist="38100" dir="2700000" algn="bl" rotWithShape="0">
                    <a:schemeClr val="accent5"/>
                  </a:outerShdw>
                </a:effectLst>
              </a:endParaRPr>
            </a:p>
          </p:txBody>
        </p:sp>
      </p:gr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Text Box 4"/>
          <p:cNvSpPr txBox="1">
            <a:spLocks noChangeArrowheads="1"/>
          </p:cNvSpPr>
          <p:nvPr/>
        </p:nvSpPr>
        <p:spPr bwMode="auto">
          <a:xfrm>
            <a:off x="3657600" y="2438400"/>
            <a:ext cx="49530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dirty="0"/>
              <a:t>For a given truss geometry and load, how can you determine the forces in the truss members </a:t>
            </a:r>
            <a:r>
              <a:rPr lang="en-US" dirty="0" smtClean="0"/>
              <a:t>to be </a:t>
            </a:r>
            <a:r>
              <a:rPr lang="en-US" dirty="0"/>
              <a:t>able to select their sizes?</a:t>
            </a:r>
          </a:p>
        </p:txBody>
      </p:sp>
      <p:grpSp>
        <p:nvGrpSpPr>
          <p:cNvPr id="2" name="Group 13"/>
          <p:cNvGrpSpPr>
            <a:grpSpLocks/>
          </p:cNvGrpSpPr>
          <p:nvPr/>
        </p:nvGrpSpPr>
        <p:grpSpPr bwMode="auto">
          <a:xfrm>
            <a:off x="533400" y="1041400"/>
            <a:ext cx="8077200" cy="2454275"/>
            <a:chOff x="336" y="656"/>
            <a:chExt cx="5088" cy="1546"/>
          </a:xfrm>
        </p:grpSpPr>
        <p:sp>
          <p:nvSpPr>
            <p:cNvPr id="5130" name="Text Box 3"/>
            <p:cNvSpPr txBox="1">
              <a:spLocks noChangeArrowheads="1"/>
            </p:cNvSpPr>
            <p:nvPr/>
          </p:nvSpPr>
          <p:spPr bwMode="auto">
            <a:xfrm>
              <a:off x="2304" y="816"/>
              <a:ext cx="312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a:t>Trusses are commonly used to support  roofs.</a:t>
              </a:r>
            </a:p>
          </p:txBody>
        </p:sp>
        <p:pic>
          <p:nvPicPr>
            <p:cNvPr id="5131" name="Picture 12" descr="CH 6 Truss Roo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 y="656"/>
              <a:ext cx="1915" cy="1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Group 15"/>
          <p:cNvGrpSpPr>
            <a:grpSpLocks/>
          </p:cNvGrpSpPr>
          <p:nvPr/>
        </p:nvGrpSpPr>
        <p:grpSpPr bwMode="auto">
          <a:xfrm>
            <a:off x="914400" y="3505200"/>
            <a:ext cx="7543800" cy="2917825"/>
            <a:chOff x="576" y="2208"/>
            <a:chExt cx="4752" cy="1838"/>
          </a:xfrm>
        </p:grpSpPr>
        <p:sp>
          <p:nvSpPr>
            <p:cNvPr id="5128" name="Text Box 5"/>
            <p:cNvSpPr txBox="1">
              <a:spLocks noChangeArrowheads="1"/>
            </p:cNvSpPr>
            <p:nvPr/>
          </p:nvSpPr>
          <p:spPr bwMode="auto">
            <a:xfrm>
              <a:off x="2304" y="2496"/>
              <a:ext cx="3024" cy="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dirty="0"/>
                <a:t>A more challenging question </a:t>
              </a:r>
              <a:r>
                <a:rPr lang="en-US" dirty="0" smtClean="0"/>
                <a:t>is, </a:t>
              </a:r>
              <a:r>
                <a:rPr lang="en-US" dirty="0"/>
                <a:t>that for a given load, how can we design the </a:t>
              </a:r>
              <a:r>
                <a:rPr lang="en-US" dirty="0" smtClean="0"/>
                <a:t>trusses’ </a:t>
              </a:r>
              <a:r>
                <a:rPr lang="en-US" dirty="0"/>
                <a:t>geometry to minimize cost?</a:t>
              </a:r>
            </a:p>
          </p:txBody>
        </p:sp>
        <p:pic>
          <p:nvPicPr>
            <p:cNvPr id="5129" name="Picture 14" descr="CH 6 Roo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6" y="2208"/>
              <a:ext cx="1507" cy="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Title 3"/>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APPLICATIONS</a:t>
            </a:r>
            <a:endParaRPr lang="en-US" dirty="0" smtClean="0">
              <a:solidFill>
                <a:srgbClr val="000096"/>
              </a:solidFill>
              <a:effectLst/>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04"/>
                                        </p:tgtEl>
                                        <p:attrNameLst>
                                          <p:attrName>style.visibility</p:attrName>
                                        </p:attrNameLst>
                                      </p:cBhvr>
                                      <p:to>
                                        <p:strVal val="visible"/>
                                      </p:to>
                                    </p:set>
                                    <p:anim calcmode="lin" valueType="num">
                                      <p:cBhvr additive="base">
                                        <p:cTn id="13" dur="500" fill="hold"/>
                                        <p:tgtEl>
                                          <p:spTgt spid="51204"/>
                                        </p:tgtEl>
                                        <p:attrNameLst>
                                          <p:attrName>ppt_x</p:attrName>
                                        </p:attrNameLst>
                                      </p:cBhvr>
                                      <p:tavLst>
                                        <p:tav tm="0">
                                          <p:val>
                                            <p:strVal val="0-#ppt_w/2"/>
                                          </p:val>
                                        </p:tav>
                                        <p:tav tm="100000">
                                          <p:val>
                                            <p:strVal val="#ppt_x"/>
                                          </p:val>
                                        </p:tav>
                                      </p:tavLst>
                                    </p:anim>
                                    <p:anim calcmode="lin" valueType="num">
                                      <p:cBhvr additive="base">
                                        <p:cTn id="14" dur="500" fill="hold"/>
                                        <p:tgtEl>
                                          <p:spTgt spid="5120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a:grpSpLocks/>
          </p:cNvGrpSpPr>
          <p:nvPr/>
        </p:nvGrpSpPr>
        <p:grpSpPr bwMode="auto">
          <a:xfrm>
            <a:off x="1108075" y="1130300"/>
            <a:ext cx="7350125" cy="2657475"/>
            <a:chOff x="698" y="712"/>
            <a:chExt cx="4630" cy="1674"/>
          </a:xfrm>
        </p:grpSpPr>
        <p:sp>
          <p:nvSpPr>
            <p:cNvPr id="6153" name="Text Box 3"/>
            <p:cNvSpPr txBox="1">
              <a:spLocks noChangeArrowheads="1"/>
            </p:cNvSpPr>
            <p:nvPr/>
          </p:nvSpPr>
          <p:spPr bwMode="auto">
            <a:xfrm>
              <a:off x="2496" y="816"/>
              <a:ext cx="2832" cy="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dirty="0"/>
                <a:t>Trusses are also used in a variety of structures like </a:t>
              </a:r>
              <a:r>
                <a:rPr lang="en-US" dirty="0" smtClean="0"/>
                <a:t>cranes, the </a:t>
              </a:r>
              <a:r>
                <a:rPr lang="en-US" dirty="0"/>
                <a:t>frames of aircraft or </a:t>
              </a:r>
              <a:r>
                <a:rPr lang="en-US" dirty="0" smtClean="0"/>
                <a:t>the space station.</a:t>
              </a:r>
              <a:endParaRPr lang="en-US" dirty="0"/>
            </a:p>
          </p:txBody>
        </p:sp>
        <p:pic>
          <p:nvPicPr>
            <p:cNvPr id="6154" name="Picture 11" descr="CH 6 Cra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8" y="712"/>
              <a:ext cx="1702" cy="1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Group 14"/>
          <p:cNvGrpSpPr>
            <a:grpSpLocks/>
          </p:cNvGrpSpPr>
          <p:nvPr/>
        </p:nvGrpSpPr>
        <p:grpSpPr bwMode="auto">
          <a:xfrm>
            <a:off x="762000" y="3810000"/>
            <a:ext cx="7924800" cy="2446338"/>
            <a:chOff x="480" y="2400"/>
            <a:chExt cx="4992" cy="1541"/>
          </a:xfrm>
        </p:grpSpPr>
        <p:sp>
          <p:nvSpPr>
            <p:cNvPr id="6151" name="Text Box 7"/>
            <p:cNvSpPr txBox="1">
              <a:spLocks noChangeArrowheads="1"/>
            </p:cNvSpPr>
            <p:nvPr/>
          </p:nvSpPr>
          <p:spPr bwMode="auto">
            <a:xfrm>
              <a:off x="2640" y="2448"/>
              <a:ext cx="2832" cy="1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dirty="0"/>
                <a:t>How can you design a light weight structure </a:t>
              </a:r>
              <a:r>
                <a:rPr lang="en-US" dirty="0" smtClean="0"/>
                <a:t>satisfying load</a:t>
              </a:r>
              <a:r>
                <a:rPr lang="en-US" dirty="0"/>
                <a:t>, safety, cost specifications, </a:t>
              </a:r>
              <a:r>
                <a:rPr lang="en-US" dirty="0" smtClean="0"/>
                <a:t>that is simple to manufacture </a:t>
              </a:r>
              <a:r>
                <a:rPr lang="en-US" dirty="0"/>
                <a:t>and </a:t>
              </a:r>
              <a:r>
                <a:rPr lang="en-US" dirty="0" smtClean="0"/>
                <a:t>allows </a:t>
              </a:r>
              <a:r>
                <a:rPr lang="en-US" dirty="0"/>
                <a:t>easy </a:t>
              </a:r>
              <a:r>
                <a:rPr lang="en-US" dirty="0" smtClean="0"/>
                <a:t>inspection over </a:t>
              </a:r>
              <a:r>
                <a:rPr lang="en-US" dirty="0"/>
                <a:t>its lifetime?</a:t>
              </a:r>
            </a:p>
          </p:txBody>
        </p:sp>
        <p:pic>
          <p:nvPicPr>
            <p:cNvPr id="6152" name="Picture 12" descr="CH 6 Gantr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 y="2400"/>
              <a:ext cx="2122" cy="1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Title 3"/>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APPLICATIONS </a:t>
            </a:r>
            <a:r>
              <a:rPr lang="en-US" sz="2400" kern="1200" dirty="0" smtClean="0">
                <a:solidFill>
                  <a:srgbClr val="000096"/>
                </a:solidFill>
                <a:effectLst/>
                <a:latin typeface="Times New Roman" panose="02020603050405020304" pitchFamily="18" charset="0"/>
                <a:ea typeface="+mn-ea"/>
                <a:cs typeface="+mn-cs"/>
              </a:rPr>
              <a:t>(continued)</a:t>
            </a:r>
            <a:endParaRPr lang="en-US" dirty="0" smtClean="0">
              <a:solidFill>
                <a:srgbClr val="000096"/>
              </a:solidFill>
              <a:effectLst/>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5"/>
          <p:cNvGrpSpPr>
            <a:grpSpLocks/>
          </p:cNvGrpSpPr>
          <p:nvPr/>
        </p:nvGrpSpPr>
        <p:grpSpPr bwMode="auto">
          <a:xfrm>
            <a:off x="838200" y="4267200"/>
            <a:ext cx="7848600" cy="2124075"/>
            <a:chOff x="528" y="2688"/>
            <a:chExt cx="4944" cy="1338"/>
          </a:xfrm>
        </p:grpSpPr>
        <p:sp>
          <p:nvSpPr>
            <p:cNvPr id="7176" name="Text Box 8"/>
            <p:cNvSpPr txBox="1">
              <a:spLocks noChangeArrowheads="1"/>
            </p:cNvSpPr>
            <p:nvPr/>
          </p:nvSpPr>
          <p:spPr bwMode="auto">
            <a:xfrm>
              <a:off x="1920" y="2688"/>
              <a:ext cx="3552" cy="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dirty="0"/>
                <a:t>A  </a:t>
              </a:r>
              <a:r>
                <a:rPr lang="en-US" dirty="0">
                  <a:solidFill>
                    <a:srgbClr val="0000FA"/>
                  </a:solidFill>
                </a:rPr>
                <a:t>simple truss </a:t>
              </a:r>
              <a:r>
                <a:rPr lang="en-US" dirty="0"/>
                <a:t>is a planar truss which begins with a </a:t>
              </a:r>
              <a:r>
                <a:rPr lang="en-US" dirty="0" smtClean="0">
                  <a:solidFill>
                    <a:srgbClr val="0000FA"/>
                  </a:solidFill>
                </a:rPr>
                <a:t>triangular</a:t>
              </a:r>
              <a:r>
                <a:rPr lang="en-US" dirty="0" smtClean="0"/>
                <a:t> </a:t>
              </a:r>
              <a:r>
                <a:rPr lang="en-US" dirty="0"/>
                <a:t>element and can be expanded by adding two members and a joint. For these trusses, the number of members (M) and the number of joints (J) are related by the equation</a:t>
              </a:r>
              <a:br>
                <a:rPr lang="en-US" dirty="0"/>
              </a:br>
              <a:r>
                <a:rPr lang="en-US" dirty="0"/>
                <a:t>M  =   2 J    </a:t>
              </a:r>
              <a:r>
                <a:rPr lang="en-US" dirty="0">
                  <a:cs typeface="Times New Roman" pitchFamily="18" charset="0"/>
                </a:rPr>
                <a:t>–</a:t>
              </a:r>
              <a:r>
                <a:rPr lang="en-US" dirty="0"/>
                <a:t>    3.</a:t>
              </a:r>
            </a:p>
          </p:txBody>
        </p:sp>
        <p:pic>
          <p:nvPicPr>
            <p:cNvPr id="7177" name="Picture 14" descr="CH 6 Truss Lin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8" y="2688"/>
              <a:ext cx="1167" cy="1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7892" name="Text Box 4"/>
          <p:cNvSpPr txBox="1">
            <a:spLocks noChangeArrowheads="1"/>
          </p:cNvSpPr>
          <p:nvPr/>
        </p:nvSpPr>
        <p:spPr bwMode="auto">
          <a:xfrm>
            <a:off x="533400" y="3505200"/>
            <a:ext cx="807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dirty="0"/>
              <a:t>If a truss, along with the imposed load, lies in a single plane </a:t>
            </a:r>
            <a:br>
              <a:rPr lang="en-US" dirty="0"/>
            </a:br>
            <a:r>
              <a:rPr lang="en-US" dirty="0"/>
              <a:t>(as shown at the top right), then it is called a </a:t>
            </a:r>
            <a:r>
              <a:rPr lang="en-US" dirty="0">
                <a:solidFill>
                  <a:srgbClr val="0000FA"/>
                </a:solidFill>
              </a:rPr>
              <a:t>planar truss</a:t>
            </a:r>
            <a:r>
              <a:rPr lang="en-US" dirty="0"/>
              <a:t>.</a:t>
            </a:r>
          </a:p>
        </p:txBody>
      </p:sp>
      <p:sp>
        <p:nvSpPr>
          <p:cNvPr id="7178" name="Text Box 3"/>
          <p:cNvSpPr txBox="1">
            <a:spLocks noChangeArrowheads="1"/>
          </p:cNvSpPr>
          <p:nvPr/>
        </p:nvSpPr>
        <p:spPr bwMode="auto">
          <a:xfrm>
            <a:off x="533400" y="2819400"/>
            <a:ext cx="807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dirty="0"/>
              <a:t>A </a:t>
            </a:r>
            <a:r>
              <a:rPr lang="en-US" dirty="0">
                <a:solidFill>
                  <a:srgbClr val="0000FA"/>
                </a:solidFill>
              </a:rPr>
              <a:t>truss</a:t>
            </a:r>
            <a:r>
              <a:rPr lang="en-US" dirty="0"/>
              <a:t> is a structure composed of slender members joined together at their end points.</a:t>
            </a:r>
          </a:p>
        </p:txBody>
      </p:sp>
      <p:pic>
        <p:nvPicPr>
          <p:cNvPr id="2050"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b="5573"/>
          <a:stretch/>
        </p:blipFill>
        <p:spPr bwMode="auto">
          <a:xfrm>
            <a:off x="1022287" y="1207336"/>
            <a:ext cx="7099425" cy="1612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SIMPLE  TRUSSES </a:t>
            </a:r>
            <a:r>
              <a:rPr lang="en-US" sz="2400" kern="1200" dirty="0" smtClean="0">
                <a:solidFill>
                  <a:srgbClr val="000096"/>
                </a:solidFill>
                <a:effectLst/>
                <a:latin typeface="Times New Roman" panose="02020603050405020304" pitchFamily="18" charset="0"/>
                <a:ea typeface="+mn-ea"/>
                <a:cs typeface="+mn-cs"/>
              </a:rPr>
              <a:t>(Section 6.1)</a:t>
            </a:r>
            <a:endParaRPr lang="en-US" dirty="0" smtClean="0">
              <a:solidFill>
                <a:srgbClr val="000096"/>
              </a:solidFill>
              <a:effectLst/>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anim calcmode="lin" valueType="num">
                                      <p:cBhvr additive="base">
                                        <p:cTn id="7" dur="500" fill="hold"/>
                                        <p:tgtEl>
                                          <p:spTgt spid="37892"/>
                                        </p:tgtEl>
                                        <p:attrNameLst>
                                          <p:attrName>ppt_x</p:attrName>
                                        </p:attrNameLst>
                                      </p:cBhvr>
                                      <p:tavLst>
                                        <p:tav tm="0">
                                          <p:val>
                                            <p:strVal val="0-#ppt_w/2"/>
                                          </p:val>
                                        </p:tav>
                                        <p:tav tm="100000">
                                          <p:val>
                                            <p:strVal val="#ppt_x"/>
                                          </p:val>
                                        </p:tav>
                                      </p:tavLst>
                                    </p:anim>
                                    <p:anim calcmode="lin" valueType="num">
                                      <p:cBhvr additive="base">
                                        <p:cTn id="8" dur="500" fill="hold"/>
                                        <p:tgtEl>
                                          <p:spTgt spid="3789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20" name="Text Box 8"/>
          <p:cNvSpPr txBox="1">
            <a:spLocks noChangeArrowheads="1"/>
          </p:cNvSpPr>
          <p:nvPr/>
        </p:nvSpPr>
        <p:spPr bwMode="auto">
          <a:xfrm>
            <a:off x="609600" y="978795"/>
            <a:ext cx="80772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dirty="0"/>
              <a:t>When </a:t>
            </a:r>
            <a:r>
              <a:rPr lang="en-US" dirty="0">
                <a:solidFill>
                  <a:srgbClr val="0000FA"/>
                </a:solidFill>
              </a:rPr>
              <a:t>designing</a:t>
            </a:r>
            <a:r>
              <a:rPr lang="en-US" dirty="0"/>
              <a:t> </a:t>
            </a:r>
            <a:r>
              <a:rPr lang="en-US" dirty="0" smtClean="0"/>
              <a:t>the members </a:t>
            </a:r>
            <a:r>
              <a:rPr lang="en-US" dirty="0"/>
              <a:t>and </a:t>
            </a:r>
            <a:r>
              <a:rPr lang="en-US" dirty="0" smtClean="0"/>
              <a:t>joints </a:t>
            </a:r>
            <a:r>
              <a:rPr lang="en-US" dirty="0"/>
              <a:t>of a truss, first it is necessary to determine the forces in each truss member. This is called the </a:t>
            </a:r>
            <a:r>
              <a:rPr lang="en-US" dirty="0">
                <a:solidFill>
                  <a:srgbClr val="0000FA"/>
                </a:solidFill>
              </a:rPr>
              <a:t>force analysis</a:t>
            </a:r>
            <a:r>
              <a:rPr lang="en-US" dirty="0"/>
              <a:t> of a truss.  When doing this, two assumptions are made:</a:t>
            </a:r>
          </a:p>
        </p:txBody>
      </p:sp>
      <p:sp>
        <p:nvSpPr>
          <p:cNvPr id="38921" name="Text Box 9"/>
          <p:cNvSpPr txBox="1">
            <a:spLocks noChangeArrowheads="1"/>
          </p:cNvSpPr>
          <p:nvPr/>
        </p:nvSpPr>
        <p:spPr bwMode="auto">
          <a:xfrm>
            <a:off x="622193" y="2111070"/>
            <a:ext cx="79248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dirty="0"/>
              <a:t>   1. All loads are applied at the joints. The weight of the truss members is often neglected as the weight is usually small as compared to the forces supported by the members.</a:t>
            </a:r>
          </a:p>
        </p:txBody>
      </p:sp>
      <p:sp>
        <p:nvSpPr>
          <p:cNvPr id="38922" name="Text Box 10"/>
          <p:cNvSpPr txBox="1">
            <a:spLocks noChangeArrowheads="1"/>
          </p:cNvSpPr>
          <p:nvPr/>
        </p:nvSpPr>
        <p:spPr bwMode="auto">
          <a:xfrm>
            <a:off x="685800" y="3276600"/>
            <a:ext cx="78486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dirty="0"/>
              <a:t>  2. The members are joined together by smooth pins. This assumption is satisfied in most practical cases where the joints are formed by bolting the ends together.</a:t>
            </a:r>
          </a:p>
        </p:txBody>
      </p:sp>
      <p:grpSp>
        <p:nvGrpSpPr>
          <p:cNvPr id="3" name="Group 2"/>
          <p:cNvGrpSpPr/>
          <p:nvPr/>
        </p:nvGrpSpPr>
        <p:grpSpPr>
          <a:xfrm>
            <a:off x="1258208" y="4516341"/>
            <a:ext cx="7213906" cy="1852960"/>
            <a:chOff x="1258208" y="4516341"/>
            <a:chExt cx="7213906" cy="1852960"/>
          </a:xfrm>
        </p:grpSpPr>
        <p:sp>
          <p:nvSpPr>
            <p:cNvPr id="8201" name="Text Box 11"/>
            <p:cNvSpPr txBox="1">
              <a:spLocks noChangeArrowheads="1"/>
            </p:cNvSpPr>
            <p:nvPr/>
          </p:nvSpPr>
          <p:spPr bwMode="auto">
            <a:xfrm>
              <a:off x="2833314" y="4520979"/>
              <a:ext cx="56388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dirty="0"/>
                <a:t>With these two assumptions, the members act as two-force members.  They are loaded in </a:t>
              </a:r>
              <a:r>
                <a:rPr lang="en-US" dirty="0">
                  <a:solidFill>
                    <a:schemeClr val="hlink"/>
                  </a:solidFill>
                </a:rPr>
                <a:t> </a:t>
              </a:r>
              <a:r>
                <a:rPr lang="en-US" dirty="0">
                  <a:solidFill>
                    <a:srgbClr val="0000FA"/>
                  </a:solidFill>
                </a:rPr>
                <a:t>either tension or compression</a:t>
              </a:r>
              <a:r>
                <a:rPr lang="en-US" dirty="0"/>
                <a:t>. Often compressive members are made </a:t>
              </a:r>
              <a:r>
                <a:rPr lang="en-US" dirty="0">
                  <a:solidFill>
                    <a:srgbClr val="0000FA"/>
                  </a:solidFill>
                </a:rPr>
                <a:t>thicker to prevent buckling</a:t>
              </a:r>
              <a:r>
                <a:rPr lang="en-US" dirty="0"/>
                <a:t>.</a:t>
              </a:r>
            </a:p>
          </p:txBody>
        </p:sp>
        <p:pic>
          <p:nvPicPr>
            <p:cNvPr id="3074" name="Picture 2" descr="C:\Users\chnam\Desktop\Hibbeler_13\Books\Images_13\CH06\06_004.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6521"/>
            <a:stretch/>
          </p:blipFill>
          <p:spPr bwMode="auto">
            <a:xfrm>
              <a:off x="1258208" y="4516341"/>
              <a:ext cx="1321245" cy="1852960"/>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Title 1"/>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ANALYSIS &amp; DESIGN ASSUMPTIONS </a:t>
            </a:r>
            <a:endParaRPr lang="en-US" dirty="0" smtClean="0">
              <a:solidFill>
                <a:srgbClr val="000096"/>
              </a:solidFill>
              <a:effectLst/>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920"/>
                                        </p:tgtEl>
                                        <p:attrNameLst>
                                          <p:attrName>style.visibility</p:attrName>
                                        </p:attrNameLst>
                                      </p:cBhvr>
                                      <p:to>
                                        <p:strVal val="visible"/>
                                      </p:to>
                                    </p:set>
                                    <p:anim calcmode="lin" valueType="num">
                                      <p:cBhvr additive="base">
                                        <p:cTn id="7" dur="500" fill="hold"/>
                                        <p:tgtEl>
                                          <p:spTgt spid="38920"/>
                                        </p:tgtEl>
                                        <p:attrNameLst>
                                          <p:attrName>ppt_x</p:attrName>
                                        </p:attrNameLst>
                                      </p:cBhvr>
                                      <p:tavLst>
                                        <p:tav tm="0">
                                          <p:val>
                                            <p:strVal val="0-#ppt_w/2"/>
                                          </p:val>
                                        </p:tav>
                                        <p:tav tm="100000">
                                          <p:val>
                                            <p:strVal val="#ppt_x"/>
                                          </p:val>
                                        </p:tav>
                                      </p:tavLst>
                                    </p:anim>
                                    <p:anim calcmode="lin" valueType="num">
                                      <p:cBhvr additive="base">
                                        <p:cTn id="8" dur="500" fill="hold"/>
                                        <p:tgtEl>
                                          <p:spTgt spid="3892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921"/>
                                        </p:tgtEl>
                                        <p:attrNameLst>
                                          <p:attrName>style.visibility</p:attrName>
                                        </p:attrNameLst>
                                      </p:cBhvr>
                                      <p:to>
                                        <p:strVal val="visible"/>
                                      </p:to>
                                    </p:set>
                                    <p:anim calcmode="lin" valueType="num">
                                      <p:cBhvr additive="base">
                                        <p:cTn id="13" dur="500" fill="hold"/>
                                        <p:tgtEl>
                                          <p:spTgt spid="38921"/>
                                        </p:tgtEl>
                                        <p:attrNameLst>
                                          <p:attrName>ppt_x</p:attrName>
                                        </p:attrNameLst>
                                      </p:cBhvr>
                                      <p:tavLst>
                                        <p:tav tm="0">
                                          <p:val>
                                            <p:strVal val="0-#ppt_w/2"/>
                                          </p:val>
                                        </p:tav>
                                        <p:tav tm="100000">
                                          <p:val>
                                            <p:strVal val="#ppt_x"/>
                                          </p:val>
                                        </p:tav>
                                      </p:tavLst>
                                    </p:anim>
                                    <p:anim calcmode="lin" valueType="num">
                                      <p:cBhvr additive="base">
                                        <p:cTn id="14" dur="500" fill="hold"/>
                                        <p:tgtEl>
                                          <p:spTgt spid="3892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8922"/>
                                        </p:tgtEl>
                                        <p:attrNameLst>
                                          <p:attrName>style.visibility</p:attrName>
                                        </p:attrNameLst>
                                      </p:cBhvr>
                                      <p:to>
                                        <p:strVal val="visible"/>
                                      </p:to>
                                    </p:set>
                                    <p:anim calcmode="lin" valueType="num">
                                      <p:cBhvr additive="base">
                                        <p:cTn id="19" dur="500" fill="hold"/>
                                        <p:tgtEl>
                                          <p:spTgt spid="38922"/>
                                        </p:tgtEl>
                                        <p:attrNameLst>
                                          <p:attrName>ppt_x</p:attrName>
                                        </p:attrNameLst>
                                      </p:cBhvr>
                                      <p:tavLst>
                                        <p:tav tm="0">
                                          <p:val>
                                            <p:strVal val="0-#ppt_w/2"/>
                                          </p:val>
                                        </p:tav>
                                        <p:tav tm="100000">
                                          <p:val>
                                            <p:strVal val="#ppt_x"/>
                                          </p:val>
                                        </p:tav>
                                      </p:tavLst>
                                    </p:anim>
                                    <p:anim calcmode="lin" valueType="num">
                                      <p:cBhvr additive="base">
                                        <p:cTn id="20" dur="500" fill="hold"/>
                                        <p:tgtEl>
                                          <p:spTgt spid="3892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0" grpId="0" autoUpdateAnimBg="0"/>
      <p:bldP spid="38921" grpId="0" autoUpdateAnimBg="0"/>
      <p:bldP spid="38922"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4" name="Text Box 8"/>
          <p:cNvSpPr txBox="1">
            <a:spLocks noChangeArrowheads="1"/>
          </p:cNvSpPr>
          <p:nvPr/>
        </p:nvSpPr>
        <p:spPr bwMode="auto">
          <a:xfrm>
            <a:off x="533400" y="3792182"/>
            <a:ext cx="81534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When using the method of joints to solve for the forces in truss members, the equilibrium of a </a:t>
            </a:r>
            <a:r>
              <a:rPr lang="en-US" sz="2400" dirty="0">
                <a:solidFill>
                  <a:srgbClr val="0000FA"/>
                </a:solidFill>
              </a:rPr>
              <a:t>joint (pin) </a:t>
            </a:r>
            <a:r>
              <a:rPr lang="en-US" sz="2400" dirty="0"/>
              <a:t>is considered.  All forces acting at the joint are shown in a FBD.  This includes all external forces (including support reactions) as well as the forces acting in the members.  Equations of equilibrium (</a:t>
            </a:r>
            <a:r>
              <a:rPr lang="en-US" sz="2400" dirty="0">
                <a:sym typeface="Symbol" pitchFamily="18" charset="2"/>
              </a:rPr>
              <a:t> F</a:t>
            </a:r>
            <a:r>
              <a:rPr lang="en-US" sz="2400" baseline="-25000" dirty="0">
                <a:sym typeface="Symbol" pitchFamily="18" charset="2"/>
              </a:rPr>
              <a:t>X</a:t>
            </a:r>
            <a:r>
              <a:rPr lang="en-US" sz="2400" dirty="0">
                <a:sym typeface="Symbol" pitchFamily="18" charset="2"/>
              </a:rPr>
              <a:t>= 0  and  F</a:t>
            </a:r>
            <a:r>
              <a:rPr lang="en-US" sz="2400" baseline="-25000" dirty="0">
                <a:sym typeface="Symbol" pitchFamily="18" charset="2"/>
              </a:rPr>
              <a:t>Y</a:t>
            </a:r>
            <a:r>
              <a:rPr lang="en-US" sz="2400" dirty="0">
                <a:sym typeface="Symbol" pitchFamily="18" charset="2"/>
              </a:rPr>
              <a:t> = 0) are used to solve for the unknown forces acting at the joints.</a:t>
            </a:r>
          </a:p>
        </p:txBody>
      </p:sp>
      <p:sp>
        <p:nvSpPr>
          <p:cNvPr id="9224" name="TextBox 7"/>
          <p:cNvSpPr txBox="1">
            <a:spLocks noChangeArrowheads="1"/>
          </p:cNvSpPr>
          <p:nvPr/>
        </p:nvSpPr>
        <p:spPr bwMode="auto">
          <a:xfrm>
            <a:off x="4233331" y="3149108"/>
            <a:ext cx="36957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r>
              <a:rPr lang="en-US" u="sng" dirty="0">
                <a:solidFill>
                  <a:srgbClr val="0000FA"/>
                </a:solidFill>
              </a:rPr>
              <a:t>A </a:t>
            </a:r>
            <a:r>
              <a:rPr lang="en-US" u="sng" dirty="0" smtClean="0">
                <a:solidFill>
                  <a:srgbClr val="0000FA"/>
                </a:solidFill>
              </a:rPr>
              <a:t>free-body </a:t>
            </a:r>
            <a:r>
              <a:rPr lang="en-US" u="sng" dirty="0">
                <a:solidFill>
                  <a:srgbClr val="0000FA"/>
                </a:solidFill>
              </a:rPr>
              <a:t>diagram of Joint B</a:t>
            </a:r>
          </a:p>
        </p:txBody>
      </p:sp>
      <p:sp>
        <p:nvSpPr>
          <p:cNvPr id="2" name="Title 1"/>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THE  METHOD  OF  JOINTS </a:t>
            </a:r>
            <a:r>
              <a:rPr lang="en-US" sz="2400" kern="1200" dirty="0" smtClean="0">
                <a:solidFill>
                  <a:srgbClr val="000096"/>
                </a:solidFill>
                <a:effectLst/>
                <a:latin typeface="Times New Roman" panose="02020603050405020304" pitchFamily="18" charset="0"/>
                <a:ea typeface="+mn-ea"/>
                <a:cs typeface="+mn-cs"/>
              </a:rPr>
              <a:t>(Section 6.2)</a:t>
            </a:r>
            <a:endParaRPr lang="en-US" dirty="0" smtClean="0">
              <a:solidFill>
                <a:srgbClr val="000096"/>
              </a:solidFill>
              <a:effectLst/>
            </a:endParaRPr>
          </a:p>
        </p:txBody>
      </p:sp>
      <p:pic>
        <p:nvPicPr>
          <p:cNvPr id="3" name="Picture 2"/>
          <p:cNvPicPr>
            <a:picLocks noChangeAspect="1"/>
          </p:cNvPicPr>
          <p:nvPr/>
        </p:nvPicPr>
        <p:blipFill>
          <a:blip r:embed="rId3"/>
          <a:stretch>
            <a:fillRect/>
          </a:stretch>
        </p:blipFill>
        <p:spPr>
          <a:xfrm>
            <a:off x="904875" y="1134039"/>
            <a:ext cx="2752725" cy="2564854"/>
          </a:xfrm>
          <a:prstGeom prst="rect">
            <a:avLst/>
          </a:prstGeom>
        </p:spPr>
      </p:pic>
      <p:pic>
        <p:nvPicPr>
          <p:cNvPr id="4" name="Picture 3"/>
          <p:cNvPicPr>
            <a:picLocks noChangeAspect="1"/>
          </p:cNvPicPr>
          <p:nvPr/>
        </p:nvPicPr>
        <p:blipFill>
          <a:blip r:embed="rId4"/>
          <a:stretch>
            <a:fillRect/>
          </a:stretch>
        </p:blipFill>
        <p:spPr>
          <a:xfrm>
            <a:off x="4284132" y="1720447"/>
            <a:ext cx="3352800" cy="1228725"/>
          </a:xfrm>
          <a:prstGeom prst="rect">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9944"/>
                                        </p:tgtEl>
                                        <p:attrNameLst>
                                          <p:attrName>style.visibility</p:attrName>
                                        </p:attrNameLst>
                                      </p:cBhvr>
                                      <p:to>
                                        <p:strVal val="visible"/>
                                      </p:to>
                                    </p:set>
                                    <p:anim calcmode="lin" valueType="num">
                                      <p:cBhvr additive="base">
                                        <p:cTn id="7" dur="500" fill="hold"/>
                                        <p:tgtEl>
                                          <p:spTgt spid="39944"/>
                                        </p:tgtEl>
                                        <p:attrNameLst>
                                          <p:attrName>ppt_x</p:attrName>
                                        </p:attrNameLst>
                                      </p:cBhvr>
                                      <p:tavLst>
                                        <p:tav tm="0">
                                          <p:val>
                                            <p:strVal val="0-#ppt_w/2"/>
                                          </p:val>
                                        </p:tav>
                                        <p:tav tm="100000">
                                          <p:val>
                                            <p:strVal val="#ppt_x"/>
                                          </p:val>
                                        </p:tav>
                                      </p:tavLst>
                                    </p:anim>
                                    <p:anim calcmode="lin" valueType="num">
                                      <p:cBhvr additive="base">
                                        <p:cTn id="8" dur="500" fill="hold"/>
                                        <p:tgtEl>
                                          <p:spTgt spid="399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Text Box 3"/>
          <p:cNvSpPr txBox="1">
            <a:spLocks noChangeArrowheads="1"/>
          </p:cNvSpPr>
          <p:nvPr/>
        </p:nvSpPr>
        <p:spPr bwMode="auto">
          <a:xfrm>
            <a:off x="457200" y="1066800"/>
            <a:ext cx="8229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buFontTx/>
              <a:buAutoNum type="arabicPeriod"/>
            </a:pPr>
            <a:r>
              <a:rPr lang="en-US" sz="2400" dirty="0"/>
              <a:t>If the truss’s support reactions are not given, </a:t>
            </a:r>
            <a:r>
              <a:rPr lang="en-US" sz="2400" dirty="0">
                <a:solidFill>
                  <a:srgbClr val="0000FA"/>
                </a:solidFill>
              </a:rPr>
              <a:t>draw a FBD </a:t>
            </a:r>
            <a:r>
              <a:rPr lang="en-US" sz="2400" dirty="0"/>
              <a:t>of the </a:t>
            </a:r>
            <a:r>
              <a:rPr lang="en-US" sz="2400" dirty="0">
                <a:solidFill>
                  <a:srgbClr val="0000FA"/>
                </a:solidFill>
              </a:rPr>
              <a:t>entire </a:t>
            </a:r>
            <a:r>
              <a:rPr lang="en-US" sz="2400" dirty="0"/>
              <a:t>truss and determine the support reactions (typically  using scalar equations of equilibrium).</a:t>
            </a:r>
          </a:p>
        </p:txBody>
      </p:sp>
      <p:sp>
        <p:nvSpPr>
          <p:cNvPr id="52228" name="Text Box 4"/>
          <p:cNvSpPr txBox="1">
            <a:spLocks noChangeArrowheads="1"/>
          </p:cNvSpPr>
          <p:nvPr/>
        </p:nvSpPr>
        <p:spPr bwMode="auto">
          <a:xfrm>
            <a:off x="457200" y="2362200"/>
            <a:ext cx="8229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2.   Draw the free-body diagram of a joint with one or two unknowns.  </a:t>
            </a:r>
            <a:r>
              <a:rPr lang="en-US" sz="2400" dirty="0">
                <a:solidFill>
                  <a:srgbClr val="0000FA"/>
                </a:solidFill>
              </a:rPr>
              <a:t>Assume that all unknown member forces act in tension (pulling </a:t>
            </a:r>
            <a:r>
              <a:rPr lang="en-US" sz="2400" dirty="0" smtClean="0">
                <a:solidFill>
                  <a:srgbClr val="0000FA"/>
                </a:solidFill>
              </a:rPr>
              <a:t>on the </a:t>
            </a:r>
            <a:r>
              <a:rPr lang="en-US" sz="2400" dirty="0">
                <a:solidFill>
                  <a:srgbClr val="0000FA"/>
                </a:solidFill>
              </a:rPr>
              <a:t>pin) </a:t>
            </a:r>
            <a:r>
              <a:rPr lang="en-US" sz="2400" dirty="0"/>
              <a:t>unless you can determine by inspection that the forces are compression loads.</a:t>
            </a:r>
          </a:p>
        </p:txBody>
      </p:sp>
      <p:sp>
        <p:nvSpPr>
          <p:cNvPr id="52229" name="Text Box 5"/>
          <p:cNvSpPr txBox="1">
            <a:spLocks noChangeArrowheads="1"/>
          </p:cNvSpPr>
          <p:nvPr/>
        </p:nvSpPr>
        <p:spPr bwMode="auto">
          <a:xfrm>
            <a:off x="457200" y="3962400"/>
            <a:ext cx="8229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3.	Apply the scalar equations of equilibrium, </a:t>
            </a:r>
            <a:r>
              <a:rPr lang="en-US" sz="2400" dirty="0">
                <a:sym typeface="Symbol" pitchFamily="18" charset="2"/>
              </a:rPr>
              <a:t> F</a:t>
            </a:r>
            <a:r>
              <a:rPr lang="en-US" sz="2400" baseline="-25000" dirty="0">
                <a:sym typeface="Symbol" pitchFamily="18" charset="2"/>
              </a:rPr>
              <a:t>X</a:t>
            </a:r>
            <a:r>
              <a:rPr lang="en-US" sz="2400" dirty="0">
                <a:sym typeface="Symbol" pitchFamily="18" charset="2"/>
              </a:rPr>
              <a:t>  =  0  and      F</a:t>
            </a:r>
            <a:r>
              <a:rPr lang="en-US" sz="2400" baseline="-25000" dirty="0">
                <a:sym typeface="Symbol" pitchFamily="18" charset="2"/>
              </a:rPr>
              <a:t>Y</a:t>
            </a:r>
            <a:r>
              <a:rPr lang="en-US" sz="2400" dirty="0">
                <a:sym typeface="Symbol" pitchFamily="18" charset="2"/>
              </a:rPr>
              <a:t>  =  0, to determine the unknown(s).  If the answer is </a:t>
            </a:r>
            <a:r>
              <a:rPr lang="en-US" sz="2400" dirty="0">
                <a:solidFill>
                  <a:srgbClr val="0000FA"/>
                </a:solidFill>
                <a:sym typeface="Symbol" pitchFamily="18" charset="2"/>
              </a:rPr>
              <a:t>positive,</a:t>
            </a:r>
            <a:r>
              <a:rPr lang="en-US" sz="2400" dirty="0">
                <a:sym typeface="Symbol" pitchFamily="18" charset="2"/>
              </a:rPr>
              <a:t> then the assumed direction </a:t>
            </a:r>
            <a:r>
              <a:rPr lang="en-US" sz="2400" dirty="0">
                <a:solidFill>
                  <a:srgbClr val="0000FA"/>
                </a:solidFill>
                <a:sym typeface="Symbol" pitchFamily="18" charset="2"/>
              </a:rPr>
              <a:t>(tension) </a:t>
            </a:r>
            <a:r>
              <a:rPr lang="en-US" sz="2400" dirty="0">
                <a:sym typeface="Symbol" pitchFamily="18" charset="2"/>
              </a:rPr>
              <a:t>is correct, otherwise it is in the opposite direction (compression).</a:t>
            </a:r>
          </a:p>
        </p:txBody>
      </p:sp>
      <p:sp>
        <p:nvSpPr>
          <p:cNvPr id="52230" name="Text Box 6"/>
          <p:cNvSpPr txBox="1">
            <a:spLocks noChangeArrowheads="1"/>
          </p:cNvSpPr>
          <p:nvPr/>
        </p:nvSpPr>
        <p:spPr bwMode="auto">
          <a:xfrm>
            <a:off x="525376" y="5588001"/>
            <a:ext cx="8229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4.	Repeat steps 2 and 3 at each joint in succession until all the required forces are determined.</a:t>
            </a:r>
          </a:p>
        </p:txBody>
      </p:sp>
      <p:sp>
        <p:nvSpPr>
          <p:cNvPr id="2" name="Title 1"/>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STEPS  FOR  ANALYSIS</a:t>
            </a:r>
            <a:endParaRPr lang="en-US" dirty="0" smtClean="0">
              <a:solidFill>
                <a:srgbClr val="000096"/>
              </a:solidFill>
              <a:effectLst/>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2227"/>
                                        </p:tgtEl>
                                        <p:attrNameLst>
                                          <p:attrName>style.visibility</p:attrName>
                                        </p:attrNameLst>
                                      </p:cBhvr>
                                      <p:to>
                                        <p:strVal val="visible"/>
                                      </p:to>
                                    </p:set>
                                    <p:anim calcmode="lin" valueType="num">
                                      <p:cBhvr additive="base">
                                        <p:cTn id="7" dur="500" fill="hold"/>
                                        <p:tgtEl>
                                          <p:spTgt spid="52227"/>
                                        </p:tgtEl>
                                        <p:attrNameLst>
                                          <p:attrName>ppt_x</p:attrName>
                                        </p:attrNameLst>
                                      </p:cBhvr>
                                      <p:tavLst>
                                        <p:tav tm="0">
                                          <p:val>
                                            <p:strVal val="0-#ppt_w/2"/>
                                          </p:val>
                                        </p:tav>
                                        <p:tav tm="100000">
                                          <p:val>
                                            <p:strVal val="#ppt_x"/>
                                          </p:val>
                                        </p:tav>
                                      </p:tavLst>
                                    </p:anim>
                                    <p:anim calcmode="lin" valueType="num">
                                      <p:cBhvr additive="base">
                                        <p:cTn id="8" dur="500" fill="hold"/>
                                        <p:tgtEl>
                                          <p:spTgt spid="5222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2228"/>
                                        </p:tgtEl>
                                        <p:attrNameLst>
                                          <p:attrName>style.visibility</p:attrName>
                                        </p:attrNameLst>
                                      </p:cBhvr>
                                      <p:to>
                                        <p:strVal val="visible"/>
                                      </p:to>
                                    </p:set>
                                    <p:anim calcmode="lin" valueType="num">
                                      <p:cBhvr additive="base">
                                        <p:cTn id="13" dur="500" fill="hold"/>
                                        <p:tgtEl>
                                          <p:spTgt spid="52228"/>
                                        </p:tgtEl>
                                        <p:attrNameLst>
                                          <p:attrName>ppt_x</p:attrName>
                                        </p:attrNameLst>
                                      </p:cBhvr>
                                      <p:tavLst>
                                        <p:tav tm="0">
                                          <p:val>
                                            <p:strVal val="0-#ppt_w/2"/>
                                          </p:val>
                                        </p:tav>
                                        <p:tav tm="100000">
                                          <p:val>
                                            <p:strVal val="#ppt_x"/>
                                          </p:val>
                                        </p:tav>
                                      </p:tavLst>
                                    </p:anim>
                                    <p:anim calcmode="lin" valueType="num">
                                      <p:cBhvr additive="base">
                                        <p:cTn id="14" dur="500" fill="hold"/>
                                        <p:tgtEl>
                                          <p:spTgt spid="5222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2229"/>
                                        </p:tgtEl>
                                        <p:attrNameLst>
                                          <p:attrName>style.visibility</p:attrName>
                                        </p:attrNameLst>
                                      </p:cBhvr>
                                      <p:to>
                                        <p:strVal val="visible"/>
                                      </p:to>
                                    </p:set>
                                    <p:anim calcmode="lin" valueType="num">
                                      <p:cBhvr additive="base">
                                        <p:cTn id="19" dur="500" fill="hold"/>
                                        <p:tgtEl>
                                          <p:spTgt spid="52229"/>
                                        </p:tgtEl>
                                        <p:attrNameLst>
                                          <p:attrName>ppt_x</p:attrName>
                                        </p:attrNameLst>
                                      </p:cBhvr>
                                      <p:tavLst>
                                        <p:tav tm="0">
                                          <p:val>
                                            <p:strVal val="0-#ppt_w/2"/>
                                          </p:val>
                                        </p:tav>
                                        <p:tav tm="100000">
                                          <p:val>
                                            <p:strVal val="#ppt_x"/>
                                          </p:val>
                                        </p:tav>
                                      </p:tavLst>
                                    </p:anim>
                                    <p:anim calcmode="lin" valueType="num">
                                      <p:cBhvr additive="base">
                                        <p:cTn id="20" dur="500" fill="hold"/>
                                        <p:tgtEl>
                                          <p:spTgt spid="52229"/>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2230"/>
                                        </p:tgtEl>
                                        <p:attrNameLst>
                                          <p:attrName>style.visibility</p:attrName>
                                        </p:attrNameLst>
                                      </p:cBhvr>
                                      <p:to>
                                        <p:strVal val="visible"/>
                                      </p:to>
                                    </p:set>
                                    <p:anim calcmode="lin" valueType="num">
                                      <p:cBhvr additive="base">
                                        <p:cTn id="25" dur="500" fill="hold"/>
                                        <p:tgtEl>
                                          <p:spTgt spid="52230"/>
                                        </p:tgtEl>
                                        <p:attrNameLst>
                                          <p:attrName>ppt_x</p:attrName>
                                        </p:attrNameLst>
                                      </p:cBhvr>
                                      <p:tavLst>
                                        <p:tav tm="0">
                                          <p:val>
                                            <p:strVal val="0-#ppt_w/2"/>
                                          </p:val>
                                        </p:tav>
                                        <p:tav tm="100000">
                                          <p:val>
                                            <p:strVal val="#ppt_x"/>
                                          </p:val>
                                        </p:tav>
                                      </p:tavLst>
                                    </p:anim>
                                    <p:anim calcmode="lin" valueType="num">
                                      <p:cBhvr additive="base">
                                        <p:cTn id="26" dur="500" fill="hold"/>
                                        <p:tgtEl>
                                          <p:spTgt spid="522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autoUpdateAnimBg="0"/>
      <p:bldP spid="52228" grpId="0" autoUpdateAnimBg="0"/>
      <p:bldP spid="52229" grpId="0" autoUpdateAnimBg="0"/>
      <p:bldP spid="5223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46" name="Text Box 62"/>
          <p:cNvSpPr txBox="1">
            <a:spLocks noChangeArrowheads="1"/>
          </p:cNvSpPr>
          <p:nvPr/>
        </p:nvSpPr>
        <p:spPr bwMode="auto">
          <a:xfrm>
            <a:off x="3886200" y="3657600"/>
            <a:ext cx="47244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You can easily prove these results by applying the equations of equilibrium to joints D and A.</a:t>
            </a:r>
          </a:p>
        </p:txBody>
      </p:sp>
      <p:sp>
        <p:nvSpPr>
          <p:cNvPr id="4" name="Title 3"/>
          <p:cNvSpPr>
            <a:spLocks noGrp="1"/>
          </p:cNvSpPr>
          <p:nvPr>
            <p:ph type="title" idx="4294967295"/>
          </p:nvPr>
        </p:nvSpPr>
        <p:spPr/>
        <p:txBody>
          <a:bodyPr/>
          <a:lstStyle/>
          <a:p>
            <a:pPr rtl="0" eaLnBrk="1" fontAlgn="base" hangingPunct="1"/>
            <a:r>
              <a:rPr lang="en-US" sz="2400" b="1" kern="1200" dirty="0" smtClean="0">
                <a:solidFill>
                  <a:srgbClr val="000096"/>
                </a:solidFill>
                <a:effectLst/>
                <a:latin typeface="Times New Roman" panose="02020603050405020304" pitchFamily="18" charset="0"/>
                <a:ea typeface="+mn-ea"/>
                <a:cs typeface="+mn-cs"/>
              </a:rPr>
              <a:t>ZERO-FORCE  MEMBERS </a:t>
            </a:r>
            <a:r>
              <a:rPr lang="en-US" sz="2400" kern="1200" dirty="0" smtClean="0">
                <a:solidFill>
                  <a:srgbClr val="000096"/>
                </a:solidFill>
                <a:effectLst/>
                <a:latin typeface="Times New Roman" panose="02020603050405020304" pitchFamily="18" charset="0"/>
                <a:ea typeface="+mn-ea"/>
                <a:cs typeface="+mn-cs"/>
              </a:rPr>
              <a:t>(Section 6.3)</a:t>
            </a:r>
            <a:endParaRPr lang="en-US" dirty="0" smtClean="0">
              <a:solidFill>
                <a:srgbClr val="000096"/>
              </a:solidFill>
              <a:effectLst/>
            </a:endParaRPr>
          </a:p>
        </p:txBody>
      </p:sp>
      <p:grpSp>
        <p:nvGrpSpPr>
          <p:cNvPr id="8" name="Group 7"/>
          <p:cNvGrpSpPr/>
          <p:nvPr/>
        </p:nvGrpSpPr>
        <p:grpSpPr>
          <a:xfrm>
            <a:off x="628650" y="1066800"/>
            <a:ext cx="8058150" cy="2678113"/>
            <a:chOff x="628650" y="1066800"/>
            <a:chExt cx="8058150" cy="2678113"/>
          </a:xfrm>
        </p:grpSpPr>
        <p:sp>
          <p:nvSpPr>
            <p:cNvPr id="11274" name="Text Box 61"/>
            <p:cNvSpPr txBox="1">
              <a:spLocks noChangeArrowheads="1"/>
            </p:cNvSpPr>
            <p:nvPr/>
          </p:nvSpPr>
          <p:spPr bwMode="auto">
            <a:xfrm>
              <a:off x="3886200" y="1066800"/>
              <a:ext cx="48006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If a joint has only two non-collinear members and there is no </a:t>
              </a:r>
              <a:r>
                <a:rPr lang="en-US" sz="2400" dirty="0">
                  <a:solidFill>
                    <a:srgbClr val="0000FA"/>
                  </a:solidFill>
                </a:rPr>
                <a:t>external </a:t>
              </a:r>
              <a:r>
                <a:rPr lang="en-US" sz="2400" dirty="0"/>
                <a:t>load or </a:t>
              </a:r>
              <a:r>
                <a:rPr lang="en-US" sz="2400" dirty="0">
                  <a:solidFill>
                    <a:srgbClr val="0000FA"/>
                  </a:solidFill>
                </a:rPr>
                <a:t>support </a:t>
              </a:r>
              <a:r>
                <a:rPr lang="en-US" sz="2400" dirty="0"/>
                <a:t>reaction at that joint, then those two members are zero-force members. In this example members DE, DC, AF, and AB are zero force members.</a:t>
              </a:r>
            </a:p>
          </p:txBody>
        </p:sp>
        <p:grpSp>
          <p:nvGrpSpPr>
            <p:cNvPr id="7" name="Group 6"/>
            <p:cNvGrpSpPr/>
            <p:nvPr/>
          </p:nvGrpSpPr>
          <p:grpSpPr>
            <a:xfrm>
              <a:off x="628650" y="1209676"/>
              <a:ext cx="3111797" cy="2535237"/>
              <a:chOff x="628650" y="1209676"/>
              <a:chExt cx="3111797" cy="2535237"/>
            </a:xfrm>
          </p:grpSpPr>
          <p:pic>
            <p:nvPicPr>
              <p:cNvPr id="5" name="Picture 4"/>
              <p:cNvPicPr>
                <a:picLocks noChangeAspect="1"/>
              </p:cNvPicPr>
              <p:nvPr/>
            </p:nvPicPr>
            <p:blipFill>
              <a:blip r:embed="rId3"/>
              <a:stretch>
                <a:fillRect/>
              </a:stretch>
            </p:blipFill>
            <p:spPr>
              <a:xfrm>
                <a:off x="628650" y="1211264"/>
                <a:ext cx="3111797" cy="2533649"/>
              </a:xfrm>
              <a:prstGeom prst="rect">
                <a:avLst/>
              </a:prstGeom>
            </p:spPr>
          </p:pic>
          <p:sp>
            <p:nvSpPr>
              <p:cNvPr id="6" name="Oval 5"/>
              <p:cNvSpPr/>
              <p:nvPr/>
            </p:nvSpPr>
            <p:spPr>
              <a:xfrm>
                <a:off x="3081867" y="1209676"/>
                <a:ext cx="586846" cy="55139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95867" y="2619905"/>
                <a:ext cx="586846" cy="55139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 name="Group 9"/>
          <p:cNvGrpSpPr/>
          <p:nvPr/>
        </p:nvGrpSpPr>
        <p:grpSpPr>
          <a:xfrm>
            <a:off x="712258" y="4065925"/>
            <a:ext cx="7136342" cy="2304715"/>
            <a:chOff x="712258" y="4065925"/>
            <a:chExt cx="7136342" cy="2304715"/>
          </a:xfrm>
        </p:grpSpPr>
        <p:sp>
          <p:nvSpPr>
            <p:cNvPr id="11272" name="Text Box 63"/>
            <p:cNvSpPr txBox="1">
              <a:spLocks noChangeArrowheads="1"/>
            </p:cNvSpPr>
            <p:nvPr/>
          </p:nvSpPr>
          <p:spPr bwMode="auto">
            <a:xfrm>
              <a:off x="3886200" y="4800602"/>
              <a:ext cx="3962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Times New Roman" pitchFamily="18" charset="0"/>
                </a:defRPr>
              </a:lvl1pPr>
              <a:lvl2pPr marL="742950" indent="-285750" eaLnBrk="0" hangingPunct="0">
                <a:defRPr sz="2200">
                  <a:solidFill>
                    <a:schemeClr val="tx1"/>
                  </a:solidFill>
                  <a:latin typeface="Times New Roman" pitchFamily="18" charset="0"/>
                </a:defRPr>
              </a:lvl2pPr>
              <a:lvl3pPr marL="1143000" indent="-228600" eaLnBrk="0" hangingPunct="0">
                <a:defRPr sz="2200">
                  <a:solidFill>
                    <a:schemeClr val="tx1"/>
                  </a:solidFill>
                  <a:latin typeface="Times New Roman" pitchFamily="18" charset="0"/>
                </a:defRPr>
              </a:lvl3pPr>
              <a:lvl4pPr marL="1600200" indent="-228600" eaLnBrk="0" hangingPunct="0">
                <a:defRPr sz="2200">
                  <a:solidFill>
                    <a:schemeClr val="tx1"/>
                  </a:solidFill>
                  <a:latin typeface="Times New Roman" pitchFamily="18" charset="0"/>
                </a:defRPr>
              </a:lvl4pPr>
              <a:lvl5pPr marL="2057400" indent="-228600" eaLnBrk="0" hangingPunct="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pPr eaLnBrk="1" hangingPunct="1">
                <a:spcBef>
                  <a:spcPct val="50000"/>
                </a:spcBef>
              </a:pPr>
              <a:r>
                <a:rPr lang="en-US" sz="2400" dirty="0"/>
                <a:t>Zero-force members can be removed (as shown in the figure) when </a:t>
              </a:r>
              <a:r>
                <a:rPr lang="en-US" sz="2400" dirty="0">
                  <a:solidFill>
                    <a:srgbClr val="0000FA"/>
                  </a:solidFill>
                </a:rPr>
                <a:t>analyzing</a:t>
              </a:r>
              <a:r>
                <a:rPr lang="en-US" sz="2400" dirty="0"/>
                <a:t> the truss.</a:t>
              </a:r>
            </a:p>
          </p:txBody>
        </p:sp>
        <p:pic>
          <p:nvPicPr>
            <p:cNvPr id="9" name="Picture 8"/>
            <p:cNvPicPr>
              <a:picLocks noChangeAspect="1"/>
            </p:cNvPicPr>
            <p:nvPr/>
          </p:nvPicPr>
          <p:blipFill>
            <a:blip r:embed="rId4"/>
            <a:stretch>
              <a:fillRect/>
            </a:stretch>
          </p:blipFill>
          <p:spPr>
            <a:xfrm>
              <a:off x="712258" y="4065925"/>
              <a:ext cx="2944580" cy="1904329"/>
            </a:xfrm>
            <a:prstGeom prst="rect">
              <a:avLst/>
            </a:prstGeom>
          </p:spPr>
        </p:pic>
      </p:gr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2046"/>
                                        </p:tgtEl>
                                        <p:attrNameLst>
                                          <p:attrName>style.visibility</p:attrName>
                                        </p:attrNameLst>
                                      </p:cBhvr>
                                      <p:to>
                                        <p:strVal val="visible"/>
                                      </p:to>
                                    </p:set>
                                    <p:anim calcmode="lin" valueType="num">
                                      <p:cBhvr additive="base">
                                        <p:cTn id="13" dur="500" fill="hold"/>
                                        <p:tgtEl>
                                          <p:spTgt spid="42046"/>
                                        </p:tgtEl>
                                        <p:attrNameLst>
                                          <p:attrName>ppt_x</p:attrName>
                                        </p:attrNameLst>
                                      </p:cBhvr>
                                      <p:tavLst>
                                        <p:tav tm="0">
                                          <p:val>
                                            <p:strVal val="0-#ppt_w/2"/>
                                          </p:val>
                                        </p:tav>
                                        <p:tav tm="100000">
                                          <p:val>
                                            <p:strVal val="#ppt_x"/>
                                          </p:val>
                                        </p:tav>
                                      </p:tavLst>
                                    </p:anim>
                                    <p:anim calcmode="lin" valueType="num">
                                      <p:cBhvr additive="base">
                                        <p:cTn id="14" dur="500" fill="hold"/>
                                        <p:tgtEl>
                                          <p:spTgt spid="4204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46" grpId="0" autoUpdateAnimBg="0"/>
    </p:bldLst>
  </p:timing>
</p:sld>
</file>

<file path=ppt/theme/theme1.xml><?xml version="1.0" encoding="utf-8"?>
<a:theme xmlns:a="http://schemas.openxmlformats.org/drawingml/2006/main" name="Template_Whi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_White.potx" id="{8C25AA59-8215-43E2-A456-D09F398F14AE}" vid="{18175F9B-0567-4CE6-B434-30CB09040A9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Template_White</Template>
  <TotalTime>7341</TotalTime>
  <Words>1750</Words>
  <Application>Microsoft Office PowerPoint</Application>
  <PresentationFormat>On-screen Show (4:3)</PresentationFormat>
  <Paragraphs>234</Paragraphs>
  <Slides>21</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ＭＳ Ｐゴシック</vt:lpstr>
      <vt:lpstr>ＭＳ Ｐゴシック</vt:lpstr>
      <vt:lpstr>Arial</vt:lpstr>
      <vt:lpstr>Calibri</vt:lpstr>
      <vt:lpstr>Symbol</vt:lpstr>
      <vt:lpstr>Times New Roman</vt:lpstr>
      <vt:lpstr>Verdana</vt:lpstr>
      <vt:lpstr>Template_White</vt:lpstr>
      <vt:lpstr>SIMPLE  TRUSSES, THE  METHOD  OF  JOINTS,  &amp;  ZERO-FORCE  MEMBERS</vt:lpstr>
      <vt:lpstr>READING QUIZ</vt:lpstr>
      <vt:lpstr>APPLICATIONS</vt:lpstr>
      <vt:lpstr>APPLICATIONS (continued)</vt:lpstr>
      <vt:lpstr>SIMPLE  TRUSSES (Section 6.1)</vt:lpstr>
      <vt:lpstr>ANALYSIS &amp; DESIGN ASSUMPTIONS </vt:lpstr>
      <vt:lpstr>THE  METHOD  OF  JOINTS (Section 6.2)</vt:lpstr>
      <vt:lpstr>STEPS  FOR  ANALYSIS</vt:lpstr>
      <vt:lpstr>ZERO-FORCE  MEMBERS (Section 6.3)</vt:lpstr>
      <vt:lpstr>ZERO – FORCE  MEMBERS (continued)</vt:lpstr>
      <vt:lpstr>EXAMPLE</vt:lpstr>
      <vt:lpstr>EXAMPLE (continued)</vt:lpstr>
      <vt:lpstr>EXAMPLE  (continued)</vt:lpstr>
      <vt:lpstr>CONCEPT  QUIZ</vt:lpstr>
      <vt:lpstr>CONCEPT QUIZ (continued)</vt:lpstr>
      <vt:lpstr>GROUP  PROBLEM  SOLVING </vt:lpstr>
      <vt:lpstr>GROUP  PROBLEM  SOLVING (continued) </vt:lpstr>
      <vt:lpstr>GROUP  PROBLEM  SOLVING (continued) </vt:lpstr>
      <vt:lpstr>GROUP  PROBLEM  SOLVING (continued) </vt:lpstr>
      <vt:lpstr>ATTENTION  QUIZ</vt:lpstr>
      <vt:lpstr>PowerPoint Presentation</vt:lpstr>
    </vt:vector>
  </TitlesOfParts>
  <Company>NDSU &amp; ASU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Sections 6.1, 6.2 &amp; 6.3</dc:title>
  <dc:subject>Hibbeler Statics 14th Edition</dc:subject>
  <dc:creator>Mehta, Danielson, Nam, &amp; Georgeou</dc:creator>
  <dc:description>Updated for Hibbeler's 14th Edition Statics textbook by Dr. Changho Nam, edited by Dr. Scott Danielson.</dc:description>
  <cp:lastModifiedBy>Zabdawi, Marwan</cp:lastModifiedBy>
  <cp:revision>170</cp:revision>
  <cp:lastPrinted>2001-02-27T20:58:26Z</cp:lastPrinted>
  <dcterms:created xsi:type="dcterms:W3CDTF">2000-09-21T13:10:48Z</dcterms:created>
  <dcterms:modified xsi:type="dcterms:W3CDTF">2017-06-16T17:47:22Z</dcterms:modified>
</cp:coreProperties>
</file>