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6"/>
  </p:notesMasterIdLst>
  <p:handoutMasterIdLst>
    <p:handoutMasterId r:id="rId27"/>
  </p:handoutMasterIdLst>
  <p:sldIdLst>
    <p:sldId id="264" r:id="rId2"/>
    <p:sldId id="265" r:id="rId3"/>
    <p:sldId id="266" r:id="rId4"/>
    <p:sldId id="267" r:id="rId5"/>
    <p:sldId id="293" r:id="rId6"/>
    <p:sldId id="263" r:id="rId7"/>
    <p:sldId id="268" r:id="rId8"/>
    <p:sldId id="269" r:id="rId9"/>
    <p:sldId id="270" r:id="rId10"/>
    <p:sldId id="271" r:id="rId11"/>
    <p:sldId id="285" r:id="rId12"/>
    <p:sldId id="286" r:id="rId13"/>
    <p:sldId id="292" r:id="rId14"/>
    <p:sldId id="298" r:id="rId15"/>
    <p:sldId id="299" r:id="rId16"/>
    <p:sldId id="300" r:id="rId17"/>
    <p:sldId id="275" r:id="rId18"/>
    <p:sldId id="276" r:id="rId19"/>
    <p:sldId id="301" r:id="rId20"/>
    <p:sldId id="302" r:id="rId21"/>
    <p:sldId id="305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A"/>
    <a:srgbClr val="990033"/>
    <a:srgbClr val="000096"/>
    <a:srgbClr val="00FFFF"/>
    <a:srgbClr val="0000FF"/>
    <a:srgbClr val="FF0000"/>
    <a:srgbClr val="3366FF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8" autoAdjust="0"/>
    <p:restoredTop sz="86350" autoAdjust="0"/>
  </p:normalViewPr>
  <p:slideViewPr>
    <p:cSldViewPr snapToGrid="0">
      <p:cViewPr varScale="1">
        <p:scale>
          <a:sx n="79" d="100"/>
          <a:sy n="79" d="100"/>
        </p:scale>
        <p:origin x="13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9346"/>
    </p:cViewPr>
  </p:sorterViewPr>
  <p:notesViewPr>
    <p:cSldViewPr snapToGrid="0">
      <p:cViewPr varScale="1">
        <p:scale>
          <a:sx n="37" d="100"/>
          <a:sy n="37" d="100"/>
        </p:scale>
        <p:origin x="-14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Sections 5.5-5.7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D005DB-AAD9-42CC-B483-77A0B9147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8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Sections 5.5-5.7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41C2A2-4924-4536-8F5C-4B2EB1ADD4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713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858C5D-0F03-4370-9E55-BC8AC5EB5AF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8165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ABB4B4-B649-44EF-9D79-A7A907FEADCF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3209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DDB5DD-2D50-43B3-BC75-9EA8902222A9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F5-12</a:t>
            </a:r>
          </a:p>
        </p:txBody>
      </p:sp>
    </p:spTree>
    <p:extLst>
      <p:ext uri="{BB962C8B-B14F-4D97-AF65-F5344CB8AC3E}">
        <p14:creationId xmlns:p14="http://schemas.microsoft.com/office/powerpoint/2010/main" val="495900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FBF444-408B-45D4-BB60-66761837D79E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7179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2998D9-1DB6-45F6-90CE-2A47F34C50D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2192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DDB5DD-2D50-43B3-BC75-9EA8902222A9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</a:t>
            </a:r>
            <a:r>
              <a:rPr lang="en-US" baseline="0" dirty="0" smtClean="0"/>
              <a:t> : F5-7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565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FBF444-408B-45D4-BB60-66761837D79E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2571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2998D9-1DB6-45F6-90CE-2A47F34C50D4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2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ABECA0-3EBF-4F5C-9B8D-4D3E0FDF52F3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ANSWERS :</a:t>
            </a:r>
          </a:p>
          <a:p>
            <a:pPr eaLnBrk="1" hangingPunct="1"/>
            <a:r>
              <a:rPr lang="en-US" smtClean="0"/>
              <a:t>1. B</a:t>
            </a:r>
          </a:p>
        </p:txBody>
      </p:sp>
    </p:spTree>
    <p:extLst>
      <p:ext uri="{BB962C8B-B14F-4D97-AF65-F5344CB8AC3E}">
        <p14:creationId xmlns:p14="http://schemas.microsoft.com/office/powerpoint/2010/main" val="19359737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74F16F-20D4-4777-A2F5-4C2D85764A96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ANSWERS:</a:t>
            </a:r>
          </a:p>
          <a:p>
            <a:pPr eaLnBrk="1" hangingPunct="1"/>
            <a:r>
              <a:rPr lang="en-US" sz="240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2312179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67E3B5-C63E-40E4-A2BD-B9B6719AAEDF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P5-73</a:t>
            </a:r>
          </a:p>
        </p:txBody>
      </p:sp>
    </p:spTree>
    <p:extLst>
      <p:ext uri="{BB962C8B-B14F-4D97-AF65-F5344CB8AC3E}">
        <p14:creationId xmlns:p14="http://schemas.microsoft.com/office/powerpoint/2010/main" val="369029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3CB13B-6D9C-459C-A6E6-0DE2C7F2E9BC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A</a:t>
            </a:r>
          </a:p>
          <a:p>
            <a:pPr marL="228600" indent="-228600" eaLnBrk="1" hangingPunct="1"/>
            <a:r>
              <a:rPr lang="en-US" sz="240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2211062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2D7436-B38F-4959-BB3E-471E675F8C86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4032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2D7436-B38F-4959-BB3E-471E675F8C86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48222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5DCD5B-6D9A-4B4F-8B04-F8524C724B69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ANSWER:</a:t>
            </a:r>
          </a:p>
          <a:p>
            <a:pPr eaLnBrk="1" hangingPunct="1"/>
            <a:r>
              <a:rPr lang="en-US" sz="2400" smtClean="0"/>
              <a:t>1. C</a:t>
            </a:r>
          </a:p>
        </p:txBody>
      </p:sp>
    </p:spTree>
    <p:extLst>
      <p:ext uri="{BB962C8B-B14F-4D97-AF65-F5344CB8AC3E}">
        <p14:creationId xmlns:p14="http://schemas.microsoft.com/office/powerpoint/2010/main" val="6496617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C14189-2F26-4D34-AA8A-63EC090BBA57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ANSWERS:</a:t>
            </a:r>
          </a:p>
          <a:p>
            <a:pPr eaLnBrk="1" hangingPunct="1"/>
            <a:r>
              <a:rPr lang="en-US" sz="240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16679846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DCE8AC-9FC2-409D-903F-CEEBDCCAD335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460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6024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59AE58-364C-41AA-BE1F-C20116395E0A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637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29B0F4-B7BE-476C-9613-937015F082FD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277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74D1492-F469-45E8-9151-44ED823F2704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7310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CE4347-6D59-42D7-AB5F-FA5C17CF7D71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6542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E6C611-F1A3-43E0-AE9C-4CF180918873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5469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A24180-9FF9-461A-A01C-02EF20F2A20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8452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5.5-5.7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57D9F0-3E48-4C67-A96D-48C412F3EB6E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285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7A3A-FE8C-486C-B73B-C35985CD2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308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9024-EAC0-409A-B781-3D30FC858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685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D40-A5F6-4444-AD55-F09921E625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183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CADE-8A84-451F-9C2E-B39A309FDE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71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BD68-46C1-4FB5-A067-AE73A0162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023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F485-D89F-4A4A-95E7-E39AFCCCDC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34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9829-36CC-42DA-9875-175D21558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64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F3AB-1245-4FAC-8562-3D8DAC9A4C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71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58C7-BF35-47DA-869E-AEAB60BA7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657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1CC-E9EE-4835-9FAC-1A82489B99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952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82C2-7DE2-4241-9C9B-D7F76AED5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609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07C7-B71A-40AA-8CD5-49941825C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3531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5124"/>
          <p:cNvSpPr txBox="1">
            <a:spLocks noChangeArrowheads="1"/>
          </p:cNvSpPr>
          <p:nvPr/>
        </p:nvSpPr>
        <p:spPr bwMode="auto">
          <a:xfrm>
            <a:off x="5105400" y="1867959"/>
            <a:ext cx="3581400" cy="445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/>
              <a:t>In-Class Activities</a:t>
            </a:r>
            <a:r>
              <a:rPr lang="en-US" b="1" dirty="0"/>
              <a:t>:</a:t>
            </a:r>
            <a:endParaRPr lang="en-US" dirty="0"/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Check Homework, if any</a:t>
            </a:r>
            <a:endParaRPr lang="en-US" b="1" u="sng" dirty="0"/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Reading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Applications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rgbClr val="0000FA"/>
                </a:solidFill>
              </a:rPr>
              <a:t>Support Reactions in 3-D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FA"/>
                </a:solidFill>
              </a:rPr>
              <a:t> Equations of Equilibrium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Concept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Group Problem Solving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Attention quiz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1300163"/>
            <a:ext cx="4572000" cy="5002213"/>
            <a:chOff x="336" y="819"/>
            <a:chExt cx="2880" cy="3151"/>
          </a:xfrm>
        </p:grpSpPr>
        <p:sp>
          <p:nvSpPr>
            <p:cNvPr id="4102" name="Text Box 5123"/>
            <p:cNvSpPr txBox="1">
              <a:spLocks noChangeArrowheads="1"/>
            </p:cNvSpPr>
            <p:nvPr/>
          </p:nvSpPr>
          <p:spPr bwMode="auto">
            <a:xfrm>
              <a:off x="336" y="819"/>
              <a:ext cx="2880" cy="1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7338" indent="-287338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u="sng" dirty="0"/>
                <a:t>Today’s Objective</a:t>
              </a:r>
              <a:r>
                <a:rPr lang="en-US" b="1" dirty="0"/>
                <a:t>:</a:t>
              </a:r>
              <a:endParaRPr lang="en-US" dirty="0"/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Students will be able to: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a) Identify support reactions in 3-D and draw a </a:t>
              </a:r>
              <a:r>
                <a:rPr lang="en-US" dirty="0" smtClean="0"/>
                <a:t>free-body </a:t>
              </a:r>
              <a:r>
                <a:rPr lang="en-US" dirty="0"/>
                <a:t>diagram, and,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b) </a:t>
              </a:r>
              <a:r>
                <a:rPr lang="en-US" dirty="0" smtClean="0"/>
                <a:t>Apply </a:t>
              </a:r>
              <a:r>
                <a:rPr lang="en-US" dirty="0"/>
                <a:t>the equations of equilibrium.</a:t>
              </a:r>
            </a:p>
          </p:txBody>
        </p:sp>
        <p:pic>
          <p:nvPicPr>
            <p:cNvPr id="4103" name="Picture 8" descr="CH 5 Tractor Part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304"/>
              <a:ext cx="2164" cy="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3400" y="238191"/>
            <a:ext cx="7981950" cy="1059287"/>
          </a:xfrm>
        </p:spPr>
        <p:txBody>
          <a:bodyPr>
            <a:normAutofit fontScale="90000"/>
          </a:bodyPr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3-D FREE-BODY  DIAGRAMS, EQUILIBRIUM EQUATIONS, CONSTRAINTS  AND  STATICAL  DETERMINACY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0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504338"/>
              </p:ext>
            </p:extLst>
          </p:nvPr>
        </p:nvGraphicFramePr>
        <p:xfrm>
          <a:off x="4279900" y="2705097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4" imgW="435285" imgH="677109" progId="">
                  <p:embed/>
                </p:oleObj>
              </mc:Choice>
              <mc:Fallback>
                <p:oleObj name="Equation" r:id="rId4" imgW="435285" imgH="677109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705097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85800" y="3809997"/>
            <a:ext cx="8077200" cy="2492375"/>
            <a:chOff x="432" y="2304"/>
            <a:chExt cx="5088" cy="1570"/>
          </a:xfrm>
        </p:grpSpPr>
        <p:sp>
          <p:nvSpPr>
            <p:cNvPr id="1034" name="Text Box 3"/>
            <p:cNvSpPr txBox="1">
              <a:spLocks noChangeArrowheads="1"/>
            </p:cNvSpPr>
            <p:nvPr/>
          </p:nvSpPr>
          <p:spPr bwMode="auto">
            <a:xfrm>
              <a:off x="2256" y="2304"/>
              <a:ext cx="3264" cy="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In some cases, there may be as many unknown reactions as there are equations of equilibrium.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However, if the supports are not properly constrained, the body may become unstable for some loading cases.</a:t>
              </a:r>
            </a:p>
          </p:txBody>
        </p:sp>
        <p:grpSp>
          <p:nvGrpSpPr>
            <p:cNvPr id="1035" name="Group 19"/>
            <p:cNvGrpSpPr>
              <a:grpSpLocks/>
            </p:cNvGrpSpPr>
            <p:nvPr/>
          </p:nvGrpSpPr>
          <p:grpSpPr bwMode="auto">
            <a:xfrm>
              <a:off x="432" y="2400"/>
              <a:ext cx="1778" cy="1392"/>
              <a:chOff x="432" y="2400"/>
              <a:chExt cx="1778" cy="1392"/>
            </a:xfrm>
          </p:grpSpPr>
          <p:pic>
            <p:nvPicPr>
              <p:cNvPr id="1036" name="Picture 205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400"/>
                <a:ext cx="1778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37" name="Group 25"/>
              <p:cNvGrpSpPr>
                <a:grpSpLocks/>
              </p:cNvGrpSpPr>
              <p:nvPr/>
            </p:nvGrpSpPr>
            <p:grpSpPr bwMode="auto">
              <a:xfrm>
                <a:off x="1440" y="3072"/>
                <a:ext cx="720" cy="240"/>
                <a:chOff x="1828800" y="5583148"/>
                <a:chExt cx="1143000" cy="381000"/>
              </a:xfrm>
            </p:grpSpPr>
            <p:pic>
              <p:nvPicPr>
                <p:cNvPr id="1038" name="Picture 2054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7400" y="5638800"/>
                  <a:ext cx="808681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39" name="Oval 24"/>
                <p:cNvSpPr>
                  <a:spLocks noChangeArrowheads="1"/>
                </p:cNvSpPr>
                <p:nvPr/>
              </p:nvSpPr>
              <p:spPr bwMode="auto">
                <a:xfrm>
                  <a:off x="1828800" y="5583148"/>
                  <a:ext cx="1143000" cy="381000"/>
                </a:xfrm>
                <a:prstGeom prst="ellipse">
                  <a:avLst/>
                </a:prstGeom>
                <a:noFill/>
                <a:ln w="19050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762000" y="1142997"/>
            <a:ext cx="7696200" cy="2514600"/>
            <a:chOff x="480" y="624"/>
            <a:chExt cx="4848" cy="1584"/>
          </a:xfrm>
        </p:grpSpPr>
        <p:sp>
          <p:nvSpPr>
            <p:cNvPr id="1032" name="Text Box 10"/>
            <p:cNvSpPr txBox="1">
              <a:spLocks noChangeArrowheads="1"/>
            </p:cNvSpPr>
            <p:nvPr/>
          </p:nvSpPr>
          <p:spPr bwMode="auto">
            <a:xfrm>
              <a:off x="480" y="1728"/>
              <a:ext cx="484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Here, </a:t>
              </a:r>
              <a:r>
                <a:rPr lang="en-US" dirty="0" smtClean="0"/>
                <a:t>while we </a:t>
              </a:r>
              <a:r>
                <a:rPr lang="en-US" dirty="0"/>
                <a:t>have 6 </a:t>
              </a:r>
              <a:r>
                <a:rPr lang="en-US" dirty="0" smtClean="0"/>
                <a:t>unknowns, there </a:t>
              </a:r>
              <a:r>
                <a:rPr lang="en-US" dirty="0"/>
                <a:t>is nothing restricting rotation about the AB </a:t>
              </a:r>
              <a:r>
                <a:rPr lang="en-US" dirty="0" smtClean="0"/>
                <a:t>axis!</a:t>
              </a:r>
              <a:endParaRPr lang="en-US" dirty="0"/>
            </a:p>
          </p:txBody>
        </p:sp>
        <p:pic>
          <p:nvPicPr>
            <p:cNvPr id="1033" name="Picture 18" descr="CH 5 Improper Constraints I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624"/>
              <a:ext cx="3168" cy="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IMPROPER  CONSTRAINTS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533400" y="4102995"/>
            <a:ext cx="80772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dirty="0"/>
              <a:t>a)  </a:t>
            </a:r>
            <a:r>
              <a:rPr lang="en-US" sz="2400" dirty="0" smtClean="0"/>
              <a:t>Use the established </a:t>
            </a:r>
            <a:r>
              <a:rPr lang="en-US" sz="2400" dirty="0"/>
              <a:t>x, y and </a:t>
            </a:r>
            <a:r>
              <a:rPr lang="en-US" sz="2400" dirty="0" smtClean="0"/>
              <a:t>z-axes</a:t>
            </a:r>
            <a:r>
              <a:rPr lang="en-US" sz="2400" dirty="0"/>
              <a:t>.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/>
              <a:t>b)  Draw a </a:t>
            </a:r>
            <a:r>
              <a:rPr lang="en-US" sz="2400" dirty="0">
                <a:solidFill>
                  <a:srgbClr val="0000FA"/>
                </a:solidFill>
              </a:rPr>
              <a:t>FBD</a:t>
            </a:r>
            <a:r>
              <a:rPr lang="en-US" sz="2400" dirty="0"/>
              <a:t> of the rod.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/>
              <a:t>c)  Write the forces using scalar equations.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/>
              <a:t>d)  Apply scalar equations of equilibrium to solve for the unknown forces.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5800" y="1044063"/>
            <a:ext cx="8001000" cy="3046413"/>
            <a:chOff x="432" y="609"/>
            <a:chExt cx="5040" cy="1919"/>
          </a:xfrm>
        </p:grpSpPr>
        <p:sp>
          <p:nvSpPr>
            <p:cNvPr id="13319" name="Text Box 3"/>
            <p:cNvSpPr txBox="1">
              <a:spLocks noChangeArrowheads="1"/>
            </p:cNvSpPr>
            <p:nvPr/>
          </p:nvSpPr>
          <p:spPr bwMode="auto">
            <a:xfrm>
              <a:off x="2832" y="609"/>
              <a:ext cx="2640" cy="1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08050" indent="-9080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Given:</a:t>
              </a:r>
              <a:r>
                <a:rPr lang="en-US" sz="2400" dirty="0"/>
                <a:t>	The rod, supported by thrust bearing at A and cable BC, is subjected to an 80 </a:t>
              </a:r>
              <a:r>
                <a:rPr lang="en-US" sz="2400" dirty="0" err="1"/>
                <a:t>lb</a:t>
              </a:r>
              <a:r>
                <a:rPr lang="en-US" sz="2400" dirty="0"/>
                <a:t> force.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Find:</a:t>
              </a:r>
              <a:r>
                <a:rPr lang="en-US" sz="2400" dirty="0"/>
                <a:t>	Reactions at the thrust bearing A and cable BC.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Plan:</a:t>
              </a:r>
            </a:p>
          </p:txBody>
        </p:sp>
        <p:pic>
          <p:nvPicPr>
            <p:cNvPr id="13320" name="Picture 9" descr="CH 5 Pipe Block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672"/>
              <a:ext cx="2304" cy="1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052"/>
          <p:cNvSpPr txBox="1">
            <a:spLocks noChangeArrowheads="1"/>
          </p:cNvSpPr>
          <p:nvPr/>
        </p:nvSpPr>
        <p:spPr bwMode="auto">
          <a:xfrm>
            <a:off x="838200" y="3962400"/>
            <a:ext cx="8077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Applying scalar equations of equilibrium in appropriate order, we get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å"/>
            </a:pPr>
            <a:r>
              <a:rPr lang="en-US" dirty="0">
                <a:sym typeface="Symbol" pitchFamily="18" charset="2"/>
              </a:rPr>
              <a:t> F </a:t>
            </a:r>
            <a:r>
              <a:rPr lang="en-US" baseline="-25000" dirty="0">
                <a:sym typeface="Symbol" pitchFamily="18" charset="2"/>
              </a:rPr>
              <a:t>X  </a:t>
            </a:r>
            <a:r>
              <a:rPr lang="en-US" dirty="0">
                <a:sym typeface="Symbol" pitchFamily="18" charset="2"/>
              </a:rPr>
              <a:t>= A</a:t>
            </a:r>
            <a:r>
              <a:rPr lang="en-US" baseline="-25000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= </a:t>
            </a:r>
            <a:r>
              <a:rPr lang="en-US" dirty="0" smtClean="0">
                <a:sym typeface="Symbol" pitchFamily="18" charset="2"/>
              </a:rPr>
              <a:t>0;        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A</a:t>
            </a:r>
            <a:r>
              <a:rPr lang="en-US" u="sng" baseline="-25000" dirty="0">
                <a:solidFill>
                  <a:srgbClr val="0000FA"/>
                </a:solidFill>
                <a:sym typeface="Symbol" pitchFamily="18" charset="2"/>
              </a:rPr>
              <a:t>X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 =  0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å"/>
            </a:pPr>
            <a:r>
              <a:rPr lang="en-US" dirty="0">
                <a:sym typeface="Symbol" pitchFamily="18" charset="2"/>
              </a:rPr>
              <a:t> F </a:t>
            </a:r>
            <a:r>
              <a:rPr lang="en-US" baseline="-25000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 = A</a:t>
            </a:r>
            <a:r>
              <a:rPr lang="en-US" baseline="-25000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+ F</a:t>
            </a:r>
            <a:r>
              <a:rPr lang="en-US" baseline="-25000" dirty="0">
                <a:sym typeface="Symbol" pitchFamily="18" charset="2"/>
              </a:rPr>
              <a:t>BC</a:t>
            </a:r>
            <a:r>
              <a:rPr lang="en-US" dirty="0">
                <a:sym typeface="Symbol" pitchFamily="18" charset="2"/>
              </a:rPr>
              <a:t> – 80 = </a:t>
            </a:r>
            <a:r>
              <a:rPr lang="en-US" dirty="0" smtClean="0">
                <a:sym typeface="Symbol" pitchFamily="18" charset="2"/>
              </a:rPr>
              <a:t>0;           </a:t>
            </a: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å"/>
            </a:pPr>
            <a:r>
              <a:rPr lang="en-US" dirty="0">
                <a:sym typeface="Symbol" pitchFamily="18" charset="2"/>
              </a:rPr>
              <a:t> M </a:t>
            </a:r>
            <a:r>
              <a:rPr lang="en-US" baseline="-25000" dirty="0">
                <a:sym typeface="Symbol" pitchFamily="18" charset="2"/>
              </a:rPr>
              <a:t>Y </a:t>
            </a:r>
            <a:r>
              <a:rPr lang="en-US" dirty="0">
                <a:sym typeface="Symbol" pitchFamily="18" charset="2"/>
              </a:rPr>
              <a:t> =  – 80 ( 1.5 ) + F</a:t>
            </a:r>
            <a:r>
              <a:rPr lang="en-US" baseline="-25000" dirty="0">
                <a:sym typeface="Symbol" pitchFamily="18" charset="2"/>
              </a:rPr>
              <a:t>BC</a:t>
            </a:r>
            <a:r>
              <a:rPr lang="en-US" dirty="0">
                <a:sym typeface="Symbol" pitchFamily="18" charset="2"/>
              </a:rPr>
              <a:t> ( 3.0 ) = </a:t>
            </a:r>
            <a:r>
              <a:rPr lang="en-US" dirty="0" smtClean="0">
                <a:sym typeface="Symbol" pitchFamily="18" charset="2"/>
              </a:rPr>
              <a:t>0;    </a:t>
            </a: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Solving </a:t>
            </a:r>
            <a:r>
              <a:rPr lang="en-US" dirty="0" smtClean="0">
                <a:sym typeface="Symbol" pitchFamily="18" charset="2"/>
              </a:rPr>
              <a:t>the </a:t>
            </a:r>
            <a:r>
              <a:rPr lang="en-US" dirty="0">
                <a:sym typeface="Symbol" pitchFamily="18" charset="2"/>
              </a:rPr>
              <a:t>last two equations: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   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F</a:t>
            </a:r>
            <a:r>
              <a:rPr lang="en-US" u="sng" baseline="-25000" dirty="0">
                <a:solidFill>
                  <a:srgbClr val="0000FA"/>
                </a:solidFill>
                <a:sym typeface="Symbol" pitchFamily="18" charset="2"/>
              </a:rPr>
              <a:t>BC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 =  40 lb</a:t>
            </a:r>
            <a:r>
              <a:rPr lang="en-US" dirty="0">
                <a:sym typeface="Symbol" pitchFamily="18" charset="2"/>
              </a:rPr>
              <a:t>,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   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A</a:t>
            </a:r>
            <a:r>
              <a:rPr lang="en-US" u="sng" baseline="-25000" dirty="0">
                <a:solidFill>
                  <a:srgbClr val="0000FA"/>
                </a:solidFill>
                <a:sym typeface="Symbol" pitchFamily="18" charset="2"/>
              </a:rPr>
              <a:t>Z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 =  40 lb</a:t>
            </a:r>
          </a:p>
        </p:txBody>
      </p:sp>
      <p:sp>
        <p:nvSpPr>
          <p:cNvPr id="14341" name="Text Box 1055"/>
          <p:cNvSpPr txBox="1">
            <a:spLocks noChangeArrowheads="1"/>
          </p:cNvSpPr>
          <p:nvPr/>
        </p:nvSpPr>
        <p:spPr bwMode="auto">
          <a:xfrm>
            <a:off x="5562600" y="1059520"/>
            <a:ext cx="2667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A"/>
                </a:solidFill>
              </a:rPr>
              <a:t>FBD of the rod</a:t>
            </a:r>
            <a:r>
              <a:rPr lang="en-US" dirty="0">
                <a:solidFill>
                  <a:srgbClr val="00FFFF"/>
                </a:solidFill>
              </a:rPr>
              <a:t>:</a:t>
            </a:r>
          </a:p>
        </p:txBody>
      </p:sp>
      <p:pic>
        <p:nvPicPr>
          <p:cNvPr id="14343" name="Picture 24" descr="CH 5 Pipe Bl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67" y="1478181"/>
            <a:ext cx="3313090" cy="249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25" descr="CH 5 Pipe Block FB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" r="-2352"/>
          <a:stretch/>
        </p:blipFill>
        <p:spPr bwMode="auto">
          <a:xfrm>
            <a:off x="5166360" y="1486558"/>
            <a:ext cx="3367870" cy="248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1055"/>
          <p:cNvSpPr txBox="1">
            <a:spLocks noChangeArrowheads="1"/>
          </p:cNvSpPr>
          <p:nvPr/>
        </p:nvSpPr>
        <p:spPr bwMode="auto">
          <a:xfrm>
            <a:off x="5410200" y="1147016"/>
            <a:ext cx="2667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A"/>
                </a:solidFill>
              </a:rPr>
              <a:t>FBD of the </a:t>
            </a:r>
            <a:r>
              <a:rPr lang="en-US" dirty="0" smtClean="0">
                <a:solidFill>
                  <a:srgbClr val="0000FA"/>
                </a:solidFill>
              </a:rPr>
              <a:t>rod</a:t>
            </a:r>
            <a:endParaRPr lang="en-US" dirty="0">
              <a:solidFill>
                <a:srgbClr val="0000FA"/>
              </a:solidFill>
            </a:endParaRPr>
          </a:p>
        </p:txBody>
      </p:sp>
      <p:sp>
        <p:nvSpPr>
          <p:cNvPr id="23" name="Text Box 1052"/>
          <p:cNvSpPr txBox="1">
            <a:spLocks noChangeArrowheads="1"/>
          </p:cNvSpPr>
          <p:nvPr/>
        </p:nvSpPr>
        <p:spPr bwMode="auto">
          <a:xfrm>
            <a:off x="822298" y="4787348"/>
            <a:ext cx="80772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M </a:t>
            </a:r>
            <a:r>
              <a:rPr lang="en-US" baseline="-25000" dirty="0">
                <a:sym typeface="Symbol" pitchFamily="18" charset="2"/>
              </a:rPr>
              <a:t>X  </a:t>
            </a:r>
            <a:r>
              <a:rPr lang="en-US" dirty="0">
                <a:sym typeface="Symbol" pitchFamily="18" charset="2"/>
              </a:rPr>
              <a:t>= ( M</a:t>
            </a:r>
            <a:r>
              <a:rPr lang="en-US" baseline="-25000" dirty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baseline="-25000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+ 40 (6) – 80 (6) = 0 ;        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(M</a:t>
            </a:r>
            <a:r>
              <a:rPr lang="en-US" u="sng" baseline="-25000" dirty="0">
                <a:solidFill>
                  <a:srgbClr val="0000FA"/>
                </a:solidFill>
                <a:sym typeface="Symbol" pitchFamily="18" charset="2"/>
              </a:rPr>
              <a:t>A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 )</a:t>
            </a:r>
            <a:r>
              <a:rPr lang="en-US" u="sng" baseline="-25000" dirty="0">
                <a:solidFill>
                  <a:srgbClr val="0000FA"/>
                </a:solidFill>
                <a:sym typeface="Symbol" pitchFamily="18" charset="2"/>
              </a:rPr>
              <a:t> X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=  240 lb 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ft  CCW</a:t>
            </a:r>
            <a:endParaRPr lang="en-US" u="sng" dirty="0">
              <a:solidFill>
                <a:srgbClr val="0000FA"/>
              </a:solidFill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å"/>
            </a:pPr>
            <a:r>
              <a:rPr lang="en-US" dirty="0">
                <a:sym typeface="Symbol" pitchFamily="18" charset="2"/>
              </a:rPr>
              <a:t> M </a:t>
            </a:r>
            <a:r>
              <a:rPr lang="en-US" baseline="-25000" dirty="0">
                <a:sym typeface="Symbol" pitchFamily="18" charset="2"/>
              </a:rPr>
              <a:t>Z </a:t>
            </a:r>
            <a:r>
              <a:rPr lang="en-US" dirty="0">
                <a:sym typeface="Symbol" pitchFamily="18" charset="2"/>
              </a:rPr>
              <a:t>= ( M</a:t>
            </a:r>
            <a:r>
              <a:rPr lang="en-US" baseline="-25000" dirty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baseline="-25000" dirty="0">
                <a:sym typeface="Symbol" pitchFamily="18" charset="2"/>
              </a:rPr>
              <a:t> Z</a:t>
            </a:r>
            <a:r>
              <a:rPr lang="en-US" dirty="0">
                <a:sym typeface="Symbol" pitchFamily="18" charset="2"/>
              </a:rPr>
              <a:t>  = 0 ;        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(M</a:t>
            </a:r>
            <a:r>
              <a:rPr lang="en-US" u="sng" baseline="-25000" dirty="0">
                <a:solidFill>
                  <a:srgbClr val="0000FA"/>
                </a:solidFill>
                <a:sym typeface="Symbol" pitchFamily="18" charset="2"/>
              </a:rPr>
              <a:t>A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 )</a:t>
            </a:r>
            <a:r>
              <a:rPr lang="en-US" u="sng" baseline="-25000" dirty="0">
                <a:solidFill>
                  <a:srgbClr val="0000FA"/>
                </a:solidFill>
                <a:sym typeface="Symbol" pitchFamily="18" charset="2"/>
              </a:rPr>
              <a:t> </a:t>
            </a:r>
            <a:r>
              <a:rPr lang="en-US" u="sng" baseline="-25000" dirty="0" smtClean="0">
                <a:solidFill>
                  <a:srgbClr val="0000FA"/>
                </a:solidFill>
                <a:sym typeface="Symbol" pitchFamily="18" charset="2"/>
              </a:rPr>
              <a:t>Z 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=  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0</a:t>
            </a:r>
          </a:p>
        </p:txBody>
      </p:sp>
      <p:pic>
        <p:nvPicPr>
          <p:cNvPr id="15367" name="Picture 24" descr="CH 5 Pipe Block FB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r="-2072"/>
          <a:stretch/>
        </p:blipFill>
        <p:spPr bwMode="auto">
          <a:xfrm>
            <a:off x="4937760" y="1549876"/>
            <a:ext cx="3151076" cy="232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5" descr="CH 5 Pipe Bl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372" y="1590514"/>
            <a:ext cx="3035336" cy="228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7779868" y="2028620"/>
            <a:ext cx="912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= 40 </a:t>
            </a:r>
            <a:r>
              <a:rPr lang="en-US" sz="2000" dirty="0" err="1">
                <a:solidFill>
                  <a:srgbClr val="FF0000"/>
                </a:solidFill>
              </a:rPr>
              <a:t>lb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39471" y="4149256"/>
            <a:ext cx="6311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Now write scalar moment equations about what point?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95984" y="4157204"/>
            <a:ext cx="1133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Point A!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533400" y="4089399"/>
            <a:ext cx="80772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dirty="0"/>
              <a:t>a)  </a:t>
            </a:r>
            <a:r>
              <a:rPr lang="en-US" sz="2400" dirty="0" smtClean="0"/>
              <a:t>Use established </a:t>
            </a:r>
            <a:r>
              <a:rPr lang="en-US" sz="2400" dirty="0"/>
              <a:t>x, y and </a:t>
            </a:r>
            <a:r>
              <a:rPr lang="en-US" sz="2400" dirty="0" smtClean="0"/>
              <a:t>z-axes</a:t>
            </a:r>
            <a:r>
              <a:rPr lang="en-US" sz="2400" dirty="0"/>
              <a:t>.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/>
              <a:t>b)  Draw a</a:t>
            </a:r>
            <a:r>
              <a:rPr lang="en-US" sz="2400" dirty="0">
                <a:solidFill>
                  <a:srgbClr val="0000FA"/>
                </a:solidFill>
              </a:rPr>
              <a:t> FBD </a:t>
            </a:r>
            <a:r>
              <a:rPr lang="en-US" sz="2400" dirty="0"/>
              <a:t>of the </a:t>
            </a:r>
            <a:r>
              <a:rPr lang="en-US" sz="2400" dirty="0" smtClean="0"/>
              <a:t>plate.</a:t>
            </a:r>
            <a:endParaRPr lang="en-US" sz="2400" dirty="0"/>
          </a:p>
          <a:p>
            <a:pPr eaLnBrk="1" hangingPunct="1">
              <a:spcBef>
                <a:spcPts val="600"/>
              </a:spcBef>
            </a:pPr>
            <a:r>
              <a:rPr lang="en-US" sz="2400" dirty="0"/>
              <a:t>c)  Write the forces using scalar equations.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/>
              <a:t>d)  Apply scalar equations of equilibrium to solve for the unknown forces.</a:t>
            </a:r>
          </a:p>
        </p:txBody>
      </p:sp>
      <p:sp>
        <p:nvSpPr>
          <p:cNvPr id="13319" name="Text Box 3"/>
          <p:cNvSpPr txBox="1">
            <a:spLocks noChangeArrowheads="1"/>
          </p:cNvSpPr>
          <p:nvPr/>
        </p:nvSpPr>
        <p:spPr bwMode="auto">
          <a:xfrm>
            <a:off x="4495800" y="1063460"/>
            <a:ext cx="4191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8050" indent="-9080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Given:</a:t>
            </a:r>
            <a:r>
              <a:rPr lang="en-US" sz="2400" dirty="0"/>
              <a:t>	The </a:t>
            </a:r>
            <a:r>
              <a:rPr lang="en-US" sz="2400" dirty="0" smtClean="0"/>
              <a:t>uniform plate has a weight of 500 </a:t>
            </a:r>
            <a:r>
              <a:rPr lang="en-US" sz="2400" dirty="0" err="1" smtClean="0"/>
              <a:t>lb</a:t>
            </a:r>
            <a:r>
              <a:rPr lang="en-US" sz="2400" dirty="0" smtClean="0"/>
              <a:t>, </a:t>
            </a:r>
            <a:r>
              <a:rPr lang="en-US" sz="2400" dirty="0"/>
              <a:t>supported by </a:t>
            </a:r>
            <a:r>
              <a:rPr lang="en-US" sz="2400" dirty="0" smtClean="0"/>
              <a:t>three cables. 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Find:</a:t>
            </a:r>
            <a:r>
              <a:rPr lang="en-US" sz="2400" dirty="0"/>
              <a:t>	</a:t>
            </a:r>
            <a:r>
              <a:rPr lang="en-US" sz="2400" dirty="0" smtClean="0"/>
              <a:t>The tension in each of the supporting cables.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Plan: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51465"/>
            <a:ext cx="37909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II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03021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1055"/>
          <p:cNvSpPr txBox="1">
            <a:spLocks noChangeArrowheads="1"/>
          </p:cNvSpPr>
          <p:nvPr/>
        </p:nvSpPr>
        <p:spPr bwMode="auto">
          <a:xfrm>
            <a:off x="5410200" y="1128435"/>
            <a:ext cx="2667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sng" dirty="0">
                <a:solidFill>
                  <a:srgbClr val="0000FA"/>
                </a:solidFill>
              </a:rPr>
              <a:t>FBD of the </a:t>
            </a:r>
            <a:r>
              <a:rPr lang="en-US" u="sng" dirty="0" smtClean="0">
                <a:solidFill>
                  <a:srgbClr val="0000FA"/>
                </a:solidFill>
              </a:rPr>
              <a:t>plate:</a:t>
            </a:r>
            <a:endParaRPr lang="en-US" u="sng" dirty="0">
              <a:solidFill>
                <a:srgbClr val="0000FA"/>
              </a:solidFill>
            </a:endParaRPr>
          </a:p>
        </p:txBody>
      </p:sp>
      <p:sp>
        <p:nvSpPr>
          <p:cNvPr id="23" name="Text Box 1052"/>
          <p:cNvSpPr txBox="1">
            <a:spLocks noChangeArrowheads="1"/>
          </p:cNvSpPr>
          <p:nvPr/>
        </p:nvSpPr>
        <p:spPr bwMode="auto">
          <a:xfrm>
            <a:off x="838200" y="4245738"/>
            <a:ext cx="7360920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A"/>
                </a:solidFill>
              </a:rPr>
              <a:t>Applying scalar equations of </a:t>
            </a:r>
            <a:r>
              <a:rPr lang="en-US" dirty="0" smtClean="0">
                <a:solidFill>
                  <a:srgbClr val="0000FA"/>
                </a:solidFill>
              </a:rPr>
              <a:t>equilibrium:</a:t>
            </a:r>
            <a:endParaRPr lang="en-US" dirty="0">
              <a:solidFill>
                <a:srgbClr val="0000FA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Symbol" pitchFamily="18" charset="2"/>
              </a:rPr>
              <a:t> 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 smtClean="0">
                <a:sym typeface="Symbol" pitchFamily="18" charset="2"/>
              </a:rPr>
              <a:t>z</a:t>
            </a:r>
            <a:r>
              <a:rPr lang="en-US" baseline="-25000" dirty="0" smtClean="0">
                <a:sym typeface="Symbol" pitchFamily="18" charset="2"/>
              </a:rPr>
              <a:t> 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  + </a:t>
            </a:r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 +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smtClean="0">
                <a:sym typeface="Symbol" pitchFamily="18" charset="2"/>
              </a:rPr>
              <a:t>200</a:t>
            </a:r>
            <a:r>
              <a:rPr lang="en-US" dirty="0">
                <a:sym typeface="Symbol" pitchFamily="18" charset="2"/>
              </a:rPr>
              <a:t> – </a:t>
            </a:r>
            <a:r>
              <a:rPr lang="en-US" dirty="0" smtClean="0">
                <a:sym typeface="Symbol" pitchFamily="18" charset="2"/>
              </a:rPr>
              <a:t>500 = </a:t>
            </a:r>
            <a:r>
              <a:rPr lang="en-US" dirty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                         </a:t>
            </a:r>
            <a:r>
              <a:rPr lang="en-US" sz="2000" dirty="0" smtClean="0">
                <a:sym typeface="Symbol" pitchFamily="18" charset="2"/>
              </a:rPr>
              <a:t>(1)</a:t>
            </a:r>
            <a:endParaRPr lang="en-US" sz="2000" u="sng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 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baseline="-25000" dirty="0" err="1" smtClean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= T</a:t>
            </a:r>
            <a:r>
              <a:rPr lang="en-US" baseline="-25000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(3) + T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(3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smtClean="0">
                <a:sym typeface="Symbol" pitchFamily="18" charset="2"/>
              </a:rPr>
              <a:t>500 (1.5)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smtClean="0">
                <a:sym typeface="Symbol" pitchFamily="18" charset="2"/>
              </a:rPr>
              <a:t>200 (</a:t>
            </a:r>
            <a:r>
              <a:rPr lang="en-US" dirty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 pitchFamily="18" charset="2"/>
              </a:rPr>
              <a:t>= 0 </a:t>
            </a:r>
            <a:r>
              <a:rPr lang="en-US" dirty="0" smtClean="0">
                <a:sym typeface="Symbol" pitchFamily="18" charset="2"/>
              </a:rPr>
              <a:t>          </a:t>
            </a:r>
            <a:r>
              <a:rPr lang="en-US" sz="2000" dirty="0" smtClean="0">
                <a:sym typeface="Symbol" pitchFamily="18" charset="2"/>
              </a:rPr>
              <a:t>(2)</a:t>
            </a:r>
            <a:r>
              <a:rPr lang="en-US" dirty="0" smtClean="0">
                <a:sym typeface="Symbol" pitchFamily="18" charset="2"/>
              </a:rPr>
              <a:t>         </a:t>
            </a: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 </a:t>
            </a:r>
            <a:r>
              <a:rPr lang="en-US" dirty="0" smtClean="0">
                <a:sym typeface="Symbol" pitchFamily="18" charset="2"/>
              </a:rPr>
              <a:t>M</a:t>
            </a:r>
            <a:r>
              <a:rPr lang="en-US" baseline="-25000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dirty="0">
                <a:sym typeface="Symbol" pitchFamily="18" charset="2"/>
              </a:rPr>
              <a:t>– T</a:t>
            </a:r>
            <a:r>
              <a:rPr lang="en-US" baseline="-25000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(4) </a:t>
            </a:r>
            <a:r>
              <a:rPr lang="en-US" dirty="0">
                <a:sym typeface="Symbol" pitchFamily="18" charset="2"/>
              </a:rPr>
              <a:t>–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(4) + </a:t>
            </a:r>
            <a:r>
              <a:rPr lang="en-US" dirty="0">
                <a:sym typeface="Symbol" pitchFamily="18" charset="2"/>
              </a:rPr>
              <a:t>500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dirty="0">
                <a:sym typeface="Symbol" pitchFamily="18" charset="2"/>
              </a:rPr>
              <a:t>200 </a:t>
            </a:r>
            <a:r>
              <a:rPr lang="en-US" dirty="0" smtClean="0">
                <a:sym typeface="Symbol" pitchFamily="18" charset="2"/>
              </a:rPr>
              <a:t>(2)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 pitchFamily="18" charset="2"/>
              </a:rPr>
              <a:t>0           </a:t>
            </a:r>
            <a:r>
              <a:rPr lang="en-US" sz="2000" dirty="0" smtClean="0">
                <a:sym typeface="Symbol" pitchFamily="18" charset="2"/>
              </a:rPr>
              <a:t>(3)</a:t>
            </a:r>
            <a:endParaRPr lang="en-US" sz="2000" dirty="0">
              <a:sym typeface="Symbol" pitchFamily="18" charset="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1545897"/>
            <a:ext cx="37909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632960" y="1543536"/>
            <a:ext cx="3790950" cy="2438400"/>
            <a:chOff x="4632960" y="777240"/>
            <a:chExt cx="3790950" cy="2438400"/>
          </a:xfrm>
        </p:grpSpPr>
        <p:grpSp>
          <p:nvGrpSpPr>
            <p:cNvPr id="11" name="Group 10"/>
            <p:cNvGrpSpPr/>
            <p:nvPr/>
          </p:nvGrpSpPr>
          <p:grpSpPr>
            <a:xfrm>
              <a:off x="4632960" y="777240"/>
              <a:ext cx="3790950" cy="2438400"/>
              <a:chOff x="4114800" y="762000"/>
              <a:chExt cx="3790950" cy="2438400"/>
            </a:xfrm>
          </p:grpSpPr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4800" y="762000"/>
                <a:ext cx="3790950" cy="2438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6" name="Straight Connector 15"/>
              <p:cNvCxnSpPr/>
              <p:nvPr/>
            </p:nvCxnSpPr>
            <p:spPr bwMode="auto">
              <a:xfrm flipH="1">
                <a:off x="5325632" y="2540560"/>
                <a:ext cx="12192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flipH="1">
                <a:off x="5319768" y="2514600"/>
                <a:ext cx="547632" cy="2989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" name="Rectangle 17"/>
              <p:cNvSpPr/>
              <p:nvPr/>
            </p:nvSpPr>
            <p:spPr bwMode="auto">
              <a:xfrm>
                <a:off x="4343400" y="1219200"/>
                <a:ext cx="838200" cy="762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638800" y="1295400"/>
                <a:ext cx="457200" cy="609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6934200" y="762000"/>
                <a:ext cx="381000" cy="609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 bwMode="auto">
              <a:xfrm flipV="1">
                <a:off x="7086600" y="1356360"/>
                <a:ext cx="0" cy="6858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 flipV="1">
                <a:off x="5899224" y="1935480"/>
                <a:ext cx="0" cy="6858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4790552" y="1950720"/>
                <a:ext cx="0" cy="6858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5" name="Rectangle 24"/>
              <p:cNvSpPr/>
              <p:nvPr/>
            </p:nvSpPr>
            <p:spPr bwMode="auto">
              <a:xfrm>
                <a:off x="5638800" y="793899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5812998" y="1568537"/>
                <a:ext cx="4166" cy="98234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4906150" y="2743200"/>
                <a:ext cx="5334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sp>
            <p:nvSpPr>
              <p:cNvPr id="28" name="TextBox 27"/>
              <p:cNvSpPr txBox="1"/>
              <p:nvPr/>
            </p:nvSpPr>
            <p:spPr>
              <a:xfrm>
                <a:off x="5101470" y="2501771"/>
                <a:ext cx="5180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1.5 </a:t>
                </a:r>
                <a:r>
                  <a:rPr lang="en-US" sz="1200" b="1" dirty="0" err="1" smtClean="0"/>
                  <a:t>ft</a:t>
                </a:r>
                <a:endParaRPr lang="en-US" sz="1200" b="1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731495" y="1619697"/>
                <a:ext cx="49725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 pitchFamily="18" charset="2"/>
                  </a:rPr>
                  <a:t>T</a:t>
                </a:r>
                <a:r>
                  <a:rPr lang="en-US" b="1" baseline="-25000" dirty="0" smtClean="0">
                    <a:solidFill>
                      <a:srgbClr val="FF0000"/>
                    </a:solidFill>
                    <a:sym typeface="Symbol" pitchFamily="18" charset="2"/>
                  </a:rPr>
                  <a:t>B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028128" y="1010097"/>
                <a:ext cx="48750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 pitchFamily="18" charset="2"/>
                  </a:rPr>
                  <a:t>T</a:t>
                </a:r>
                <a:r>
                  <a:rPr lang="en-US" b="1" baseline="-25000" dirty="0">
                    <a:solidFill>
                      <a:srgbClr val="FF0000"/>
                    </a:solidFill>
                    <a:sym typeface="Symbol" pitchFamily="18" charset="2"/>
                  </a:rPr>
                  <a:t>A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836920" y="1550313"/>
                <a:ext cx="50847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 pitchFamily="18" charset="2"/>
                  </a:rPr>
                  <a:t>T</a:t>
                </a:r>
                <a:r>
                  <a:rPr lang="en-US" b="1" baseline="-25000" dirty="0" smtClean="0">
                    <a:solidFill>
                      <a:srgbClr val="FF0000"/>
                    </a:solidFill>
                    <a:sym typeface="Symbol" pitchFamily="18" charset="2"/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532475" y="1219204"/>
                <a:ext cx="7809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b="1" dirty="0" smtClean="0">
                    <a:solidFill>
                      <a:srgbClr val="0000FF"/>
                    </a:solidFill>
                    <a:sym typeface="Symbol" pitchFamily="18" charset="2"/>
                  </a:rPr>
                  <a:t>500 </a:t>
                </a:r>
                <a:r>
                  <a:rPr lang="en-US" sz="1800" b="1" dirty="0" err="1" smtClean="0">
                    <a:solidFill>
                      <a:srgbClr val="0000FF"/>
                    </a:solidFill>
                    <a:sym typeface="Symbol" pitchFamily="18" charset="2"/>
                  </a:rPr>
                  <a:t>lb</a:t>
                </a:r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 flipH="1">
              <a:off x="6905512" y="2124635"/>
              <a:ext cx="6275" cy="41372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" name="Rectangle 12"/>
            <p:cNvSpPr/>
            <p:nvPr/>
          </p:nvSpPr>
          <p:spPr bwMode="auto">
            <a:xfrm>
              <a:off x="6698512" y="1956391"/>
              <a:ext cx="467832" cy="1594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681503" y="1822782"/>
              <a:ext cx="7809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0000FF"/>
                  </a:solidFill>
                  <a:sym typeface="Symbol" pitchFamily="18" charset="2"/>
                </a:rPr>
                <a:t>2</a:t>
              </a:r>
              <a:r>
                <a:rPr lang="en-US" sz="1800" b="1" dirty="0" smtClean="0">
                  <a:solidFill>
                    <a:srgbClr val="0000FF"/>
                  </a:solidFill>
                  <a:sym typeface="Symbol" pitchFamily="18" charset="2"/>
                </a:rPr>
                <a:t>00 </a:t>
              </a:r>
              <a:r>
                <a:rPr lang="en-US" sz="1800" b="1" dirty="0" err="1" smtClean="0">
                  <a:solidFill>
                    <a:srgbClr val="0000FF"/>
                  </a:solidFill>
                  <a:sym typeface="Symbol" pitchFamily="18" charset="2"/>
                </a:rPr>
                <a:t>lb</a:t>
              </a:r>
              <a:endParaRPr lang="en-US" sz="18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II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72928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052"/>
          <p:cNvSpPr txBox="1">
            <a:spLocks noChangeArrowheads="1"/>
          </p:cNvSpPr>
          <p:nvPr/>
        </p:nvSpPr>
        <p:spPr bwMode="auto">
          <a:xfrm>
            <a:off x="838200" y="1284627"/>
            <a:ext cx="736092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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 smtClean="0">
                <a:sym typeface="Symbol" pitchFamily="18" charset="2"/>
              </a:rPr>
              <a:t>z</a:t>
            </a:r>
            <a:r>
              <a:rPr lang="en-US" baseline="-25000" dirty="0" smtClean="0">
                <a:sym typeface="Symbol" pitchFamily="18" charset="2"/>
              </a:rPr>
              <a:t> 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  + </a:t>
            </a:r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 +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smtClean="0">
                <a:sym typeface="Symbol" pitchFamily="18" charset="2"/>
              </a:rPr>
              <a:t>200</a:t>
            </a:r>
            <a:r>
              <a:rPr lang="en-US" dirty="0">
                <a:sym typeface="Symbol" pitchFamily="18" charset="2"/>
              </a:rPr>
              <a:t> – </a:t>
            </a:r>
            <a:r>
              <a:rPr lang="en-US" dirty="0" smtClean="0">
                <a:sym typeface="Symbol" pitchFamily="18" charset="2"/>
              </a:rPr>
              <a:t>500 = </a:t>
            </a:r>
            <a:r>
              <a:rPr lang="en-US" dirty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                          </a:t>
            </a:r>
            <a:r>
              <a:rPr lang="en-US" sz="2000" dirty="0" smtClean="0">
                <a:sym typeface="Symbol" pitchFamily="18" charset="2"/>
              </a:rPr>
              <a:t>(1)</a:t>
            </a:r>
            <a:endParaRPr lang="en-US" sz="2000" u="sng" dirty="0">
              <a:sym typeface="Symbol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ym typeface="Symbol" pitchFamily="18" charset="2"/>
              </a:rPr>
              <a:t> 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baseline="-25000" dirty="0" err="1" smtClean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= T</a:t>
            </a:r>
            <a:r>
              <a:rPr lang="en-US" baseline="-25000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(3) + T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(3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smtClean="0">
                <a:sym typeface="Symbol" pitchFamily="18" charset="2"/>
              </a:rPr>
              <a:t>500 (1.5)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smtClean="0">
                <a:sym typeface="Symbol" pitchFamily="18" charset="2"/>
              </a:rPr>
              <a:t>200 (</a:t>
            </a:r>
            <a:r>
              <a:rPr lang="en-US" dirty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) = 0           </a:t>
            </a:r>
            <a:r>
              <a:rPr lang="en-US" sz="2000" dirty="0" smtClean="0">
                <a:sym typeface="Symbol" pitchFamily="18" charset="2"/>
              </a:rPr>
              <a:t>(2)</a:t>
            </a:r>
            <a:r>
              <a:rPr lang="en-US" dirty="0" smtClean="0">
                <a:sym typeface="Symbol" pitchFamily="18" charset="2"/>
              </a:rPr>
              <a:t>         </a:t>
            </a: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ym typeface="Symbol" pitchFamily="18" charset="2"/>
              </a:rPr>
              <a:t> </a:t>
            </a:r>
            <a:r>
              <a:rPr lang="en-US" dirty="0" smtClean="0">
                <a:sym typeface="Symbol" pitchFamily="18" charset="2"/>
              </a:rPr>
              <a:t>M</a:t>
            </a:r>
            <a:r>
              <a:rPr lang="en-US" baseline="-25000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dirty="0">
                <a:sym typeface="Symbol" pitchFamily="18" charset="2"/>
              </a:rPr>
              <a:t>– T</a:t>
            </a:r>
            <a:r>
              <a:rPr lang="en-US" baseline="-25000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(4) </a:t>
            </a:r>
            <a:r>
              <a:rPr lang="en-US" dirty="0">
                <a:sym typeface="Symbol" pitchFamily="18" charset="2"/>
              </a:rPr>
              <a:t>–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(4) + </a:t>
            </a:r>
            <a:r>
              <a:rPr lang="en-US" dirty="0">
                <a:sym typeface="Symbol" pitchFamily="18" charset="2"/>
              </a:rPr>
              <a:t>500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dirty="0">
                <a:sym typeface="Symbol" pitchFamily="18" charset="2"/>
              </a:rPr>
              <a:t>200 </a:t>
            </a:r>
            <a:r>
              <a:rPr lang="en-US" dirty="0" smtClean="0">
                <a:sym typeface="Symbol" pitchFamily="18" charset="2"/>
              </a:rPr>
              <a:t>(2)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 pitchFamily="18" charset="2"/>
              </a:rPr>
              <a:t>0           </a:t>
            </a:r>
            <a:r>
              <a:rPr lang="en-US" sz="2000" dirty="0" smtClean="0">
                <a:sym typeface="Symbol" pitchFamily="18" charset="2"/>
              </a:rPr>
              <a:t>(3)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0560" y="2661951"/>
            <a:ext cx="752856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Using </a:t>
            </a:r>
            <a:r>
              <a:rPr lang="en-US" dirty="0" err="1" smtClean="0"/>
              <a:t>Eqs</a:t>
            </a:r>
            <a:r>
              <a:rPr lang="en-US" dirty="0" smtClean="0"/>
              <a:t>. (2) and (3), express </a:t>
            </a:r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A </a:t>
            </a:r>
            <a:r>
              <a:rPr lang="en-US" dirty="0" smtClean="0"/>
              <a:t> and </a:t>
            </a:r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in terms of </a:t>
            </a:r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C</a:t>
            </a:r>
            <a:r>
              <a:rPr lang="en-US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    </a:t>
            </a:r>
            <a:r>
              <a:rPr lang="en-US" dirty="0" smtClean="0"/>
              <a:t>Eq. (2) </a:t>
            </a:r>
            <a:r>
              <a:rPr lang="en-US" dirty="0" smtClean="0">
                <a:sym typeface="Symbol"/>
              </a:rPr>
              <a:t>   </a:t>
            </a:r>
            <a:r>
              <a:rPr lang="en-US" dirty="0" smtClean="0">
                <a:solidFill>
                  <a:srgbClr val="0000FA"/>
                </a:solidFill>
                <a:sym typeface="Symbol" pitchFamily="18" charset="2"/>
              </a:rPr>
              <a:t>T</a:t>
            </a:r>
            <a:r>
              <a:rPr lang="en-US" baseline="-25000" dirty="0" smtClean="0">
                <a:solidFill>
                  <a:srgbClr val="0000FA"/>
                </a:solidFill>
                <a:sym typeface="Symbol" pitchFamily="18" charset="2"/>
              </a:rPr>
              <a:t>A </a:t>
            </a:r>
            <a:r>
              <a:rPr lang="en-US" dirty="0" smtClean="0">
                <a:solidFill>
                  <a:srgbClr val="0000FA"/>
                </a:solidFill>
                <a:sym typeface="Symbol" pitchFamily="18" charset="2"/>
              </a:rPr>
              <a:t>= 450 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– T</a:t>
            </a:r>
            <a:r>
              <a:rPr lang="en-US" baseline="-25000" dirty="0">
                <a:solidFill>
                  <a:srgbClr val="0000FA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 </a:t>
            </a:r>
            <a:endParaRPr lang="en-US" dirty="0" smtClean="0">
              <a:solidFill>
                <a:srgbClr val="0000FA"/>
              </a:solidFill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    </a:t>
            </a:r>
            <a:r>
              <a:rPr lang="en-US" dirty="0" smtClean="0"/>
              <a:t>Eq. (3)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>
                <a:solidFill>
                  <a:srgbClr val="0000FA"/>
                </a:solidFill>
                <a:sym typeface="Symbol" pitchFamily="18" charset="2"/>
              </a:rPr>
              <a:t>T</a:t>
            </a:r>
            <a:r>
              <a:rPr lang="en-US" baseline="-25000" dirty="0" smtClean="0">
                <a:solidFill>
                  <a:srgbClr val="0000FA"/>
                </a:solidFill>
                <a:sym typeface="Symbol" pitchFamily="18" charset="2"/>
              </a:rPr>
              <a:t>B 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= </a:t>
            </a:r>
            <a:r>
              <a:rPr lang="en-US" dirty="0" smtClean="0">
                <a:solidFill>
                  <a:srgbClr val="0000FA"/>
                </a:solidFill>
                <a:sym typeface="Symbol" pitchFamily="18" charset="2"/>
              </a:rPr>
              <a:t>350 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– T</a:t>
            </a:r>
            <a:r>
              <a:rPr lang="en-US" baseline="-25000" dirty="0">
                <a:solidFill>
                  <a:srgbClr val="0000FA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 </a:t>
            </a:r>
            <a:endParaRPr lang="en-US" dirty="0">
              <a:solidFill>
                <a:srgbClr val="0000FA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1520" y="4113063"/>
            <a:ext cx="752856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Substituting the results into Eq. (1) &amp; solving for </a:t>
            </a:r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C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    Eq. (1)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450 – T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350 – T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)  </a:t>
            </a:r>
            <a:r>
              <a:rPr lang="en-US" dirty="0">
                <a:sym typeface="Symbol" pitchFamily="18" charset="2"/>
              </a:rPr>
              <a:t>+ T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– 200 – 500 = 0 </a:t>
            </a:r>
            <a:endParaRPr lang="en-US" dirty="0" smtClean="0"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FA"/>
                </a:solidFill>
                <a:sym typeface="Symbol" pitchFamily="18" charset="2"/>
              </a:rPr>
              <a:t>       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T</a:t>
            </a:r>
            <a:r>
              <a:rPr lang="en-US" u="sng" baseline="-25000" dirty="0" smtClean="0">
                <a:solidFill>
                  <a:srgbClr val="0000FA"/>
                </a:solidFill>
                <a:sym typeface="Symbol" pitchFamily="18" charset="2"/>
              </a:rPr>
              <a:t>C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= 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100 </a:t>
            </a:r>
            <a:r>
              <a:rPr lang="en-US" u="sng" dirty="0" err="1" smtClean="0">
                <a:solidFill>
                  <a:srgbClr val="0000FA"/>
                </a:solidFill>
                <a:sym typeface="Symbol" pitchFamily="18" charset="2"/>
              </a:rPr>
              <a:t>lb</a:t>
            </a:r>
            <a:r>
              <a:rPr lang="en-US" dirty="0" smtClean="0">
                <a:solidFill>
                  <a:srgbClr val="0000FA"/>
                </a:solidFill>
                <a:sym typeface="Symbol" pitchFamily="18" charset="2"/>
              </a:rPr>
              <a:t> 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99654" y="5530034"/>
            <a:ext cx="42058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T</a:t>
            </a:r>
            <a:r>
              <a:rPr lang="en-US" u="sng" baseline="-25000" dirty="0">
                <a:solidFill>
                  <a:srgbClr val="0000FA"/>
                </a:solidFill>
                <a:sym typeface="Symbol" pitchFamily="18" charset="2"/>
              </a:rPr>
              <a:t>A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 = 350 </a:t>
            </a:r>
            <a:r>
              <a:rPr lang="en-US" u="sng" dirty="0" err="1" smtClean="0">
                <a:solidFill>
                  <a:srgbClr val="0000FA"/>
                </a:solidFill>
                <a:sym typeface="Symbol" pitchFamily="18" charset="2"/>
              </a:rPr>
              <a:t>lb</a:t>
            </a:r>
            <a:r>
              <a:rPr lang="en-US" dirty="0" smtClean="0">
                <a:solidFill>
                  <a:srgbClr val="0000FA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   </a:t>
            </a:r>
            <a:r>
              <a:rPr lang="en-US" smtClean="0">
                <a:solidFill>
                  <a:srgbClr val="0000FA"/>
                </a:solidFill>
                <a:sym typeface="Symbol" pitchFamily="18" charset="2"/>
              </a:rPr>
              <a:t>and    </a:t>
            </a:r>
            <a:r>
              <a:rPr lang="en-US" u="sng" smtClean="0">
                <a:solidFill>
                  <a:srgbClr val="0000FA"/>
                </a:solidFill>
                <a:sym typeface="Symbol" pitchFamily="18" charset="2"/>
              </a:rPr>
              <a:t>T</a:t>
            </a:r>
            <a:r>
              <a:rPr lang="en-US" u="sng" baseline="-25000" dirty="0">
                <a:solidFill>
                  <a:srgbClr val="0000FA"/>
                </a:solidFill>
                <a:sym typeface="Symbol" pitchFamily="18" charset="2"/>
              </a:rPr>
              <a:t>B</a:t>
            </a:r>
            <a:r>
              <a:rPr lang="en-US" u="sng" smtClean="0">
                <a:solidFill>
                  <a:srgbClr val="0000FA"/>
                </a:solidFill>
                <a:sym typeface="Symbol" pitchFamily="18" charset="2"/>
              </a:rPr>
              <a:t>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= 250 </a:t>
            </a:r>
            <a:r>
              <a:rPr lang="en-US" u="sng" dirty="0" err="1" smtClean="0">
                <a:solidFill>
                  <a:srgbClr val="0000FA"/>
                </a:solidFill>
                <a:sym typeface="Symbol" pitchFamily="18" charset="2"/>
              </a:rPr>
              <a:t>lb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 </a:t>
            </a:r>
            <a:endParaRPr lang="en-US" dirty="0">
              <a:solidFill>
                <a:srgbClr val="0000FA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II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520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2269" y="1371599"/>
            <a:ext cx="8791575" cy="4524376"/>
            <a:chOff x="288" y="864"/>
            <a:chExt cx="5538" cy="2850"/>
          </a:xfrm>
        </p:grpSpPr>
        <p:sp>
          <p:nvSpPr>
            <p:cNvPr id="16390" name="Text Box 3"/>
            <p:cNvSpPr txBox="1">
              <a:spLocks noChangeArrowheads="1"/>
            </p:cNvSpPr>
            <p:nvPr/>
          </p:nvSpPr>
          <p:spPr bwMode="auto">
            <a:xfrm>
              <a:off x="288" y="864"/>
              <a:ext cx="3517" cy="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517525" indent="-517525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1.  The rod AB is supported using two cables at B and a ball-and-socket joint at A.  How many unknown support reactions exist in this problem?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 A)  </a:t>
              </a:r>
              <a:r>
                <a:rPr lang="en-US" sz="2400" dirty="0" smtClean="0"/>
                <a:t>Five force </a:t>
              </a:r>
              <a:r>
                <a:rPr lang="en-US" sz="2400" dirty="0"/>
                <a:t>and </a:t>
              </a:r>
              <a:r>
                <a:rPr lang="en-US" sz="2400" dirty="0" smtClean="0"/>
                <a:t>one moment reaction </a:t>
              </a:r>
              <a:endParaRPr lang="en-US" sz="2400" dirty="0"/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 B)  </a:t>
              </a:r>
              <a:r>
                <a:rPr lang="en-US" sz="2400" dirty="0" smtClean="0"/>
                <a:t>Five force </a:t>
              </a:r>
              <a:r>
                <a:rPr lang="en-US" sz="2400" dirty="0"/>
                <a:t>reactions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 C)  </a:t>
              </a:r>
              <a:r>
                <a:rPr lang="en-US" sz="2400" dirty="0" smtClean="0"/>
                <a:t>Three force </a:t>
              </a:r>
              <a:r>
                <a:rPr lang="en-US" sz="2400" dirty="0"/>
                <a:t>and </a:t>
              </a:r>
              <a:r>
                <a:rPr lang="en-US" sz="2400" dirty="0" smtClean="0"/>
                <a:t>three moment    	reactions</a:t>
              </a:r>
              <a:endParaRPr lang="en-US" sz="2400" dirty="0"/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 D)   </a:t>
              </a:r>
              <a:r>
                <a:rPr lang="en-US" sz="2400" dirty="0" smtClean="0"/>
                <a:t>Four force </a:t>
              </a:r>
              <a:r>
                <a:rPr lang="en-US" sz="2400" dirty="0"/>
                <a:t>and </a:t>
              </a:r>
              <a:r>
                <a:rPr lang="en-US" sz="2400" dirty="0" smtClean="0"/>
                <a:t>two moment   </a:t>
              </a:r>
              <a:r>
                <a:rPr lang="en-US" sz="2400" dirty="0"/>
                <a:t>	reactions</a:t>
              </a:r>
            </a:p>
          </p:txBody>
        </p:sp>
        <p:pic>
          <p:nvPicPr>
            <p:cNvPr id="16391" name="Picture 8" descr="CH 5 Concept Qui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" y="960"/>
              <a:ext cx="2070" cy="1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 QUIZ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1034722"/>
            <a:ext cx="7997825" cy="5170488"/>
            <a:chOff x="384" y="528"/>
            <a:chExt cx="5038" cy="3257"/>
          </a:xfrm>
        </p:grpSpPr>
        <p:sp>
          <p:nvSpPr>
            <p:cNvPr id="17414" name="Text Box 5"/>
            <p:cNvSpPr txBox="1">
              <a:spLocks noChangeArrowheads="1"/>
            </p:cNvSpPr>
            <p:nvPr/>
          </p:nvSpPr>
          <p:spPr bwMode="auto">
            <a:xfrm>
              <a:off x="384" y="528"/>
              <a:ext cx="3470" cy="3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571500" indent="-5715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2.     If an additional couple moment in the vertical direction is applied to rod AB at point C, then what will happen to the rod?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  A) The rod remains in equilibrium as the cables provide the necessary support reactions.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  B) The rod remains in equilibrium as the ball-and-socket joint will provide the necessary resistive reactions.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  C) The rod becomes unstable as the cables cannot support compressive forces.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  D) The rod becomes unstable since a moment about AB cannot be restricted.</a:t>
              </a:r>
            </a:p>
          </p:txBody>
        </p:sp>
        <p:pic>
          <p:nvPicPr>
            <p:cNvPr id="17415" name="Picture 8" descr="CH 5 Concept Qui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" y="625"/>
              <a:ext cx="1568" cy="1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QUIZ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62000" y="4953000"/>
            <a:ext cx="77724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a) Draw a </a:t>
            </a:r>
            <a:r>
              <a:rPr lang="en-US" dirty="0">
                <a:solidFill>
                  <a:srgbClr val="0000FA"/>
                </a:solidFill>
              </a:rPr>
              <a:t>FBD</a:t>
            </a:r>
            <a:r>
              <a:rPr lang="en-US" dirty="0"/>
              <a:t> of the rod.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b) Apply scalar equations of equilibrium to solve for the unknowns.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648200" y="1078974"/>
            <a:ext cx="3962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990033"/>
                </a:solidFill>
              </a:rPr>
              <a:t>Given</a:t>
            </a:r>
            <a:r>
              <a:rPr lang="en-US" sz="2400" dirty="0">
                <a:solidFill>
                  <a:srgbClr val="990033"/>
                </a:solidFill>
              </a:rPr>
              <a:t>: </a:t>
            </a:r>
            <a:r>
              <a:rPr lang="en-US" sz="2400" dirty="0"/>
              <a:t>A </a:t>
            </a:r>
            <a:r>
              <a:rPr lang="en-US" sz="2400" dirty="0" smtClean="0"/>
              <a:t>bent rod </a:t>
            </a:r>
            <a:r>
              <a:rPr lang="en-US" sz="2400" dirty="0"/>
              <a:t>is supported </a:t>
            </a:r>
            <a:r>
              <a:rPr lang="en-US" sz="2400" dirty="0" smtClean="0"/>
              <a:t>	by smooth journal</a:t>
            </a:r>
            <a:br>
              <a:rPr lang="en-US" sz="2400" dirty="0" smtClean="0"/>
            </a:br>
            <a:r>
              <a:rPr lang="en-US" sz="2400" dirty="0" smtClean="0"/>
              <a:t>            </a:t>
            </a:r>
            <a:r>
              <a:rPr lang="en-US" sz="2400" dirty="0"/>
              <a:t>bearings</a:t>
            </a:r>
            <a:r>
              <a:rPr lang="en-US" sz="2400" dirty="0" smtClean="0"/>
              <a:t> at A, B, </a:t>
            </a:r>
            <a:br>
              <a:rPr lang="en-US" sz="2400" dirty="0" smtClean="0"/>
            </a:br>
            <a:r>
              <a:rPr lang="en-US" sz="2400" dirty="0" smtClean="0"/>
              <a:t>            and C.   F=800 N.</a:t>
            </a:r>
            <a:br>
              <a:rPr lang="en-US" sz="2400" dirty="0" smtClean="0"/>
            </a:br>
            <a:r>
              <a:rPr lang="en-US" sz="2400" dirty="0" smtClean="0"/>
              <a:t> 	Assume </a:t>
            </a:r>
            <a:r>
              <a:rPr lang="en-US" sz="2400" dirty="0"/>
              <a:t>the rod is </a:t>
            </a:r>
            <a:r>
              <a:rPr lang="en-US" sz="2400" dirty="0" smtClean="0"/>
              <a:t>	properly </a:t>
            </a:r>
            <a:r>
              <a:rPr lang="en-US" sz="2400" dirty="0"/>
              <a:t>aligned.</a:t>
            </a:r>
          </a:p>
          <a:p>
            <a:pPr marL="14288" indent="-14288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990033"/>
                </a:solidFill>
              </a:rPr>
              <a:t>Find:  </a:t>
            </a:r>
            <a:r>
              <a:rPr lang="en-US" sz="2400" dirty="0"/>
              <a:t>The reactions at all the 	</a:t>
            </a:r>
            <a:r>
              <a:rPr lang="en-US" sz="2400" dirty="0" smtClean="0"/>
              <a:t>supports.</a:t>
            </a:r>
            <a:endParaRPr lang="en-US" sz="2400" dirty="0"/>
          </a:p>
          <a:p>
            <a:pPr marL="14288" indent="-14288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990033"/>
                </a:solidFill>
              </a:rPr>
              <a:t>Plan: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2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297507"/>
            <a:ext cx="3939775" cy="321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081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1000" y="1168398"/>
            <a:ext cx="8229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1.    If a support prevents rotation of a body about an axis, then the support exerts a  ________  on the body about that axis.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/>
              <a:t>A)  Couple moment	B)   Force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/>
              <a:t>C)  Both A and B.		D)   None of the above.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33400" y="3454398"/>
            <a:ext cx="80772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sz="2400"/>
              <a:t>When doing a 3-D problem analysis, you have  ________  scalar equations of equilibrium.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     A)  3			B)   4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 C)  5			D)   6</a:t>
            </a:r>
          </a:p>
          <a:p>
            <a:pPr lvl="1" eaLnBrk="1" hangingPunct="1">
              <a:spcBef>
                <a:spcPct val="50000"/>
              </a:spcBef>
            </a:pPr>
            <a:endParaRPr lang="en-US" sz="2400"/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READING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6" name="Text Box 1052"/>
          <p:cNvSpPr txBox="1">
            <a:spLocks noChangeArrowheads="1"/>
          </p:cNvSpPr>
          <p:nvPr/>
        </p:nvSpPr>
        <p:spPr bwMode="auto">
          <a:xfrm>
            <a:off x="526941" y="4525467"/>
            <a:ext cx="8305801" cy="16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x, y and z components of force F </a:t>
            </a:r>
            <a:r>
              <a:rPr lang="en-US" dirty="0" smtClean="0"/>
              <a:t>are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 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 smtClean="0">
                <a:sym typeface="Symbol" pitchFamily="18" charset="2"/>
              </a:rPr>
              <a:t>x</a:t>
            </a:r>
            <a:r>
              <a:rPr lang="en-US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= (</a:t>
            </a:r>
            <a:r>
              <a:rPr lang="pt-BR" dirty="0" smtClean="0"/>
              <a:t>800 </a:t>
            </a:r>
            <a:r>
              <a:rPr lang="pt-BR" dirty="0"/>
              <a:t>cos 60</a:t>
            </a:r>
            <a:r>
              <a:rPr lang="pt-BR" dirty="0" smtClean="0"/>
              <a:t>°) </a:t>
            </a:r>
            <a:r>
              <a:rPr lang="pt-BR" dirty="0"/>
              <a:t>cos 30° = </a:t>
            </a:r>
            <a:r>
              <a:rPr lang="pt-BR" dirty="0" smtClean="0"/>
              <a:t>346.4 </a:t>
            </a:r>
            <a:r>
              <a:rPr lang="pt-BR" dirty="0"/>
              <a:t>N</a:t>
            </a:r>
            <a:endParaRPr lang="en-US" dirty="0" smtClean="0">
              <a:sym typeface="Symbol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 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 smtClean="0">
                <a:sym typeface="Symbol" pitchFamily="18" charset="2"/>
              </a:rPr>
              <a:t>y</a:t>
            </a:r>
            <a:r>
              <a:rPr lang="en-US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= (</a:t>
            </a:r>
            <a:r>
              <a:rPr lang="en-US" dirty="0" smtClean="0"/>
              <a:t>800 </a:t>
            </a:r>
            <a:r>
              <a:rPr lang="en-US" dirty="0"/>
              <a:t>cos 60</a:t>
            </a:r>
            <a:r>
              <a:rPr lang="en-US" dirty="0" smtClean="0"/>
              <a:t>°) </a:t>
            </a:r>
            <a:r>
              <a:rPr lang="en-US" dirty="0"/>
              <a:t>sin 30° = 200 N</a:t>
            </a:r>
            <a:endParaRPr lang="en-US" u="sng" dirty="0">
              <a:solidFill>
                <a:srgbClr val="0000FA"/>
              </a:solidFill>
              <a:sym typeface="Symbol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 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 smtClean="0">
                <a:sym typeface="Symbol" pitchFamily="18" charset="2"/>
              </a:rPr>
              <a:t>z</a:t>
            </a:r>
            <a:r>
              <a:rPr lang="en-US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dirty="0" smtClean="0"/>
              <a:t>800 </a:t>
            </a:r>
            <a:r>
              <a:rPr lang="en-US" dirty="0"/>
              <a:t>sin 60° = </a:t>
            </a:r>
            <a:r>
              <a:rPr lang="en-US" dirty="0" smtClean="0"/>
              <a:t>692.8 </a:t>
            </a:r>
            <a:r>
              <a:rPr lang="en-US" dirty="0"/>
              <a:t>N</a:t>
            </a:r>
            <a:endParaRPr lang="en-US" u="sng" dirty="0">
              <a:solidFill>
                <a:srgbClr val="0000FA"/>
              </a:solidFill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2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195909"/>
            <a:ext cx="3729139" cy="3045331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5658475" y="4645817"/>
            <a:ext cx="3174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= 346.4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+ 200 </a:t>
            </a:r>
            <a:r>
              <a:rPr lang="en-US" sz="2000" b="1" i="1" dirty="0" smtClean="0">
                <a:solidFill>
                  <a:srgbClr val="FF0000"/>
                </a:solidFill>
              </a:rPr>
              <a:t>j</a:t>
            </a:r>
            <a:r>
              <a:rPr lang="en-US" sz="2000" dirty="0" smtClean="0"/>
              <a:t> + 692.8 </a:t>
            </a:r>
            <a:r>
              <a:rPr lang="en-US" sz="2000" b="1" i="1" dirty="0" smtClean="0">
                <a:solidFill>
                  <a:srgbClr val="FF0000"/>
                </a:solidFill>
              </a:rPr>
              <a:t>k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977591" y="1274827"/>
            <a:ext cx="3359005" cy="2826482"/>
            <a:chOff x="5410342" y="1089863"/>
            <a:chExt cx="3359005" cy="2826482"/>
          </a:xfrm>
        </p:grpSpPr>
        <p:cxnSp>
          <p:nvCxnSpPr>
            <p:cNvPr id="71" name="Straight Connector 70"/>
            <p:cNvCxnSpPr/>
            <p:nvPr/>
          </p:nvCxnSpPr>
          <p:spPr>
            <a:xfrm flipV="1">
              <a:off x="6262057" y="1589491"/>
              <a:ext cx="0" cy="21513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 Box 1055"/>
            <p:cNvSpPr txBox="1">
              <a:spLocks noChangeArrowheads="1"/>
            </p:cNvSpPr>
            <p:nvPr/>
          </p:nvSpPr>
          <p:spPr bwMode="auto">
            <a:xfrm>
              <a:off x="6326890" y="1089863"/>
              <a:ext cx="218694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u="sng" dirty="0">
                  <a:solidFill>
                    <a:srgbClr val="0000FA"/>
                  </a:solidFill>
                </a:rPr>
                <a:t>A FBD of the </a:t>
              </a:r>
              <a:r>
                <a:rPr lang="en-US" u="sng" dirty="0" smtClean="0">
                  <a:solidFill>
                    <a:srgbClr val="0000FA"/>
                  </a:solidFill>
                </a:rPr>
                <a:t>rod</a:t>
              </a:r>
              <a:endParaRPr lang="en-US" u="sng" dirty="0">
                <a:solidFill>
                  <a:srgbClr val="0000FA"/>
                </a:solidFill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7043690" y="3073455"/>
              <a:ext cx="675938" cy="5535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262057" y="2400730"/>
              <a:ext cx="781633" cy="6727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7043690" y="2891854"/>
              <a:ext cx="949232" cy="16758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7985915" y="1899988"/>
              <a:ext cx="21022" cy="9863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8077014" y="2802205"/>
              <a:ext cx="316932" cy="4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023660" y="2891854"/>
              <a:ext cx="326648" cy="2762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644840" y="2975647"/>
              <a:ext cx="337969" cy="3010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5904671" y="2498836"/>
              <a:ext cx="725109" cy="62033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7362215" y="3208006"/>
              <a:ext cx="510523" cy="9643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7918641" y="3139935"/>
              <a:ext cx="344608" cy="5125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8350308" y="1812096"/>
              <a:ext cx="0" cy="98990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>
              <a:off x="6780616" y="3073455"/>
              <a:ext cx="263074" cy="630680"/>
            </a:xfrm>
            <a:prstGeom prst="straightConnector1">
              <a:avLst/>
            </a:prstGeom>
            <a:ln w="3810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H="1">
              <a:off x="8013546" y="1810967"/>
              <a:ext cx="367499" cy="872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H="1" flipV="1">
              <a:off x="7395675" y="2772131"/>
              <a:ext cx="208046" cy="15476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7624744" y="2954624"/>
              <a:ext cx="0" cy="30102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>
              <a:off x="6320756" y="2307046"/>
              <a:ext cx="367499" cy="872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6262057" y="2455414"/>
              <a:ext cx="0" cy="32753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6455870" y="3563018"/>
              <a:ext cx="280243" cy="353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8238224" y="1488620"/>
              <a:ext cx="382771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ym typeface="Symbol" pitchFamily="18" charset="2"/>
                </a:rPr>
                <a:t>C</a:t>
              </a:r>
              <a:r>
                <a:rPr lang="en-US" baseline="-25000" dirty="0" err="1">
                  <a:sym typeface="Symbol" pitchFamily="18" charset="2"/>
                </a:rPr>
                <a:t>x</a:t>
              </a:r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600037" y="1405378"/>
              <a:ext cx="382771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C</a:t>
              </a:r>
              <a:r>
                <a:rPr lang="en-US" baseline="-25000" dirty="0">
                  <a:sym typeface="Symbol" pitchFamily="18" charset="2"/>
                </a:rPr>
                <a:t>y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323416" y="2488487"/>
              <a:ext cx="382771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B</a:t>
              </a:r>
              <a:r>
                <a:rPr lang="en-US" baseline="-25000" dirty="0">
                  <a:sym typeface="Symbol" pitchFamily="18" charset="2"/>
                </a:rPr>
                <a:t>y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294004" y="2920226"/>
              <a:ext cx="373571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ym typeface="Symbol" pitchFamily="18" charset="2"/>
                </a:rPr>
                <a:t>B</a:t>
              </a:r>
              <a:r>
                <a:rPr lang="en-US" baseline="-25000" dirty="0" err="1" smtClean="0">
                  <a:sym typeface="Symbol" pitchFamily="18" charset="2"/>
                </a:rPr>
                <a:t>z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566508" y="2000282"/>
              <a:ext cx="395916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A</a:t>
              </a:r>
              <a:r>
                <a:rPr lang="en-US" baseline="-25000" dirty="0">
                  <a:sym typeface="Symbol" pitchFamily="18" charset="2"/>
                </a:rPr>
                <a:t>x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207592" y="2473047"/>
              <a:ext cx="386715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ym typeface="Symbol" pitchFamily="18" charset="2"/>
                </a:rPr>
                <a:t>A</a:t>
              </a:r>
              <a:r>
                <a:rPr lang="en-US" baseline="-25000" dirty="0" err="1" smtClean="0">
                  <a:sym typeface="Symbol" pitchFamily="18" charset="2"/>
                </a:rPr>
                <a:t>z</a:t>
              </a:r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680275" y="3513076"/>
              <a:ext cx="267099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ym typeface="Symbol" pitchFamily="18" charset="2"/>
                </a:rPr>
                <a:t>y</a:t>
              </a:r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410342" y="2149071"/>
              <a:ext cx="267099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x</a:t>
              </a: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953638" y="1199490"/>
              <a:ext cx="253954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z</a:t>
              </a:r>
              <a:endParaRPr lang="en-US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360286" y="2135590"/>
              <a:ext cx="409061" cy="2776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ym typeface="Symbol" pitchFamily="18" charset="2"/>
                </a:rPr>
                <a:t>2 m</a:t>
              </a:r>
              <a:endParaRPr lang="en-US" sz="16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023660" y="3121065"/>
              <a:ext cx="619375" cy="2776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ym typeface="Symbol" pitchFamily="18" charset="2"/>
                </a:rPr>
                <a:t>0.75 m</a:t>
              </a:r>
              <a:endParaRPr lang="en-US" sz="16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541124" y="3260430"/>
              <a:ext cx="409061" cy="2776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ym typeface="Symbol" pitchFamily="18" charset="2"/>
                </a:rPr>
                <a:t>1</a:t>
              </a:r>
              <a:r>
                <a:rPr lang="en-US" sz="1600" dirty="0" smtClean="0">
                  <a:sym typeface="Symbol" pitchFamily="18" charset="2"/>
                </a:rPr>
                <a:t> m</a:t>
              </a:r>
              <a:endParaRPr lang="en-US" sz="16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930753" y="2759460"/>
              <a:ext cx="409061" cy="2776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ym typeface="Symbol" pitchFamily="18" charset="2"/>
                </a:rPr>
                <a:t>2 m</a:t>
              </a:r>
              <a:endParaRPr lang="en-US" sz="1600" dirty="0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 flipV="1">
              <a:off x="7770574" y="1758504"/>
              <a:ext cx="208046" cy="15476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5609968" y="2397211"/>
              <a:ext cx="704335" cy="1606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6455870" y="3037074"/>
              <a:ext cx="587820" cy="1284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68112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6" grpId="0" autoUpdateAnimBg="0"/>
      <p:bldP spid="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2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sp>
        <p:nvSpPr>
          <p:cNvPr id="43" name="Text Box 1052"/>
          <p:cNvSpPr txBox="1">
            <a:spLocks noChangeArrowheads="1"/>
          </p:cNvSpPr>
          <p:nvPr/>
        </p:nvSpPr>
        <p:spPr bwMode="auto">
          <a:xfrm>
            <a:off x="574743" y="1180793"/>
            <a:ext cx="4252268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Applying scalar equations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equilibrium, </a:t>
            </a:r>
            <a:r>
              <a:rPr lang="en-US" dirty="0"/>
              <a:t>we get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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baseline="-25000" dirty="0" smtClean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 </a:t>
            </a:r>
            <a:r>
              <a:rPr lang="en-US" dirty="0"/>
              <a:t>A</a:t>
            </a:r>
            <a:r>
              <a:rPr lang="en-US" baseline="-25000" dirty="0"/>
              <a:t>x</a:t>
            </a:r>
            <a:r>
              <a:rPr lang="en-US" dirty="0"/>
              <a:t> + 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r>
              <a:rPr lang="en-US" dirty="0"/>
              <a:t> + </a:t>
            </a:r>
            <a:r>
              <a:rPr lang="en-US" dirty="0" smtClean="0"/>
              <a:t>346.4 </a:t>
            </a:r>
            <a:r>
              <a:rPr lang="en-US" dirty="0"/>
              <a:t>= </a:t>
            </a:r>
            <a:r>
              <a:rPr lang="en-US" dirty="0" smtClean="0"/>
              <a:t>0         </a:t>
            </a:r>
            <a:r>
              <a:rPr lang="en-US" sz="1800" dirty="0" smtClean="0">
                <a:solidFill>
                  <a:schemeClr val="tx2"/>
                </a:solidFill>
              </a:rPr>
              <a:t>(1)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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 smtClean="0">
                <a:sym typeface="Symbol" pitchFamily="18" charset="2"/>
              </a:rPr>
              <a:t>y</a:t>
            </a:r>
            <a:r>
              <a:rPr lang="en-US" baseline="-25000" dirty="0" smtClean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/>
              <a:t>200 + B</a:t>
            </a:r>
            <a:r>
              <a:rPr lang="en-US" baseline="-25000" dirty="0"/>
              <a:t>y</a:t>
            </a:r>
            <a:r>
              <a:rPr lang="en-US" dirty="0"/>
              <a:t> + C</a:t>
            </a:r>
            <a:r>
              <a:rPr lang="en-US" baseline="-25000" dirty="0"/>
              <a:t>y</a:t>
            </a:r>
            <a:r>
              <a:rPr lang="en-US" dirty="0"/>
              <a:t> = </a:t>
            </a:r>
            <a:r>
              <a:rPr lang="en-US" dirty="0" smtClean="0"/>
              <a:t>0            </a:t>
            </a:r>
            <a:r>
              <a:rPr lang="en-US" sz="1800" dirty="0" smtClean="0">
                <a:solidFill>
                  <a:schemeClr val="tx2"/>
                </a:solidFill>
              </a:rPr>
              <a:t>(2)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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 smtClean="0">
                <a:sym typeface="Symbol" pitchFamily="18" charset="2"/>
              </a:rPr>
              <a:t>z</a:t>
            </a:r>
            <a:r>
              <a:rPr lang="en-US" baseline="-25000" dirty="0" smtClean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 </a:t>
            </a:r>
            <a:r>
              <a:rPr lang="en-US" dirty="0" err="1"/>
              <a:t>A</a:t>
            </a:r>
            <a:r>
              <a:rPr lang="en-US" baseline="-25000" dirty="0" err="1"/>
              <a:t>z</a:t>
            </a:r>
            <a:r>
              <a:rPr lang="en-US" dirty="0"/>
              <a:t> + </a:t>
            </a:r>
            <a:r>
              <a:rPr lang="en-US" dirty="0" err="1"/>
              <a:t>B</a:t>
            </a:r>
            <a:r>
              <a:rPr lang="en-US" baseline="-25000" dirty="0" err="1"/>
              <a:t>z</a:t>
            </a:r>
            <a:r>
              <a:rPr lang="en-US" dirty="0"/>
              <a:t> </a:t>
            </a:r>
            <a:r>
              <a:rPr lang="pl-PL" dirty="0"/>
              <a:t>–</a:t>
            </a:r>
            <a:r>
              <a:rPr lang="en-US" dirty="0" smtClean="0"/>
              <a:t> 692.8 </a:t>
            </a:r>
            <a:r>
              <a:rPr lang="en-US" dirty="0"/>
              <a:t>= </a:t>
            </a:r>
            <a:r>
              <a:rPr lang="en-US" dirty="0" smtClean="0"/>
              <a:t>0          </a:t>
            </a:r>
            <a:r>
              <a:rPr lang="en-US" sz="1800" dirty="0" smtClean="0">
                <a:solidFill>
                  <a:schemeClr val="tx2"/>
                </a:solidFill>
              </a:rPr>
              <a:t>(</a:t>
            </a:r>
            <a:r>
              <a:rPr lang="en-US" sz="1800" dirty="0">
                <a:solidFill>
                  <a:schemeClr val="tx2"/>
                </a:solidFill>
              </a:rPr>
              <a:t>3</a:t>
            </a:r>
            <a:r>
              <a:rPr lang="en-US" sz="1800" dirty="0" smtClean="0">
                <a:solidFill>
                  <a:schemeClr val="tx2"/>
                </a:solidFill>
              </a:rPr>
              <a:t>)</a:t>
            </a:r>
            <a:r>
              <a:rPr lang="en-US" sz="1800" dirty="0" smtClean="0"/>
              <a:t> </a:t>
            </a:r>
          </a:p>
        </p:txBody>
      </p:sp>
      <p:sp>
        <p:nvSpPr>
          <p:cNvPr id="44" name="Text Box 1052"/>
          <p:cNvSpPr txBox="1">
            <a:spLocks noChangeArrowheads="1"/>
          </p:cNvSpPr>
          <p:nvPr/>
        </p:nvSpPr>
        <p:spPr bwMode="auto">
          <a:xfrm>
            <a:off x="532767" y="3515926"/>
            <a:ext cx="5350581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 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baseline="-25000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</a:t>
            </a:r>
            <a:r>
              <a:rPr lang="pl-PL" dirty="0"/>
              <a:t>–</a:t>
            </a:r>
            <a:r>
              <a:rPr lang="en-US" dirty="0" smtClean="0"/>
              <a:t> </a:t>
            </a:r>
            <a:r>
              <a:rPr lang="pl-PL" dirty="0" smtClean="0"/>
              <a:t>C</a:t>
            </a:r>
            <a:r>
              <a:rPr lang="pl-PL" baseline="-25000" dirty="0" smtClean="0"/>
              <a:t>y</a:t>
            </a:r>
            <a:r>
              <a:rPr lang="en-US" baseline="-25000" dirty="0" smtClean="0"/>
              <a:t> </a:t>
            </a:r>
            <a:r>
              <a:rPr lang="pl-PL" dirty="0" smtClean="0"/>
              <a:t>(</a:t>
            </a:r>
            <a:r>
              <a:rPr lang="pl-PL" dirty="0"/>
              <a:t>2) + </a:t>
            </a:r>
            <a:r>
              <a:rPr lang="pl-PL" dirty="0" smtClean="0"/>
              <a:t>B</a:t>
            </a:r>
            <a:r>
              <a:rPr lang="pl-PL" baseline="-25000" dirty="0" smtClean="0"/>
              <a:t>z</a:t>
            </a:r>
            <a:r>
              <a:rPr lang="en-US" baseline="-25000" dirty="0" smtClean="0"/>
              <a:t> </a:t>
            </a:r>
            <a:r>
              <a:rPr lang="pl-PL" dirty="0" smtClean="0"/>
              <a:t>(</a:t>
            </a:r>
            <a:r>
              <a:rPr lang="pl-PL" dirty="0"/>
              <a:t>2) –</a:t>
            </a:r>
            <a:r>
              <a:rPr lang="pl-PL" dirty="0" smtClean="0"/>
              <a:t> 692.8(2</a:t>
            </a:r>
            <a:r>
              <a:rPr lang="pl-PL" dirty="0"/>
              <a:t>) = </a:t>
            </a:r>
            <a:r>
              <a:rPr lang="pl-PL" dirty="0" smtClean="0"/>
              <a:t>0</a:t>
            </a:r>
            <a:r>
              <a:rPr lang="en-US" dirty="0" smtClean="0"/>
              <a:t>     </a:t>
            </a:r>
            <a:r>
              <a:rPr lang="en-US" sz="1800" dirty="0" smtClean="0">
                <a:solidFill>
                  <a:schemeClr val="tx2"/>
                </a:solidFill>
              </a:rPr>
              <a:t>(4)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 M</a:t>
            </a:r>
            <a:r>
              <a:rPr lang="en-US" baseline="-25000" dirty="0" smtClean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z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dirty="0"/>
              <a:t>1) +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dirty="0"/>
              <a:t>2) = </a:t>
            </a:r>
            <a:r>
              <a:rPr lang="en-US" dirty="0" smtClean="0"/>
              <a:t>0                          </a:t>
            </a:r>
            <a:r>
              <a:rPr lang="en-US" sz="1800" dirty="0" smtClean="0">
                <a:solidFill>
                  <a:schemeClr val="tx2"/>
                </a:solidFill>
              </a:rPr>
              <a:t>(5)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 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baseline="-25000" dirty="0" err="1" smtClean="0">
                <a:sym typeface="Symbol" pitchFamily="18" charset="2"/>
              </a:rPr>
              <a:t>z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pl-PL" dirty="0" smtClean="0"/>
              <a:t>–</a:t>
            </a:r>
            <a:r>
              <a:rPr lang="en-US" dirty="0" smtClean="0"/>
              <a:t> </a:t>
            </a:r>
            <a:r>
              <a:rPr lang="pl-PL" dirty="0" smtClean="0"/>
              <a:t>C</a:t>
            </a:r>
            <a:r>
              <a:rPr lang="pl-PL" baseline="-25000" dirty="0" smtClean="0"/>
              <a:t>y</a:t>
            </a:r>
            <a:r>
              <a:rPr lang="en-US" baseline="-25000" dirty="0" smtClean="0"/>
              <a:t> </a:t>
            </a:r>
            <a:r>
              <a:rPr lang="pl-PL" dirty="0" smtClean="0"/>
              <a:t>(1.75) –</a:t>
            </a:r>
            <a:r>
              <a:rPr lang="en-US" dirty="0" smtClean="0"/>
              <a:t> </a:t>
            </a:r>
            <a:r>
              <a:rPr lang="pl-PL" dirty="0" smtClean="0"/>
              <a:t>C</a:t>
            </a:r>
            <a:r>
              <a:rPr lang="pl-PL" baseline="-25000" dirty="0" smtClean="0"/>
              <a:t>x</a:t>
            </a:r>
            <a:r>
              <a:rPr lang="en-US" baseline="-25000" dirty="0" smtClean="0"/>
              <a:t> </a:t>
            </a:r>
            <a:r>
              <a:rPr lang="pl-PL" dirty="0" smtClean="0"/>
              <a:t>(2) – B</a:t>
            </a:r>
            <a:r>
              <a:rPr lang="pl-PL" baseline="-25000" dirty="0" smtClean="0"/>
              <a:t>y</a:t>
            </a:r>
            <a:r>
              <a:rPr lang="en-US" baseline="-25000" dirty="0" smtClean="0"/>
              <a:t> </a:t>
            </a:r>
            <a:r>
              <a:rPr lang="pl-PL" dirty="0" smtClean="0"/>
              <a:t>(1)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pl-PL" dirty="0" smtClean="0"/>
              <a:t>– 346.4(2) = 0</a:t>
            </a:r>
            <a:r>
              <a:rPr lang="en-US" smtClean="0"/>
              <a:t>                               </a:t>
            </a:r>
            <a:r>
              <a:rPr lang="en-US" sz="1800" smtClean="0">
                <a:solidFill>
                  <a:schemeClr val="tx2"/>
                </a:solidFill>
              </a:rPr>
              <a:t>(</a:t>
            </a:r>
            <a:r>
              <a:rPr lang="en-US" sz="1800" dirty="0" smtClean="0">
                <a:solidFill>
                  <a:schemeClr val="tx2"/>
                </a:solidFill>
              </a:rPr>
              <a:t>6)</a:t>
            </a:r>
            <a:endParaRPr lang="en-US" sz="1800" u="sng" dirty="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752" y="5116364"/>
            <a:ext cx="5261377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cs typeface="Times New Roman" panose="02020603050405020304" pitchFamily="18" charset="0"/>
              </a:rPr>
              <a:t>Solving </a:t>
            </a:r>
            <a:r>
              <a:rPr lang="en-US" sz="2400" dirty="0" err="1">
                <a:cs typeface="Times New Roman" panose="02020603050405020304" pitchFamily="18" charset="0"/>
              </a:rPr>
              <a:t>Eqs</a:t>
            </a:r>
            <a:r>
              <a:rPr lang="en-US" sz="2400" dirty="0">
                <a:cs typeface="Times New Roman" panose="02020603050405020304" pitchFamily="18" charset="0"/>
              </a:rPr>
              <a:t>. (1) to (6</a:t>
            </a:r>
            <a:r>
              <a:rPr lang="en-US" sz="2400" dirty="0" smtClean="0">
                <a:cs typeface="Times New Roman" panose="02020603050405020304" pitchFamily="18" charset="0"/>
              </a:rPr>
              <a:t>),</a:t>
            </a:r>
          </a:p>
          <a:p>
            <a:pPr>
              <a:spcAft>
                <a:spcPts val="600"/>
              </a:spcAft>
            </a:pPr>
            <a:r>
              <a:rPr lang="pt-BR" u="sng" dirty="0">
                <a:solidFill>
                  <a:srgbClr val="0000FA"/>
                </a:solidFill>
              </a:rPr>
              <a:t>A</a:t>
            </a:r>
            <a:r>
              <a:rPr lang="pt-BR" u="sng" baseline="-25000" dirty="0">
                <a:solidFill>
                  <a:srgbClr val="0000FA"/>
                </a:solidFill>
              </a:rPr>
              <a:t>x</a:t>
            </a:r>
            <a:r>
              <a:rPr lang="pt-BR" u="sng" dirty="0">
                <a:solidFill>
                  <a:srgbClr val="0000FA"/>
                </a:solidFill>
              </a:rPr>
              <a:t> = </a:t>
            </a:r>
            <a:r>
              <a:rPr lang="pt-BR" u="sng" dirty="0" smtClean="0">
                <a:solidFill>
                  <a:srgbClr val="0000FA"/>
                </a:solidFill>
              </a:rPr>
              <a:t>-400 </a:t>
            </a:r>
            <a:r>
              <a:rPr lang="pt-BR" u="sng" dirty="0">
                <a:solidFill>
                  <a:srgbClr val="0000FA"/>
                </a:solidFill>
              </a:rPr>
              <a:t>N</a:t>
            </a:r>
            <a:r>
              <a:rPr lang="pt-BR" dirty="0">
                <a:solidFill>
                  <a:srgbClr val="0000FA"/>
                </a:solidFill>
              </a:rPr>
              <a:t>, </a:t>
            </a:r>
            <a:r>
              <a:rPr lang="pt-BR" dirty="0" smtClean="0">
                <a:solidFill>
                  <a:srgbClr val="0000FA"/>
                </a:solidFill>
              </a:rPr>
              <a:t>     </a:t>
            </a:r>
            <a:r>
              <a:rPr lang="pt-BR" u="sng" dirty="0" smtClean="0">
                <a:solidFill>
                  <a:srgbClr val="0000FA"/>
                </a:solidFill>
              </a:rPr>
              <a:t>B</a:t>
            </a:r>
            <a:r>
              <a:rPr lang="pt-BR" u="sng" baseline="-25000" dirty="0" smtClean="0">
                <a:solidFill>
                  <a:srgbClr val="0000FA"/>
                </a:solidFill>
              </a:rPr>
              <a:t>y</a:t>
            </a:r>
            <a:r>
              <a:rPr lang="pt-BR" u="sng" dirty="0" smtClean="0">
                <a:solidFill>
                  <a:srgbClr val="0000FA"/>
                </a:solidFill>
              </a:rPr>
              <a:t> </a:t>
            </a:r>
            <a:r>
              <a:rPr lang="pt-BR" u="sng" dirty="0">
                <a:solidFill>
                  <a:srgbClr val="0000FA"/>
                </a:solidFill>
              </a:rPr>
              <a:t>= 600 </a:t>
            </a:r>
            <a:r>
              <a:rPr lang="pt-BR" u="sng" dirty="0" smtClean="0">
                <a:solidFill>
                  <a:srgbClr val="0000FA"/>
                </a:solidFill>
              </a:rPr>
              <a:t>N</a:t>
            </a:r>
            <a:r>
              <a:rPr lang="pt-BR" dirty="0" smtClean="0">
                <a:solidFill>
                  <a:srgbClr val="0000FA"/>
                </a:solidFill>
              </a:rPr>
              <a:t>,      </a:t>
            </a:r>
            <a:r>
              <a:rPr lang="pt-BR" u="sng" dirty="0">
                <a:solidFill>
                  <a:srgbClr val="0000FA"/>
                </a:solidFill>
              </a:rPr>
              <a:t>C</a:t>
            </a:r>
            <a:r>
              <a:rPr lang="pt-BR" u="sng" baseline="-25000" dirty="0">
                <a:solidFill>
                  <a:srgbClr val="0000FA"/>
                </a:solidFill>
              </a:rPr>
              <a:t>x</a:t>
            </a:r>
            <a:r>
              <a:rPr lang="pt-BR" u="sng" dirty="0">
                <a:solidFill>
                  <a:srgbClr val="0000FA"/>
                </a:solidFill>
              </a:rPr>
              <a:t> = 53.6 </a:t>
            </a:r>
            <a:r>
              <a:rPr lang="pt-BR" u="sng" dirty="0" smtClean="0">
                <a:solidFill>
                  <a:srgbClr val="0000FA"/>
                </a:solidFill>
              </a:rPr>
              <a:t>N </a:t>
            </a:r>
            <a:endParaRPr 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u="sng" dirty="0">
                <a:solidFill>
                  <a:srgbClr val="0000FA"/>
                </a:solidFill>
              </a:rPr>
              <a:t>A</a:t>
            </a:r>
            <a:r>
              <a:rPr lang="pt-BR" u="sng" baseline="-25000" dirty="0">
                <a:solidFill>
                  <a:srgbClr val="0000FA"/>
                </a:solidFill>
              </a:rPr>
              <a:t>z</a:t>
            </a:r>
            <a:r>
              <a:rPr lang="pt-BR" u="sng" dirty="0">
                <a:solidFill>
                  <a:srgbClr val="0000FA"/>
                </a:solidFill>
              </a:rPr>
              <a:t> = 800 N</a:t>
            </a:r>
            <a:r>
              <a:rPr lang="pt-BR" dirty="0">
                <a:solidFill>
                  <a:srgbClr val="0000FA"/>
                </a:solidFill>
              </a:rPr>
              <a:t>, </a:t>
            </a:r>
            <a:r>
              <a:rPr lang="pt-BR" dirty="0" smtClean="0">
                <a:solidFill>
                  <a:srgbClr val="0000FA"/>
                </a:solidFill>
              </a:rPr>
              <a:t>     </a:t>
            </a:r>
            <a:r>
              <a:rPr lang="pt-BR" u="sng" dirty="0" smtClean="0">
                <a:solidFill>
                  <a:srgbClr val="0000FA"/>
                </a:solidFill>
              </a:rPr>
              <a:t>B</a:t>
            </a:r>
            <a:r>
              <a:rPr lang="pt-BR" u="sng" baseline="-25000" dirty="0" smtClean="0">
                <a:solidFill>
                  <a:srgbClr val="0000FA"/>
                </a:solidFill>
              </a:rPr>
              <a:t>z</a:t>
            </a:r>
            <a:r>
              <a:rPr lang="pt-BR" u="sng" dirty="0" smtClean="0">
                <a:solidFill>
                  <a:srgbClr val="0000FA"/>
                </a:solidFill>
              </a:rPr>
              <a:t> </a:t>
            </a:r>
            <a:r>
              <a:rPr lang="pt-BR" u="sng" dirty="0">
                <a:solidFill>
                  <a:srgbClr val="0000FA"/>
                </a:solidFill>
              </a:rPr>
              <a:t>= </a:t>
            </a:r>
            <a:r>
              <a:rPr lang="pt-BR" u="sng" dirty="0" smtClean="0">
                <a:solidFill>
                  <a:srgbClr val="0000FA"/>
                </a:solidFill>
              </a:rPr>
              <a:t>-107 N</a:t>
            </a:r>
            <a:r>
              <a:rPr lang="pt-BR" dirty="0" smtClean="0">
                <a:solidFill>
                  <a:srgbClr val="0000FA"/>
                </a:solidFill>
              </a:rPr>
              <a:t>,     </a:t>
            </a:r>
            <a:r>
              <a:rPr lang="pt-BR" u="sng" dirty="0" smtClean="0">
                <a:solidFill>
                  <a:srgbClr val="0000FA"/>
                </a:solidFill>
              </a:rPr>
              <a:t>C</a:t>
            </a:r>
            <a:r>
              <a:rPr lang="pt-BR" u="sng" baseline="-25000" dirty="0" smtClean="0">
                <a:solidFill>
                  <a:srgbClr val="0000FA"/>
                </a:solidFill>
              </a:rPr>
              <a:t>y</a:t>
            </a:r>
            <a:r>
              <a:rPr lang="pt-BR" u="sng" dirty="0" smtClean="0">
                <a:solidFill>
                  <a:srgbClr val="0000FA"/>
                </a:solidFill>
              </a:rPr>
              <a:t> </a:t>
            </a:r>
            <a:r>
              <a:rPr lang="pt-BR" u="sng">
                <a:solidFill>
                  <a:srgbClr val="0000FA"/>
                </a:solidFill>
              </a:rPr>
              <a:t>= </a:t>
            </a:r>
            <a:r>
              <a:rPr lang="pt-BR" u="sng" smtClean="0">
                <a:solidFill>
                  <a:srgbClr val="0000FA"/>
                </a:solidFill>
              </a:rPr>
              <a:t>-800 </a:t>
            </a:r>
            <a:r>
              <a:rPr lang="pt-BR" u="sng" dirty="0" smtClean="0">
                <a:solidFill>
                  <a:srgbClr val="0000FA"/>
                </a:solidFill>
              </a:rPr>
              <a:t>N</a:t>
            </a:r>
            <a:endParaRPr 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291811" y="1022131"/>
            <a:ext cx="3736618" cy="3602558"/>
            <a:chOff x="5410342" y="1089863"/>
            <a:chExt cx="3736618" cy="3602558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6262057" y="1589491"/>
              <a:ext cx="0" cy="21513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62" name="Text Box 1055"/>
            <p:cNvSpPr txBox="1">
              <a:spLocks noChangeArrowheads="1"/>
            </p:cNvSpPr>
            <p:nvPr/>
          </p:nvSpPr>
          <p:spPr bwMode="auto">
            <a:xfrm>
              <a:off x="6326890" y="1089863"/>
              <a:ext cx="218694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u="sng" dirty="0">
                  <a:solidFill>
                    <a:srgbClr val="0000FA"/>
                  </a:solidFill>
                </a:rPr>
                <a:t>A FBD of the </a:t>
              </a:r>
              <a:r>
                <a:rPr lang="en-US" u="sng" dirty="0" smtClean="0">
                  <a:solidFill>
                    <a:srgbClr val="0000FA"/>
                  </a:solidFill>
                </a:rPr>
                <a:t>rod</a:t>
              </a:r>
              <a:endParaRPr lang="en-US" u="sng" dirty="0">
                <a:solidFill>
                  <a:srgbClr val="0000FA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043690" y="3073455"/>
              <a:ext cx="675938" cy="5535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262057" y="2400730"/>
              <a:ext cx="781633" cy="6727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043690" y="2891854"/>
              <a:ext cx="949232" cy="16758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985915" y="1899988"/>
              <a:ext cx="21022" cy="9863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8077014" y="2802205"/>
              <a:ext cx="316932" cy="4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23660" y="2891854"/>
              <a:ext cx="326648" cy="2762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44840" y="2975647"/>
              <a:ext cx="337969" cy="3010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904671" y="2498836"/>
              <a:ext cx="725109" cy="62033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49" name="Straight Arrow Connector 53248"/>
            <p:cNvCxnSpPr/>
            <p:nvPr/>
          </p:nvCxnSpPr>
          <p:spPr>
            <a:xfrm flipV="1">
              <a:off x="7362215" y="3208006"/>
              <a:ext cx="510523" cy="9643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51" name="Straight Arrow Connector 53250"/>
            <p:cNvCxnSpPr/>
            <p:nvPr/>
          </p:nvCxnSpPr>
          <p:spPr>
            <a:xfrm flipV="1">
              <a:off x="7918641" y="3139935"/>
              <a:ext cx="344608" cy="5125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53" name="Straight Arrow Connector 53252"/>
            <p:cNvCxnSpPr/>
            <p:nvPr/>
          </p:nvCxnSpPr>
          <p:spPr>
            <a:xfrm>
              <a:off x="8350308" y="1812096"/>
              <a:ext cx="0" cy="98990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55" name="Straight Arrow Connector 53254"/>
            <p:cNvCxnSpPr/>
            <p:nvPr/>
          </p:nvCxnSpPr>
          <p:spPr>
            <a:xfrm flipH="1">
              <a:off x="6780616" y="3073455"/>
              <a:ext cx="263074" cy="630680"/>
            </a:xfrm>
            <a:prstGeom prst="straightConnector1">
              <a:avLst/>
            </a:prstGeom>
            <a:ln w="3810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57" name="Straight Arrow Connector 53256"/>
            <p:cNvCxnSpPr/>
            <p:nvPr/>
          </p:nvCxnSpPr>
          <p:spPr>
            <a:xfrm flipH="1">
              <a:off x="8013546" y="1810967"/>
              <a:ext cx="367499" cy="872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61" name="Straight Arrow Connector 53260"/>
            <p:cNvCxnSpPr/>
            <p:nvPr/>
          </p:nvCxnSpPr>
          <p:spPr>
            <a:xfrm flipH="1" flipV="1">
              <a:off x="7395675" y="2772131"/>
              <a:ext cx="208046" cy="15476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63" name="Straight Arrow Connector 53262"/>
            <p:cNvCxnSpPr/>
            <p:nvPr/>
          </p:nvCxnSpPr>
          <p:spPr>
            <a:xfrm>
              <a:off x="7624744" y="2954624"/>
              <a:ext cx="0" cy="30102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6320756" y="2307046"/>
              <a:ext cx="367499" cy="872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6262057" y="2455414"/>
              <a:ext cx="0" cy="32753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264" name="TextBox 53263"/>
            <p:cNvSpPr txBox="1"/>
            <p:nvPr/>
          </p:nvSpPr>
          <p:spPr>
            <a:xfrm>
              <a:off x="6455870" y="3563018"/>
              <a:ext cx="280243" cy="353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53265" name="Rectangle 53264"/>
            <p:cNvSpPr/>
            <p:nvPr/>
          </p:nvSpPr>
          <p:spPr>
            <a:xfrm>
              <a:off x="8238224" y="1488620"/>
              <a:ext cx="382771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ym typeface="Symbol" pitchFamily="18" charset="2"/>
                </a:rPr>
                <a:t>C</a:t>
              </a:r>
              <a:r>
                <a:rPr lang="en-US" baseline="-25000" dirty="0" err="1">
                  <a:sym typeface="Symbol" pitchFamily="18" charset="2"/>
                </a:rPr>
                <a:t>x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00037" y="1405378"/>
              <a:ext cx="382771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C</a:t>
              </a:r>
              <a:r>
                <a:rPr lang="en-US" baseline="-25000" dirty="0">
                  <a:sym typeface="Symbol" pitchFamily="18" charset="2"/>
                </a:rPr>
                <a:t>y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323416" y="2488487"/>
              <a:ext cx="382771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B</a:t>
              </a:r>
              <a:r>
                <a:rPr lang="en-US" baseline="-25000" dirty="0">
                  <a:sym typeface="Symbol" pitchFamily="18" charset="2"/>
                </a:rPr>
                <a:t>y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294004" y="2920226"/>
              <a:ext cx="373571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ym typeface="Symbol" pitchFamily="18" charset="2"/>
                </a:rPr>
                <a:t>B</a:t>
              </a:r>
              <a:r>
                <a:rPr lang="en-US" baseline="-25000" dirty="0" err="1" smtClean="0">
                  <a:sym typeface="Symbol" pitchFamily="18" charset="2"/>
                </a:rPr>
                <a:t>z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566508" y="2000282"/>
              <a:ext cx="395916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A</a:t>
              </a:r>
              <a:r>
                <a:rPr lang="en-US" baseline="-25000" dirty="0">
                  <a:sym typeface="Symbol" pitchFamily="18" charset="2"/>
                </a:rPr>
                <a:t>x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207592" y="2473047"/>
              <a:ext cx="386715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ym typeface="Symbol" pitchFamily="18" charset="2"/>
                </a:rPr>
                <a:t>A</a:t>
              </a:r>
              <a:r>
                <a:rPr lang="en-US" baseline="-25000" dirty="0" err="1" smtClean="0">
                  <a:sym typeface="Symbol" pitchFamily="18" charset="2"/>
                </a:rPr>
                <a:t>z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680275" y="3513076"/>
              <a:ext cx="267099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ym typeface="Symbol" pitchFamily="18" charset="2"/>
                </a:rPr>
                <a:t>y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410342" y="2149071"/>
              <a:ext cx="267099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x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53638" y="1199490"/>
              <a:ext cx="253954" cy="3533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z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360286" y="2135590"/>
              <a:ext cx="409061" cy="2776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ym typeface="Symbol" pitchFamily="18" charset="2"/>
                </a:rPr>
                <a:t>2 m</a:t>
              </a:r>
              <a:endParaRPr lang="en-US" sz="16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023660" y="3121065"/>
              <a:ext cx="619375" cy="2776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ym typeface="Symbol" pitchFamily="18" charset="2"/>
                </a:rPr>
                <a:t>0.75 m</a:t>
              </a:r>
              <a:endParaRPr lang="en-US" sz="16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541124" y="3260430"/>
              <a:ext cx="409061" cy="2776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ym typeface="Symbol" pitchFamily="18" charset="2"/>
                </a:rPr>
                <a:t>1</a:t>
              </a:r>
              <a:r>
                <a:rPr lang="en-US" sz="1600" dirty="0" smtClean="0">
                  <a:sym typeface="Symbol" pitchFamily="18" charset="2"/>
                </a:rPr>
                <a:t> m</a:t>
              </a:r>
              <a:endParaRPr lang="en-US" sz="16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930753" y="2759460"/>
              <a:ext cx="409061" cy="2776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ym typeface="Symbol" pitchFamily="18" charset="2"/>
                </a:rPr>
                <a:t>2 m</a:t>
              </a:r>
              <a:endParaRPr lang="en-US" sz="16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H="1" flipV="1">
              <a:off x="7770574" y="1758504"/>
              <a:ext cx="208046" cy="15476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972693" y="3984535"/>
              <a:ext cx="31742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A"/>
                  </a:solidFill>
                </a:rPr>
                <a:t>Recall </a:t>
              </a:r>
              <a:br>
                <a:rPr lang="en-US" sz="2000" dirty="0" smtClean="0">
                  <a:solidFill>
                    <a:srgbClr val="0000FA"/>
                  </a:solidFill>
                </a:rPr>
              </a:br>
              <a:r>
                <a:rPr lang="en-US" sz="2000" b="1" i="1" dirty="0" smtClean="0">
                  <a:solidFill>
                    <a:srgbClr val="FF0000"/>
                  </a:solidFill>
                </a:rPr>
                <a:t>F</a:t>
              </a:r>
              <a:r>
                <a:rPr lang="en-US" sz="2000" dirty="0" smtClean="0"/>
                <a:t> = 346.4 </a:t>
              </a:r>
              <a:r>
                <a:rPr lang="en-US" sz="2000" b="1" i="1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2000" b="1" i="1" dirty="0" smtClean="0">
                  <a:solidFill>
                    <a:srgbClr val="FF0000"/>
                  </a:solidFill>
                </a:rPr>
                <a:t> </a:t>
              </a:r>
              <a:r>
                <a:rPr lang="en-US" sz="2000" dirty="0" smtClean="0"/>
                <a:t>+ 200 </a:t>
              </a:r>
              <a:r>
                <a:rPr lang="en-US" sz="2000" b="1" i="1" dirty="0" smtClean="0">
                  <a:solidFill>
                    <a:srgbClr val="FF0000"/>
                  </a:solidFill>
                </a:rPr>
                <a:t>j</a:t>
              </a:r>
              <a:r>
                <a:rPr lang="en-US" sz="2000" dirty="0" smtClean="0"/>
                <a:t> + 692.8 </a:t>
              </a:r>
              <a:r>
                <a:rPr lang="en-US" sz="2000" b="1" i="1" dirty="0" smtClean="0">
                  <a:solidFill>
                    <a:srgbClr val="FF0000"/>
                  </a:solidFill>
                </a:rPr>
                <a:t>k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5609968" y="2397211"/>
              <a:ext cx="704335" cy="1606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455870" y="3037074"/>
              <a:ext cx="587820" cy="1284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33697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  <p:bldP spid="44" grpId="0" autoUpdateAnimBg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1295400"/>
            <a:ext cx="8402638" cy="4154488"/>
            <a:chOff x="288" y="816"/>
            <a:chExt cx="5293" cy="2617"/>
          </a:xfrm>
        </p:grpSpPr>
        <p:sp>
          <p:nvSpPr>
            <p:cNvPr id="21510" name="Text Box 4"/>
            <p:cNvSpPr txBox="1">
              <a:spLocks noChangeArrowheads="1"/>
            </p:cNvSpPr>
            <p:nvPr/>
          </p:nvSpPr>
          <p:spPr bwMode="auto">
            <a:xfrm>
              <a:off x="288" y="816"/>
              <a:ext cx="3216" cy="2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1.   A plate is supported by a ball-and-socket joint at A, a roller joint at B, and a cable at C. How many unknown support reactions are there in this problem?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  A) </a:t>
              </a:r>
              <a:r>
                <a:rPr lang="en-US" sz="2400" dirty="0" smtClean="0"/>
                <a:t>Four </a:t>
              </a:r>
              <a:r>
                <a:rPr lang="en-US" sz="2400" dirty="0"/>
                <a:t>forces and </a:t>
              </a:r>
              <a:r>
                <a:rPr lang="en-US" sz="2400" dirty="0" smtClean="0"/>
                <a:t>two moments</a:t>
              </a:r>
              <a:endParaRPr lang="en-US" sz="2400" dirty="0"/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  B) </a:t>
              </a:r>
              <a:r>
                <a:rPr lang="en-US" sz="2400" dirty="0" smtClean="0"/>
                <a:t>Six forces</a:t>
              </a:r>
              <a:endParaRPr lang="en-US" sz="2400" dirty="0"/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  C) </a:t>
              </a:r>
              <a:r>
                <a:rPr lang="en-US" sz="2400" dirty="0" smtClean="0"/>
                <a:t>Five forces</a:t>
              </a:r>
              <a:endParaRPr lang="en-US" sz="2400" dirty="0"/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  D) </a:t>
              </a:r>
              <a:r>
                <a:rPr lang="en-US" sz="2400" dirty="0" smtClean="0"/>
                <a:t>Four forces </a:t>
              </a:r>
              <a:r>
                <a:rPr lang="en-US" sz="2400" dirty="0"/>
                <a:t>and </a:t>
              </a:r>
              <a:r>
                <a:rPr lang="en-US" sz="2400" dirty="0" smtClean="0"/>
                <a:t>one moment </a:t>
              </a:r>
              <a:endParaRPr lang="en-US" sz="2400" dirty="0"/>
            </a:p>
          </p:txBody>
        </p:sp>
        <p:pic>
          <p:nvPicPr>
            <p:cNvPr id="21511" name="Picture 8" descr="CH 5 Triangle Pla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3" y="912"/>
              <a:ext cx="2398" cy="2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305871"/>
            <a:ext cx="7886700" cy="762000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ATTENTION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1100666"/>
            <a:ext cx="8577263" cy="4386263"/>
            <a:chOff x="288" y="672"/>
            <a:chExt cx="5403" cy="2763"/>
          </a:xfrm>
        </p:grpSpPr>
        <p:sp>
          <p:nvSpPr>
            <p:cNvPr id="22534" name="Text Box 3"/>
            <p:cNvSpPr txBox="1">
              <a:spLocks noChangeArrowheads="1"/>
            </p:cNvSpPr>
            <p:nvPr/>
          </p:nvSpPr>
          <p:spPr bwMode="auto">
            <a:xfrm>
              <a:off x="288" y="672"/>
              <a:ext cx="4368" cy="1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2.  What will be the easiest way to determine the force reaction B</a:t>
              </a:r>
              <a:r>
                <a:rPr lang="en-US" sz="2400" baseline="-25000" dirty="0"/>
                <a:t>Z </a:t>
              </a:r>
              <a:r>
                <a:rPr lang="en-US" sz="2400" dirty="0"/>
                <a:t>?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   A) Scalar equation  </a:t>
              </a:r>
              <a:r>
                <a:rPr lang="en-US" sz="2400" dirty="0">
                  <a:sym typeface="Symbol" pitchFamily="18" charset="2"/>
                </a:rPr>
                <a:t> F</a:t>
              </a:r>
              <a:r>
                <a:rPr lang="en-US" sz="2400" baseline="-25000" dirty="0">
                  <a:sym typeface="Symbol" pitchFamily="18" charset="2"/>
                </a:rPr>
                <a:t>Z</a:t>
              </a:r>
              <a:r>
                <a:rPr lang="en-US" sz="2400" dirty="0">
                  <a:sym typeface="Symbol" pitchFamily="18" charset="2"/>
                </a:rPr>
                <a:t> = 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ym typeface="Symbol" pitchFamily="18" charset="2"/>
                </a:rPr>
                <a:t>      B) Vector </a:t>
              </a:r>
              <a:r>
                <a:rPr lang="en-US" sz="2400" dirty="0"/>
                <a:t>equation</a:t>
              </a:r>
              <a:r>
                <a:rPr lang="en-US" sz="2400" dirty="0">
                  <a:sym typeface="Symbol" pitchFamily="18" charset="2"/>
                </a:rPr>
                <a:t>  </a:t>
              </a:r>
              <a:r>
                <a:rPr lang="en-US" sz="2400" b="1" i="1" dirty="0">
                  <a:solidFill>
                    <a:srgbClr val="FF0000"/>
                  </a:solidFill>
                  <a:sym typeface="Symbol" pitchFamily="18" charset="2"/>
                </a:rPr>
                <a:t>M</a:t>
              </a:r>
              <a:r>
                <a:rPr lang="en-US" sz="2400" b="1" i="1" baseline="-25000" dirty="0">
                  <a:solidFill>
                    <a:srgbClr val="FF0000"/>
                  </a:solidFill>
                  <a:sym typeface="Symbol" pitchFamily="18" charset="2"/>
                </a:rPr>
                <a:t>A</a:t>
              </a:r>
              <a:r>
                <a:rPr lang="en-US" sz="2400" dirty="0">
                  <a:sym typeface="Symbol" pitchFamily="18" charset="2"/>
                </a:rPr>
                <a:t> = 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ym typeface="Symbol" pitchFamily="18" charset="2"/>
                </a:rPr>
                <a:t>      C) Scalar </a:t>
              </a:r>
              <a:r>
                <a:rPr lang="en-US" sz="2400" dirty="0"/>
                <a:t>equation</a:t>
              </a:r>
              <a:r>
                <a:rPr lang="en-US" sz="2400" dirty="0">
                  <a:sym typeface="Symbol" pitchFamily="18" charset="2"/>
                </a:rPr>
                <a:t>  M</a:t>
              </a:r>
              <a:r>
                <a:rPr lang="en-US" sz="2400" baseline="-25000" dirty="0">
                  <a:sym typeface="Symbol" pitchFamily="18" charset="2"/>
                </a:rPr>
                <a:t>Z</a:t>
              </a:r>
              <a:r>
                <a:rPr lang="en-US" sz="2400" dirty="0">
                  <a:sym typeface="Symbol" pitchFamily="18" charset="2"/>
                </a:rPr>
                <a:t> = 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ym typeface="Symbol" pitchFamily="18" charset="2"/>
                </a:rPr>
                <a:t>      D) Scalar </a:t>
              </a:r>
              <a:r>
                <a:rPr lang="en-US" sz="2400" dirty="0"/>
                <a:t>equation</a:t>
              </a:r>
              <a:r>
                <a:rPr lang="en-US" sz="2400" dirty="0">
                  <a:sym typeface="Symbol" pitchFamily="18" charset="2"/>
                </a:rPr>
                <a:t>  M</a:t>
              </a:r>
              <a:r>
                <a:rPr lang="en-US" sz="2400" baseline="-25000" dirty="0">
                  <a:sym typeface="Symbol" pitchFamily="18" charset="2"/>
                </a:rPr>
                <a:t>Y </a:t>
              </a:r>
              <a:r>
                <a:rPr lang="en-US" sz="2400" dirty="0">
                  <a:sym typeface="Symbol" pitchFamily="18" charset="2"/>
                </a:rPr>
                <a:t> = 0</a:t>
              </a:r>
            </a:p>
          </p:txBody>
        </p:sp>
        <p:pic>
          <p:nvPicPr>
            <p:cNvPr id="22535" name="Picture 8" descr="CH 5 Triangle Pla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1008"/>
              <a:ext cx="2523" cy="2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ATTENTION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8704" y="2238901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533400" y="4724400"/>
            <a:ext cx="8077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Ball-and-socket joints and journal bearings are often used in mechanical systems.  To design the joints or bearings, the support reactions at these joints and the loads must be determined.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200" y="1219200"/>
            <a:ext cx="7582256" cy="3292475"/>
            <a:chOff x="838200" y="1219200"/>
            <a:chExt cx="7582256" cy="3292475"/>
          </a:xfrm>
        </p:grpSpPr>
        <p:pic>
          <p:nvPicPr>
            <p:cNvPr id="6151" name="Picture 10" descr="CH 5 Tractor Ball &amp; Sock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219200"/>
              <a:ext cx="3286125" cy="329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 descr="C:\Users\chnam\Desktop\Hibbeler_13\Images_13th Statics Dynamics\CH05\05_PH01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69" t="2034" r="7146" b="20678"/>
            <a:stretch/>
          </p:blipFill>
          <p:spPr bwMode="auto">
            <a:xfrm>
              <a:off x="4267200" y="1219200"/>
              <a:ext cx="4153256" cy="3291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657600" y="3615260"/>
            <a:ext cx="5105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/>
              <a:t>If A is moved to a lower position D, will the force in the rod change or remain the same?  By making such a change without understanding if there is a change in forces, failure might occur.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09600" y="1329260"/>
            <a:ext cx="8153400" cy="2054225"/>
            <a:chOff x="384" y="624"/>
            <a:chExt cx="5136" cy="1294"/>
          </a:xfrm>
        </p:grpSpPr>
        <p:sp>
          <p:nvSpPr>
            <p:cNvPr id="7175" name="Text Box 3"/>
            <p:cNvSpPr txBox="1">
              <a:spLocks noChangeArrowheads="1"/>
            </p:cNvSpPr>
            <p:nvPr/>
          </p:nvSpPr>
          <p:spPr bwMode="auto">
            <a:xfrm>
              <a:off x="2304" y="624"/>
              <a:ext cx="3216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/>
                <a:t>The tie rod from point A is used to support the overhang at the entrance of a building. It is pin connected to the wall at A and to the center of the overhang B.</a:t>
              </a:r>
            </a:p>
          </p:txBody>
        </p:sp>
        <p:pic>
          <p:nvPicPr>
            <p:cNvPr id="7176" name="Picture 12" descr="CH 5 Roo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720"/>
              <a:ext cx="1859" cy="1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9600" y="1303863"/>
            <a:ext cx="8153400" cy="2492375"/>
            <a:chOff x="384" y="2352"/>
            <a:chExt cx="5136" cy="1570"/>
          </a:xfrm>
        </p:grpSpPr>
        <p:sp>
          <p:nvSpPr>
            <p:cNvPr id="8198" name="Text Box 4"/>
            <p:cNvSpPr txBox="1">
              <a:spLocks noChangeArrowheads="1"/>
            </p:cNvSpPr>
            <p:nvPr/>
          </p:nvSpPr>
          <p:spPr bwMode="auto">
            <a:xfrm>
              <a:off x="2352" y="2352"/>
              <a:ext cx="3168" cy="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The </a:t>
              </a:r>
              <a:r>
                <a:rPr lang="en-US" sz="2400" dirty="0" smtClean="0"/>
                <a:t>floor crane, </a:t>
              </a:r>
              <a:r>
                <a:rPr lang="en-US" sz="2400" dirty="0"/>
                <a:t>which weighs 350 </a:t>
              </a:r>
              <a:r>
                <a:rPr lang="en-US" sz="2400" dirty="0" err="1"/>
                <a:t>lb</a:t>
              </a:r>
              <a:r>
                <a:rPr lang="en-US" sz="2400" dirty="0"/>
                <a:t>, is supporting a oil drum.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2400" dirty="0"/>
            </a:p>
            <a:p>
              <a:pPr eaLnBrk="1" hangingPunct="1"/>
              <a:r>
                <a:rPr lang="en-US" sz="2400" dirty="0"/>
                <a:t>How do you determine the largest oil drum weight that the crane can support without </a:t>
              </a:r>
              <a:r>
                <a:rPr lang="en-US" sz="2400" dirty="0" smtClean="0"/>
                <a:t>overturning?   </a:t>
              </a:r>
              <a:endParaRPr lang="en-US" sz="2400" dirty="0"/>
            </a:p>
          </p:txBody>
        </p:sp>
        <p:pic>
          <p:nvPicPr>
            <p:cNvPr id="8199" name="Picture 14" descr="CH 5 Engine Stan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352"/>
              <a:ext cx="1872" cy="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3400" y="4829580"/>
            <a:ext cx="845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As a general rule, if a </a:t>
            </a:r>
            <a:r>
              <a:rPr lang="en-US" sz="2400" dirty="0">
                <a:solidFill>
                  <a:srgbClr val="0000FA"/>
                </a:solidFill>
              </a:rPr>
              <a:t>support prevents translation </a:t>
            </a:r>
            <a:r>
              <a:rPr lang="en-US" sz="2400" dirty="0"/>
              <a:t>of a body in a given direction, then a </a:t>
            </a:r>
            <a:r>
              <a:rPr lang="en-US" sz="2400" dirty="0">
                <a:solidFill>
                  <a:srgbClr val="0000FA"/>
                </a:solidFill>
              </a:rPr>
              <a:t>reaction force </a:t>
            </a:r>
            <a:r>
              <a:rPr lang="en-US" sz="2400" dirty="0"/>
              <a:t>acting in the opposite direction is developed on the body. Similarly, if </a:t>
            </a:r>
            <a:r>
              <a:rPr lang="en-US" sz="2400" dirty="0">
                <a:solidFill>
                  <a:srgbClr val="0000FA"/>
                </a:solidFill>
              </a:rPr>
              <a:t>rotation is prevented</a:t>
            </a:r>
            <a:r>
              <a:rPr lang="en-US" sz="2400" dirty="0"/>
              <a:t>, a </a:t>
            </a:r>
            <a:r>
              <a:rPr lang="en-US" sz="2400" dirty="0">
                <a:solidFill>
                  <a:srgbClr val="0000FA"/>
                </a:solidFill>
              </a:rPr>
              <a:t>couple moment </a:t>
            </a:r>
            <a:r>
              <a:rPr lang="en-US" sz="2400" dirty="0"/>
              <a:t>is exerted on the body by the support.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89001" y="1095780"/>
            <a:ext cx="7345364" cy="3665538"/>
            <a:chOff x="560" y="528"/>
            <a:chExt cx="4627" cy="2309"/>
          </a:xfrm>
        </p:grpSpPr>
        <p:sp>
          <p:nvSpPr>
            <p:cNvPr id="9223" name="Text Box 15"/>
            <p:cNvSpPr txBox="1">
              <a:spLocks noChangeArrowheads="1"/>
            </p:cNvSpPr>
            <p:nvPr/>
          </p:nvSpPr>
          <p:spPr bwMode="auto">
            <a:xfrm>
              <a:off x="560" y="2314"/>
              <a:ext cx="462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dirty="0"/>
                <a:t>A few examples </a:t>
              </a:r>
              <a:r>
                <a:rPr lang="en-US" sz="2400" dirty="0" smtClean="0"/>
                <a:t>of supports are </a:t>
              </a:r>
              <a:r>
                <a:rPr lang="en-US" sz="2400" dirty="0"/>
                <a:t>shown above. Other support reactions are given in your </a:t>
              </a:r>
              <a:r>
                <a:rPr lang="en-US" sz="2400" dirty="0" smtClean="0"/>
                <a:t>textbook </a:t>
              </a:r>
              <a:r>
                <a:rPr lang="en-US" sz="2400" dirty="0"/>
                <a:t>(Table 5-2).</a:t>
              </a:r>
            </a:p>
          </p:txBody>
        </p:sp>
        <p:pic>
          <p:nvPicPr>
            <p:cNvPr id="9224" name="Picture 9" descr="CH 5 Support Reaction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528"/>
              <a:ext cx="3922" cy="1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SUPPORT  REACTIONS  IN  3-D  (Table 5-2)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1066800"/>
            <a:ext cx="8077200" cy="5291138"/>
            <a:chOff x="336" y="672"/>
            <a:chExt cx="5088" cy="3333"/>
          </a:xfrm>
        </p:grpSpPr>
        <p:sp>
          <p:nvSpPr>
            <p:cNvPr id="10246" name="Text Box 3"/>
            <p:cNvSpPr txBox="1">
              <a:spLocks noChangeArrowheads="1"/>
            </p:cNvSpPr>
            <p:nvPr/>
          </p:nvSpPr>
          <p:spPr bwMode="auto">
            <a:xfrm>
              <a:off x="336" y="2784"/>
              <a:ext cx="5088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A single bearing or hinge can prevent rotation by providing a resistive couple moment. However, it is usually preferred to use </a:t>
              </a:r>
              <a:r>
                <a:rPr lang="en-US" sz="2400" dirty="0">
                  <a:solidFill>
                    <a:srgbClr val="0000FA"/>
                  </a:solidFill>
                </a:rPr>
                <a:t>two or more properly aligned bearings or hinges</a:t>
              </a:r>
              <a:r>
                <a:rPr lang="en-US" sz="2400" dirty="0"/>
                <a:t>. </a:t>
              </a:r>
              <a:r>
                <a:rPr lang="en-US" sz="2400" dirty="0" smtClean="0"/>
                <a:t>In </a:t>
              </a:r>
              <a:r>
                <a:rPr lang="en-US" sz="2400" dirty="0"/>
                <a:t>these cases, </a:t>
              </a:r>
              <a:r>
                <a:rPr lang="en-US" sz="2400" dirty="0">
                  <a:solidFill>
                    <a:srgbClr val="0000FA"/>
                  </a:solidFill>
                </a:rPr>
                <a:t>only force reactions are generated and </a:t>
              </a:r>
              <a:r>
                <a:rPr lang="en-US" sz="2400" dirty="0" smtClean="0">
                  <a:solidFill>
                    <a:srgbClr val="0000FA"/>
                  </a:solidFill>
                </a:rPr>
                <a:t>no </a:t>
              </a:r>
              <a:r>
                <a:rPr lang="en-US" sz="2400" dirty="0">
                  <a:solidFill>
                    <a:srgbClr val="0000FA"/>
                  </a:solidFill>
                </a:rPr>
                <a:t>moment reactions </a:t>
              </a:r>
              <a:r>
                <a:rPr lang="en-US" sz="2400" dirty="0" smtClean="0">
                  <a:solidFill>
                    <a:srgbClr val="0000FA"/>
                  </a:solidFill>
                </a:rPr>
                <a:t>are created</a:t>
              </a:r>
              <a:r>
                <a:rPr lang="en-US" sz="2400" dirty="0">
                  <a:solidFill>
                    <a:schemeClr val="hlink"/>
                  </a:solidFill>
                </a:rPr>
                <a:t>.</a:t>
              </a:r>
              <a:endParaRPr lang="en-US" sz="2400" dirty="0"/>
            </a:p>
          </p:txBody>
        </p:sp>
        <p:pic>
          <p:nvPicPr>
            <p:cNvPr id="10247" name="Picture 8" descr="CH 5 Important No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672"/>
              <a:ext cx="4704" cy="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IMPORTANT   NOTE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As stated earlier, when a body is in equilibrium, the net force and the net moment equal zero, i.e.,  </a:t>
            </a:r>
            <a:r>
              <a:rPr lang="en-US" sz="2400" dirty="0">
                <a:sym typeface="Symbol" pitchFamily="18" charset="2"/>
              </a:rPr>
              <a:t>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 =  0   and   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 i="1" baseline="-25000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sz="2400" dirty="0">
                <a:sym typeface="Symbol" pitchFamily="18" charset="2"/>
              </a:rPr>
              <a:t>  =   0 .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33400" y="2209800"/>
            <a:ext cx="7924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These two vector equations can be written as </a:t>
            </a:r>
            <a:r>
              <a:rPr lang="en-US" sz="2400" dirty="0">
                <a:solidFill>
                  <a:srgbClr val="0000FA"/>
                </a:solidFill>
              </a:rPr>
              <a:t>six scalar equations of equilibrium (</a:t>
            </a:r>
            <a:r>
              <a:rPr lang="en-US" sz="2400" dirty="0" smtClean="0">
                <a:solidFill>
                  <a:srgbClr val="0000FA"/>
                </a:solidFill>
              </a:rPr>
              <a:t>E-of-E</a:t>
            </a:r>
            <a:r>
              <a:rPr lang="en-US" sz="2400" dirty="0">
                <a:solidFill>
                  <a:srgbClr val="0000FA"/>
                </a:solidFill>
              </a:rPr>
              <a:t>)</a:t>
            </a:r>
            <a:r>
              <a:rPr lang="en-US" sz="2400" dirty="0"/>
              <a:t>. These are 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å"/>
            </a:pPr>
            <a:r>
              <a:rPr lang="en-US" sz="2400" dirty="0">
                <a:sym typeface="Symbol" pitchFamily="18" charset="2"/>
              </a:rPr>
              <a:t> F</a:t>
            </a:r>
            <a:r>
              <a:rPr lang="en-US" sz="2400" baseline="-25000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  =     F</a:t>
            </a:r>
            <a:r>
              <a:rPr lang="en-US" sz="2400" baseline="-25000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   =      F</a:t>
            </a:r>
            <a:r>
              <a:rPr lang="en-US" sz="2400" baseline="-25000" dirty="0">
                <a:sym typeface="Symbol" pitchFamily="18" charset="2"/>
              </a:rPr>
              <a:t>Z</a:t>
            </a:r>
            <a:r>
              <a:rPr lang="en-US" sz="2400" dirty="0">
                <a:sym typeface="Symbol" pitchFamily="18" charset="2"/>
              </a:rPr>
              <a:t>   =   0 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å"/>
            </a:pPr>
            <a:r>
              <a:rPr lang="en-US" sz="2400" dirty="0">
                <a:sym typeface="Symbol" pitchFamily="18" charset="2"/>
              </a:rPr>
              <a:t>M</a:t>
            </a:r>
            <a:r>
              <a:rPr lang="en-US" sz="2400" baseline="-25000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  =     M</a:t>
            </a:r>
            <a:r>
              <a:rPr lang="en-US" sz="2400" baseline="-25000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   =      M</a:t>
            </a:r>
            <a:r>
              <a:rPr lang="en-US" sz="2400" baseline="-25000" dirty="0">
                <a:sym typeface="Symbol" pitchFamily="18" charset="2"/>
              </a:rPr>
              <a:t>Z</a:t>
            </a:r>
            <a:r>
              <a:rPr lang="en-US" sz="2400" dirty="0">
                <a:sym typeface="Symbol" pitchFamily="18" charset="2"/>
              </a:rPr>
              <a:t>   =    0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33400" y="4267200"/>
            <a:ext cx="8077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The moment equations can be determined about any point. Usually, choosing </a:t>
            </a:r>
            <a:r>
              <a:rPr lang="en-US" sz="2400" dirty="0">
                <a:solidFill>
                  <a:srgbClr val="0000FA"/>
                </a:solidFill>
              </a:rPr>
              <a:t>the point where the maximum number of unknown forces are present simplifies the solution</a:t>
            </a:r>
            <a:r>
              <a:rPr lang="en-US" sz="2400" dirty="0"/>
              <a:t>. Any forces </a:t>
            </a:r>
            <a:r>
              <a:rPr lang="en-US" sz="2400" dirty="0" smtClean="0"/>
              <a:t>passing </a:t>
            </a:r>
            <a:r>
              <a:rPr lang="en-US" sz="2400" dirty="0"/>
              <a:t>through the point </a:t>
            </a:r>
            <a:r>
              <a:rPr lang="en-US" sz="2400" dirty="0" smtClean="0"/>
              <a:t>where </a:t>
            </a:r>
            <a:r>
              <a:rPr lang="en-US" sz="2400" dirty="0"/>
              <a:t>moments are taken do not appear in the moment </a:t>
            </a:r>
            <a:r>
              <a:rPr lang="en-US" sz="2400" dirty="0" smtClean="0"/>
              <a:t>equation. 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EQUATIONS  OF  EQUILIBRIUM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(Section 5.6)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utoUpdateAnimBg="0"/>
      <p:bldP spid="35846" grpId="0" autoUpdateAnimBg="0"/>
      <p:bldP spid="358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25449" y="3565967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A"/>
                </a:solidFill>
              </a:rPr>
              <a:t>Redundant Constraints</a:t>
            </a:r>
            <a:r>
              <a:rPr lang="en-US" sz="2400" dirty="0"/>
              <a:t>: When a body has more supports than necessary to hold it in equilibrium, it becomes statically indeterminate.</a:t>
            </a:r>
            <a:endParaRPr lang="en-US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09546" y="4759960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A"/>
                </a:solidFill>
              </a:rPr>
              <a:t>A problem that is statically indeterminate </a:t>
            </a:r>
            <a:r>
              <a:rPr lang="en-US" sz="2400" dirty="0"/>
              <a:t>has more unknowns than equations of equilibrium.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33400" y="5625355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Are statically indeterminate structures used in practice? Why or why not?</a:t>
            </a:r>
          </a:p>
        </p:txBody>
      </p:sp>
      <p:pic>
        <p:nvPicPr>
          <p:cNvPr id="12296" name="Picture 10" descr="CH 5 STATICAL DETERMINAC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234" y="1151968"/>
            <a:ext cx="3982497" cy="230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CONSTRAINTS  AND  STATICAL  DETERMINACY</a:t>
            </a:r>
            <a:r>
              <a:rPr lang="en-US" sz="28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en-US" sz="28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(Section 5.7)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utoUpdateAnimBg="0"/>
      <p:bldP spid="36868" grpId="0" autoUpdateAnimBg="0"/>
      <p:bldP spid="36869" grpId="0" autoUpdateAnimBg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5064</TotalTime>
  <Words>2181</Words>
  <Application>Microsoft Office PowerPoint</Application>
  <PresentationFormat>On-screen Show (4:3)</PresentationFormat>
  <Paragraphs>246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MS PGothic</vt:lpstr>
      <vt:lpstr>MS PGothic</vt:lpstr>
      <vt:lpstr>Arial</vt:lpstr>
      <vt:lpstr>Calibri</vt:lpstr>
      <vt:lpstr>Symbol</vt:lpstr>
      <vt:lpstr>Times New Roman</vt:lpstr>
      <vt:lpstr>Verdana</vt:lpstr>
      <vt:lpstr>Template_White</vt:lpstr>
      <vt:lpstr>Equation</vt:lpstr>
      <vt:lpstr>3-D FREE-BODY  DIAGRAMS, EQUILIBRIUM EQUATIONS, CONSTRAINTS  AND  STATICAL  DETERMINACY</vt:lpstr>
      <vt:lpstr>READING QUIZ</vt:lpstr>
      <vt:lpstr>APPLICATIONS</vt:lpstr>
      <vt:lpstr>APPLICATIONS  (continued)</vt:lpstr>
      <vt:lpstr>APPLICATIONS  (continued)</vt:lpstr>
      <vt:lpstr>SUPPORT  REACTIONS  IN  3-D  (Table 5-2)</vt:lpstr>
      <vt:lpstr>IMPORTANT   NOTE</vt:lpstr>
      <vt:lpstr>EQUATIONS  OF  EQUILIBRIUM (Section 5.6)</vt:lpstr>
      <vt:lpstr>CONSTRAINTS  AND  STATICAL  DETERMINACY (Section 5.7)</vt:lpstr>
      <vt:lpstr>IMPROPER  CONSTRAINTS</vt:lpstr>
      <vt:lpstr>EXAMPLE  I</vt:lpstr>
      <vt:lpstr>EXAMPLE  I  (continued)</vt:lpstr>
      <vt:lpstr>EXAMPLE  I  (continued)</vt:lpstr>
      <vt:lpstr>EXAMPLE  II</vt:lpstr>
      <vt:lpstr>EXAMPLE  II  (continued)</vt:lpstr>
      <vt:lpstr>EXAMPLE  II  (continued)</vt:lpstr>
      <vt:lpstr>CONCEPT  QUIZ</vt:lpstr>
      <vt:lpstr>CONCEPT QUIZ  (continued)</vt:lpstr>
      <vt:lpstr>GROUP  PROBLEM  SOLVING</vt:lpstr>
      <vt:lpstr>GROUP  PROBLEM  SOLVING (continued)</vt:lpstr>
      <vt:lpstr>GROUP  PROBLEM  SOLVING (continued)</vt:lpstr>
      <vt:lpstr>ATTENTION QUIZ</vt:lpstr>
      <vt:lpstr>ATTENTION QUIZ</vt:lpstr>
      <vt:lpstr>PowerPoint Presentation</vt:lpstr>
    </vt:vector>
  </TitlesOfParts>
  <Company>NDSU &amp; ASU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5.5, 5.6, &amp; 5.7</dc:title>
  <dc:subject>Hibbeler Statics 14th Edition</dc:subject>
  <dc:creator>Mehta, Danielson, Nam, &amp; Georgeou</dc:creator>
  <dc:description>Updated for Hibbeler's 14th Edition Statics textbook by Dr. Changho Nam, edited by Dr. Scott Danielson.</dc:description>
  <cp:lastModifiedBy>Zabdawi, Marwan</cp:lastModifiedBy>
  <cp:revision>163</cp:revision>
  <cp:lastPrinted>2001-02-27T21:33:30Z</cp:lastPrinted>
  <dcterms:created xsi:type="dcterms:W3CDTF">2000-09-21T13:10:48Z</dcterms:created>
  <dcterms:modified xsi:type="dcterms:W3CDTF">2017-06-14T20:53:47Z</dcterms:modified>
</cp:coreProperties>
</file>