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19"/>
  </p:notesMasterIdLst>
  <p:handoutMasterIdLst>
    <p:handoutMasterId r:id="rId20"/>
  </p:handoutMasterIdLst>
  <p:sldIdLst>
    <p:sldId id="261" r:id="rId2"/>
    <p:sldId id="262" r:id="rId3"/>
    <p:sldId id="274" r:id="rId4"/>
    <p:sldId id="275" r:id="rId5"/>
    <p:sldId id="260" r:id="rId6"/>
    <p:sldId id="263" r:id="rId7"/>
    <p:sldId id="264" r:id="rId8"/>
    <p:sldId id="265" r:id="rId9"/>
    <p:sldId id="266" r:id="rId10"/>
    <p:sldId id="267" r:id="rId11"/>
    <p:sldId id="268" r:id="rId12"/>
    <p:sldId id="269" r:id="rId13"/>
    <p:sldId id="277" r:id="rId14"/>
    <p:sldId id="278" r:id="rId15"/>
    <p:sldId id="280" r:id="rId16"/>
    <p:sldId id="272" r:id="rId17"/>
    <p:sldId id="273" r:id="rId18"/>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Times New Roman" pitchFamily="18" charset="0"/>
        <a:ea typeface="+mn-ea"/>
        <a:cs typeface="+mn-cs"/>
      </a:defRPr>
    </a:lvl1pPr>
    <a:lvl2pPr marL="457200" algn="l" rtl="0" fontAlgn="base">
      <a:spcBef>
        <a:spcPct val="0"/>
      </a:spcBef>
      <a:spcAft>
        <a:spcPct val="0"/>
      </a:spcAft>
      <a:defRPr sz="2200" kern="1200">
        <a:solidFill>
          <a:schemeClr val="tx1"/>
        </a:solidFill>
        <a:latin typeface="Times New Roman" pitchFamily="18" charset="0"/>
        <a:ea typeface="+mn-ea"/>
        <a:cs typeface="+mn-cs"/>
      </a:defRPr>
    </a:lvl2pPr>
    <a:lvl3pPr marL="914400" algn="l" rtl="0" fontAlgn="base">
      <a:spcBef>
        <a:spcPct val="0"/>
      </a:spcBef>
      <a:spcAft>
        <a:spcPct val="0"/>
      </a:spcAft>
      <a:defRPr sz="2200" kern="1200">
        <a:solidFill>
          <a:schemeClr val="tx1"/>
        </a:solidFill>
        <a:latin typeface="Times New Roman" pitchFamily="18" charset="0"/>
        <a:ea typeface="+mn-ea"/>
        <a:cs typeface="+mn-cs"/>
      </a:defRPr>
    </a:lvl3pPr>
    <a:lvl4pPr marL="1371600" algn="l" rtl="0" fontAlgn="base">
      <a:spcBef>
        <a:spcPct val="0"/>
      </a:spcBef>
      <a:spcAft>
        <a:spcPct val="0"/>
      </a:spcAft>
      <a:defRPr sz="2200" kern="1200">
        <a:solidFill>
          <a:schemeClr val="tx1"/>
        </a:solidFill>
        <a:latin typeface="Times New Roman" pitchFamily="18" charset="0"/>
        <a:ea typeface="+mn-ea"/>
        <a:cs typeface="+mn-cs"/>
      </a:defRPr>
    </a:lvl4pPr>
    <a:lvl5pPr marL="1828800" algn="l" rtl="0" fontAlgn="base">
      <a:spcBef>
        <a:spcPct val="0"/>
      </a:spcBef>
      <a:spcAft>
        <a:spcPct val="0"/>
      </a:spcAft>
      <a:defRPr sz="2200" kern="1200">
        <a:solidFill>
          <a:schemeClr val="tx1"/>
        </a:solidFill>
        <a:latin typeface="Times New Roman" pitchFamily="18" charset="0"/>
        <a:ea typeface="+mn-ea"/>
        <a:cs typeface="+mn-cs"/>
      </a:defRPr>
    </a:lvl5pPr>
    <a:lvl6pPr marL="2286000" algn="l" defTabSz="914400" rtl="0" eaLnBrk="1" latinLnBrk="0" hangingPunct="1">
      <a:defRPr sz="2200" kern="1200">
        <a:solidFill>
          <a:schemeClr val="tx1"/>
        </a:solidFill>
        <a:latin typeface="Times New Roman" pitchFamily="18" charset="0"/>
        <a:ea typeface="+mn-ea"/>
        <a:cs typeface="+mn-cs"/>
      </a:defRPr>
    </a:lvl6pPr>
    <a:lvl7pPr marL="2743200" algn="l" defTabSz="914400" rtl="0" eaLnBrk="1" latinLnBrk="0" hangingPunct="1">
      <a:defRPr sz="2200" kern="1200">
        <a:solidFill>
          <a:schemeClr val="tx1"/>
        </a:solidFill>
        <a:latin typeface="Times New Roman" pitchFamily="18" charset="0"/>
        <a:ea typeface="+mn-ea"/>
        <a:cs typeface="+mn-cs"/>
      </a:defRPr>
    </a:lvl7pPr>
    <a:lvl8pPr marL="3200400" algn="l" defTabSz="914400" rtl="0" eaLnBrk="1" latinLnBrk="0" hangingPunct="1">
      <a:defRPr sz="2200" kern="1200">
        <a:solidFill>
          <a:schemeClr val="tx1"/>
        </a:solidFill>
        <a:latin typeface="Times New Roman" pitchFamily="18" charset="0"/>
        <a:ea typeface="+mn-ea"/>
        <a:cs typeface="+mn-cs"/>
      </a:defRPr>
    </a:lvl8pPr>
    <a:lvl9pPr marL="3657600" algn="l" defTabSz="914400" rtl="0" eaLnBrk="1" latinLnBrk="0" hangingPunct="1">
      <a:defRPr sz="2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A"/>
    <a:srgbClr val="990033"/>
    <a:srgbClr val="000096"/>
    <a:srgbClr val="00FFFF"/>
    <a:srgbClr val="0000FF"/>
    <a:srgbClr val="FF3300"/>
    <a:srgbClr val="996633"/>
    <a:srgbClr val="00FF00"/>
    <a:srgbClr val="FFFF00"/>
    <a:srgbClr val="F45E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96" autoAdjust="0"/>
    <p:restoredTop sz="86350" autoAdjust="0"/>
  </p:normalViewPr>
  <p:slideViewPr>
    <p:cSldViewPr snapToGrid="0">
      <p:cViewPr>
        <p:scale>
          <a:sx n="70" d="100"/>
          <a:sy n="70" d="100"/>
        </p:scale>
        <p:origin x="-115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6" d="100"/>
        <a:sy n="126" d="100"/>
      </p:scale>
      <p:origin x="0" y="-6350"/>
    </p:cViewPr>
  </p:sorterViewPr>
  <p:notesViewPr>
    <p:cSldViewPr snapToGrid="0">
      <p:cViewPr varScale="1">
        <p:scale>
          <a:sx n="40" d="100"/>
          <a:sy n="40" d="100"/>
        </p:scale>
        <p:origin x="-1482" y="-96"/>
      </p:cViewPr>
      <p:guideLst>
        <p:guide orient="horz" pos="2880"/>
        <p:guide pos="2160"/>
      </p:guideLst>
    </p:cSldViewPr>
  </p:notes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a:lvl1pPr>
          </a:lstStyle>
          <a:p>
            <a:endParaRPr lang="en-US"/>
          </a:p>
        </p:txBody>
      </p:sp>
      <p:sp>
        <p:nvSpPr>
          <p:cNvPr id="614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a:defRPr sz="1200"/>
            </a:lvl1pPr>
          </a:lstStyle>
          <a:p>
            <a:endParaRPr lang="en-US"/>
          </a:p>
        </p:txBody>
      </p:sp>
      <p:sp>
        <p:nvSpPr>
          <p:cNvPr id="614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sz="1200"/>
            </a:lvl1pPr>
          </a:lstStyle>
          <a:p>
            <a:pPr>
              <a:defRPr/>
            </a:pPr>
            <a:r>
              <a:rPr lang="en-US"/>
              <a:t>Statics:The Next Generation (2nd Ed.)   Mehta, Danielson, &amp; Berg   Lecture Notes for Sections 5.3,5.4</a:t>
            </a:r>
          </a:p>
        </p:txBody>
      </p:sp>
      <p:sp>
        <p:nvSpPr>
          <p:cNvPr id="614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fld id="{8182DEB4-B91D-483A-AEC8-FC13534D26C2}" type="slidenum">
              <a:rPr lang="en-US"/>
              <a:pPr/>
              <a:t>‹#›</a:t>
            </a:fld>
            <a:endParaRPr lang="en-US"/>
          </a:p>
        </p:txBody>
      </p:sp>
    </p:spTree>
    <p:extLst>
      <p:ext uri="{BB962C8B-B14F-4D97-AF65-F5344CB8AC3E}">
        <p14:creationId xmlns:p14="http://schemas.microsoft.com/office/powerpoint/2010/main" val="2734530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a:t>Statics:The Next Generation (2nd Ed.)   Mehta, Danielson, &amp; Berg   Lecture Notes for Sections 5.3,5.4</a:t>
            </a: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B735E35-F990-4A5C-88E9-6A0E888C2034}" type="slidenum">
              <a:rPr lang="en-US"/>
              <a:pPr/>
              <a:t>‹#›</a:t>
            </a:fld>
            <a:endParaRPr lang="en-US"/>
          </a:p>
        </p:txBody>
      </p:sp>
    </p:spTree>
    <p:extLst>
      <p:ext uri="{BB962C8B-B14F-4D97-AF65-F5344CB8AC3E}">
        <p14:creationId xmlns:p14="http://schemas.microsoft.com/office/powerpoint/2010/main" val="2760176834"/>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5.3,5.4</a:t>
            </a:r>
          </a:p>
        </p:txBody>
      </p:sp>
      <p:sp>
        <p:nvSpPr>
          <p:cNvPr id="215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FCE63200-405B-4D3B-BB90-8F89B47D5E07}" type="slidenum">
              <a:rPr lang="en-US" sz="1200"/>
              <a:pPr eaLnBrk="1" hangingPunct="1"/>
              <a:t>1</a:t>
            </a:fld>
            <a:endParaRPr lang="en-US" sz="1200"/>
          </a:p>
        </p:txBody>
      </p:sp>
      <p:sp>
        <p:nvSpPr>
          <p:cNvPr id="21508" name="Rectangle 2"/>
          <p:cNvSpPr>
            <a:spLocks noGrp="1" noRot="1" noChangeAspect="1" noChangeArrowheads="1" noTextEdit="1"/>
          </p:cNvSpPr>
          <p:nvPr>
            <p:ph type="sldImg"/>
          </p:nvPr>
        </p:nvSpPr>
        <p:spPr>
          <a:ln/>
        </p:spPr>
      </p:sp>
      <p:sp>
        <p:nvSpPr>
          <p:cNvPr id="215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6788262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5.3,5.4</a:t>
            </a:r>
          </a:p>
        </p:txBody>
      </p:sp>
      <p:sp>
        <p:nvSpPr>
          <p:cNvPr id="307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F508E653-E838-4FF0-9D04-8368EEA90B2A}" type="slidenum">
              <a:rPr lang="en-US" sz="1200"/>
              <a:pPr eaLnBrk="1" hangingPunct="1"/>
              <a:t>10</a:t>
            </a:fld>
            <a:endParaRPr lang="en-US" sz="1200"/>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Source : F5-2</a:t>
            </a:r>
          </a:p>
        </p:txBody>
      </p:sp>
    </p:spTree>
    <p:extLst>
      <p:ext uri="{BB962C8B-B14F-4D97-AF65-F5344CB8AC3E}">
        <p14:creationId xmlns:p14="http://schemas.microsoft.com/office/powerpoint/2010/main" val="3315873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5.3,5.4</a:t>
            </a:r>
          </a:p>
        </p:txBody>
      </p:sp>
      <p:sp>
        <p:nvSpPr>
          <p:cNvPr id="317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EDCC8AD4-08EC-4920-8A3A-CCF22FED242C}" type="slidenum">
              <a:rPr lang="en-US" sz="1200"/>
              <a:pPr eaLnBrk="1" hangingPunct="1"/>
              <a:t>11</a:t>
            </a:fld>
            <a:endParaRPr lang="en-US" sz="1200"/>
          </a:p>
        </p:txBody>
      </p:sp>
      <p:sp>
        <p:nvSpPr>
          <p:cNvPr id="31748" name="Rectangle 2"/>
          <p:cNvSpPr>
            <a:spLocks noGrp="1" noRot="1" noChangeAspect="1" noChangeArrowheads="1" noTextEdit="1"/>
          </p:cNvSpPr>
          <p:nvPr>
            <p:ph type="sldImg"/>
          </p:nvPr>
        </p:nvSpPr>
        <p:spPr>
          <a:ln/>
        </p:spPr>
      </p:sp>
      <p:sp>
        <p:nvSpPr>
          <p:cNvPr id="317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725732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5.3,5.4</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AA3C33D7-FC58-4826-B18C-590EA9B7F45A}" type="slidenum">
              <a:rPr lang="en-US" sz="1200"/>
              <a:pPr eaLnBrk="1" hangingPunct="1"/>
              <a:t>12</a:t>
            </a:fld>
            <a:endParaRPr lang="en-US" sz="1200"/>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sz="2400" smtClean="0"/>
              <a:t>Answers:</a:t>
            </a:r>
          </a:p>
          <a:p>
            <a:pPr marL="228600" indent="-228600" eaLnBrk="1" hangingPunct="1"/>
            <a:r>
              <a:rPr lang="en-US" sz="2400" smtClean="0"/>
              <a:t>1. D</a:t>
            </a:r>
          </a:p>
          <a:p>
            <a:pPr marL="228600" indent="-228600" eaLnBrk="1" hangingPunct="1"/>
            <a:r>
              <a:rPr lang="en-US" sz="2400" smtClean="0"/>
              <a:t>2. B</a:t>
            </a:r>
          </a:p>
        </p:txBody>
      </p:sp>
    </p:spTree>
    <p:extLst>
      <p:ext uri="{BB962C8B-B14F-4D97-AF65-F5344CB8AC3E}">
        <p14:creationId xmlns:p14="http://schemas.microsoft.com/office/powerpoint/2010/main" val="3897360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5.3,5.4</a:t>
            </a:r>
          </a:p>
        </p:txBody>
      </p:sp>
      <p:sp>
        <p:nvSpPr>
          <p:cNvPr id="337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A5EF8A05-1042-4576-BE94-0A00F6FB0703}" type="slidenum">
              <a:rPr lang="en-US" sz="1200"/>
              <a:pPr eaLnBrk="1" hangingPunct="1"/>
              <a:t>13</a:t>
            </a:fld>
            <a:endParaRPr lang="en-US" sz="1200"/>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Source : P5-22</a:t>
            </a:r>
          </a:p>
        </p:txBody>
      </p:sp>
    </p:spTree>
    <p:extLst>
      <p:ext uri="{BB962C8B-B14F-4D97-AF65-F5344CB8AC3E}">
        <p14:creationId xmlns:p14="http://schemas.microsoft.com/office/powerpoint/2010/main" val="17226532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5.3,5.4</a:t>
            </a:r>
          </a:p>
        </p:txBody>
      </p:sp>
      <p:sp>
        <p:nvSpPr>
          <p:cNvPr id="348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9673573C-FAF4-44D3-9BD8-FCB89044979D}" type="slidenum">
              <a:rPr lang="en-US" sz="1200"/>
              <a:pPr eaLnBrk="1" hangingPunct="1"/>
              <a:t>14</a:t>
            </a:fld>
            <a:endParaRPr lang="en-US" sz="1200"/>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294575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5.3,5.4</a:t>
            </a:r>
          </a:p>
        </p:txBody>
      </p:sp>
      <p:sp>
        <p:nvSpPr>
          <p:cNvPr id="348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9673573C-FAF4-44D3-9BD8-FCB89044979D}" type="slidenum">
              <a:rPr lang="en-US" sz="1200"/>
              <a:pPr eaLnBrk="1" hangingPunct="1"/>
              <a:t>15</a:t>
            </a:fld>
            <a:endParaRPr lang="en-US" sz="1200"/>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1526072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5.3,5.4</a:t>
            </a:r>
          </a:p>
        </p:txBody>
      </p:sp>
      <p:sp>
        <p:nvSpPr>
          <p:cNvPr id="368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348C9AFA-6321-4934-BF85-DAD7AD259925}" type="slidenum">
              <a:rPr lang="en-US" sz="1200"/>
              <a:pPr eaLnBrk="1" hangingPunct="1"/>
              <a:t>16</a:t>
            </a:fld>
            <a:endParaRPr lang="en-US" sz="1200"/>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sz="2400" smtClean="0"/>
              <a:t>Answers:</a:t>
            </a:r>
          </a:p>
          <a:p>
            <a:pPr marL="228600" indent="-228600" eaLnBrk="1" hangingPunct="1"/>
            <a:r>
              <a:rPr lang="en-US" sz="2400" smtClean="0"/>
              <a:t>1. C</a:t>
            </a:r>
          </a:p>
          <a:p>
            <a:pPr marL="228600" indent="-228600" eaLnBrk="1" hangingPunct="1"/>
            <a:r>
              <a:rPr lang="en-US" sz="2400" smtClean="0"/>
              <a:t>2. B</a:t>
            </a:r>
          </a:p>
        </p:txBody>
      </p:sp>
    </p:spTree>
    <p:extLst>
      <p:ext uri="{BB962C8B-B14F-4D97-AF65-F5344CB8AC3E}">
        <p14:creationId xmlns:p14="http://schemas.microsoft.com/office/powerpoint/2010/main" val="14089674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5.3,5.4</a:t>
            </a:r>
          </a:p>
        </p:txBody>
      </p:sp>
      <p:sp>
        <p:nvSpPr>
          <p:cNvPr id="378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F57FEE65-6840-4D0F-B845-777B480D4BD0}" type="slidenum">
              <a:rPr lang="en-US" sz="1200"/>
              <a:pPr eaLnBrk="1" hangingPunct="1"/>
              <a:t>17</a:t>
            </a:fld>
            <a:endParaRPr lang="en-US" sz="1200"/>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60287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5.3,5.4</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11D61E96-263A-4CF1-A146-D91C496E457C}" type="slidenum">
              <a:rPr lang="en-US" sz="1200"/>
              <a:pPr eaLnBrk="1" hangingPunct="1"/>
              <a:t>2</a:t>
            </a:fld>
            <a:endParaRPr lang="en-US" sz="1200"/>
          </a:p>
        </p:txBody>
      </p:sp>
      <p:sp>
        <p:nvSpPr>
          <p:cNvPr id="22532" name="Rectangle 1026"/>
          <p:cNvSpPr>
            <a:spLocks noGrp="1" noRot="1" noChangeAspect="1" noChangeArrowheads="1" noTextEdit="1"/>
          </p:cNvSpPr>
          <p:nvPr>
            <p:ph type="sldImg"/>
          </p:nvPr>
        </p:nvSpPr>
        <p:spPr>
          <a:ln/>
        </p:spPr>
      </p:sp>
      <p:sp>
        <p:nvSpPr>
          <p:cNvPr id="2253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2400" smtClean="0"/>
              <a:t>Answers:</a:t>
            </a:r>
          </a:p>
          <a:p>
            <a:pPr eaLnBrk="1" hangingPunct="1"/>
            <a:r>
              <a:rPr lang="en-US" sz="2400" smtClean="0"/>
              <a:t>1. C</a:t>
            </a:r>
          </a:p>
          <a:p>
            <a:pPr eaLnBrk="1" hangingPunct="1"/>
            <a:r>
              <a:rPr lang="en-US" sz="2400" smtClean="0"/>
              <a:t>2. B</a:t>
            </a:r>
          </a:p>
        </p:txBody>
      </p:sp>
    </p:spTree>
    <p:extLst>
      <p:ext uri="{BB962C8B-B14F-4D97-AF65-F5344CB8AC3E}">
        <p14:creationId xmlns:p14="http://schemas.microsoft.com/office/powerpoint/2010/main" val="366699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5.3,5.4</a:t>
            </a:r>
          </a:p>
        </p:txBody>
      </p:sp>
      <p:sp>
        <p:nvSpPr>
          <p:cNvPr id="2355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E8AFCA67-C00F-454E-A886-9BE0AF556BC0}" type="slidenum">
              <a:rPr lang="en-US" sz="1200"/>
              <a:pPr eaLnBrk="1" hangingPunct="1"/>
              <a:t>3</a:t>
            </a:fld>
            <a:endParaRPr lang="en-US" sz="1200"/>
          </a:p>
        </p:txBody>
      </p:sp>
      <p:sp>
        <p:nvSpPr>
          <p:cNvPr id="23556" name="Rectangle 1026"/>
          <p:cNvSpPr>
            <a:spLocks noGrp="1" noRot="1" noChangeAspect="1" noChangeArrowheads="1" noTextEdit="1"/>
          </p:cNvSpPr>
          <p:nvPr>
            <p:ph type="sldImg"/>
          </p:nvPr>
        </p:nvSpPr>
        <p:spPr>
          <a:ln/>
        </p:spPr>
      </p:sp>
      <p:sp>
        <p:nvSpPr>
          <p:cNvPr id="23557"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41072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5.3,5.4</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D69639E3-0F7B-47AC-ABAA-1E438CC74F51}" type="slidenum">
              <a:rPr lang="en-US" sz="1200"/>
              <a:pPr eaLnBrk="1" hangingPunct="1"/>
              <a:t>4</a:t>
            </a:fld>
            <a:endParaRPr lang="en-US" sz="1200"/>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590803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5.3,5.4</a:t>
            </a:r>
          </a:p>
        </p:txBody>
      </p:sp>
      <p:sp>
        <p:nvSpPr>
          <p:cNvPr id="2560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5BC63115-C3D7-4A6B-9EDE-65E8233303C7}" type="slidenum">
              <a:rPr lang="en-US" sz="1200"/>
              <a:pPr eaLnBrk="1" hangingPunct="1"/>
              <a:t>5</a:t>
            </a:fld>
            <a:endParaRPr lang="en-US" sz="1200"/>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00212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5.3,5.4</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CAB3C6E8-F24A-4187-BB33-18B26D187537}" type="slidenum">
              <a:rPr lang="en-US" sz="1200"/>
              <a:pPr eaLnBrk="1" hangingPunct="1"/>
              <a:t>6</a:t>
            </a:fld>
            <a:endParaRPr lang="en-US" sz="1200"/>
          </a:p>
        </p:txBody>
      </p:sp>
      <p:sp>
        <p:nvSpPr>
          <p:cNvPr id="26628" name="Rectangle 2"/>
          <p:cNvSpPr>
            <a:spLocks noGrp="1" noRot="1" noChangeAspect="1" noChangeArrowheads="1" noTextEdit="1"/>
          </p:cNvSpPr>
          <p:nvPr>
            <p:ph type="sldImg"/>
          </p:nvPr>
        </p:nvSpPr>
        <p:spPr>
          <a:ln/>
        </p:spPr>
      </p:sp>
      <p:sp>
        <p:nvSpPr>
          <p:cNvPr id="266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8216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5.3,5.4</a:t>
            </a:r>
          </a:p>
        </p:txBody>
      </p:sp>
      <p:sp>
        <p:nvSpPr>
          <p:cNvPr id="276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04F68974-9811-4E74-9F80-21994210A721}" type="slidenum">
              <a:rPr lang="en-US" sz="1200"/>
              <a:pPr eaLnBrk="1" hangingPunct="1"/>
              <a:t>7</a:t>
            </a:fld>
            <a:endParaRPr lang="en-US" sz="1200"/>
          </a:p>
        </p:txBody>
      </p:sp>
      <p:sp>
        <p:nvSpPr>
          <p:cNvPr id="27652" name="Rectangle 2"/>
          <p:cNvSpPr>
            <a:spLocks noGrp="1" noRot="1" noChangeAspect="1" noChangeArrowheads="1" noTextEdit="1"/>
          </p:cNvSpPr>
          <p:nvPr>
            <p:ph type="sldImg"/>
          </p:nvPr>
        </p:nvSpPr>
        <p:spPr>
          <a:ln/>
        </p:spPr>
      </p:sp>
      <p:sp>
        <p:nvSpPr>
          <p:cNvPr id="276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54903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5.3,5.4</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1A4A3801-165F-49E9-B3DB-1C5EB480C3A6}" type="slidenum">
              <a:rPr lang="en-US" sz="1200"/>
              <a:pPr eaLnBrk="1" hangingPunct="1"/>
              <a:t>8</a:t>
            </a:fld>
            <a:endParaRPr lang="en-US" sz="1200"/>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729564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5.3,5.4</a:t>
            </a:r>
          </a:p>
        </p:txBody>
      </p:sp>
      <p:sp>
        <p:nvSpPr>
          <p:cNvPr id="2969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588CEB6D-F986-4074-A9C3-F9DA2254F275}" type="slidenum">
              <a:rPr lang="en-US" sz="1200"/>
              <a:pPr eaLnBrk="1" hangingPunct="1"/>
              <a:t>9</a:t>
            </a:fld>
            <a:endParaRPr lang="en-US" sz="1200"/>
          </a:p>
        </p:txBody>
      </p:sp>
      <p:sp>
        <p:nvSpPr>
          <p:cNvPr id="29700" name="Rectangle 2"/>
          <p:cNvSpPr>
            <a:spLocks noGrp="1" noRot="1" noChangeAspect="1" noChangeArrowheads="1" noTextEdit="1"/>
          </p:cNvSpPr>
          <p:nvPr>
            <p:ph type="sldImg"/>
          </p:nvPr>
        </p:nvSpPr>
        <p:spPr>
          <a:ln/>
        </p:spPr>
      </p:sp>
      <p:sp>
        <p:nvSpPr>
          <p:cNvPr id="297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123323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E588A-EB73-4CE4-8504-66DEFFC9D31D}" type="slidenum">
              <a:rPr lang="en-US" smtClean="0"/>
              <a:pPr/>
              <a:t>‹#›</a:t>
            </a:fld>
            <a:endParaRPr lang="en-US"/>
          </a:p>
        </p:txBody>
      </p:sp>
    </p:spTree>
    <p:extLst>
      <p:ext uri="{BB962C8B-B14F-4D97-AF65-F5344CB8AC3E}">
        <p14:creationId xmlns:p14="http://schemas.microsoft.com/office/powerpoint/2010/main" val="345398587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BE98D-5F6B-4301-BCC7-057C9CAC8C09}" type="slidenum">
              <a:rPr lang="en-US" smtClean="0"/>
              <a:pPr/>
              <a:t>‹#›</a:t>
            </a:fld>
            <a:endParaRPr lang="en-US"/>
          </a:p>
        </p:txBody>
      </p:sp>
    </p:spTree>
    <p:extLst>
      <p:ext uri="{BB962C8B-B14F-4D97-AF65-F5344CB8AC3E}">
        <p14:creationId xmlns:p14="http://schemas.microsoft.com/office/powerpoint/2010/main" val="572873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58903-325B-4BD4-A1C7-0028399FDEFA}" type="slidenum">
              <a:rPr lang="en-US" smtClean="0"/>
              <a:pPr/>
              <a:t>‹#›</a:t>
            </a:fld>
            <a:endParaRPr lang="en-US"/>
          </a:p>
        </p:txBody>
      </p:sp>
    </p:spTree>
    <p:extLst>
      <p:ext uri="{BB962C8B-B14F-4D97-AF65-F5344CB8AC3E}">
        <p14:creationId xmlns:p14="http://schemas.microsoft.com/office/powerpoint/2010/main" val="811918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8A394-21A8-4CF4-9E4C-758C17BF3432}" type="slidenum">
              <a:rPr lang="en-US" smtClean="0"/>
              <a:pPr/>
              <a:t>‹#›</a:t>
            </a:fld>
            <a:endParaRPr lang="en-US"/>
          </a:p>
        </p:txBody>
      </p:sp>
    </p:spTree>
    <p:extLst>
      <p:ext uri="{BB962C8B-B14F-4D97-AF65-F5344CB8AC3E}">
        <p14:creationId xmlns:p14="http://schemas.microsoft.com/office/powerpoint/2010/main" val="250968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B4008-ECA4-4061-B167-C71A0DA61848}" type="slidenum">
              <a:rPr lang="en-US" smtClean="0"/>
              <a:pPr/>
              <a:t>‹#›</a:t>
            </a:fld>
            <a:endParaRPr lang="en-US"/>
          </a:p>
        </p:txBody>
      </p:sp>
    </p:spTree>
    <p:extLst>
      <p:ext uri="{BB962C8B-B14F-4D97-AF65-F5344CB8AC3E}">
        <p14:creationId xmlns:p14="http://schemas.microsoft.com/office/powerpoint/2010/main" val="1536273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B379BB-A5D7-4BE6-9802-230B51097DFE}" type="slidenum">
              <a:rPr lang="en-US" smtClean="0"/>
              <a:pPr/>
              <a:t>‹#›</a:t>
            </a:fld>
            <a:endParaRPr lang="en-US"/>
          </a:p>
        </p:txBody>
      </p:sp>
    </p:spTree>
    <p:extLst>
      <p:ext uri="{BB962C8B-B14F-4D97-AF65-F5344CB8AC3E}">
        <p14:creationId xmlns:p14="http://schemas.microsoft.com/office/powerpoint/2010/main" val="346986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4ED141-D1DE-498F-9DDC-CB07B532E573}" type="slidenum">
              <a:rPr lang="en-US" smtClean="0"/>
              <a:pPr/>
              <a:t>‹#›</a:t>
            </a:fld>
            <a:endParaRPr lang="en-US"/>
          </a:p>
        </p:txBody>
      </p:sp>
    </p:spTree>
    <p:extLst>
      <p:ext uri="{BB962C8B-B14F-4D97-AF65-F5344CB8AC3E}">
        <p14:creationId xmlns:p14="http://schemas.microsoft.com/office/powerpoint/2010/main" val="565076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288926"/>
            <a:ext cx="7886700" cy="625474"/>
          </a:xfrm>
          <a:solidFill>
            <a:schemeClr val="accent4">
              <a:lumMod val="60000"/>
              <a:lumOff val="40000"/>
            </a:schemeClr>
          </a:solidFill>
        </p:spPr>
        <p:txBody>
          <a:bodyPr>
            <a:normAutofit/>
          </a:bodyPr>
          <a:lstStyle>
            <a:lvl1pPr algn="ctr">
              <a:defRPr sz="2800" b="1">
                <a:solidFill>
                  <a:srgbClr val="000096"/>
                </a:solidFill>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7AC5C6-A7D7-40D4-AF9D-D9A895889940}" type="slidenum">
              <a:rPr lang="en-US" smtClean="0"/>
              <a:pPr/>
              <a:t>‹#›</a:t>
            </a:fld>
            <a:endParaRPr lang="en-US"/>
          </a:p>
        </p:txBody>
      </p:sp>
    </p:spTree>
    <p:extLst>
      <p:ext uri="{BB962C8B-B14F-4D97-AF65-F5344CB8AC3E}">
        <p14:creationId xmlns:p14="http://schemas.microsoft.com/office/powerpoint/2010/main" val="2124704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C7D35B-2381-472C-A527-923B57766275}" type="slidenum">
              <a:rPr lang="en-US" smtClean="0"/>
              <a:pPr/>
              <a:t>‹#›</a:t>
            </a:fld>
            <a:endParaRPr lang="en-US"/>
          </a:p>
        </p:txBody>
      </p:sp>
    </p:spTree>
    <p:extLst>
      <p:ext uri="{BB962C8B-B14F-4D97-AF65-F5344CB8AC3E}">
        <p14:creationId xmlns:p14="http://schemas.microsoft.com/office/powerpoint/2010/main" val="1217666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CD7FD-49F4-4ED8-A9DA-F03FFE1DE593}" type="slidenum">
              <a:rPr lang="en-US" smtClean="0"/>
              <a:pPr/>
              <a:t>‹#›</a:t>
            </a:fld>
            <a:endParaRPr lang="en-US"/>
          </a:p>
        </p:txBody>
      </p:sp>
    </p:spTree>
    <p:extLst>
      <p:ext uri="{BB962C8B-B14F-4D97-AF65-F5344CB8AC3E}">
        <p14:creationId xmlns:p14="http://schemas.microsoft.com/office/powerpoint/2010/main" val="249050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01C2CC-6CA2-4297-A568-DF585E351A8A}" type="slidenum">
              <a:rPr lang="en-US" smtClean="0"/>
              <a:pPr/>
              <a:t>‹#›</a:t>
            </a:fld>
            <a:endParaRPr lang="en-US"/>
          </a:p>
        </p:txBody>
      </p:sp>
    </p:spTree>
    <p:extLst>
      <p:ext uri="{BB962C8B-B14F-4D97-AF65-F5344CB8AC3E}">
        <p14:creationId xmlns:p14="http://schemas.microsoft.com/office/powerpoint/2010/main" val="3066733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28600"/>
            <a:ext cx="7886700" cy="762000"/>
          </a:xfrm>
          <a:prstGeom prst="rect">
            <a:avLst/>
          </a:prstGeom>
          <a:solidFill>
            <a:schemeClr val="accent4">
              <a:lumMod val="60000"/>
              <a:lumOff val="40000"/>
            </a:schemeClr>
          </a:soli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FA467F-4594-4C3F-A6CC-B268B8E1E9BF}" type="slidenum">
              <a:rPr lang="en-US" smtClean="0"/>
              <a:pPr/>
              <a:t>‹#›</a:t>
            </a:fld>
            <a:endParaRPr lang="en-US"/>
          </a:p>
        </p:txBody>
      </p:sp>
      <p:sp>
        <p:nvSpPr>
          <p:cNvPr id="7" name="Rectangle 6"/>
          <p:cNvSpPr/>
          <p:nvPr/>
        </p:nvSpPr>
        <p:spPr>
          <a:xfrm>
            <a:off x="-4763" y="6434138"/>
            <a:ext cx="9161463" cy="430212"/>
          </a:xfrm>
          <a:prstGeom prst="rect">
            <a:avLst/>
          </a:prstGeom>
          <a:solidFill>
            <a:srgbClr val="364395"/>
          </a:solidFill>
          <a:ln>
            <a:solidFill>
              <a:srgbClr val="36439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bg1"/>
              </a:solidFill>
              <a:ea typeface="ＭＳ Ｐゴシック" pitchFamily="-107" charset="-128"/>
              <a:cs typeface="ＭＳ Ｐゴシック" pitchFamily="-107" charset="-128"/>
            </a:endParaRPr>
          </a:p>
        </p:txBody>
      </p:sp>
      <p:pic>
        <p:nvPicPr>
          <p:cNvPr id="8" name="Picture 12" descr="Pearson_Bound_Whit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739063" y="6440488"/>
            <a:ext cx="144145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descr="Pearson_Strap_Bound_White"/>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6442075"/>
            <a:ext cx="16605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47"/>
          <p:cNvSpPr txBox="1">
            <a:spLocks noChangeArrowheads="1"/>
          </p:cNvSpPr>
          <p:nvPr/>
        </p:nvSpPr>
        <p:spPr bwMode="auto">
          <a:xfrm>
            <a:off x="1533525" y="6477000"/>
            <a:ext cx="5629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defRPr/>
            </a:pPr>
            <a:r>
              <a:rPr lang="en-US" sz="900" i="1" smtClean="0">
                <a:solidFill>
                  <a:schemeClr val="bg1"/>
                </a:solidFill>
                <a:latin typeface="Verdana" charset="0"/>
                <a:cs typeface="Arial" charset="0"/>
              </a:rPr>
              <a:t>Statics</a:t>
            </a:r>
            <a:r>
              <a:rPr lang="en-US" sz="900" smtClean="0">
                <a:solidFill>
                  <a:schemeClr val="bg1"/>
                </a:solidFill>
                <a:latin typeface="Verdana" charset="0"/>
                <a:cs typeface="Arial" charset="0"/>
              </a:rPr>
              <a:t>, Fourteenth Edition</a:t>
            </a:r>
          </a:p>
          <a:p>
            <a:pPr>
              <a:defRPr/>
            </a:pPr>
            <a:r>
              <a:rPr lang="en-US" sz="900" smtClean="0">
                <a:solidFill>
                  <a:schemeClr val="bg1"/>
                </a:solidFill>
                <a:latin typeface="Verdana" charset="0"/>
                <a:cs typeface="Arial" charset="0"/>
              </a:rPr>
              <a:t>R.C. Hibbeler</a:t>
            </a:r>
          </a:p>
        </p:txBody>
      </p:sp>
      <p:sp>
        <p:nvSpPr>
          <p:cNvPr id="11" name="Rectangle 7"/>
          <p:cNvSpPr>
            <a:spLocks noChangeArrowheads="1"/>
          </p:cNvSpPr>
          <p:nvPr/>
        </p:nvSpPr>
        <p:spPr bwMode="auto">
          <a:xfrm>
            <a:off x="4267200" y="6464300"/>
            <a:ext cx="36576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r>
              <a:rPr lang="en-US" altLang="en-US" sz="900">
                <a:solidFill>
                  <a:schemeClr val="bg1"/>
                </a:solidFill>
                <a:latin typeface="Verdana" panose="020B0604030504040204" pitchFamily="34" charset="0"/>
              </a:rPr>
              <a:t> Copyright ©2016 by Pearson Education, Inc.</a:t>
            </a:r>
          </a:p>
          <a:p>
            <a:pPr algn="r"/>
            <a:r>
              <a:rPr lang="en-US" altLang="en-US" sz="900">
                <a:solidFill>
                  <a:schemeClr val="bg1"/>
                </a:solidFill>
                <a:latin typeface="Verdana" panose="020B0604030504040204" pitchFamily="34" charset="0"/>
              </a:rPr>
              <a:t>All rights reserved.</a:t>
            </a:r>
          </a:p>
        </p:txBody>
      </p:sp>
    </p:spTree>
    <p:extLst>
      <p:ext uri="{BB962C8B-B14F-4D97-AF65-F5344CB8AC3E}">
        <p14:creationId xmlns:p14="http://schemas.microsoft.com/office/powerpoint/2010/main" val="3235141601"/>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ctr" defTabSz="685800" rtl="0" eaLnBrk="1" latinLnBrk="0" hangingPunct="1">
        <a:lnSpc>
          <a:spcPct val="90000"/>
        </a:lnSpc>
        <a:spcBef>
          <a:spcPct val="0"/>
        </a:spcBef>
        <a:buNone/>
        <a:defRPr sz="2800" b="1" kern="1200">
          <a:solidFill>
            <a:srgbClr val="000096"/>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4"/>
          <p:cNvSpPr txBox="1">
            <a:spLocks noChangeArrowheads="1"/>
          </p:cNvSpPr>
          <p:nvPr/>
        </p:nvSpPr>
        <p:spPr bwMode="auto">
          <a:xfrm>
            <a:off x="5486400" y="1820909"/>
            <a:ext cx="3276600" cy="445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b="1" u="sng" dirty="0"/>
              <a:t>In-Class Activities:</a:t>
            </a:r>
            <a:endParaRPr lang="en-US" dirty="0"/>
          </a:p>
          <a:p>
            <a:pPr eaLnBrk="1" hangingPunct="1">
              <a:spcBef>
                <a:spcPct val="50000"/>
              </a:spcBef>
              <a:buClr>
                <a:srgbClr val="FF0000"/>
              </a:buClr>
              <a:buFontTx/>
              <a:buChar char="•"/>
            </a:pPr>
            <a:r>
              <a:rPr lang="en-US" dirty="0"/>
              <a:t> Check Homework, if any</a:t>
            </a:r>
          </a:p>
          <a:p>
            <a:pPr eaLnBrk="1" hangingPunct="1">
              <a:spcBef>
                <a:spcPct val="50000"/>
              </a:spcBef>
              <a:buClr>
                <a:srgbClr val="FF0000"/>
              </a:buClr>
              <a:buFontTx/>
              <a:buChar char="•"/>
            </a:pPr>
            <a:r>
              <a:rPr lang="en-US" dirty="0"/>
              <a:t> Reading Quiz</a:t>
            </a:r>
          </a:p>
          <a:p>
            <a:pPr eaLnBrk="1" hangingPunct="1">
              <a:spcBef>
                <a:spcPct val="50000"/>
              </a:spcBef>
              <a:buClr>
                <a:srgbClr val="FF0000"/>
              </a:buClr>
              <a:buFontTx/>
              <a:buChar char="•"/>
            </a:pPr>
            <a:r>
              <a:rPr lang="en-US" dirty="0"/>
              <a:t> Applications</a:t>
            </a:r>
          </a:p>
          <a:p>
            <a:pPr eaLnBrk="1" hangingPunct="1">
              <a:spcBef>
                <a:spcPct val="50000"/>
              </a:spcBef>
              <a:buClr>
                <a:srgbClr val="FF0000"/>
              </a:buClr>
              <a:buFontTx/>
              <a:buChar char="•"/>
            </a:pPr>
            <a:r>
              <a:rPr lang="en-US" dirty="0"/>
              <a:t> </a:t>
            </a:r>
            <a:r>
              <a:rPr lang="en-US" dirty="0">
                <a:solidFill>
                  <a:srgbClr val="0000FA"/>
                </a:solidFill>
              </a:rPr>
              <a:t>Equations of Equilibrium</a:t>
            </a:r>
          </a:p>
          <a:p>
            <a:pPr eaLnBrk="1" hangingPunct="1">
              <a:spcBef>
                <a:spcPct val="50000"/>
              </a:spcBef>
              <a:buClr>
                <a:srgbClr val="FF0000"/>
              </a:buClr>
              <a:buFontTx/>
              <a:buChar char="•"/>
            </a:pPr>
            <a:r>
              <a:rPr lang="en-US" dirty="0">
                <a:solidFill>
                  <a:srgbClr val="0000FA"/>
                </a:solidFill>
              </a:rPr>
              <a:t> Two-Force Members</a:t>
            </a:r>
          </a:p>
          <a:p>
            <a:pPr eaLnBrk="1" hangingPunct="1">
              <a:spcBef>
                <a:spcPct val="50000"/>
              </a:spcBef>
              <a:buClr>
                <a:srgbClr val="FF0000"/>
              </a:buClr>
              <a:buFontTx/>
              <a:buChar char="•"/>
            </a:pPr>
            <a:r>
              <a:rPr lang="en-US" dirty="0"/>
              <a:t>Concept Quiz</a:t>
            </a:r>
          </a:p>
          <a:p>
            <a:pPr eaLnBrk="1" hangingPunct="1">
              <a:spcBef>
                <a:spcPct val="50000"/>
              </a:spcBef>
              <a:buClr>
                <a:srgbClr val="FF0000"/>
              </a:buClr>
              <a:buFontTx/>
              <a:buChar char="•"/>
            </a:pPr>
            <a:r>
              <a:rPr lang="en-US" dirty="0"/>
              <a:t>Group Problem Solving</a:t>
            </a:r>
          </a:p>
          <a:p>
            <a:pPr eaLnBrk="1" hangingPunct="1">
              <a:spcBef>
                <a:spcPct val="50000"/>
              </a:spcBef>
              <a:buClr>
                <a:srgbClr val="FF0000"/>
              </a:buClr>
              <a:buFontTx/>
              <a:buChar char="•"/>
            </a:pPr>
            <a:r>
              <a:rPr lang="en-US" dirty="0"/>
              <a:t>Attention Quiz</a:t>
            </a:r>
          </a:p>
        </p:txBody>
      </p:sp>
      <p:grpSp>
        <p:nvGrpSpPr>
          <p:cNvPr id="2" name="Group 9"/>
          <p:cNvGrpSpPr>
            <a:grpSpLocks/>
          </p:cNvGrpSpPr>
          <p:nvPr/>
        </p:nvGrpSpPr>
        <p:grpSpPr bwMode="auto">
          <a:xfrm>
            <a:off x="533400" y="1143000"/>
            <a:ext cx="4495800" cy="5114925"/>
            <a:chOff x="336" y="720"/>
            <a:chExt cx="2832" cy="3222"/>
          </a:xfrm>
        </p:grpSpPr>
        <p:sp>
          <p:nvSpPr>
            <p:cNvPr id="3078" name="Text Box 3"/>
            <p:cNvSpPr txBox="1">
              <a:spLocks noChangeArrowheads="1"/>
            </p:cNvSpPr>
            <p:nvPr/>
          </p:nvSpPr>
          <p:spPr bwMode="auto">
            <a:xfrm>
              <a:off x="336" y="720"/>
              <a:ext cx="2832" cy="1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0050" indent="-40005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b="1" u="sng" dirty="0"/>
                <a:t>Today’s Objectives:</a:t>
              </a:r>
              <a:endParaRPr lang="en-US" dirty="0"/>
            </a:p>
            <a:p>
              <a:pPr eaLnBrk="1" hangingPunct="1">
                <a:spcBef>
                  <a:spcPct val="50000"/>
                </a:spcBef>
              </a:pPr>
              <a:r>
                <a:rPr lang="en-US" dirty="0"/>
                <a:t>Students will be able to:</a:t>
              </a:r>
            </a:p>
            <a:p>
              <a:pPr eaLnBrk="1" hangingPunct="1">
                <a:spcBef>
                  <a:spcPct val="50000"/>
                </a:spcBef>
              </a:pPr>
              <a:r>
                <a:rPr lang="en-US" dirty="0"/>
                <a:t>a)  Apply equations of equilibrium to</a:t>
              </a:r>
              <a:br>
                <a:rPr lang="en-US" dirty="0"/>
              </a:br>
              <a:r>
                <a:rPr lang="en-US" dirty="0"/>
                <a:t>solve for unknowns, and,</a:t>
              </a:r>
            </a:p>
            <a:p>
              <a:pPr eaLnBrk="1" hangingPunct="1">
                <a:spcBef>
                  <a:spcPct val="50000"/>
                </a:spcBef>
              </a:pPr>
              <a:r>
                <a:rPr lang="en-US" dirty="0"/>
                <a:t>b)  Recognize two-force members.</a:t>
              </a:r>
            </a:p>
          </p:txBody>
        </p:sp>
        <p:pic>
          <p:nvPicPr>
            <p:cNvPr id="3079" name="Picture 8" descr="CH 5 Lif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 y="2298"/>
              <a:ext cx="2523" cy="1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itle 2"/>
          <p:cNvSpPr>
            <a:spLocks noGrp="1"/>
          </p:cNvSpPr>
          <p:nvPr>
            <p:ph type="title" idx="4294967295"/>
          </p:nvPr>
        </p:nvSpPr>
        <p:spPr/>
        <p:txBody>
          <a:bodyPr/>
          <a:lstStyle/>
          <a:p>
            <a:pPr rtl="0" eaLnBrk="1" fontAlgn="base" hangingPunct="1"/>
            <a:r>
              <a:rPr lang="en-US" sz="2400" b="1" kern="1200" dirty="0" smtClean="0">
                <a:effectLst/>
                <a:latin typeface="Times New Roman" panose="02020603050405020304" pitchFamily="18" charset="0"/>
                <a:ea typeface="+mn-ea"/>
                <a:cs typeface="+mn-cs"/>
              </a:rPr>
              <a:t>EQUATIONS  OF  EQUILIBRIUM &amp; </a:t>
            </a:r>
            <a:br>
              <a:rPr lang="en-US" sz="2400" b="1" kern="1200" dirty="0" smtClean="0">
                <a:effectLst/>
                <a:latin typeface="Times New Roman" panose="02020603050405020304" pitchFamily="18" charset="0"/>
                <a:ea typeface="+mn-ea"/>
                <a:cs typeface="+mn-cs"/>
              </a:rPr>
            </a:br>
            <a:r>
              <a:rPr lang="en-US" sz="2400" b="1" kern="1200" dirty="0" smtClean="0">
                <a:effectLst/>
                <a:latin typeface="Times New Roman" panose="02020603050405020304" pitchFamily="18" charset="0"/>
                <a:ea typeface="+mn-ea"/>
                <a:cs typeface="+mn-cs"/>
              </a:rPr>
              <a:t>TWO-</a:t>
            </a:r>
            <a:r>
              <a:rPr lang="en-US" sz="2400" b="1" kern="1200" dirty="0" smtClean="0">
                <a:effectLst/>
                <a:ea typeface="+mn-ea"/>
                <a:cs typeface="+mn-cs"/>
              </a:rPr>
              <a:t> AND  THREE-FORCE  MEMEBERS</a:t>
            </a: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2"/>
                                        </p:tgtEl>
                                        <p:attrNameLst>
                                          <p:attrName>style.visibility</p:attrName>
                                        </p:attrNameLst>
                                      </p:cBhvr>
                                      <p:to>
                                        <p:strVal val="visible"/>
                                      </p:to>
                                    </p:set>
                                    <p:anim calcmode="lin" valueType="num">
                                      <p:cBhvr additive="base">
                                        <p:cTn id="13" dur="500" fill="hold"/>
                                        <p:tgtEl>
                                          <p:spTgt spid="32772"/>
                                        </p:tgtEl>
                                        <p:attrNameLst>
                                          <p:attrName>ppt_x</p:attrName>
                                        </p:attrNameLst>
                                      </p:cBhvr>
                                      <p:tavLst>
                                        <p:tav tm="0">
                                          <p:val>
                                            <p:strVal val="0-#ppt_w/2"/>
                                          </p:val>
                                        </p:tav>
                                        <p:tav tm="100000">
                                          <p:val>
                                            <p:strVal val="#ppt_x"/>
                                          </p:val>
                                        </p:tav>
                                      </p:tavLst>
                                    </p:anim>
                                    <p:anim calcmode="lin" valueType="num">
                                      <p:cBhvr additive="base">
                                        <p:cTn id="14" dur="500" fill="hold"/>
                                        <p:tgtEl>
                                          <p:spTgt spid="327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ext Box 4"/>
          <p:cNvSpPr txBox="1">
            <a:spLocks noChangeArrowheads="1"/>
          </p:cNvSpPr>
          <p:nvPr/>
        </p:nvSpPr>
        <p:spPr bwMode="auto">
          <a:xfrm>
            <a:off x="546100" y="3793294"/>
            <a:ext cx="81534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1.   Put the x and </a:t>
            </a:r>
            <a:r>
              <a:rPr lang="en-US" sz="2400" dirty="0" smtClean="0"/>
              <a:t>y-axes </a:t>
            </a:r>
            <a:r>
              <a:rPr lang="en-US" sz="2400" dirty="0"/>
              <a:t>in the horizontal and vertical directions, respectively.</a:t>
            </a:r>
          </a:p>
          <a:p>
            <a:pPr eaLnBrk="1" hangingPunct="1">
              <a:spcBef>
                <a:spcPct val="50000"/>
              </a:spcBef>
            </a:pPr>
            <a:r>
              <a:rPr lang="en-US" sz="2400" dirty="0"/>
              <a:t>2.   Determine if there are any two-force members.</a:t>
            </a:r>
          </a:p>
          <a:p>
            <a:pPr eaLnBrk="1" hangingPunct="1">
              <a:spcBef>
                <a:spcPct val="50000"/>
              </a:spcBef>
            </a:pPr>
            <a:r>
              <a:rPr lang="en-US" sz="2400" dirty="0"/>
              <a:t>3.   Draw a complete FBD of the boom.</a:t>
            </a:r>
          </a:p>
          <a:p>
            <a:pPr eaLnBrk="1" hangingPunct="1">
              <a:spcBef>
                <a:spcPct val="50000"/>
              </a:spcBef>
            </a:pPr>
            <a:r>
              <a:rPr lang="en-US" sz="2400" dirty="0"/>
              <a:t>4.   Apply the E-of-E to solve for the unknowns.</a:t>
            </a:r>
          </a:p>
        </p:txBody>
      </p:sp>
      <p:grpSp>
        <p:nvGrpSpPr>
          <p:cNvPr id="2" name="Group 10"/>
          <p:cNvGrpSpPr>
            <a:grpSpLocks/>
          </p:cNvGrpSpPr>
          <p:nvPr/>
        </p:nvGrpSpPr>
        <p:grpSpPr bwMode="auto">
          <a:xfrm>
            <a:off x="645574" y="1063336"/>
            <a:ext cx="7933883" cy="2678113"/>
            <a:chOff x="602" y="528"/>
            <a:chExt cx="4774" cy="1687"/>
          </a:xfrm>
        </p:grpSpPr>
        <p:sp>
          <p:nvSpPr>
            <p:cNvPr id="12295" name="Text Box 3"/>
            <p:cNvSpPr txBox="1">
              <a:spLocks noChangeArrowheads="1"/>
            </p:cNvSpPr>
            <p:nvPr/>
          </p:nvSpPr>
          <p:spPr bwMode="auto">
            <a:xfrm>
              <a:off x="2964" y="528"/>
              <a:ext cx="2412" cy="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66788" indent="-966788"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b="1" dirty="0">
                  <a:solidFill>
                    <a:srgbClr val="990033"/>
                  </a:solidFill>
                </a:rPr>
                <a:t>Given</a:t>
              </a:r>
              <a:r>
                <a:rPr lang="en-US" sz="2400" dirty="0">
                  <a:solidFill>
                    <a:srgbClr val="990033"/>
                  </a:solidFill>
                </a:rPr>
                <a:t>:</a:t>
              </a:r>
              <a:r>
                <a:rPr lang="en-US" sz="2400" dirty="0"/>
                <a:t>	The 4kN load at B of the beam is supported by pins at A and </a:t>
              </a:r>
              <a:r>
                <a:rPr lang="en-US" sz="2400" dirty="0" smtClean="0"/>
                <a:t>C.</a:t>
              </a:r>
              <a:endParaRPr lang="en-US" sz="2400" dirty="0"/>
            </a:p>
            <a:p>
              <a:pPr eaLnBrk="1" hangingPunct="1">
                <a:spcBef>
                  <a:spcPct val="50000"/>
                </a:spcBef>
              </a:pPr>
              <a:r>
                <a:rPr lang="en-US" sz="2400" b="1" dirty="0">
                  <a:solidFill>
                    <a:srgbClr val="990033"/>
                  </a:solidFill>
                </a:rPr>
                <a:t>Find:</a:t>
              </a:r>
              <a:r>
                <a:rPr lang="en-US" sz="2400" dirty="0"/>
                <a:t>	The support reactions at A and C.</a:t>
              </a:r>
            </a:p>
            <a:p>
              <a:pPr eaLnBrk="1" hangingPunct="1">
                <a:spcBef>
                  <a:spcPct val="50000"/>
                </a:spcBef>
              </a:pPr>
              <a:r>
                <a:rPr lang="en-US" sz="2400" b="1" dirty="0">
                  <a:solidFill>
                    <a:srgbClr val="990033"/>
                  </a:solidFill>
                </a:rPr>
                <a:t>Plan:</a:t>
              </a:r>
            </a:p>
          </p:txBody>
        </p:sp>
        <p:pic>
          <p:nvPicPr>
            <p:cNvPr id="12296" name="Picture 9" descr="CH 5 Beam Examp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 y="598"/>
              <a:ext cx="2157" cy="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itle 2"/>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EXAMPLE</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64"/>
                                        </p:tgtEl>
                                        <p:attrNameLst>
                                          <p:attrName>style.visibility</p:attrName>
                                        </p:attrNameLst>
                                      </p:cBhvr>
                                      <p:to>
                                        <p:strVal val="visible"/>
                                      </p:to>
                                    </p:set>
                                    <p:anim calcmode="lin" valueType="num">
                                      <p:cBhvr additive="base">
                                        <p:cTn id="13" dur="500" fill="hold"/>
                                        <p:tgtEl>
                                          <p:spTgt spid="40964"/>
                                        </p:tgtEl>
                                        <p:attrNameLst>
                                          <p:attrName>ppt_x</p:attrName>
                                        </p:attrNameLst>
                                      </p:cBhvr>
                                      <p:tavLst>
                                        <p:tav tm="0">
                                          <p:val>
                                            <p:strVal val="0-#ppt_w/2"/>
                                          </p:val>
                                        </p:tav>
                                        <p:tav tm="100000">
                                          <p:val>
                                            <p:strVal val="#ppt_x"/>
                                          </p:val>
                                        </p:tav>
                                      </p:tavLst>
                                    </p:anim>
                                    <p:anim calcmode="lin" valueType="num">
                                      <p:cBhvr additive="base">
                                        <p:cTn id="14" dur="500" fill="hold"/>
                                        <p:tgtEl>
                                          <p:spTgt spid="409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 Box 4"/>
          <p:cNvSpPr txBox="1">
            <a:spLocks noChangeArrowheads="1"/>
          </p:cNvSpPr>
          <p:nvPr/>
        </p:nvSpPr>
        <p:spPr bwMode="auto">
          <a:xfrm>
            <a:off x="527050" y="5703889"/>
            <a:ext cx="83820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Note that the </a:t>
            </a:r>
            <a:r>
              <a:rPr lang="en-US" u="sng" dirty="0">
                <a:solidFill>
                  <a:srgbClr val="0000FA"/>
                </a:solidFill>
              </a:rPr>
              <a:t>negative</a:t>
            </a:r>
            <a:r>
              <a:rPr lang="en-US" dirty="0"/>
              <a:t> signs means that the reactions have the </a:t>
            </a:r>
            <a:r>
              <a:rPr lang="en-US" u="sng" dirty="0">
                <a:solidFill>
                  <a:srgbClr val="0000FA"/>
                </a:solidFill>
              </a:rPr>
              <a:t>opposite</a:t>
            </a:r>
            <a:r>
              <a:rPr lang="en-US" dirty="0">
                <a:solidFill>
                  <a:srgbClr val="0000FA"/>
                </a:solidFill>
              </a:rPr>
              <a:t> </a:t>
            </a:r>
            <a:r>
              <a:rPr lang="en-US" dirty="0" smtClean="0"/>
              <a:t>directions to </a:t>
            </a:r>
            <a:r>
              <a:rPr lang="en-US" dirty="0"/>
              <a:t>that </a:t>
            </a:r>
            <a:r>
              <a:rPr lang="en-US" dirty="0" smtClean="0"/>
              <a:t>assumed (as originally shown </a:t>
            </a:r>
            <a:r>
              <a:rPr lang="en-US" dirty="0"/>
              <a:t>on </a:t>
            </a:r>
            <a:r>
              <a:rPr lang="en-US" dirty="0" smtClean="0"/>
              <a:t>FBD).</a:t>
            </a:r>
            <a:endParaRPr lang="en-US" dirty="0">
              <a:cs typeface="Times New Roman" pitchFamily="18" charset="0"/>
            </a:endParaRPr>
          </a:p>
        </p:txBody>
      </p:sp>
      <p:sp>
        <p:nvSpPr>
          <p:cNvPr id="41988" name="Text Box 4"/>
          <p:cNvSpPr txBox="1">
            <a:spLocks noChangeArrowheads="1"/>
          </p:cNvSpPr>
          <p:nvPr/>
        </p:nvSpPr>
        <p:spPr bwMode="auto">
          <a:xfrm>
            <a:off x="447675" y="2941638"/>
            <a:ext cx="86963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b="1" u="sng" dirty="0"/>
              <a:t>Note:</a:t>
            </a:r>
            <a:r>
              <a:rPr lang="en-US" dirty="0"/>
              <a:t> Upon recognizing CD as a two-force member, the number of unknowns at C </a:t>
            </a:r>
            <a:r>
              <a:rPr lang="en-US" dirty="0" smtClean="0"/>
              <a:t>is reduced </a:t>
            </a:r>
            <a:r>
              <a:rPr lang="en-US" dirty="0"/>
              <a:t>from two to one.  Now, using E-o-f E, we get,</a:t>
            </a:r>
            <a:endParaRPr lang="en-US" dirty="0">
              <a:cs typeface="Times New Roman" pitchFamily="18" charset="0"/>
            </a:endParaRPr>
          </a:p>
        </p:txBody>
      </p:sp>
      <p:sp>
        <p:nvSpPr>
          <p:cNvPr id="42005" name="Text Box 21"/>
          <p:cNvSpPr txBox="1">
            <a:spLocks noChangeArrowheads="1"/>
          </p:cNvSpPr>
          <p:nvPr/>
        </p:nvSpPr>
        <p:spPr bwMode="auto">
          <a:xfrm>
            <a:off x="477838" y="4662489"/>
            <a:ext cx="8229600"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sym typeface="Symbol" pitchFamily="18" charset="2"/>
              </a:rPr>
              <a:t></a:t>
            </a:r>
            <a:r>
              <a:rPr lang="en-US" dirty="0"/>
              <a:t> </a:t>
            </a:r>
            <a:r>
              <a:rPr lang="en-US" dirty="0" smtClean="0"/>
              <a:t>+ </a:t>
            </a:r>
            <a:r>
              <a:rPr lang="en-US" dirty="0" smtClean="0">
                <a:sym typeface="Symbol" pitchFamily="18" charset="2"/>
              </a:rPr>
              <a:t></a:t>
            </a:r>
            <a:r>
              <a:rPr lang="en-US" dirty="0">
                <a:sym typeface="Symbol" pitchFamily="18" charset="2"/>
              </a:rPr>
              <a:t>F</a:t>
            </a:r>
            <a:r>
              <a:rPr lang="en-US" baseline="-25000" dirty="0">
                <a:sym typeface="Symbol" pitchFamily="18" charset="2"/>
              </a:rPr>
              <a:t>X</a:t>
            </a:r>
            <a:r>
              <a:rPr lang="en-US" dirty="0">
                <a:sym typeface="Symbol" pitchFamily="18" charset="2"/>
              </a:rPr>
              <a:t>  =  A</a:t>
            </a:r>
            <a:r>
              <a:rPr lang="en-US" baseline="-25000" dirty="0">
                <a:sym typeface="Symbol" pitchFamily="18" charset="2"/>
              </a:rPr>
              <a:t>X</a:t>
            </a:r>
            <a:r>
              <a:rPr lang="en-US" dirty="0">
                <a:sym typeface="Symbol" pitchFamily="18" charset="2"/>
              </a:rPr>
              <a:t>   + 11.31 cos 45   =   0;      </a:t>
            </a:r>
            <a:r>
              <a:rPr lang="en-US" u="sng" dirty="0">
                <a:solidFill>
                  <a:srgbClr val="0000FA"/>
                </a:solidFill>
                <a:sym typeface="Symbol" pitchFamily="18" charset="2"/>
              </a:rPr>
              <a:t>A</a:t>
            </a:r>
            <a:r>
              <a:rPr lang="en-US" u="sng" baseline="-25000" dirty="0">
                <a:solidFill>
                  <a:srgbClr val="0000FA"/>
                </a:solidFill>
                <a:sym typeface="Symbol" pitchFamily="18" charset="2"/>
              </a:rPr>
              <a:t>X</a:t>
            </a:r>
            <a:r>
              <a:rPr lang="en-US" u="sng" dirty="0">
                <a:solidFill>
                  <a:srgbClr val="0000FA"/>
                </a:solidFill>
                <a:sym typeface="Symbol" pitchFamily="18" charset="2"/>
              </a:rPr>
              <a:t> </a:t>
            </a:r>
            <a:r>
              <a:rPr lang="en-US" u="sng" dirty="0" smtClean="0">
                <a:solidFill>
                  <a:srgbClr val="0000FA"/>
                </a:solidFill>
                <a:sym typeface="Symbol" pitchFamily="18" charset="2"/>
              </a:rPr>
              <a:t>=  </a:t>
            </a:r>
            <a:r>
              <a:rPr lang="en-US" u="sng" dirty="0" smtClean="0">
                <a:solidFill>
                  <a:srgbClr val="0000FA"/>
                </a:solidFill>
                <a:cs typeface="Times New Roman" pitchFamily="18" charset="0"/>
              </a:rPr>
              <a:t>– </a:t>
            </a:r>
            <a:r>
              <a:rPr lang="en-US" u="sng" dirty="0">
                <a:solidFill>
                  <a:srgbClr val="0000FA"/>
                </a:solidFill>
                <a:cs typeface="Times New Roman" pitchFamily="18" charset="0"/>
              </a:rPr>
              <a:t>8.00  </a:t>
            </a:r>
            <a:r>
              <a:rPr lang="en-US" u="sng" dirty="0" err="1">
                <a:solidFill>
                  <a:srgbClr val="0000FA"/>
                </a:solidFill>
                <a:cs typeface="Times New Roman" pitchFamily="18" charset="0"/>
              </a:rPr>
              <a:t>kN</a:t>
            </a:r>
            <a:endParaRPr lang="en-US" u="sng" dirty="0">
              <a:solidFill>
                <a:srgbClr val="0000FA"/>
              </a:solidFill>
              <a:cs typeface="Times New Roman" pitchFamily="18" charset="0"/>
            </a:endParaRPr>
          </a:p>
          <a:p>
            <a:pPr eaLnBrk="1" hangingPunct="1">
              <a:spcBef>
                <a:spcPct val="50000"/>
              </a:spcBef>
            </a:pPr>
            <a:r>
              <a:rPr lang="en-US" dirty="0">
                <a:cs typeface="Times New Roman" pitchFamily="18" charset="0"/>
                <a:sym typeface="Symbol" pitchFamily="18" charset="2"/>
              </a:rPr>
              <a:t></a:t>
            </a:r>
            <a:r>
              <a:rPr lang="en-US" dirty="0">
                <a:cs typeface="Times New Roman" pitchFamily="18" charset="0"/>
              </a:rPr>
              <a:t>  +  </a:t>
            </a:r>
            <a:r>
              <a:rPr lang="en-US" dirty="0">
                <a:sym typeface="Symbol" pitchFamily="18" charset="2"/>
              </a:rPr>
              <a:t>F</a:t>
            </a:r>
            <a:r>
              <a:rPr lang="en-US" baseline="-25000" dirty="0">
                <a:sym typeface="Symbol" pitchFamily="18" charset="2"/>
              </a:rPr>
              <a:t>Y</a:t>
            </a:r>
            <a:r>
              <a:rPr lang="en-US" dirty="0">
                <a:sym typeface="Symbol" pitchFamily="18" charset="2"/>
              </a:rPr>
              <a:t>  =  A</a:t>
            </a:r>
            <a:r>
              <a:rPr lang="en-US" baseline="-25000" dirty="0">
                <a:sym typeface="Symbol" pitchFamily="18" charset="2"/>
              </a:rPr>
              <a:t>Y</a:t>
            </a:r>
            <a:r>
              <a:rPr lang="en-US" dirty="0">
                <a:sym typeface="Symbol" pitchFamily="18" charset="2"/>
              </a:rPr>
              <a:t>  + 11.31 sin 45 </a:t>
            </a:r>
            <a:r>
              <a:rPr lang="en-US" dirty="0">
                <a:cs typeface="Times New Roman" pitchFamily="18" charset="0"/>
              </a:rPr>
              <a:t>– 4 = 0;      </a:t>
            </a:r>
            <a:r>
              <a:rPr lang="en-US" u="sng" dirty="0">
                <a:solidFill>
                  <a:srgbClr val="0000FA"/>
                </a:solidFill>
                <a:sym typeface="Symbol" pitchFamily="18" charset="2"/>
              </a:rPr>
              <a:t>A</a:t>
            </a:r>
            <a:r>
              <a:rPr lang="en-US" u="sng" baseline="-25000" dirty="0">
                <a:solidFill>
                  <a:srgbClr val="0000FA"/>
                </a:solidFill>
                <a:sym typeface="Symbol" pitchFamily="18" charset="2"/>
              </a:rPr>
              <a:t>Y</a:t>
            </a:r>
            <a:r>
              <a:rPr lang="en-US" u="sng" dirty="0">
                <a:solidFill>
                  <a:srgbClr val="0000FA"/>
                </a:solidFill>
                <a:sym typeface="Symbol" pitchFamily="18" charset="2"/>
              </a:rPr>
              <a:t> = </a:t>
            </a:r>
            <a:r>
              <a:rPr lang="en-US" u="sng" dirty="0">
                <a:solidFill>
                  <a:srgbClr val="0000FA"/>
                </a:solidFill>
              </a:rPr>
              <a:t> </a:t>
            </a:r>
            <a:r>
              <a:rPr lang="en-US" u="sng" dirty="0">
                <a:solidFill>
                  <a:srgbClr val="0000FA"/>
                </a:solidFill>
                <a:cs typeface="Times New Roman" pitchFamily="18" charset="0"/>
              </a:rPr>
              <a:t>– 4.00  </a:t>
            </a:r>
            <a:r>
              <a:rPr lang="en-US" u="sng" dirty="0" err="1">
                <a:solidFill>
                  <a:srgbClr val="0000FA"/>
                </a:solidFill>
                <a:cs typeface="Times New Roman" pitchFamily="18" charset="0"/>
              </a:rPr>
              <a:t>kN</a:t>
            </a:r>
            <a:endParaRPr lang="en-US" u="sng" dirty="0">
              <a:solidFill>
                <a:srgbClr val="0000FA"/>
              </a:solidFill>
              <a:cs typeface="Times New Roman" pitchFamily="18" charset="0"/>
            </a:endParaRPr>
          </a:p>
        </p:txBody>
      </p:sp>
      <p:grpSp>
        <p:nvGrpSpPr>
          <p:cNvPr id="2" name="Group 60"/>
          <p:cNvGrpSpPr>
            <a:grpSpLocks/>
          </p:cNvGrpSpPr>
          <p:nvPr/>
        </p:nvGrpSpPr>
        <p:grpSpPr bwMode="auto">
          <a:xfrm>
            <a:off x="436563" y="3728529"/>
            <a:ext cx="8305800" cy="846638"/>
            <a:chOff x="436652" y="3728663"/>
            <a:chExt cx="8305800" cy="846386"/>
          </a:xfrm>
        </p:grpSpPr>
        <p:sp>
          <p:nvSpPr>
            <p:cNvPr id="13346" name="Text Box 14"/>
            <p:cNvSpPr txBox="1">
              <a:spLocks noChangeArrowheads="1"/>
            </p:cNvSpPr>
            <p:nvPr/>
          </p:nvSpPr>
          <p:spPr bwMode="auto">
            <a:xfrm>
              <a:off x="436652" y="3728663"/>
              <a:ext cx="8305800"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   +  </a:t>
              </a:r>
              <a:r>
                <a:rPr lang="en-US" dirty="0">
                  <a:sym typeface="Symbol" pitchFamily="18" charset="2"/>
                </a:rPr>
                <a:t></a:t>
              </a:r>
              <a:r>
                <a:rPr lang="en-US" dirty="0"/>
                <a:t>M</a:t>
              </a:r>
              <a:r>
                <a:rPr lang="en-US" baseline="-25000" dirty="0"/>
                <a:t>A</a:t>
              </a:r>
              <a:r>
                <a:rPr lang="en-US" dirty="0"/>
                <a:t>  =  </a:t>
              </a:r>
              <a:r>
                <a:rPr lang="en-US" dirty="0" smtClean="0"/>
                <a:t>F</a:t>
              </a:r>
              <a:r>
                <a:rPr lang="en-US" baseline="-25000" dirty="0" smtClean="0"/>
                <a:t>CD</a:t>
              </a:r>
              <a:r>
                <a:rPr lang="en-US" dirty="0" smtClean="0"/>
                <a:t> </a:t>
              </a:r>
              <a:r>
                <a:rPr lang="en-US" dirty="0"/>
                <a:t>sin 45</a:t>
              </a:r>
              <a:r>
                <a:rPr lang="en-US" dirty="0">
                  <a:sym typeface="Symbol" pitchFamily="18" charset="2"/>
                </a:rPr>
                <a:t></a:t>
              </a:r>
              <a:r>
                <a:rPr lang="en-US" dirty="0"/>
                <a:t> </a:t>
              </a:r>
              <a:r>
                <a:rPr lang="en-US" dirty="0" smtClean="0">
                  <a:sym typeface="Symbol"/>
                </a:rPr>
                <a:t></a:t>
              </a:r>
              <a:r>
                <a:rPr lang="en-US" dirty="0" smtClean="0"/>
                <a:t> </a:t>
              </a:r>
              <a:r>
                <a:rPr lang="en-US" dirty="0"/>
                <a:t>1.5 </a:t>
              </a:r>
              <a:r>
                <a:rPr lang="en-US" dirty="0">
                  <a:cs typeface="Times New Roman" pitchFamily="18" charset="0"/>
                </a:rPr>
                <a:t>– 4 </a:t>
              </a:r>
              <a:r>
                <a:rPr lang="en-US" dirty="0">
                  <a:sym typeface="Symbol"/>
                </a:rPr>
                <a:t></a:t>
              </a:r>
              <a:r>
                <a:rPr lang="en-US" dirty="0" smtClean="0"/>
                <a:t> </a:t>
              </a:r>
              <a:r>
                <a:rPr lang="en-US" dirty="0"/>
                <a:t>3 </a:t>
              </a:r>
              <a:r>
                <a:rPr lang="en-US" dirty="0">
                  <a:cs typeface="Times New Roman" pitchFamily="18" charset="0"/>
                </a:rPr>
                <a:t>=  0</a:t>
              </a:r>
              <a:endParaRPr lang="en-US" dirty="0"/>
            </a:p>
            <a:p>
              <a:pPr eaLnBrk="1" hangingPunct="1">
                <a:spcBef>
                  <a:spcPts val="600"/>
                </a:spcBef>
              </a:pPr>
              <a:r>
                <a:rPr lang="en-US" dirty="0"/>
                <a:t>            </a:t>
              </a:r>
              <a:r>
                <a:rPr lang="en-US" dirty="0" smtClean="0"/>
                <a:t>F</a:t>
              </a:r>
              <a:r>
                <a:rPr lang="en-US" baseline="-25000" dirty="0"/>
                <a:t>C</a:t>
              </a:r>
              <a:r>
                <a:rPr lang="en-US" baseline="-25000" dirty="0" smtClean="0"/>
                <a:t>D</a:t>
              </a:r>
              <a:r>
                <a:rPr lang="en-US" dirty="0" smtClean="0"/>
                <a:t>  </a:t>
              </a:r>
              <a:r>
                <a:rPr lang="en-US" dirty="0"/>
                <a:t>=  11.31 </a:t>
              </a:r>
              <a:r>
                <a:rPr lang="en-US" dirty="0" err="1"/>
                <a:t>kN</a:t>
              </a:r>
              <a:r>
                <a:rPr lang="en-US" dirty="0"/>
                <a:t>  or   </a:t>
              </a:r>
              <a:r>
                <a:rPr lang="en-US" u="sng" dirty="0">
                  <a:solidFill>
                    <a:srgbClr val="0000FA"/>
                  </a:solidFill>
                </a:rPr>
                <a:t>11.3 </a:t>
              </a:r>
              <a:r>
                <a:rPr lang="en-US" u="sng" dirty="0" err="1">
                  <a:solidFill>
                    <a:srgbClr val="0000FA"/>
                  </a:solidFill>
                </a:rPr>
                <a:t>kN</a:t>
              </a:r>
              <a:endParaRPr lang="en-US" u="sng" dirty="0">
                <a:solidFill>
                  <a:srgbClr val="0000FA"/>
                </a:solidFill>
              </a:endParaRPr>
            </a:p>
          </p:txBody>
        </p:sp>
        <p:sp>
          <p:nvSpPr>
            <p:cNvPr id="13347" name="Freeform 63"/>
            <p:cNvSpPr>
              <a:spLocks/>
            </p:cNvSpPr>
            <p:nvPr/>
          </p:nvSpPr>
          <p:spPr bwMode="auto">
            <a:xfrm>
              <a:off x="627418" y="3779631"/>
              <a:ext cx="88900" cy="304800"/>
            </a:xfrm>
            <a:custGeom>
              <a:avLst/>
              <a:gdLst>
                <a:gd name="T0" fmla="*/ 2147483647 w 56"/>
                <a:gd name="T1" fmla="*/ 0 h 192"/>
                <a:gd name="T2" fmla="*/ 2147483647 w 56"/>
                <a:gd name="T3" fmla="*/ 2147483647 h 192"/>
                <a:gd name="T4" fmla="*/ 2147483647 w 56"/>
                <a:gd name="T5" fmla="*/ 2147483647 h 192"/>
                <a:gd name="T6" fmla="*/ 2147483647 w 56"/>
                <a:gd name="T7" fmla="*/ 2147483647 h 192"/>
                <a:gd name="T8" fmla="*/ 0 60000 65536"/>
                <a:gd name="T9" fmla="*/ 0 60000 65536"/>
                <a:gd name="T10" fmla="*/ 0 60000 65536"/>
                <a:gd name="T11" fmla="*/ 0 60000 65536"/>
                <a:gd name="T12" fmla="*/ 0 w 56"/>
                <a:gd name="T13" fmla="*/ 0 h 192"/>
                <a:gd name="T14" fmla="*/ 56 w 56"/>
                <a:gd name="T15" fmla="*/ 192 h 192"/>
              </a:gdLst>
              <a:ahLst/>
              <a:cxnLst>
                <a:cxn ang="T8">
                  <a:pos x="T0" y="T1"/>
                </a:cxn>
                <a:cxn ang="T9">
                  <a:pos x="T2" y="T3"/>
                </a:cxn>
                <a:cxn ang="T10">
                  <a:pos x="T4" y="T5"/>
                </a:cxn>
                <a:cxn ang="T11">
                  <a:pos x="T6" y="T7"/>
                </a:cxn>
              </a:cxnLst>
              <a:rect l="T12" t="T13" r="T14" b="T15"/>
              <a:pathLst>
                <a:path w="56" h="192">
                  <a:moveTo>
                    <a:pt x="56" y="0"/>
                  </a:moveTo>
                  <a:cubicBezTo>
                    <a:pt x="36" y="12"/>
                    <a:pt x="16" y="24"/>
                    <a:pt x="8" y="48"/>
                  </a:cubicBezTo>
                  <a:cubicBezTo>
                    <a:pt x="0" y="72"/>
                    <a:pt x="0" y="120"/>
                    <a:pt x="8" y="144"/>
                  </a:cubicBezTo>
                  <a:cubicBezTo>
                    <a:pt x="16" y="168"/>
                    <a:pt x="48" y="184"/>
                    <a:pt x="56" y="192"/>
                  </a:cubicBezTo>
                </a:path>
              </a:pathLst>
            </a:custGeom>
            <a:noFill/>
            <a:ln w="9525">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13322" name="Group 58"/>
          <p:cNvGrpSpPr>
            <a:grpSpLocks/>
          </p:cNvGrpSpPr>
          <p:nvPr/>
        </p:nvGrpSpPr>
        <p:grpSpPr bwMode="auto">
          <a:xfrm>
            <a:off x="4257675" y="1055341"/>
            <a:ext cx="4149725" cy="1851025"/>
            <a:chOff x="4729536" y="970052"/>
            <a:chExt cx="4151243" cy="1850205"/>
          </a:xfrm>
        </p:grpSpPr>
        <p:sp>
          <p:nvSpPr>
            <p:cNvPr id="13325" name="Text Box 132"/>
            <p:cNvSpPr txBox="1">
              <a:spLocks noChangeArrowheads="1"/>
            </p:cNvSpPr>
            <p:nvPr/>
          </p:nvSpPr>
          <p:spPr bwMode="auto">
            <a:xfrm>
              <a:off x="5605409" y="970052"/>
              <a:ext cx="22140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u="sng"/>
                <a:t>FBD of the beam:</a:t>
              </a:r>
              <a:endParaRPr lang="en-US"/>
            </a:p>
          </p:txBody>
        </p:sp>
        <p:grpSp>
          <p:nvGrpSpPr>
            <p:cNvPr id="13326" name="Group 56"/>
            <p:cNvGrpSpPr>
              <a:grpSpLocks/>
            </p:cNvGrpSpPr>
            <p:nvPr/>
          </p:nvGrpSpPr>
          <p:grpSpPr bwMode="auto">
            <a:xfrm>
              <a:off x="4729536" y="1399854"/>
              <a:ext cx="4151243" cy="1420403"/>
              <a:chOff x="712341" y="1143000"/>
              <a:chExt cx="4151243" cy="1420403"/>
            </a:xfrm>
          </p:grpSpPr>
          <p:sp>
            <p:nvSpPr>
              <p:cNvPr id="13327" name="Text Box 101"/>
              <p:cNvSpPr txBox="1">
                <a:spLocks noChangeArrowheads="1"/>
              </p:cNvSpPr>
              <p:nvPr/>
            </p:nvSpPr>
            <p:spPr bwMode="auto">
              <a:xfrm>
                <a:off x="712341" y="1522680"/>
                <a:ext cx="500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b="1"/>
                  <a:t>A</a:t>
                </a:r>
                <a:r>
                  <a:rPr lang="en-US" sz="1800" b="1" baseline="-25000"/>
                  <a:t>X</a:t>
                </a:r>
                <a:endParaRPr lang="en-US" sz="1800" b="1"/>
              </a:p>
            </p:txBody>
          </p:sp>
          <p:sp>
            <p:nvSpPr>
              <p:cNvPr id="13328" name="Line 105"/>
              <p:cNvSpPr>
                <a:spLocks noChangeShapeType="1"/>
              </p:cNvSpPr>
              <p:nvPr/>
            </p:nvSpPr>
            <p:spPr bwMode="auto">
              <a:xfrm flipH="1">
                <a:off x="2195834" y="1888929"/>
                <a:ext cx="428625" cy="441325"/>
              </a:xfrm>
              <a:prstGeom prst="line">
                <a:avLst/>
              </a:prstGeom>
              <a:noFill/>
              <a:ln w="38100">
                <a:solidFill>
                  <a:srgbClr val="FF0000"/>
                </a:solidFill>
                <a:round/>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13329" name="Line 106"/>
              <p:cNvSpPr>
                <a:spLocks noChangeShapeType="1"/>
              </p:cNvSpPr>
              <p:nvPr/>
            </p:nvSpPr>
            <p:spPr bwMode="auto">
              <a:xfrm>
                <a:off x="2617740" y="1502596"/>
                <a:ext cx="9525" cy="3349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3330" name="Line 112"/>
              <p:cNvSpPr>
                <a:spLocks noChangeShapeType="1"/>
              </p:cNvSpPr>
              <p:nvPr/>
            </p:nvSpPr>
            <p:spPr bwMode="auto">
              <a:xfrm>
                <a:off x="802402" y="1856359"/>
                <a:ext cx="57150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331" name="Line 115"/>
              <p:cNvSpPr>
                <a:spLocks noChangeShapeType="1"/>
              </p:cNvSpPr>
              <p:nvPr/>
            </p:nvSpPr>
            <p:spPr bwMode="auto">
              <a:xfrm>
                <a:off x="1384175" y="1343115"/>
                <a:ext cx="0" cy="441325"/>
              </a:xfrm>
              <a:prstGeom prst="line">
                <a:avLst/>
              </a:prstGeom>
              <a:noFill/>
              <a:ln w="38100">
                <a:solidFill>
                  <a:srgbClr val="FF0000"/>
                </a:solidFill>
                <a:round/>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13332" name="Freeform 117"/>
              <p:cNvSpPr>
                <a:spLocks/>
              </p:cNvSpPr>
              <p:nvPr/>
            </p:nvSpPr>
            <p:spPr bwMode="auto">
              <a:xfrm>
                <a:off x="2297613" y="1888930"/>
                <a:ext cx="71438" cy="220663"/>
              </a:xfrm>
              <a:custGeom>
                <a:avLst/>
                <a:gdLst>
                  <a:gd name="T0" fmla="*/ 2147483647 w 112"/>
                  <a:gd name="T1" fmla="*/ 0 h 144"/>
                  <a:gd name="T2" fmla="*/ 2147483647 w 112"/>
                  <a:gd name="T3" fmla="*/ 2147483647 h 144"/>
                  <a:gd name="T4" fmla="*/ 2147483647 w 112"/>
                  <a:gd name="T5" fmla="*/ 2147483647 h 144"/>
                  <a:gd name="T6" fmla="*/ 0 60000 65536"/>
                  <a:gd name="T7" fmla="*/ 0 60000 65536"/>
                  <a:gd name="T8" fmla="*/ 0 60000 65536"/>
                  <a:gd name="T9" fmla="*/ 0 w 112"/>
                  <a:gd name="T10" fmla="*/ 0 h 144"/>
                  <a:gd name="T11" fmla="*/ 112 w 112"/>
                  <a:gd name="T12" fmla="*/ 144 h 144"/>
                </a:gdLst>
                <a:ahLst/>
                <a:cxnLst>
                  <a:cxn ang="T6">
                    <a:pos x="T0" y="T1"/>
                  </a:cxn>
                  <a:cxn ang="T7">
                    <a:pos x="T2" y="T3"/>
                  </a:cxn>
                  <a:cxn ang="T8">
                    <a:pos x="T4" y="T5"/>
                  </a:cxn>
                </a:cxnLst>
                <a:rect l="T9" t="T10" r="T11" b="T12"/>
                <a:pathLst>
                  <a:path w="112" h="144">
                    <a:moveTo>
                      <a:pt x="16" y="0"/>
                    </a:moveTo>
                    <a:cubicBezTo>
                      <a:pt x="8" y="36"/>
                      <a:pt x="0" y="72"/>
                      <a:pt x="16" y="96"/>
                    </a:cubicBezTo>
                    <a:cubicBezTo>
                      <a:pt x="32" y="120"/>
                      <a:pt x="72" y="132"/>
                      <a:pt x="112" y="144"/>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3333" name="Text Box 118"/>
              <p:cNvSpPr txBox="1">
                <a:spLocks noChangeArrowheads="1"/>
              </p:cNvSpPr>
              <p:nvPr/>
            </p:nvSpPr>
            <p:spPr bwMode="auto">
              <a:xfrm>
                <a:off x="942387" y="1143000"/>
                <a:ext cx="500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b="1"/>
                  <a:t>A</a:t>
                </a:r>
                <a:r>
                  <a:rPr lang="en-US" sz="1800" b="1" baseline="-25000"/>
                  <a:t>Y</a:t>
                </a:r>
                <a:endParaRPr lang="en-US" sz="1800" b="1"/>
              </a:p>
            </p:txBody>
          </p:sp>
          <p:sp>
            <p:nvSpPr>
              <p:cNvPr id="13334" name="Text Box 119"/>
              <p:cNvSpPr txBox="1">
                <a:spLocks noChangeArrowheads="1"/>
              </p:cNvSpPr>
              <p:nvPr/>
            </p:nvSpPr>
            <p:spPr bwMode="auto">
              <a:xfrm>
                <a:off x="1271160" y="1861727"/>
                <a:ext cx="285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b="1"/>
                  <a:t>A</a:t>
                </a:r>
              </a:p>
            </p:txBody>
          </p:sp>
          <p:sp>
            <p:nvSpPr>
              <p:cNvPr id="13335" name="Text Box 123"/>
              <p:cNvSpPr txBox="1">
                <a:spLocks noChangeArrowheads="1"/>
              </p:cNvSpPr>
              <p:nvPr/>
            </p:nvSpPr>
            <p:spPr bwMode="auto">
              <a:xfrm>
                <a:off x="1658367" y="1333482"/>
                <a:ext cx="7858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400"/>
                  <a:t>1.5 m</a:t>
                </a:r>
              </a:p>
            </p:txBody>
          </p:sp>
          <p:sp>
            <p:nvSpPr>
              <p:cNvPr id="13336" name="Text Box 124"/>
              <p:cNvSpPr txBox="1">
                <a:spLocks noChangeArrowheads="1"/>
              </p:cNvSpPr>
              <p:nvPr/>
            </p:nvSpPr>
            <p:spPr bwMode="auto">
              <a:xfrm>
                <a:off x="2583843" y="1827284"/>
                <a:ext cx="4286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b="1" dirty="0"/>
                  <a:t>C</a:t>
                </a:r>
              </a:p>
            </p:txBody>
          </p:sp>
          <p:sp>
            <p:nvSpPr>
              <p:cNvPr id="13337" name="Text Box 126"/>
              <p:cNvSpPr txBox="1">
                <a:spLocks noChangeArrowheads="1"/>
              </p:cNvSpPr>
              <p:nvPr/>
            </p:nvSpPr>
            <p:spPr bwMode="auto">
              <a:xfrm>
                <a:off x="3714804" y="1885129"/>
                <a:ext cx="3571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b="1"/>
                  <a:t>B</a:t>
                </a:r>
              </a:p>
            </p:txBody>
          </p:sp>
          <p:sp>
            <p:nvSpPr>
              <p:cNvPr id="13338" name="Text Box 127"/>
              <p:cNvSpPr txBox="1">
                <a:spLocks noChangeArrowheads="1"/>
              </p:cNvSpPr>
              <p:nvPr/>
            </p:nvSpPr>
            <p:spPr bwMode="auto">
              <a:xfrm>
                <a:off x="3934896" y="1259048"/>
                <a:ext cx="928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600"/>
                  <a:t>4 kN</a:t>
                </a:r>
              </a:p>
            </p:txBody>
          </p:sp>
          <p:sp>
            <p:nvSpPr>
              <p:cNvPr id="13339" name="Text Box 129"/>
              <p:cNvSpPr txBox="1">
                <a:spLocks noChangeArrowheads="1"/>
              </p:cNvSpPr>
              <p:nvPr/>
            </p:nvSpPr>
            <p:spPr bwMode="auto">
              <a:xfrm>
                <a:off x="2278509" y="2196690"/>
                <a:ext cx="6429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b="1" dirty="0" smtClean="0"/>
                  <a:t>F</a:t>
                </a:r>
                <a:r>
                  <a:rPr lang="en-US" sz="1800" b="1" baseline="-25000" dirty="0" smtClean="0"/>
                  <a:t>CD</a:t>
                </a:r>
                <a:endParaRPr lang="en-US" sz="1800" b="1" dirty="0"/>
              </a:p>
            </p:txBody>
          </p:sp>
          <p:sp>
            <p:nvSpPr>
              <p:cNvPr id="13340" name="Text Box 131"/>
              <p:cNvSpPr txBox="1">
                <a:spLocks noChangeArrowheads="1"/>
              </p:cNvSpPr>
              <p:nvPr/>
            </p:nvSpPr>
            <p:spPr bwMode="auto">
              <a:xfrm>
                <a:off x="1932397" y="1914418"/>
                <a:ext cx="4286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200"/>
                  <a:t>45</a:t>
                </a:r>
                <a:r>
                  <a:rPr lang="en-US" sz="1200">
                    <a:cs typeface="Times New Roman" pitchFamily="18" charset="0"/>
                  </a:rPr>
                  <a:t>°</a:t>
                </a:r>
                <a:endParaRPr lang="en-US" sz="1200"/>
              </a:p>
            </p:txBody>
          </p:sp>
          <p:cxnSp>
            <p:nvCxnSpPr>
              <p:cNvPr id="13341" name="Straight Connector 48"/>
              <p:cNvCxnSpPr>
                <a:cxnSpLocks noChangeShapeType="1"/>
              </p:cNvCxnSpPr>
              <p:nvPr/>
            </p:nvCxnSpPr>
            <p:spPr bwMode="auto">
              <a:xfrm flipV="1">
                <a:off x="1407560" y="1849898"/>
                <a:ext cx="2496620" cy="10275"/>
              </a:xfrm>
              <a:prstGeom prst="line">
                <a:avLst/>
              </a:prstGeom>
              <a:noFill/>
              <a:ln w="57150" algn="ctr">
                <a:solidFill>
                  <a:schemeClr val="tx1"/>
                </a:solidFill>
                <a:round/>
                <a:headEnd/>
                <a:tailEnd/>
              </a:ln>
              <a:extLst>
                <a:ext uri="{909E8E84-426E-40DD-AFC4-6F175D3DCCD1}">
                  <a14:hiddenFill xmlns:a14="http://schemas.microsoft.com/office/drawing/2010/main">
                    <a:noFill/>
                  </a14:hiddenFill>
                </a:ext>
              </a:extLst>
            </p:spPr>
          </p:cxnSp>
          <p:sp>
            <p:nvSpPr>
              <p:cNvPr id="13342" name="Line 104"/>
              <p:cNvSpPr>
                <a:spLocks noChangeShapeType="1"/>
              </p:cNvSpPr>
              <p:nvPr/>
            </p:nvSpPr>
            <p:spPr bwMode="auto">
              <a:xfrm flipH="1">
                <a:off x="3902467" y="1260492"/>
                <a:ext cx="9525" cy="503238"/>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cxnSp>
            <p:nvCxnSpPr>
              <p:cNvPr id="13343" name="Straight Arrow Connector 53"/>
              <p:cNvCxnSpPr>
                <a:cxnSpLocks noChangeShapeType="1"/>
              </p:cNvCxnSpPr>
              <p:nvPr/>
            </p:nvCxnSpPr>
            <p:spPr bwMode="auto">
              <a:xfrm>
                <a:off x="2599362" y="1643865"/>
                <a:ext cx="1294544" cy="1588"/>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13344" name="Straight Arrow Connector 54"/>
              <p:cNvCxnSpPr>
                <a:cxnSpLocks noChangeShapeType="1"/>
              </p:cNvCxnSpPr>
              <p:nvPr/>
            </p:nvCxnSpPr>
            <p:spPr bwMode="auto">
              <a:xfrm>
                <a:off x="1333928" y="1642152"/>
                <a:ext cx="1294544" cy="1588"/>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13345" name="Text Box 123"/>
              <p:cNvSpPr txBox="1">
                <a:spLocks noChangeArrowheads="1"/>
              </p:cNvSpPr>
              <p:nvPr/>
            </p:nvSpPr>
            <p:spPr bwMode="auto">
              <a:xfrm>
                <a:off x="2940925" y="1331769"/>
                <a:ext cx="7858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400"/>
                  <a:t>1.5 m</a:t>
                </a:r>
              </a:p>
            </p:txBody>
          </p:sp>
        </p:grpSp>
      </p:grpSp>
      <p:pic>
        <p:nvPicPr>
          <p:cNvPr id="13324" name="Picture 37" descr="CH 5 Beam Examp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538" y="1050579"/>
            <a:ext cx="2833687" cy="189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EXAMPLE </a:t>
            </a:r>
            <a:r>
              <a:rPr lang="en-US" sz="2400" kern="1200" dirty="0" smtClean="0">
                <a:solidFill>
                  <a:srgbClr val="000096"/>
                </a:solidFill>
                <a:effectLst/>
                <a:latin typeface="Times New Roman" panose="02020603050405020304" pitchFamily="18" charset="0"/>
                <a:ea typeface="+mn-ea"/>
                <a:cs typeface="+mn-cs"/>
              </a:rPr>
              <a:t>(continued)</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anim calcmode="lin" valueType="num">
                                      <p:cBhvr additive="base">
                                        <p:cTn id="7" dur="500" fill="hold"/>
                                        <p:tgtEl>
                                          <p:spTgt spid="41988"/>
                                        </p:tgtEl>
                                        <p:attrNameLst>
                                          <p:attrName>ppt_x</p:attrName>
                                        </p:attrNameLst>
                                      </p:cBhvr>
                                      <p:tavLst>
                                        <p:tav tm="0">
                                          <p:val>
                                            <p:strVal val="0-#ppt_w/2"/>
                                          </p:val>
                                        </p:tav>
                                        <p:tav tm="100000">
                                          <p:val>
                                            <p:strVal val="#ppt_x"/>
                                          </p:val>
                                        </p:tav>
                                      </p:tavLst>
                                    </p:anim>
                                    <p:anim calcmode="lin" valueType="num">
                                      <p:cBhvr additive="base">
                                        <p:cTn id="8" dur="500" fill="hold"/>
                                        <p:tgtEl>
                                          <p:spTgt spid="4198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2005"/>
                                        </p:tgtEl>
                                        <p:attrNameLst>
                                          <p:attrName>style.visibility</p:attrName>
                                        </p:attrNameLst>
                                      </p:cBhvr>
                                      <p:to>
                                        <p:strVal val="visible"/>
                                      </p:to>
                                    </p:set>
                                    <p:anim calcmode="lin" valueType="num">
                                      <p:cBhvr additive="base">
                                        <p:cTn id="19" dur="500" fill="hold"/>
                                        <p:tgtEl>
                                          <p:spTgt spid="42005"/>
                                        </p:tgtEl>
                                        <p:attrNameLst>
                                          <p:attrName>ppt_x</p:attrName>
                                        </p:attrNameLst>
                                      </p:cBhvr>
                                      <p:tavLst>
                                        <p:tav tm="0">
                                          <p:val>
                                            <p:strVal val="0-#ppt_w/2"/>
                                          </p:val>
                                        </p:tav>
                                        <p:tav tm="100000">
                                          <p:val>
                                            <p:strVal val="#ppt_x"/>
                                          </p:val>
                                        </p:tav>
                                      </p:tavLst>
                                    </p:anim>
                                    <p:anim calcmode="lin" valueType="num">
                                      <p:cBhvr additive="base">
                                        <p:cTn id="20" dur="500" fill="hold"/>
                                        <p:tgtEl>
                                          <p:spTgt spid="4200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0"/>
                                        </p:tgtEl>
                                        <p:attrNameLst>
                                          <p:attrName>style.visibility</p:attrName>
                                        </p:attrNameLst>
                                      </p:cBhvr>
                                      <p:to>
                                        <p:strVal val="visible"/>
                                      </p:to>
                                    </p:set>
                                    <p:anim calcmode="lin" valueType="num">
                                      <p:cBhvr additive="base">
                                        <p:cTn id="25" dur="500" fill="hold"/>
                                        <p:tgtEl>
                                          <p:spTgt spid="60"/>
                                        </p:tgtEl>
                                        <p:attrNameLst>
                                          <p:attrName>ppt_x</p:attrName>
                                        </p:attrNameLst>
                                      </p:cBhvr>
                                      <p:tavLst>
                                        <p:tav tm="0">
                                          <p:val>
                                            <p:strVal val="0-#ppt_w/2"/>
                                          </p:val>
                                        </p:tav>
                                        <p:tav tm="100000">
                                          <p:val>
                                            <p:strVal val="#ppt_x"/>
                                          </p:val>
                                        </p:tav>
                                      </p:tavLst>
                                    </p:anim>
                                    <p:anim calcmode="lin" valueType="num">
                                      <p:cBhvr additive="base">
                                        <p:cTn id="26" dur="500" fill="hold"/>
                                        <p:tgtEl>
                                          <p:spTgt spid="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utoUpdateAnimBg="0"/>
      <p:bldP spid="41988" grpId="0" autoUpdateAnimBg="0"/>
      <p:bldP spid="4200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533400" y="3505200"/>
            <a:ext cx="5257800" cy="277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2.  The beam AB is loaded and supported as shown: a) how many support reactions are there on the beam, b) is this problem statically determinate, and c) is the structure stable?</a:t>
            </a:r>
          </a:p>
          <a:p>
            <a:pPr eaLnBrk="1" hangingPunct="1">
              <a:spcBef>
                <a:spcPct val="50000"/>
              </a:spcBef>
            </a:pPr>
            <a:r>
              <a:rPr lang="en-US" dirty="0"/>
              <a:t>	A)  (4, Yes, No)	B)  (4, No, Yes)</a:t>
            </a:r>
          </a:p>
          <a:p>
            <a:pPr eaLnBrk="1" hangingPunct="1">
              <a:spcBef>
                <a:spcPct val="50000"/>
              </a:spcBef>
            </a:pPr>
            <a:r>
              <a:rPr lang="en-US" dirty="0"/>
              <a:t>	C)  (5, Yes, No)	D)  (5, No, Yes)</a:t>
            </a:r>
          </a:p>
        </p:txBody>
      </p:sp>
      <p:grpSp>
        <p:nvGrpSpPr>
          <p:cNvPr id="2" name="Group 60"/>
          <p:cNvGrpSpPr>
            <a:grpSpLocks/>
          </p:cNvGrpSpPr>
          <p:nvPr/>
        </p:nvGrpSpPr>
        <p:grpSpPr bwMode="auto">
          <a:xfrm>
            <a:off x="533400" y="1143000"/>
            <a:ext cx="8001000" cy="2092327"/>
            <a:chOff x="336" y="720"/>
            <a:chExt cx="5040" cy="1318"/>
          </a:xfrm>
        </p:grpSpPr>
        <p:sp>
          <p:nvSpPr>
            <p:cNvPr id="14359" name="Text Box 3"/>
            <p:cNvSpPr txBox="1">
              <a:spLocks noChangeArrowheads="1"/>
            </p:cNvSpPr>
            <p:nvPr/>
          </p:nvSpPr>
          <p:spPr bwMode="auto">
            <a:xfrm>
              <a:off x="336" y="720"/>
              <a:ext cx="2928" cy="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0050" indent="-400050" eaLnBrk="0" hangingPunct="0">
                <a:defRPr sz="2200">
                  <a:solidFill>
                    <a:schemeClr val="tx1"/>
                  </a:solidFill>
                  <a:latin typeface="Times New Roman" pitchFamily="18" charset="0"/>
                </a:defRPr>
              </a:lvl1pPr>
              <a:lvl2pPr marL="971550" indent="-45720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dirty="0"/>
                <a:t>1.  For this beam, how many support reactions are there and is the problem statically determinate?</a:t>
              </a:r>
            </a:p>
            <a:p>
              <a:pPr lvl="1" eaLnBrk="1" hangingPunct="1">
                <a:spcBef>
                  <a:spcPts val="1200"/>
                </a:spcBef>
              </a:pPr>
              <a:r>
                <a:rPr lang="en-US" dirty="0"/>
                <a:t>A)  (2, Yes</a:t>
              </a:r>
              <a:r>
                <a:rPr lang="en-US" dirty="0" smtClean="0"/>
                <a:t>)	</a:t>
              </a:r>
              <a:r>
                <a:rPr lang="en-US" dirty="0"/>
                <a:t>	B)  (2, No)</a:t>
              </a:r>
            </a:p>
            <a:p>
              <a:pPr lvl="1" eaLnBrk="1" hangingPunct="1">
                <a:spcBef>
                  <a:spcPts val="1200"/>
                </a:spcBef>
              </a:pPr>
              <a:r>
                <a:rPr lang="en-US" dirty="0"/>
                <a:t>C)  (3, Yes)	</a:t>
              </a:r>
              <a:r>
                <a:rPr lang="en-US" dirty="0" smtClean="0"/>
                <a:t>	D</a:t>
              </a:r>
              <a:r>
                <a:rPr lang="en-US" dirty="0"/>
                <a:t>)  (3, No)</a:t>
              </a:r>
            </a:p>
          </p:txBody>
        </p:sp>
        <p:sp>
          <p:nvSpPr>
            <p:cNvPr id="14360" name="Line 7"/>
            <p:cNvSpPr>
              <a:spLocks noChangeShapeType="1"/>
            </p:cNvSpPr>
            <p:nvPr/>
          </p:nvSpPr>
          <p:spPr bwMode="auto">
            <a:xfrm>
              <a:off x="3456" y="1440"/>
              <a:ext cx="192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61" name="Oval 8"/>
            <p:cNvSpPr>
              <a:spLocks noChangeArrowheads="1"/>
            </p:cNvSpPr>
            <p:nvPr/>
          </p:nvSpPr>
          <p:spPr bwMode="auto">
            <a:xfrm>
              <a:off x="3648" y="1440"/>
              <a:ext cx="144" cy="144"/>
            </a:xfrm>
            <a:prstGeom prst="ellipse">
              <a:avLst/>
            </a:prstGeom>
            <a:solidFill>
              <a:schemeClr val="accent1">
                <a:lumMod val="60000"/>
                <a:lumOff val="40000"/>
              </a:schemeClr>
            </a:solidFill>
            <a:ln w="9525">
              <a:solidFill>
                <a:schemeClr val="tx1"/>
              </a:solidFill>
              <a:round/>
              <a:headEnd/>
              <a:tailEnd/>
            </a:ln>
          </p:spPr>
          <p:txBody>
            <a:bodyPr wrap="none" anchor="ctr"/>
            <a:lstStyle/>
            <a:p>
              <a:endParaRPr lang="en-US"/>
            </a:p>
          </p:txBody>
        </p:sp>
        <p:sp>
          <p:nvSpPr>
            <p:cNvPr id="14362" name="Oval 9"/>
            <p:cNvSpPr>
              <a:spLocks noChangeArrowheads="1"/>
            </p:cNvSpPr>
            <p:nvPr/>
          </p:nvSpPr>
          <p:spPr bwMode="auto">
            <a:xfrm>
              <a:off x="4320" y="1440"/>
              <a:ext cx="144" cy="144"/>
            </a:xfrm>
            <a:prstGeom prst="ellipse">
              <a:avLst/>
            </a:prstGeom>
            <a:solidFill>
              <a:schemeClr val="accent1">
                <a:lumMod val="60000"/>
                <a:lumOff val="40000"/>
              </a:schemeClr>
            </a:solidFill>
            <a:ln w="9525">
              <a:solidFill>
                <a:schemeClr val="tx1"/>
              </a:solidFill>
              <a:round/>
              <a:headEnd/>
              <a:tailEnd/>
            </a:ln>
          </p:spPr>
          <p:txBody>
            <a:bodyPr wrap="none" anchor="ctr"/>
            <a:lstStyle/>
            <a:p>
              <a:endParaRPr lang="en-US"/>
            </a:p>
          </p:txBody>
        </p:sp>
        <p:sp>
          <p:nvSpPr>
            <p:cNvPr id="14363" name="Oval 10"/>
            <p:cNvSpPr>
              <a:spLocks noChangeArrowheads="1"/>
            </p:cNvSpPr>
            <p:nvPr/>
          </p:nvSpPr>
          <p:spPr bwMode="auto">
            <a:xfrm>
              <a:off x="5088" y="1440"/>
              <a:ext cx="144" cy="144"/>
            </a:xfrm>
            <a:prstGeom prst="ellipse">
              <a:avLst/>
            </a:prstGeom>
            <a:solidFill>
              <a:schemeClr val="accent1">
                <a:lumMod val="60000"/>
                <a:lumOff val="40000"/>
              </a:schemeClr>
            </a:solidFill>
            <a:ln w="9525">
              <a:solidFill>
                <a:schemeClr val="tx1"/>
              </a:solidFill>
              <a:round/>
              <a:headEnd/>
              <a:tailEnd/>
            </a:ln>
          </p:spPr>
          <p:txBody>
            <a:bodyPr wrap="none" anchor="ctr"/>
            <a:lstStyle/>
            <a:p>
              <a:endParaRPr lang="en-US"/>
            </a:p>
          </p:txBody>
        </p:sp>
        <p:grpSp>
          <p:nvGrpSpPr>
            <p:cNvPr id="14364" name="Group 32"/>
            <p:cNvGrpSpPr>
              <a:grpSpLocks/>
            </p:cNvGrpSpPr>
            <p:nvPr/>
          </p:nvGrpSpPr>
          <p:grpSpPr bwMode="auto">
            <a:xfrm>
              <a:off x="3600" y="1584"/>
              <a:ext cx="240" cy="48"/>
              <a:chOff x="3600" y="1584"/>
              <a:chExt cx="240" cy="48"/>
            </a:xfrm>
          </p:grpSpPr>
          <p:grpSp>
            <p:nvGrpSpPr>
              <p:cNvPr id="14389" name="Group 16"/>
              <p:cNvGrpSpPr>
                <a:grpSpLocks/>
              </p:cNvGrpSpPr>
              <p:nvPr/>
            </p:nvGrpSpPr>
            <p:grpSpPr bwMode="auto">
              <a:xfrm>
                <a:off x="3600" y="1584"/>
                <a:ext cx="240" cy="48"/>
                <a:chOff x="3600" y="1584"/>
                <a:chExt cx="240" cy="48"/>
              </a:xfrm>
            </p:grpSpPr>
            <p:sp>
              <p:nvSpPr>
                <p:cNvPr id="14391" name="Line 11"/>
                <p:cNvSpPr>
                  <a:spLocks noChangeShapeType="1"/>
                </p:cNvSpPr>
                <p:nvPr/>
              </p:nvSpPr>
              <p:spPr bwMode="auto">
                <a:xfrm>
                  <a:off x="3600" y="1584"/>
                  <a:ext cx="2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92" name="Line 12"/>
                <p:cNvSpPr>
                  <a:spLocks noChangeShapeType="1"/>
                </p:cNvSpPr>
                <p:nvPr/>
              </p:nvSpPr>
              <p:spPr bwMode="auto">
                <a:xfrm flipH="1">
                  <a:off x="3600" y="1584"/>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93" name="Line 13"/>
                <p:cNvSpPr>
                  <a:spLocks noChangeShapeType="1"/>
                </p:cNvSpPr>
                <p:nvPr/>
              </p:nvSpPr>
              <p:spPr bwMode="auto">
                <a:xfrm flipH="1">
                  <a:off x="3648" y="1584"/>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94" name="Line 14"/>
                <p:cNvSpPr>
                  <a:spLocks noChangeShapeType="1"/>
                </p:cNvSpPr>
                <p:nvPr/>
              </p:nvSpPr>
              <p:spPr bwMode="auto">
                <a:xfrm flipH="1">
                  <a:off x="3696" y="1584"/>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95" name="Line 15"/>
                <p:cNvSpPr>
                  <a:spLocks noChangeShapeType="1"/>
                </p:cNvSpPr>
                <p:nvPr/>
              </p:nvSpPr>
              <p:spPr bwMode="auto">
                <a:xfrm flipH="1">
                  <a:off x="3744" y="1584"/>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4390" name="Line 29"/>
              <p:cNvSpPr>
                <a:spLocks noChangeShapeType="1"/>
              </p:cNvSpPr>
              <p:nvPr/>
            </p:nvSpPr>
            <p:spPr bwMode="auto">
              <a:xfrm flipH="1">
                <a:off x="3792" y="1584"/>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14365" name="Group 33"/>
            <p:cNvGrpSpPr>
              <a:grpSpLocks/>
            </p:cNvGrpSpPr>
            <p:nvPr/>
          </p:nvGrpSpPr>
          <p:grpSpPr bwMode="auto">
            <a:xfrm>
              <a:off x="4272" y="1584"/>
              <a:ext cx="240" cy="48"/>
              <a:chOff x="4272" y="1584"/>
              <a:chExt cx="240" cy="48"/>
            </a:xfrm>
          </p:grpSpPr>
          <p:grpSp>
            <p:nvGrpSpPr>
              <p:cNvPr id="14382" name="Group 17"/>
              <p:cNvGrpSpPr>
                <a:grpSpLocks/>
              </p:cNvGrpSpPr>
              <p:nvPr/>
            </p:nvGrpSpPr>
            <p:grpSpPr bwMode="auto">
              <a:xfrm>
                <a:off x="4272" y="1584"/>
                <a:ext cx="240" cy="48"/>
                <a:chOff x="3600" y="1584"/>
                <a:chExt cx="240" cy="48"/>
              </a:xfrm>
            </p:grpSpPr>
            <p:sp>
              <p:nvSpPr>
                <p:cNvPr id="14384" name="Line 18"/>
                <p:cNvSpPr>
                  <a:spLocks noChangeShapeType="1"/>
                </p:cNvSpPr>
                <p:nvPr/>
              </p:nvSpPr>
              <p:spPr bwMode="auto">
                <a:xfrm>
                  <a:off x="3600" y="1584"/>
                  <a:ext cx="2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85" name="Line 19"/>
                <p:cNvSpPr>
                  <a:spLocks noChangeShapeType="1"/>
                </p:cNvSpPr>
                <p:nvPr/>
              </p:nvSpPr>
              <p:spPr bwMode="auto">
                <a:xfrm flipH="1">
                  <a:off x="3600" y="1584"/>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86" name="Line 20"/>
                <p:cNvSpPr>
                  <a:spLocks noChangeShapeType="1"/>
                </p:cNvSpPr>
                <p:nvPr/>
              </p:nvSpPr>
              <p:spPr bwMode="auto">
                <a:xfrm flipH="1">
                  <a:off x="3648" y="1584"/>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87" name="Line 21"/>
                <p:cNvSpPr>
                  <a:spLocks noChangeShapeType="1"/>
                </p:cNvSpPr>
                <p:nvPr/>
              </p:nvSpPr>
              <p:spPr bwMode="auto">
                <a:xfrm flipH="1">
                  <a:off x="3696" y="1584"/>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88" name="Line 22"/>
                <p:cNvSpPr>
                  <a:spLocks noChangeShapeType="1"/>
                </p:cNvSpPr>
                <p:nvPr/>
              </p:nvSpPr>
              <p:spPr bwMode="auto">
                <a:xfrm flipH="1">
                  <a:off x="3744" y="1584"/>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4383" name="Line 30"/>
              <p:cNvSpPr>
                <a:spLocks noChangeShapeType="1"/>
              </p:cNvSpPr>
              <p:nvPr/>
            </p:nvSpPr>
            <p:spPr bwMode="auto">
              <a:xfrm flipH="1">
                <a:off x="4464" y="1584"/>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14366" name="Group 34"/>
            <p:cNvGrpSpPr>
              <a:grpSpLocks/>
            </p:cNvGrpSpPr>
            <p:nvPr/>
          </p:nvGrpSpPr>
          <p:grpSpPr bwMode="auto">
            <a:xfrm>
              <a:off x="5040" y="1584"/>
              <a:ext cx="240" cy="48"/>
              <a:chOff x="5040" y="1584"/>
              <a:chExt cx="240" cy="48"/>
            </a:xfrm>
          </p:grpSpPr>
          <p:grpSp>
            <p:nvGrpSpPr>
              <p:cNvPr id="14375" name="Group 23"/>
              <p:cNvGrpSpPr>
                <a:grpSpLocks/>
              </p:cNvGrpSpPr>
              <p:nvPr/>
            </p:nvGrpSpPr>
            <p:grpSpPr bwMode="auto">
              <a:xfrm>
                <a:off x="5040" y="1584"/>
                <a:ext cx="240" cy="48"/>
                <a:chOff x="3600" y="1584"/>
                <a:chExt cx="240" cy="48"/>
              </a:xfrm>
            </p:grpSpPr>
            <p:sp>
              <p:nvSpPr>
                <p:cNvPr id="14377" name="Line 24"/>
                <p:cNvSpPr>
                  <a:spLocks noChangeShapeType="1"/>
                </p:cNvSpPr>
                <p:nvPr/>
              </p:nvSpPr>
              <p:spPr bwMode="auto">
                <a:xfrm>
                  <a:off x="3600" y="1584"/>
                  <a:ext cx="2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78" name="Line 25"/>
                <p:cNvSpPr>
                  <a:spLocks noChangeShapeType="1"/>
                </p:cNvSpPr>
                <p:nvPr/>
              </p:nvSpPr>
              <p:spPr bwMode="auto">
                <a:xfrm flipH="1">
                  <a:off x="3600" y="1584"/>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79" name="Line 26"/>
                <p:cNvSpPr>
                  <a:spLocks noChangeShapeType="1"/>
                </p:cNvSpPr>
                <p:nvPr/>
              </p:nvSpPr>
              <p:spPr bwMode="auto">
                <a:xfrm flipH="1">
                  <a:off x="3648" y="1584"/>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80" name="Line 27"/>
                <p:cNvSpPr>
                  <a:spLocks noChangeShapeType="1"/>
                </p:cNvSpPr>
                <p:nvPr/>
              </p:nvSpPr>
              <p:spPr bwMode="auto">
                <a:xfrm flipH="1">
                  <a:off x="3696" y="1584"/>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81" name="Line 28"/>
                <p:cNvSpPr>
                  <a:spLocks noChangeShapeType="1"/>
                </p:cNvSpPr>
                <p:nvPr/>
              </p:nvSpPr>
              <p:spPr bwMode="auto">
                <a:xfrm flipH="1">
                  <a:off x="3744" y="1584"/>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4376" name="Line 31"/>
              <p:cNvSpPr>
                <a:spLocks noChangeShapeType="1"/>
              </p:cNvSpPr>
              <p:nvPr/>
            </p:nvSpPr>
            <p:spPr bwMode="auto">
              <a:xfrm flipH="1">
                <a:off x="5232" y="1584"/>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4367" name="Line 35"/>
            <p:cNvSpPr>
              <a:spLocks noChangeShapeType="1"/>
            </p:cNvSpPr>
            <p:nvPr/>
          </p:nvSpPr>
          <p:spPr bwMode="auto">
            <a:xfrm>
              <a:off x="3504" y="1152"/>
              <a:ext cx="0" cy="288"/>
            </a:xfrm>
            <a:prstGeom prst="line">
              <a:avLst/>
            </a:prstGeom>
            <a:noFill/>
            <a:ln w="28575">
              <a:solidFill>
                <a:srgbClr val="0000FA"/>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68" name="Line 36"/>
            <p:cNvSpPr>
              <a:spLocks noChangeShapeType="1"/>
            </p:cNvSpPr>
            <p:nvPr/>
          </p:nvSpPr>
          <p:spPr bwMode="auto">
            <a:xfrm>
              <a:off x="3984" y="1152"/>
              <a:ext cx="0" cy="288"/>
            </a:xfrm>
            <a:prstGeom prst="line">
              <a:avLst/>
            </a:prstGeom>
            <a:noFill/>
            <a:ln w="28575">
              <a:solidFill>
                <a:srgbClr val="0000FA"/>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69" name="Line 37"/>
            <p:cNvSpPr>
              <a:spLocks noChangeShapeType="1"/>
            </p:cNvSpPr>
            <p:nvPr/>
          </p:nvSpPr>
          <p:spPr bwMode="auto">
            <a:xfrm>
              <a:off x="4704" y="1152"/>
              <a:ext cx="0" cy="288"/>
            </a:xfrm>
            <a:prstGeom prst="line">
              <a:avLst/>
            </a:prstGeom>
            <a:noFill/>
            <a:ln w="28575">
              <a:solidFill>
                <a:srgbClr val="0000FA"/>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70" name="Line 39"/>
            <p:cNvSpPr>
              <a:spLocks noChangeShapeType="1"/>
            </p:cNvSpPr>
            <p:nvPr/>
          </p:nvSpPr>
          <p:spPr bwMode="auto">
            <a:xfrm flipH="1">
              <a:off x="4992" y="1152"/>
              <a:ext cx="144" cy="288"/>
            </a:xfrm>
            <a:prstGeom prst="line">
              <a:avLst/>
            </a:prstGeom>
            <a:noFill/>
            <a:ln w="28575">
              <a:solidFill>
                <a:srgbClr val="0000FA"/>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71" name="Text Box 40"/>
            <p:cNvSpPr txBox="1">
              <a:spLocks noChangeArrowheads="1"/>
            </p:cNvSpPr>
            <p:nvPr/>
          </p:nvSpPr>
          <p:spPr bwMode="auto">
            <a:xfrm>
              <a:off x="3504" y="960"/>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b="1"/>
                <a:t>F</a:t>
              </a:r>
            </a:p>
          </p:txBody>
        </p:sp>
        <p:sp>
          <p:nvSpPr>
            <p:cNvPr id="14372" name="Text Box 41"/>
            <p:cNvSpPr txBox="1">
              <a:spLocks noChangeArrowheads="1"/>
            </p:cNvSpPr>
            <p:nvPr/>
          </p:nvSpPr>
          <p:spPr bwMode="auto">
            <a:xfrm>
              <a:off x="3984" y="960"/>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b="1"/>
                <a:t>F</a:t>
              </a:r>
            </a:p>
          </p:txBody>
        </p:sp>
        <p:sp>
          <p:nvSpPr>
            <p:cNvPr id="14373" name="Text Box 42"/>
            <p:cNvSpPr txBox="1">
              <a:spLocks noChangeArrowheads="1"/>
            </p:cNvSpPr>
            <p:nvPr/>
          </p:nvSpPr>
          <p:spPr bwMode="auto">
            <a:xfrm>
              <a:off x="4704" y="960"/>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b="1"/>
                <a:t>F</a:t>
              </a:r>
            </a:p>
          </p:txBody>
        </p:sp>
        <p:sp>
          <p:nvSpPr>
            <p:cNvPr id="14374" name="Text Box 43"/>
            <p:cNvSpPr txBox="1">
              <a:spLocks noChangeArrowheads="1"/>
            </p:cNvSpPr>
            <p:nvPr/>
          </p:nvSpPr>
          <p:spPr bwMode="auto">
            <a:xfrm>
              <a:off x="5136" y="1008"/>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b="1"/>
                <a:t>F</a:t>
              </a:r>
            </a:p>
          </p:txBody>
        </p:sp>
      </p:grpSp>
      <p:sp>
        <p:nvSpPr>
          <p:cNvPr id="3" name="Title 2"/>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CONCEPT  QUIZ</a:t>
            </a:r>
            <a:endParaRPr lang="en-US" dirty="0" smtClean="0">
              <a:solidFill>
                <a:srgbClr val="000096"/>
              </a:solidFill>
              <a:effectLst/>
            </a:endParaRPr>
          </a:p>
        </p:txBody>
      </p:sp>
      <p:grpSp>
        <p:nvGrpSpPr>
          <p:cNvPr id="5" name="Group 4"/>
          <p:cNvGrpSpPr/>
          <p:nvPr/>
        </p:nvGrpSpPr>
        <p:grpSpPr>
          <a:xfrm>
            <a:off x="5699125" y="3886200"/>
            <a:ext cx="2976563" cy="1828800"/>
            <a:chOff x="5699125" y="3886200"/>
            <a:chExt cx="2976563" cy="1828800"/>
          </a:xfrm>
        </p:grpSpPr>
        <p:grpSp>
          <p:nvGrpSpPr>
            <p:cNvPr id="9" name="Group 77"/>
            <p:cNvGrpSpPr>
              <a:grpSpLocks/>
            </p:cNvGrpSpPr>
            <p:nvPr/>
          </p:nvGrpSpPr>
          <p:grpSpPr bwMode="auto">
            <a:xfrm>
              <a:off x="5699125" y="3886200"/>
              <a:ext cx="2976563" cy="1828800"/>
              <a:chOff x="3590" y="2448"/>
              <a:chExt cx="1875" cy="1152"/>
            </a:xfrm>
          </p:grpSpPr>
          <p:sp>
            <p:nvSpPr>
              <p:cNvPr id="14344" name="Line 46"/>
              <p:cNvSpPr>
                <a:spLocks noChangeShapeType="1"/>
              </p:cNvSpPr>
              <p:nvPr/>
            </p:nvSpPr>
            <p:spPr bwMode="auto">
              <a:xfrm>
                <a:off x="3888" y="2688"/>
                <a:ext cx="0" cy="9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45" name="Line 53"/>
              <p:cNvSpPr>
                <a:spLocks noChangeShapeType="1"/>
              </p:cNvSpPr>
              <p:nvPr/>
            </p:nvSpPr>
            <p:spPr bwMode="auto">
              <a:xfrm flipH="1">
                <a:off x="3792" y="3456"/>
                <a:ext cx="96"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46" name="Line 45"/>
              <p:cNvSpPr>
                <a:spLocks noChangeShapeType="1"/>
              </p:cNvSpPr>
              <p:nvPr/>
            </p:nvSpPr>
            <p:spPr bwMode="auto">
              <a:xfrm>
                <a:off x="3888" y="2976"/>
                <a:ext cx="134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47" name="Line 47"/>
              <p:cNvSpPr>
                <a:spLocks noChangeShapeType="1"/>
              </p:cNvSpPr>
              <p:nvPr/>
            </p:nvSpPr>
            <p:spPr bwMode="auto">
              <a:xfrm flipH="1">
                <a:off x="3888" y="2976"/>
                <a:ext cx="432" cy="43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48" name="Line 48"/>
              <p:cNvSpPr>
                <a:spLocks noChangeShapeType="1"/>
              </p:cNvSpPr>
              <p:nvPr/>
            </p:nvSpPr>
            <p:spPr bwMode="auto">
              <a:xfrm flipH="1">
                <a:off x="3792" y="2736"/>
                <a:ext cx="96"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49" name="Line 49"/>
              <p:cNvSpPr>
                <a:spLocks noChangeShapeType="1"/>
              </p:cNvSpPr>
              <p:nvPr/>
            </p:nvSpPr>
            <p:spPr bwMode="auto">
              <a:xfrm flipH="1">
                <a:off x="3792" y="2880"/>
                <a:ext cx="96"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50" name="Line 50"/>
              <p:cNvSpPr>
                <a:spLocks noChangeShapeType="1"/>
              </p:cNvSpPr>
              <p:nvPr/>
            </p:nvSpPr>
            <p:spPr bwMode="auto">
              <a:xfrm flipH="1">
                <a:off x="3792" y="3024"/>
                <a:ext cx="96"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51" name="Line 51"/>
              <p:cNvSpPr>
                <a:spLocks noChangeShapeType="1"/>
              </p:cNvSpPr>
              <p:nvPr/>
            </p:nvSpPr>
            <p:spPr bwMode="auto">
              <a:xfrm flipH="1">
                <a:off x="3792" y="3168"/>
                <a:ext cx="96"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52" name="Line 52"/>
              <p:cNvSpPr>
                <a:spLocks noChangeShapeType="1"/>
              </p:cNvSpPr>
              <p:nvPr/>
            </p:nvSpPr>
            <p:spPr bwMode="auto">
              <a:xfrm flipH="1">
                <a:off x="3792" y="3312"/>
                <a:ext cx="96"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353" name="Line 57"/>
              <p:cNvSpPr>
                <a:spLocks noChangeShapeType="1"/>
              </p:cNvSpPr>
              <p:nvPr/>
            </p:nvSpPr>
            <p:spPr bwMode="auto">
              <a:xfrm flipH="1">
                <a:off x="4752" y="2640"/>
                <a:ext cx="336" cy="336"/>
              </a:xfrm>
              <a:prstGeom prst="line">
                <a:avLst/>
              </a:prstGeom>
              <a:noFill/>
              <a:ln w="28575">
                <a:solidFill>
                  <a:srgbClr val="0000FA"/>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54" name="Text Box 58"/>
              <p:cNvSpPr txBox="1">
                <a:spLocks noChangeArrowheads="1"/>
              </p:cNvSpPr>
              <p:nvPr/>
            </p:nvSpPr>
            <p:spPr bwMode="auto">
              <a:xfrm>
                <a:off x="5040" y="2496"/>
                <a:ext cx="2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b="1"/>
                  <a:t>F</a:t>
                </a:r>
              </a:p>
            </p:txBody>
          </p:sp>
          <p:sp>
            <p:nvSpPr>
              <p:cNvPr id="14355" name="Line 59"/>
              <p:cNvSpPr>
                <a:spLocks noChangeShapeType="1"/>
              </p:cNvSpPr>
              <p:nvPr/>
            </p:nvSpPr>
            <p:spPr bwMode="auto">
              <a:xfrm flipH="1">
                <a:off x="3936" y="2640"/>
                <a:ext cx="192" cy="24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solidFill>
                    <a:srgbClr val="0000FA"/>
                  </a:solidFill>
                </a:endParaRPr>
              </a:p>
            </p:txBody>
          </p:sp>
          <p:sp>
            <p:nvSpPr>
              <p:cNvPr id="14356" name="Text Box 60"/>
              <p:cNvSpPr txBox="1">
                <a:spLocks noChangeArrowheads="1"/>
              </p:cNvSpPr>
              <p:nvPr/>
            </p:nvSpPr>
            <p:spPr bwMode="auto">
              <a:xfrm>
                <a:off x="4080" y="2448"/>
                <a:ext cx="576" cy="36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600" dirty="0"/>
                  <a:t>Fixed support</a:t>
                </a:r>
              </a:p>
            </p:txBody>
          </p:sp>
          <p:sp>
            <p:nvSpPr>
              <p:cNvPr id="14357" name="Text Box 73"/>
              <p:cNvSpPr txBox="1">
                <a:spLocks noChangeArrowheads="1"/>
              </p:cNvSpPr>
              <p:nvPr/>
            </p:nvSpPr>
            <p:spPr bwMode="auto">
              <a:xfrm>
                <a:off x="3590" y="2777"/>
                <a:ext cx="24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A</a:t>
                </a:r>
              </a:p>
            </p:txBody>
          </p:sp>
          <p:sp>
            <p:nvSpPr>
              <p:cNvPr id="14358" name="Text Box 74"/>
              <p:cNvSpPr txBox="1">
                <a:spLocks noChangeArrowheads="1"/>
              </p:cNvSpPr>
              <p:nvPr/>
            </p:nvSpPr>
            <p:spPr bwMode="auto">
              <a:xfrm>
                <a:off x="5232" y="2784"/>
                <a:ext cx="23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a:t>B</a:t>
                </a:r>
              </a:p>
            </p:txBody>
          </p:sp>
        </p:grpSp>
        <p:sp>
          <p:nvSpPr>
            <p:cNvPr id="4" name="TextBox 3"/>
            <p:cNvSpPr txBox="1"/>
            <p:nvPr/>
          </p:nvSpPr>
          <p:spPr>
            <a:xfrm>
              <a:off x="6663233" y="4515078"/>
              <a:ext cx="314510" cy="430887"/>
            </a:xfrm>
            <a:prstGeom prst="rect">
              <a:avLst/>
            </a:prstGeom>
            <a:noFill/>
          </p:spPr>
          <p:txBody>
            <a:bodyPr wrap="none" rtlCol="0">
              <a:spAutoFit/>
            </a:bodyPr>
            <a:lstStyle/>
            <a:p>
              <a:r>
                <a:rPr lang="en-US" dirty="0" smtClean="0">
                  <a:sym typeface="Symbol" panose="05050102010706020507" pitchFamily="18" charset="2"/>
                </a:rPr>
                <a:t></a:t>
              </a:r>
              <a:endParaRPr lang="en-US" dirty="0"/>
            </a:p>
          </p:txBody>
        </p:sp>
        <p:sp>
          <p:nvSpPr>
            <p:cNvPr id="59" name="TextBox 58"/>
            <p:cNvSpPr txBox="1"/>
            <p:nvPr/>
          </p:nvSpPr>
          <p:spPr>
            <a:xfrm>
              <a:off x="6052469" y="5150664"/>
              <a:ext cx="314510" cy="430887"/>
            </a:xfrm>
            <a:prstGeom prst="rect">
              <a:avLst/>
            </a:prstGeom>
            <a:noFill/>
          </p:spPr>
          <p:txBody>
            <a:bodyPr wrap="none" rtlCol="0">
              <a:spAutoFit/>
            </a:bodyPr>
            <a:lstStyle/>
            <a:p>
              <a:r>
                <a:rPr lang="en-US" dirty="0" smtClean="0">
                  <a:sym typeface="Symbol" panose="05050102010706020507" pitchFamily="18" charset="2"/>
                </a:rPr>
                <a:t></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012"/>
                                        </p:tgtEl>
                                        <p:attrNameLst>
                                          <p:attrName>style.visibility</p:attrName>
                                        </p:attrNameLst>
                                      </p:cBhvr>
                                      <p:to>
                                        <p:strVal val="visible"/>
                                      </p:to>
                                    </p:set>
                                    <p:anim calcmode="lin" valueType="num">
                                      <p:cBhvr additive="base">
                                        <p:cTn id="13" dur="500" fill="hold"/>
                                        <p:tgtEl>
                                          <p:spTgt spid="43012"/>
                                        </p:tgtEl>
                                        <p:attrNameLst>
                                          <p:attrName>ppt_x</p:attrName>
                                        </p:attrNameLst>
                                      </p:cBhvr>
                                      <p:tavLst>
                                        <p:tav tm="0">
                                          <p:val>
                                            <p:strVal val="0-#ppt_w/2"/>
                                          </p:val>
                                        </p:tav>
                                        <p:tav tm="100000">
                                          <p:val>
                                            <p:strVal val="#ppt_x"/>
                                          </p:val>
                                        </p:tav>
                                      </p:tavLst>
                                    </p:anim>
                                    <p:anim calcmode="lin" valueType="num">
                                      <p:cBhvr additive="base">
                                        <p:cTn id="14" dur="500" fill="hold"/>
                                        <p:tgtEl>
                                          <p:spTgt spid="43012"/>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8"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0-#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p:cNvSpPr txBox="1">
            <a:spLocks noChangeArrowheads="1"/>
          </p:cNvSpPr>
          <p:nvPr/>
        </p:nvSpPr>
        <p:spPr bwMode="auto">
          <a:xfrm>
            <a:off x="1066800" y="4545013"/>
            <a:ext cx="7135813"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a)  </a:t>
            </a:r>
            <a:r>
              <a:rPr lang="en-US" sz="2400" dirty="0">
                <a:solidFill>
                  <a:srgbClr val="0000FA"/>
                </a:solidFill>
              </a:rPr>
              <a:t>Establish</a:t>
            </a:r>
            <a:r>
              <a:rPr lang="en-US" sz="2400" dirty="0"/>
              <a:t> the </a:t>
            </a:r>
            <a:r>
              <a:rPr lang="en-US" sz="2400" dirty="0" smtClean="0"/>
              <a:t>x</a:t>
            </a:r>
            <a:r>
              <a:rPr lang="en-US" sz="2400" dirty="0" smtClean="0">
                <a:cs typeface="Times New Roman" pitchFamily="18" charset="0"/>
              </a:rPr>
              <a:t>–y </a:t>
            </a:r>
            <a:r>
              <a:rPr lang="en-US" sz="2400" dirty="0" smtClean="0">
                <a:cs typeface="Times New Roman" pitchFamily="18" charset="0"/>
              </a:rPr>
              <a:t>axis system.</a:t>
            </a:r>
            <a:endParaRPr lang="en-US" sz="2400" dirty="0">
              <a:cs typeface="Times New Roman" pitchFamily="18" charset="0"/>
            </a:endParaRPr>
          </a:p>
          <a:p>
            <a:pPr eaLnBrk="1" hangingPunct="1">
              <a:spcBef>
                <a:spcPct val="50000"/>
              </a:spcBef>
            </a:pPr>
            <a:r>
              <a:rPr lang="en-US" sz="2400" dirty="0">
                <a:cs typeface="Times New Roman" pitchFamily="18" charset="0"/>
              </a:rPr>
              <a:t>b)  </a:t>
            </a:r>
            <a:r>
              <a:rPr lang="en-US" sz="2400" dirty="0">
                <a:solidFill>
                  <a:srgbClr val="0000FA"/>
                </a:solidFill>
                <a:cs typeface="Times New Roman" pitchFamily="18" charset="0"/>
              </a:rPr>
              <a:t>Draw</a:t>
            </a:r>
            <a:r>
              <a:rPr lang="en-US" sz="2400" dirty="0">
                <a:cs typeface="Times New Roman" pitchFamily="18" charset="0"/>
              </a:rPr>
              <a:t> a complete FBD of </a:t>
            </a:r>
            <a:r>
              <a:rPr lang="en-US" sz="2400" dirty="0" smtClean="0">
                <a:cs typeface="Times New Roman" pitchFamily="18" charset="0"/>
              </a:rPr>
              <a:t>the </a:t>
            </a:r>
            <a:r>
              <a:rPr lang="en-US" sz="2400" dirty="0">
                <a:cs typeface="Times New Roman" pitchFamily="18" charset="0"/>
              </a:rPr>
              <a:t>beam.</a:t>
            </a:r>
          </a:p>
          <a:p>
            <a:pPr eaLnBrk="1" hangingPunct="1">
              <a:spcBef>
                <a:spcPct val="50000"/>
              </a:spcBef>
            </a:pPr>
            <a:r>
              <a:rPr lang="en-US" sz="2400" dirty="0">
                <a:cs typeface="Times New Roman" pitchFamily="18" charset="0"/>
              </a:rPr>
              <a:t>c)  </a:t>
            </a:r>
            <a:r>
              <a:rPr lang="en-US" sz="2400" dirty="0">
                <a:solidFill>
                  <a:srgbClr val="0000FA"/>
                </a:solidFill>
                <a:cs typeface="Times New Roman" pitchFamily="18" charset="0"/>
              </a:rPr>
              <a:t>Apply</a:t>
            </a:r>
            <a:r>
              <a:rPr lang="en-US" sz="2400" dirty="0">
                <a:cs typeface="Times New Roman" pitchFamily="18" charset="0"/>
              </a:rPr>
              <a:t> the E-of-E to solve for the unknowns.</a:t>
            </a:r>
          </a:p>
        </p:txBody>
      </p:sp>
      <p:grpSp>
        <p:nvGrpSpPr>
          <p:cNvPr id="15366" name="Group 9"/>
          <p:cNvGrpSpPr>
            <a:grpSpLocks/>
          </p:cNvGrpSpPr>
          <p:nvPr/>
        </p:nvGrpSpPr>
        <p:grpSpPr bwMode="auto">
          <a:xfrm>
            <a:off x="749303" y="1275707"/>
            <a:ext cx="7785101" cy="2996794"/>
            <a:chOff x="901148" y="1546619"/>
            <a:chExt cx="7752067" cy="2996715"/>
          </a:xfrm>
        </p:grpSpPr>
        <p:sp>
          <p:nvSpPr>
            <p:cNvPr id="15369" name="Text Box 3"/>
            <p:cNvSpPr txBox="1">
              <a:spLocks noChangeArrowheads="1"/>
            </p:cNvSpPr>
            <p:nvPr/>
          </p:nvSpPr>
          <p:spPr bwMode="auto">
            <a:xfrm>
              <a:off x="4555874" y="1546619"/>
              <a:ext cx="4097341" cy="2123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b="1" dirty="0">
                  <a:solidFill>
                    <a:srgbClr val="990033"/>
                  </a:solidFill>
                </a:rPr>
                <a:t>Given:</a:t>
              </a:r>
              <a:r>
                <a:rPr lang="en-US" sz="2400" dirty="0"/>
                <a:t>	</a:t>
              </a:r>
              <a:r>
                <a:rPr lang="en-US" sz="2400" dirty="0" smtClean="0"/>
                <a:t> The </a:t>
              </a:r>
              <a:r>
                <a:rPr lang="en-US" sz="2400" dirty="0" smtClean="0"/>
                <a:t>beam is</a:t>
              </a:r>
              <a:r>
                <a:rPr lang="en-US" sz="2400" dirty="0"/>
                <a:t> </a:t>
              </a:r>
              <a:r>
                <a:rPr lang="en-US" sz="2400" dirty="0" smtClean="0"/>
                <a:t>supported </a:t>
              </a:r>
              <a:br>
                <a:rPr lang="en-US" sz="2400" dirty="0" smtClean="0"/>
              </a:br>
              <a:r>
                <a:rPr lang="en-US" sz="2400" dirty="0" smtClean="0"/>
                <a:t>             by the roller at </a:t>
              </a:r>
              <a:r>
                <a:rPr lang="en-US" sz="2400" dirty="0"/>
                <a:t>A </a:t>
              </a:r>
              <a:r>
                <a:rPr lang="en-US" sz="2400" dirty="0" smtClean="0"/>
                <a:t>and </a:t>
              </a:r>
              <a:r>
                <a:rPr lang="en-US" sz="2400" dirty="0" smtClean="0"/>
                <a:t>a</a:t>
              </a:r>
              <a:r>
                <a:rPr lang="en-US" sz="2400" dirty="0" smtClean="0"/>
                <a:t/>
              </a:r>
              <a:br>
                <a:rPr lang="en-US" sz="2400" dirty="0" smtClean="0"/>
              </a:br>
              <a:r>
                <a:rPr lang="en-US" sz="2400" dirty="0" smtClean="0"/>
                <a:t>             </a:t>
              </a:r>
              <a:r>
                <a:rPr lang="en-US" sz="2400" dirty="0" smtClean="0"/>
                <a:t>pin at B</a:t>
              </a:r>
              <a:r>
                <a:rPr lang="en-US" sz="2400" dirty="0" smtClean="0"/>
                <a:t>.</a:t>
              </a:r>
            </a:p>
            <a:p>
              <a:pPr eaLnBrk="1" hangingPunct="1">
                <a:spcBef>
                  <a:spcPct val="50000"/>
                </a:spcBef>
              </a:pPr>
              <a:r>
                <a:rPr lang="en-US" sz="2400" b="1" dirty="0" smtClean="0">
                  <a:solidFill>
                    <a:srgbClr val="990033"/>
                  </a:solidFill>
                </a:rPr>
                <a:t>Find</a:t>
              </a:r>
              <a:r>
                <a:rPr lang="en-US" sz="2400" b="1" dirty="0">
                  <a:solidFill>
                    <a:srgbClr val="990033"/>
                  </a:solidFill>
                </a:rPr>
                <a:t>:</a:t>
              </a:r>
              <a:r>
                <a:rPr lang="en-US" sz="2400" dirty="0">
                  <a:solidFill>
                    <a:srgbClr val="990033"/>
                  </a:solidFill>
                </a:rPr>
                <a:t>   </a:t>
              </a:r>
              <a:r>
                <a:rPr lang="en-US" sz="2400" dirty="0" smtClean="0"/>
                <a:t>The </a:t>
              </a:r>
              <a:r>
                <a:rPr lang="en-US" sz="2400" dirty="0" smtClean="0"/>
                <a:t>reactions </a:t>
              </a:r>
              <a:r>
                <a:rPr lang="en-US" sz="2400" dirty="0"/>
                <a:t>at </a:t>
              </a:r>
              <a:r>
                <a:rPr lang="en-US" sz="2400" dirty="0" smtClean="0"/>
                <a:t>points 	</a:t>
              </a:r>
              <a:r>
                <a:rPr lang="en-US" sz="2400" dirty="0"/>
                <a:t> A </a:t>
              </a:r>
              <a:r>
                <a:rPr lang="en-US" sz="2400" dirty="0" smtClean="0"/>
                <a:t>and B </a:t>
              </a:r>
              <a:r>
                <a:rPr lang="en-US" sz="2400" dirty="0"/>
                <a:t>on </a:t>
              </a:r>
              <a:r>
                <a:rPr lang="en-US" sz="2400" dirty="0"/>
                <a:t>the </a:t>
              </a:r>
              <a:r>
                <a:rPr lang="en-US" sz="2400" dirty="0" smtClean="0"/>
                <a:t>beam.</a:t>
              </a:r>
              <a:endParaRPr lang="en-US" sz="2400" dirty="0"/>
            </a:p>
          </p:txBody>
        </p:sp>
        <p:sp>
          <p:nvSpPr>
            <p:cNvPr id="15368" name="TextBox 8"/>
            <p:cNvSpPr txBox="1">
              <a:spLocks noChangeArrowheads="1"/>
            </p:cNvSpPr>
            <p:nvPr/>
          </p:nvSpPr>
          <p:spPr bwMode="auto">
            <a:xfrm>
              <a:off x="901148" y="4081669"/>
              <a:ext cx="8851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2400" b="1" dirty="0">
                  <a:solidFill>
                    <a:srgbClr val="990033"/>
                  </a:solidFill>
                </a:rPr>
                <a:t>Plan:</a:t>
              </a:r>
            </a:p>
          </p:txBody>
        </p:sp>
      </p:grpSp>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GROUP  PROBLEM  SOLVING </a:t>
            </a:r>
            <a:endParaRPr lang="en-US" dirty="0" smtClean="0">
              <a:solidFill>
                <a:srgbClr val="000096"/>
              </a:solidFill>
              <a:effectLst/>
            </a:endParaRPr>
          </a:p>
        </p:txBody>
      </p:sp>
      <p:grpSp>
        <p:nvGrpSpPr>
          <p:cNvPr id="6" name="Group 5"/>
          <p:cNvGrpSpPr>
            <a:grpSpLocks noChangeAspect="1"/>
          </p:cNvGrpSpPr>
          <p:nvPr/>
        </p:nvGrpSpPr>
        <p:grpSpPr>
          <a:xfrm>
            <a:off x="695328" y="1529855"/>
            <a:ext cx="3724275" cy="1797368"/>
            <a:chOff x="190500" y="1478899"/>
            <a:chExt cx="4381500" cy="2114550"/>
          </a:xfrm>
        </p:grpSpPr>
        <p:pic>
          <p:nvPicPr>
            <p:cNvPr id="3" name="Picture 2"/>
            <p:cNvPicPr>
              <a:picLocks noChangeAspect="1"/>
            </p:cNvPicPr>
            <p:nvPr/>
          </p:nvPicPr>
          <p:blipFill>
            <a:blip r:embed="rId3"/>
            <a:stretch>
              <a:fillRect/>
            </a:stretch>
          </p:blipFill>
          <p:spPr>
            <a:xfrm>
              <a:off x="190500" y="1478899"/>
              <a:ext cx="4381500" cy="2114550"/>
            </a:xfrm>
            <a:prstGeom prst="rect">
              <a:avLst/>
            </a:prstGeom>
          </p:spPr>
        </p:pic>
        <p:sp>
          <p:nvSpPr>
            <p:cNvPr id="4" name="Rectangle 3"/>
            <p:cNvSpPr/>
            <p:nvPr/>
          </p:nvSpPr>
          <p:spPr>
            <a:xfrm>
              <a:off x="3048000" y="1930400"/>
              <a:ext cx="304800" cy="1862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763654" y="1792908"/>
              <a:ext cx="806631" cy="338554"/>
            </a:xfrm>
            <a:prstGeom prst="rect">
              <a:avLst/>
            </a:prstGeom>
          </p:spPr>
          <p:txBody>
            <a:bodyPr wrap="none">
              <a:spAutoFit/>
            </a:bodyPr>
            <a:lstStyle/>
            <a:p>
              <a:r>
                <a:rPr lang="en-US" sz="1600" dirty="0" smtClean="0"/>
                <a:t>3 </a:t>
              </a:r>
              <a:r>
                <a:rPr lang="en-US" sz="1600" dirty="0" err="1" smtClean="0"/>
                <a:t>kN</a:t>
              </a:r>
              <a:r>
                <a:rPr lang="en-US" sz="1600" dirty="0" smtClean="0"/>
                <a:t>/m</a:t>
              </a:r>
              <a:endParaRPr lang="en-US" sz="1600" dirty="0"/>
            </a:p>
          </p:txBody>
        </p:sp>
      </p:grpSp>
    </p:spTree>
    <p:extLst>
      <p:ext uri="{BB962C8B-B14F-4D97-AF65-F5344CB8AC3E}">
        <p14:creationId xmlns:p14="http://schemas.microsoft.com/office/powerpoint/2010/main" val="37698148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 calcmode="lin" valueType="num">
                                      <p:cBhvr additive="base">
                                        <p:cTn id="7" dur="500" fill="hold"/>
                                        <p:tgtEl>
                                          <p:spTgt spid="45060"/>
                                        </p:tgtEl>
                                        <p:attrNameLst>
                                          <p:attrName>ppt_x</p:attrName>
                                        </p:attrNameLst>
                                      </p:cBhvr>
                                      <p:tavLst>
                                        <p:tav tm="0">
                                          <p:val>
                                            <p:strVal val="0-#ppt_w/2"/>
                                          </p:val>
                                        </p:tav>
                                        <p:tav tm="100000">
                                          <p:val>
                                            <p:strVal val="#ppt_x"/>
                                          </p:val>
                                        </p:tav>
                                      </p:tavLst>
                                    </p:anim>
                                    <p:anim calcmode="lin" valueType="num">
                                      <p:cBhvr additive="base">
                                        <p:cTn id="8" dur="500" fill="hold"/>
                                        <p:tgtEl>
                                          <p:spTgt spid="45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GROUP  PROBLEM  SOLVING </a:t>
            </a:r>
            <a:r>
              <a:rPr lang="en-US" sz="2400" kern="1200" dirty="0" smtClean="0">
                <a:solidFill>
                  <a:srgbClr val="000096"/>
                </a:solidFill>
                <a:effectLst/>
                <a:latin typeface="Times New Roman" panose="02020603050405020304" pitchFamily="18" charset="0"/>
                <a:ea typeface="+mn-ea"/>
                <a:cs typeface="+mn-cs"/>
              </a:rPr>
              <a:t>(continued)</a:t>
            </a:r>
            <a:endParaRPr lang="en-US" dirty="0" smtClean="0">
              <a:solidFill>
                <a:srgbClr val="000096"/>
              </a:solidFill>
              <a:effectLst/>
            </a:endParaRPr>
          </a:p>
        </p:txBody>
      </p:sp>
      <p:grpSp>
        <p:nvGrpSpPr>
          <p:cNvPr id="70" name="Group 69"/>
          <p:cNvGrpSpPr>
            <a:grpSpLocks noChangeAspect="1"/>
          </p:cNvGrpSpPr>
          <p:nvPr/>
        </p:nvGrpSpPr>
        <p:grpSpPr>
          <a:xfrm>
            <a:off x="468561" y="1261992"/>
            <a:ext cx="3943350" cy="1903095"/>
            <a:chOff x="190500" y="1478899"/>
            <a:chExt cx="4381500" cy="2114550"/>
          </a:xfrm>
        </p:grpSpPr>
        <p:pic>
          <p:nvPicPr>
            <p:cNvPr id="71" name="Picture 70"/>
            <p:cNvPicPr>
              <a:picLocks noChangeAspect="1"/>
            </p:cNvPicPr>
            <p:nvPr/>
          </p:nvPicPr>
          <p:blipFill>
            <a:blip r:embed="rId3"/>
            <a:stretch>
              <a:fillRect/>
            </a:stretch>
          </p:blipFill>
          <p:spPr>
            <a:xfrm>
              <a:off x="190500" y="1478899"/>
              <a:ext cx="4381500" cy="2114550"/>
            </a:xfrm>
            <a:prstGeom prst="rect">
              <a:avLst/>
            </a:prstGeom>
          </p:spPr>
        </p:pic>
        <p:sp>
          <p:nvSpPr>
            <p:cNvPr id="72" name="Rectangle 71"/>
            <p:cNvSpPr/>
            <p:nvPr/>
          </p:nvSpPr>
          <p:spPr>
            <a:xfrm>
              <a:off x="3048000" y="1930400"/>
              <a:ext cx="304800" cy="1862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2763654" y="1792908"/>
              <a:ext cx="806631" cy="338554"/>
            </a:xfrm>
            <a:prstGeom prst="rect">
              <a:avLst/>
            </a:prstGeom>
          </p:spPr>
          <p:txBody>
            <a:bodyPr wrap="none">
              <a:spAutoFit/>
            </a:bodyPr>
            <a:lstStyle/>
            <a:p>
              <a:r>
                <a:rPr lang="en-US" sz="1600" dirty="0" smtClean="0"/>
                <a:t>3 </a:t>
              </a:r>
              <a:r>
                <a:rPr lang="en-US" sz="1600" dirty="0" err="1" smtClean="0"/>
                <a:t>kN</a:t>
              </a:r>
              <a:r>
                <a:rPr lang="en-US" sz="1600" dirty="0" smtClean="0"/>
                <a:t>/m</a:t>
              </a:r>
              <a:endParaRPr lang="en-US" sz="1600" dirty="0"/>
            </a:p>
          </p:txBody>
        </p:sp>
      </p:grpSp>
      <p:grpSp>
        <p:nvGrpSpPr>
          <p:cNvPr id="35" name="Group 34"/>
          <p:cNvGrpSpPr/>
          <p:nvPr/>
        </p:nvGrpSpPr>
        <p:grpSpPr>
          <a:xfrm>
            <a:off x="4446938" y="1015499"/>
            <a:ext cx="4221014" cy="2000554"/>
            <a:chOff x="4195107" y="3612877"/>
            <a:chExt cx="4221014" cy="2000554"/>
          </a:xfrm>
        </p:grpSpPr>
        <p:cxnSp>
          <p:nvCxnSpPr>
            <p:cNvPr id="6" name="Straight Connector 5"/>
            <p:cNvCxnSpPr/>
            <p:nvPr/>
          </p:nvCxnSpPr>
          <p:spPr>
            <a:xfrm>
              <a:off x="4803226" y="4208344"/>
              <a:ext cx="1274752" cy="73974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054634" y="4945170"/>
              <a:ext cx="170444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579374" y="4270745"/>
              <a:ext cx="209104" cy="35287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927038" y="4503319"/>
              <a:ext cx="0" cy="364240"/>
            </a:xfrm>
            <a:prstGeom prst="straightConnector1">
              <a:avLst/>
            </a:prstGeom>
            <a:ln w="38100">
              <a:solidFill>
                <a:srgbClr val="0000FA"/>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7759078" y="4945170"/>
              <a:ext cx="0" cy="48961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7776747" y="4948673"/>
              <a:ext cx="370574" cy="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5455350" y="4967292"/>
              <a:ext cx="5771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5611761" y="4741606"/>
              <a:ext cx="44245" cy="221226"/>
            </a:xfrm>
            <a:custGeom>
              <a:avLst/>
              <a:gdLst>
                <a:gd name="connsiteX0" fmla="*/ 14749 w 44245"/>
                <a:gd name="connsiteY0" fmla="*/ 221226 h 221226"/>
                <a:gd name="connsiteX1" fmla="*/ 0 w 44245"/>
                <a:gd name="connsiteY1" fmla="*/ 132736 h 221226"/>
                <a:gd name="connsiteX2" fmla="*/ 14749 w 44245"/>
                <a:gd name="connsiteY2" fmla="*/ 66368 h 221226"/>
                <a:gd name="connsiteX3" fmla="*/ 44245 w 44245"/>
                <a:gd name="connsiteY3" fmla="*/ 0 h 221226"/>
              </a:gdLst>
              <a:ahLst/>
              <a:cxnLst>
                <a:cxn ang="0">
                  <a:pos x="connsiteX0" y="connsiteY0"/>
                </a:cxn>
                <a:cxn ang="0">
                  <a:pos x="connsiteX1" y="connsiteY1"/>
                </a:cxn>
                <a:cxn ang="0">
                  <a:pos x="connsiteX2" y="connsiteY2"/>
                </a:cxn>
                <a:cxn ang="0">
                  <a:pos x="connsiteX3" y="connsiteY3"/>
                </a:cxn>
              </a:cxnLst>
              <a:rect l="l" t="t" r="r" b="b"/>
              <a:pathLst>
                <a:path w="44245" h="221226">
                  <a:moveTo>
                    <a:pt x="14749" y="221226"/>
                  </a:moveTo>
                  <a:cubicBezTo>
                    <a:pt x="7374" y="189886"/>
                    <a:pt x="0" y="158546"/>
                    <a:pt x="0" y="132736"/>
                  </a:cubicBezTo>
                  <a:cubicBezTo>
                    <a:pt x="0" y="106926"/>
                    <a:pt x="7375" y="88491"/>
                    <a:pt x="14749" y="66368"/>
                  </a:cubicBezTo>
                  <a:cubicBezTo>
                    <a:pt x="22123" y="44245"/>
                    <a:pt x="33184" y="22122"/>
                    <a:pt x="44245"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6077978" y="5014452"/>
              <a:ext cx="0" cy="3170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077978" y="5243052"/>
              <a:ext cx="16811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5837640" y="5036574"/>
              <a:ext cx="187489" cy="3170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586748" y="4616246"/>
              <a:ext cx="1250892" cy="693063"/>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7759077" y="4553531"/>
              <a:ext cx="0" cy="2733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957125" y="4670691"/>
              <a:ext cx="801953"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4572000" y="4141978"/>
              <a:ext cx="0" cy="4818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Freeform 33"/>
            <p:cNvSpPr/>
            <p:nvPr/>
          </p:nvSpPr>
          <p:spPr>
            <a:xfrm>
              <a:off x="4579374" y="4383388"/>
              <a:ext cx="110613" cy="48502"/>
            </a:xfrm>
            <a:custGeom>
              <a:avLst/>
              <a:gdLst>
                <a:gd name="connsiteX0" fmla="*/ 110613 w 110613"/>
                <a:gd name="connsiteY0" fmla="*/ 48502 h 48502"/>
                <a:gd name="connsiteX1" fmla="*/ 58994 w 110613"/>
                <a:gd name="connsiteY1" fmla="*/ 4257 h 48502"/>
                <a:gd name="connsiteX2" fmla="*/ 0 w 110613"/>
                <a:gd name="connsiteY2" fmla="*/ 4257 h 48502"/>
              </a:gdLst>
              <a:ahLst/>
              <a:cxnLst>
                <a:cxn ang="0">
                  <a:pos x="connsiteX0" y="connsiteY0"/>
                </a:cxn>
                <a:cxn ang="0">
                  <a:pos x="connsiteX1" y="connsiteY1"/>
                </a:cxn>
                <a:cxn ang="0">
                  <a:pos x="connsiteX2" y="connsiteY2"/>
                </a:cxn>
              </a:cxnLst>
              <a:rect l="l" t="t" r="r" b="b"/>
              <a:pathLst>
                <a:path w="110613" h="48502">
                  <a:moveTo>
                    <a:pt x="110613" y="48502"/>
                  </a:moveTo>
                  <a:cubicBezTo>
                    <a:pt x="94021" y="30066"/>
                    <a:pt x="77429" y="11631"/>
                    <a:pt x="58994" y="4257"/>
                  </a:cubicBezTo>
                  <a:cubicBezTo>
                    <a:pt x="40559" y="-3117"/>
                    <a:pt x="20279" y="570"/>
                    <a:pt x="0" y="4257"/>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 Box 133"/>
            <p:cNvSpPr txBox="1">
              <a:spLocks noChangeArrowheads="1"/>
            </p:cNvSpPr>
            <p:nvPr/>
          </p:nvSpPr>
          <p:spPr bwMode="auto">
            <a:xfrm>
              <a:off x="5433387" y="3612877"/>
              <a:ext cx="21355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dirty="0"/>
                <a:t>FBD of the beam</a:t>
              </a:r>
            </a:p>
          </p:txBody>
        </p:sp>
        <p:sp>
          <p:nvSpPr>
            <p:cNvPr id="79" name="Text Box 101"/>
            <p:cNvSpPr txBox="1">
              <a:spLocks noChangeArrowheads="1"/>
            </p:cNvSpPr>
            <p:nvPr/>
          </p:nvSpPr>
          <p:spPr bwMode="auto">
            <a:xfrm>
              <a:off x="4195107" y="4413504"/>
              <a:ext cx="499880" cy="36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dirty="0"/>
                <a:t>N</a:t>
              </a:r>
              <a:r>
                <a:rPr lang="en-US" sz="1800" baseline="-25000" dirty="0" smtClean="0"/>
                <a:t>A</a:t>
              </a:r>
              <a:endParaRPr lang="en-US" sz="1800" dirty="0"/>
            </a:p>
          </p:txBody>
        </p:sp>
        <p:sp>
          <p:nvSpPr>
            <p:cNvPr id="80" name="Text Box 118"/>
            <p:cNvSpPr txBox="1">
              <a:spLocks noChangeArrowheads="1"/>
            </p:cNvSpPr>
            <p:nvPr/>
          </p:nvSpPr>
          <p:spPr bwMode="auto">
            <a:xfrm>
              <a:off x="7712094" y="5246555"/>
              <a:ext cx="499880" cy="36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dirty="0" smtClean="0"/>
                <a:t>B</a:t>
              </a:r>
              <a:r>
                <a:rPr lang="en-US" sz="1800" baseline="-25000" dirty="0"/>
                <a:t>y</a:t>
              </a:r>
              <a:endParaRPr lang="en-US" sz="1800" dirty="0"/>
            </a:p>
          </p:txBody>
        </p:sp>
        <p:sp>
          <p:nvSpPr>
            <p:cNvPr id="81" name="Text Box 118"/>
            <p:cNvSpPr txBox="1">
              <a:spLocks noChangeArrowheads="1"/>
            </p:cNvSpPr>
            <p:nvPr/>
          </p:nvSpPr>
          <p:spPr bwMode="auto">
            <a:xfrm>
              <a:off x="7916241" y="4553531"/>
              <a:ext cx="499880" cy="36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dirty="0" err="1" smtClean="0"/>
                <a:t>B</a:t>
              </a:r>
              <a:r>
                <a:rPr lang="en-US" sz="1800" baseline="-25000" dirty="0" err="1" smtClean="0"/>
                <a:t>x</a:t>
              </a:r>
              <a:endParaRPr lang="en-US" sz="1800" dirty="0"/>
            </a:p>
          </p:txBody>
        </p:sp>
        <p:sp>
          <p:nvSpPr>
            <p:cNvPr id="82" name="Text Box 123"/>
            <p:cNvSpPr txBox="1">
              <a:spLocks noChangeArrowheads="1"/>
            </p:cNvSpPr>
            <p:nvPr/>
          </p:nvSpPr>
          <p:spPr bwMode="auto">
            <a:xfrm>
              <a:off x="7120747" y="4388474"/>
              <a:ext cx="47470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400" dirty="0"/>
                <a:t>2</a:t>
              </a:r>
              <a:r>
                <a:rPr lang="en-US" sz="1400" dirty="0" smtClean="0"/>
                <a:t> </a:t>
              </a:r>
              <a:r>
                <a:rPr lang="en-US" sz="1400" dirty="0"/>
                <a:t>m</a:t>
              </a:r>
            </a:p>
          </p:txBody>
        </p:sp>
        <p:sp>
          <p:nvSpPr>
            <p:cNvPr id="83" name="Text Box 123"/>
            <p:cNvSpPr txBox="1">
              <a:spLocks noChangeArrowheads="1"/>
            </p:cNvSpPr>
            <p:nvPr/>
          </p:nvSpPr>
          <p:spPr bwMode="auto">
            <a:xfrm>
              <a:off x="6727969" y="4997358"/>
              <a:ext cx="47470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400" dirty="0"/>
                <a:t>4</a:t>
              </a:r>
              <a:r>
                <a:rPr lang="en-US" sz="1400" dirty="0" smtClean="0"/>
                <a:t> </a:t>
              </a:r>
              <a:r>
                <a:rPr lang="en-US" sz="1400" dirty="0"/>
                <a:t>m</a:t>
              </a:r>
            </a:p>
          </p:txBody>
        </p:sp>
        <p:sp>
          <p:nvSpPr>
            <p:cNvPr id="84" name="Text Box 123"/>
            <p:cNvSpPr txBox="1">
              <a:spLocks noChangeArrowheads="1"/>
            </p:cNvSpPr>
            <p:nvPr/>
          </p:nvSpPr>
          <p:spPr bwMode="auto">
            <a:xfrm>
              <a:off x="4802594" y="4882198"/>
              <a:ext cx="47470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400" dirty="0"/>
                <a:t>3</a:t>
              </a:r>
              <a:r>
                <a:rPr lang="en-US" sz="1400" dirty="0" smtClean="0"/>
                <a:t> </a:t>
              </a:r>
              <a:r>
                <a:rPr lang="en-US" sz="1400" dirty="0"/>
                <a:t>m</a:t>
              </a:r>
            </a:p>
          </p:txBody>
        </p:sp>
        <p:sp>
          <p:nvSpPr>
            <p:cNvPr id="85" name="Text Box 123"/>
            <p:cNvSpPr txBox="1">
              <a:spLocks noChangeArrowheads="1"/>
            </p:cNvSpPr>
            <p:nvPr/>
          </p:nvSpPr>
          <p:spPr bwMode="auto">
            <a:xfrm>
              <a:off x="5186918" y="4650739"/>
              <a:ext cx="47470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400" dirty="0" smtClean="0"/>
                <a:t>30</a:t>
              </a:r>
              <a:r>
                <a:rPr lang="en-US" sz="1400" dirty="0" smtClean="0">
                  <a:sym typeface="Symbol" panose="05050102010706020507" pitchFamily="18" charset="2"/>
                </a:rPr>
                <a:t></a:t>
              </a:r>
              <a:endParaRPr lang="en-US" sz="1400" dirty="0"/>
            </a:p>
          </p:txBody>
        </p:sp>
        <p:sp>
          <p:nvSpPr>
            <p:cNvPr id="86" name="Text Box 123"/>
            <p:cNvSpPr txBox="1">
              <a:spLocks noChangeArrowheads="1"/>
            </p:cNvSpPr>
            <p:nvPr/>
          </p:nvSpPr>
          <p:spPr bwMode="auto">
            <a:xfrm>
              <a:off x="4219498" y="4151709"/>
              <a:ext cx="47470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400" dirty="0" smtClean="0"/>
                <a:t>30</a:t>
              </a:r>
              <a:r>
                <a:rPr lang="en-US" sz="1400" dirty="0" smtClean="0">
                  <a:sym typeface="Symbol" panose="05050102010706020507" pitchFamily="18" charset="2"/>
                </a:rPr>
                <a:t></a:t>
              </a:r>
              <a:endParaRPr lang="en-US" sz="1400" dirty="0"/>
            </a:p>
          </p:txBody>
        </p:sp>
        <p:sp>
          <p:nvSpPr>
            <p:cNvPr id="87" name="Text Box 127"/>
            <p:cNvSpPr txBox="1">
              <a:spLocks noChangeArrowheads="1"/>
            </p:cNvSpPr>
            <p:nvPr/>
          </p:nvSpPr>
          <p:spPr bwMode="auto">
            <a:xfrm>
              <a:off x="6501148" y="4162860"/>
              <a:ext cx="701528" cy="336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600" dirty="0" smtClean="0"/>
                <a:t>12 </a:t>
              </a:r>
              <a:r>
                <a:rPr lang="en-US" sz="1600" dirty="0" err="1" smtClean="0"/>
                <a:t>kN</a:t>
              </a:r>
              <a:endParaRPr lang="en-US" sz="1600" dirty="0"/>
            </a:p>
          </p:txBody>
        </p:sp>
      </p:grpSp>
      <p:sp>
        <p:nvSpPr>
          <p:cNvPr id="88" name="TextBox 87"/>
          <p:cNvSpPr txBox="1">
            <a:spLocks noChangeArrowheads="1"/>
          </p:cNvSpPr>
          <p:nvPr/>
        </p:nvSpPr>
        <p:spPr bwMode="auto">
          <a:xfrm>
            <a:off x="585194" y="4105625"/>
            <a:ext cx="77636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2400" dirty="0" smtClean="0"/>
              <a:t>First, </a:t>
            </a:r>
            <a:r>
              <a:rPr lang="en-US" sz="2400" dirty="0"/>
              <a:t>write a moment equation about </a:t>
            </a:r>
            <a:r>
              <a:rPr lang="en-US" sz="2400" dirty="0" smtClean="0"/>
              <a:t>point </a:t>
            </a:r>
            <a:r>
              <a:rPr lang="en-US" sz="2400" dirty="0"/>
              <a:t>B</a:t>
            </a:r>
            <a:r>
              <a:rPr lang="en-US" sz="2400" dirty="0" smtClean="0"/>
              <a:t>.  Why </a:t>
            </a:r>
            <a:r>
              <a:rPr lang="en-US" sz="2400" dirty="0"/>
              <a:t>point B</a:t>
            </a:r>
            <a:r>
              <a:rPr lang="en-US" sz="2400" dirty="0" smtClean="0"/>
              <a:t>?</a:t>
            </a:r>
            <a:endParaRPr lang="en-US" sz="2400" dirty="0"/>
          </a:p>
        </p:txBody>
      </p:sp>
      <p:grpSp>
        <p:nvGrpSpPr>
          <p:cNvPr id="89" name="Group 82"/>
          <p:cNvGrpSpPr>
            <a:grpSpLocks/>
          </p:cNvGrpSpPr>
          <p:nvPr/>
        </p:nvGrpSpPr>
        <p:grpSpPr bwMode="auto">
          <a:xfrm>
            <a:off x="595326" y="4863595"/>
            <a:ext cx="8312700" cy="1277273"/>
            <a:chOff x="596035" y="4449100"/>
            <a:chExt cx="8312700" cy="1277963"/>
          </a:xfrm>
        </p:grpSpPr>
        <p:sp>
          <p:nvSpPr>
            <p:cNvPr id="90" name="Text Box 7"/>
            <p:cNvSpPr txBox="1">
              <a:spLocks noChangeArrowheads="1"/>
            </p:cNvSpPr>
            <p:nvPr/>
          </p:nvSpPr>
          <p:spPr bwMode="auto">
            <a:xfrm>
              <a:off x="596035" y="4449100"/>
              <a:ext cx="8312700" cy="12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   + </a:t>
              </a:r>
              <a:r>
                <a:rPr lang="en-US" dirty="0">
                  <a:sym typeface="Symbol" pitchFamily="18" charset="2"/>
                </a:rPr>
                <a:t> </a:t>
              </a:r>
              <a:r>
                <a:rPr lang="en-US" dirty="0" smtClean="0">
                  <a:sym typeface="Symbol" pitchFamily="18" charset="2"/>
                </a:rPr>
                <a:t>M</a:t>
              </a:r>
              <a:r>
                <a:rPr lang="en-US" baseline="-25000" dirty="0">
                  <a:sym typeface="Symbol" pitchFamily="18" charset="2"/>
                </a:rPr>
                <a:t>B</a:t>
              </a:r>
              <a:r>
                <a:rPr lang="en-US" dirty="0" smtClean="0">
                  <a:sym typeface="Symbol" pitchFamily="18" charset="2"/>
                </a:rPr>
                <a:t> </a:t>
              </a:r>
              <a:r>
                <a:rPr lang="en-US" dirty="0">
                  <a:sym typeface="Symbol" pitchFamily="18" charset="2"/>
                </a:rPr>
                <a:t>= </a:t>
              </a:r>
              <a:r>
                <a:rPr lang="en-US" dirty="0" smtClean="0">
                  <a:cs typeface="Times New Roman" pitchFamily="18" charset="0"/>
                </a:rPr>
                <a:t>– </a:t>
              </a:r>
              <a:r>
                <a:rPr lang="en-US" dirty="0" smtClean="0">
                  <a:sym typeface="Symbol" pitchFamily="18" charset="2"/>
                </a:rPr>
                <a:t>(</a:t>
              </a:r>
              <a:r>
                <a:rPr lang="en-US" dirty="0" smtClean="0">
                  <a:cs typeface="Times New Roman" pitchFamily="18" charset="0"/>
                  <a:sym typeface="Symbol" pitchFamily="18" charset="2"/>
                </a:rPr>
                <a:t>N</a:t>
              </a:r>
              <a:r>
                <a:rPr lang="en-US" baseline="-25000" dirty="0" smtClean="0">
                  <a:cs typeface="Times New Roman" pitchFamily="18" charset="0"/>
                  <a:sym typeface="Symbol" pitchFamily="18" charset="2"/>
                </a:rPr>
                <a:t>A</a:t>
              </a:r>
              <a:r>
                <a:rPr lang="en-US" dirty="0" smtClean="0">
                  <a:sym typeface="Symbol" pitchFamily="18" charset="2"/>
                </a:rPr>
                <a:t> cos 30)  (4 + 3 </a:t>
              </a:r>
              <a:r>
                <a:rPr lang="en-US" dirty="0">
                  <a:sym typeface="Symbol" pitchFamily="18" charset="2"/>
                </a:rPr>
                <a:t>cos 30</a:t>
              </a:r>
              <a:r>
                <a:rPr lang="en-US" dirty="0" smtClean="0">
                  <a:sym typeface="Symbol" pitchFamily="18" charset="2"/>
                </a:rPr>
                <a:t>) </a:t>
              </a:r>
              <a:r>
                <a:rPr lang="en-US" dirty="0">
                  <a:cs typeface="Times New Roman" pitchFamily="18" charset="0"/>
                </a:rPr>
                <a:t>–</a:t>
              </a:r>
              <a:r>
                <a:rPr lang="en-US" dirty="0" smtClean="0">
                  <a:sym typeface="Symbol" pitchFamily="18" charset="2"/>
                </a:rPr>
                <a:t> </a:t>
              </a:r>
              <a:r>
                <a:rPr lang="en-US" dirty="0">
                  <a:sym typeface="Symbol" pitchFamily="18" charset="2"/>
                </a:rPr>
                <a:t>(</a:t>
              </a:r>
              <a:r>
                <a:rPr lang="en-US" dirty="0">
                  <a:cs typeface="Times New Roman" pitchFamily="18" charset="0"/>
                  <a:sym typeface="Symbol" pitchFamily="18" charset="2"/>
                </a:rPr>
                <a:t>N</a:t>
              </a:r>
              <a:r>
                <a:rPr lang="en-US" baseline="-25000" dirty="0">
                  <a:cs typeface="Times New Roman" pitchFamily="18" charset="0"/>
                  <a:sym typeface="Symbol" pitchFamily="18" charset="2"/>
                </a:rPr>
                <a:t>A</a:t>
              </a:r>
              <a:r>
                <a:rPr lang="en-US" dirty="0">
                  <a:sym typeface="Symbol" pitchFamily="18" charset="2"/>
                </a:rPr>
                <a:t> </a:t>
              </a:r>
              <a:r>
                <a:rPr lang="en-US" dirty="0" smtClean="0">
                  <a:sym typeface="Symbol" pitchFamily="18" charset="2"/>
                </a:rPr>
                <a:t>sin </a:t>
              </a:r>
              <a:r>
                <a:rPr lang="en-US" dirty="0">
                  <a:sym typeface="Symbol" pitchFamily="18" charset="2"/>
                </a:rPr>
                <a:t>30)  </a:t>
              </a:r>
              <a:r>
                <a:rPr lang="en-US" dirty="0" smtClean="0">
                  <a:sym typeface="Symbol" pitchFamily="18" charset="2"/>
                </a:rPr>
                <a:t>(3 sin </a:t>
              </a:r>
              <a:r>
                <a:rPr lang="en-US" dirty="0">
                  <a:sym typeface="Symbol" pitchFamily="18" charset="2"/>
                </a:rPr>
                <a:t>30) </a:t>
              </a:r>
              <a:r>
                <a:rPr lang="en-US" dirty="0" smtClean="0">
                  <a:sym typeface="Symbol" pitchFamily="18" charset="2"/>
                </a:rPr>
                <a:t>            </a:t>
              </a:r>
              <a:br>
                <a:rPr lang="en-US" dirty="0" smtClean="0">
                  <a:sym typeface="Symbol" pitchFamily="18" charset="2"/>
                </a:rPr>
              </a:br>
              <a:r>
                <a:rPr lang="en-US" dirty="0" smtClean="0">
                  <a:sym typeface="Symbol" pitchFamily="18" charset="2"/>
                </a:rPr>
                <a:t>                   </a:t>
              </a:r>
              <a:r>
                <a:rPr lang="en-US" dirty="0" smtClean="0">
                  <a:cs typeface="Times New Roman" pitchFamily="18" charset="0"/>
                  <a:sym typeface="Symbol" pitchFamily="18" charset="2"/>
                </a:rPr>
                <a:t>+</a:t>
              </a:r>
              <a:r>
                <a:rPr lang="en-US" dirty="0" smtClean="0">
                  <a:cs typeface="Times New Roman" pitchFamily="18" charset="0"/>
                </a:rPr>
                <a:t> 12 </a:t>
              </a:r>
              <a:r>
                <a:rPr lang="en-US" dirty="0" smtClean="0">
                  <a:sym typeface="Symbol" pitchFamily="18" charset="2"/>
                </a:rPr>
                <a:t> </a:t>
              </a:r>
              <a:r>
                <a:rPr lang="en-US" dirty="0">
                  <a:sym typeface="Symbol" pitchFamily="18" charset="2"/>
                </a:rPr>
                <a:t>2</a:t>
              </a:r>
              <a:r>
                <a:rPr lang="en-US" dirty="0" smtClean="0">
                  <a:sym typeface="Symbol" pitchFamily="18" charset="2"/>
                </a:rPr>
                <a:t> </a:t>
              </a:r>
              <a:r>
                <a:rPr lang="en-US" dirty="0">
                  <a:sym typeface="Symbol" pitchFamily="18" charset="2"/>
                </a:rPr>
                <a:t>= 0</a:t>
              </a:r>
            </a:p>
            <a:p>
              <a:pPr eaLnBrk="1" hangingPunct="1">
                <a:spcBef>
                  <a:spcPct val="50000"/>
                </a:spcBef>
              </a:pPr>
              <a:r>
                <a:rPr lang="en-US" dirty="0">
                  <a:sym typeface="Symbol" pitchFamily="18" charset="2"/>
                </a:rPr>
                <a:t>       </a:t>
              </a:r>
              <a:r>
                <a:rPr lang="en-US" u="sng" dirty="0" smtClean="0">
                  <a:solidFill>
                    <a:srgbClr val="0000FA"/>
                  </a:solidFill>
                  <a:sym typeface="Symbol" pitchFamily="18" charset="2"/>
                </a:rPr>
                <a:t>N</a:t>
              </a:r>
              <a:r>
                <a:rPr lang="en-US" u="sng" baseline="-25000" dirty="0">
                  <a:solidFill>
                    <a:srgbClr val="0000FA"/>
                  </a:solidFill>
                  <a:sym typeface="Symbol" pitchFamily="18" charset="2"/>
                </a:rPr>
                <a:t>A</a:t>
              </a:r>
              <a:r>
                <a:rPr lang="en-US" dirty="0" smtClean="0">
                  <a:solidFill>
                    <a:srgbClr val="0000FA"/>
                  </a:solidFill>
                  <a:sym typeface="Symbol" pitchFamily="18" charset="2"/>
                </a:rPr>
                <a:t>  </a:t>
              </a:r>
              <a:r>
                <a:rPr lang="en-US" dirty="0" smtClean="0">
                  <a:sym typeface="Symbol" pitchFamily="18" charset="2"/>
                </a:rPr>
                <a:t>= 3.713 </a:t>
              </a:r>
              <a:r>
                <a:rPr lang="en-US" u="sng" dirty="0" smtClean="0">
                  <a:solidFill>
                    <a:srgbClr val="0000FA"/>
                  </a:solidFill>
                  <a:sym typeface="Symbol" pitchFamily="18" charset="2"/>
                </a:rPr>
                <a:t>= 3.71 </a:t>
              </a:r>
              <a:r>
                <a:rPr lang="en-US" u="sng" dirty="0" err="1">
                  <a:solidFill>
                    <a:srgbClr val="0000FA"/>
                  </a:solidFill>
                  <a:sym typeface="Symbol" pitchFamily="18" charset="2"/>
                </a:rPr>
                <a:t>kN</a:t>
              </a:r>
              <a:endParaRPr lang="en-US" u="sng" dirty="0">
                <a:solidFill>
                  <a:srgbClr val="0000FA"/>
                </a:solidFill>
                <a:cs typeface="Times New Roman" pitchFamily="18" charset="0"/>
                <a:sym typeface="Symbol" pitchFamily="18" charset="2"/>
              </a:endParaRPr>
            </a:p>
          </p:txBody>
        </p:sp>
        <p:sp>
          <p:nvSpPr>
            <p:cNvPr id="91" name="Freeform 11"/>
            <p:cNvSpPr>
              <a:spLocks/>
            </p:cNvSpPr>
            <p:nvPr/>
          </p:nvSpPr>
          <p:spPr bwMode="auto">
            <a:xfrm>
              <a:off x="762813" y="4520937"/>
              <a:ext cx="76200" cy="304800"/>
            </a:xfrm>
            <a:custGeom>
              <a:avLst/>
              <a:gdLst>
                <a:gd name="T0" fmla="*/ 2147483647 w 48"/>
                <a:gd name="T1" fmla="*/ 0 h 192"/>
                <a:gd name="T2" fmla="*/ 0 w 48"/>
                <a:gd name="T3" fmla="*/ 2147483647 h 192"/>
                <a:gd name="T4" fmla="*/ 2147483647 w 48"/>
                <a:gd name="T5" fmla="*/ 2147483647 h 192"/>
                <a:gd name="T6" fmla="*/ 0 60000 65536"/>
                <a:gd name="T7" fmla="*/ 0 60000 65536"/>
                <a:gd name="T8" fmla="*/ 0 60000 65536"/>
                <a:gd name="T9" fmla="*/ 0 w 48"/>
                <a:gd name="T10" fmla="*/ 0 h 192"/>
                <a:gd name="T11" fmla="*/ 48 w 48"/>
                <a:gd name="T12" fmla="*/ 192 h 192"/>
              </a:gdLst>
              <a:ahLst/>
              <a:cxnLst>
                <a:cxn ang="T6">
                  <a:pos x="T0" y="T1"/>
                </a:cxn>
                <a:cxn ang="T7">
                  <a:pos x="T2" y="T3"/>
                </a:cxn>
                <a:cxn ang="T8">
                  <a:pos x="T4" y="T5"/>
                </a:cxn>
              </a:cxnLst>
              <a:rect l="T9" t="T10" r="T11" b="T12"/>
              <a:pathLst>
                <a:path w="48" h="192">
                  <a:moveTo>
                    <a:pt x="48" y="0"/>
                  </a:moveTo>
                  <a:cubicBezTo>
                    <a:pt x="24" y="32"/>
                    <a:pt x="0" y="64"/>
                    <a:pt x="0" y="96"/>
                  </a:cubicBezTo>
                  <a:cubicBezTo>
                    <a:pt x="0" y="128"/>
                    <a:pt x="24" y="160"/>
                    <a:pt x="48" y="192"/>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grpSp>
      <p:sp>
        <p:nvSpPr>
          <p:cNvPr id="36" name="Rectangle 35"/>
          <p:cNvSpPr/>
          <p:nvPr/>
        </p:nvSpPr>
        <p:spPr>
          <a:xfrm>
            <a:off x="4487311" y="3015007"/>
            <a:ext cx="4461088" cy="830997"/>
          </a:xfrm>
          <a:prstGeom prst="rect">
            <a:avLst/>
          </a:prstGeom>
        </p:spPr>
        <p:txBody>
          <a:bodyPr wrap="square">
            <a:spAutoFit/>
          </a:bodyPr>
          <a:lstStyle/>
          <a:p>
            <a:r>
              <a:rPr lang="en-US" sz="2400" dirty="0" smtClean="0">
                <a:solidFill>
                  <a:srgbClr val="0000FA"/>
                </a:solidFill>
              </a:rPr>
              <a:t>Note that the distributed </a:t>
            </a:r>
            <a:r>
              <a:rPr lang="en-US" sz="2400" dirty="0">
                <a:solidFill>
                  <a:srgbClr val="0000FA"/>
                </a:solidFill>
              </a:rPr>
              <a:t>load </a:t>
            </a:r>
            <a:r>
              <a:rPr lang="en-US" sz="2400" dirty="0" smtClean="0">
                <a:solidFill>
                  <a:srgbClr val="0000FA"/>
                </a:solidFill>
              </a:rPr>
              <a:t>has been reduced </a:t>
            </a:r>
            <a:r>
              <a:rPr lang="en-US" sz="2400" dirty="0" smtClean="0">
                <a:solidFill>
                  <a:srgbClr val="0000FA"/>
                </a:solidFill>
              </a:rPr>
              <a:t>to </a:t>
            </a:r>
            <a:r>
              <a:rPr lang="en-US" sz="2400" dirty="0">
                <a:solidFill>
                  <a:srgbClr val="0000FA"/>
                </a:solidFill>
              </a:rPr>
              <a:t>a single </a:t>
            </a:r>
            <a:r>
              <a:rPr lang="en-US" sz="2400" dirty="0" smtClean="0">
                <a:solidFill>
                  <a:srgbClr val="0000FA"/>
                </a:solidFill>
              </a:rPr>
              <a:t>force.</a:t>
            </a:r>
            <a:endParaRPr lang="en-US" sz="2400" dirty="0">
              <a:solidFill>
                <a:srgbClr val="0000FA"/>
              </a:solidFill>
            </a:endParaRPr>
          </a:p>
        </p:txBody>
      </p:sp>
    </p:spTree>
    <p:extLst>
      <p:ext uri="{BB962C8B-B14F-4D97-AF65-F5344CB8AC3E}">
        <p14:creationId xmlns:p14="http://schemas.microsoft.com/office/powerpoint/2010/main" val="467782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cBhvr additive="base">
                                        <p:cTn id="7" dur="500" fill="hold"/>
                                        <p:tgtEl>
                                          <p:spTgt spid="70"/>
                                        </p:tgtEl>
                                        <p:attrNameLst>
                                          <p:attrName>ppt_x</p:attrName>
                                        </p:attrNameLst>
                                      </p:cBhvr>
                                      <p:tavLst>
                                        <p:tav tm="0">
                                          <p:val>
                                            <p:strVal val="0-#ppt_w/2"/>
                                          </p:val>
                                        </p:tav>
                                        <p:tav tm="100000">
                                          <p:val>
                                            <p:strVal val="#ppt_x"/>
                                          </p:val>
                                        </p:tav>
                                      </p:tavLst>
                                    </p:anim>
                                    <p:anim calcmode="lin" valueType="num">
                                      <p:cBhvr additive="base">
                                        <p:cTn id="8" dur="500" fill="hold"/>
                                        <p:tgtEl>
                                          <p:spTgt spid="70"/>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36"/>
                                        </p:tgtEl>
                                        <p:attrNameLst>
                                          <p:attrName>style.visibility</p:attrName>
                                        </p:attrNameLst>
                                      </p:cBhvr>
                                      <p:to>
                                        <p:strVal val="visible"/>
                                      </p:to>
                                    </p:set>
                                    <p:anim calcmode="lin" valueType="num">
                                      <p:cBhvr additive="base">
                                        <p:cTn id="16" dur="500" fill="hold"/>
                                        <p:tgtEl>
                                          <p:spTgt spid="36"/>
                                        </p:tgtEl>
                                        <p:attrNameLst>
                                          <p:attrName>ppt_x</p:attrName>
                                        </p:attrNameLst>
                                      </p:cBhvr>
                                      <p:tavLst>
                                        <p:tav tm="0">
                                          <p:val>
                                            <p:strVal val="0-#ppt_w/2"/>
                                          </p:val>
                                        </p:tav>
                                        <p:tav tm="100000">
                                          <p:val>
                                            <p:strVal val="#ppt_x"/>
                                          </p:val>
                                        </p:tav>
                                      </p:tavLst>
                                    </p:anim>
                                    <p:anim calcmode="lin" valueType="num">
                                      <p:cBhvr additive="base">
                                        <p:cTn id="17"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8"/>
                                        </p:tgtEl>
                                        <p:attrNameLst>
                                          <p:attrName>style.visibility</p:attrName>
                                        </p:attrNameLst>
                                      </p:cBhvr>
                                      <p:to>
                                        <p:strVal val="visible"/>
                                      </p:to>
                                    </p:set>
                                    <p:anim calcmode="lin" valueType="num">
                                      <p:cBhvr additive="base">
                                        <p:cTn id="22" dur="500" fill="hold"/>
                                        <p:tgtEl>
                                          <p:spTgt spid="88"/>
                                        </p:tgtEl>
                                        <p:attrNameLst>
                                          <p:attrName>ppt_x</p:attrName>
                                        </p:attrNameLst>
                                      </p:cBhvr>
                                      <p:tavLst>
                                        <p:tav tm="0">
                                          <p:val>
                                            <p:strVal val="#ppt_x"/>
                                          </p:val>
                                        </p:tav>
                                        <p:tav tm="100000">
                                          <p:val>
                                            <p:strVal val="#ppt_x"/>
                                          </p:val>
                                        </p:tav>
                                      </p:tavLst>
                                    </p:anim>
                                    <p:anim calcmode="lin" valueType="num">
                                      <p:cBhvr additive="base">
                                        <p:cTn id="23" dur="500" fill="hold"/>
                                        <p:tgtEl>
                                          <p:spTgt spid="8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89"/>
                                        </p:tgtEl>
                                        <p:attrNameLst>
                                          <p:attrName>style.visibility</p:attrName>
                                        </p:attrNameLst>
                                      </p:cBhvr>
                                      <p:to>
                                        <p:strVal val="visible"/>
                                      </p:to>
                                    </p:set>
                                    <p:anim calcmode="lin" valueType="num">
                                      <p:cBhvr additive="base">
                                        <p:cTn id="28" dur="500" fill="hold"/>
                                        <p:tgtEl>
                                          <p:spTgt spid="89"/>
                                        </p:tgtEl>
                                        <p:attrNameLst>
                                          <p:attrName>ppt_x</p:attrName>
                                        </p:attrNameLst>
                                      </p:cBhvr>
                                      <p:tavLst>
                                        <p:tav tm="0">
                                          <p:val>
                                            <p:strVal val="0-#ppt_w/2"/>
                                          </p:val>
                                        </p:tav>
                                        <p:tav tm="100000">
                                          <p:val>
                                            <p:strVal val="#ppt_x"/>
                                          </p:val>
                                        </p:tav>
                                      </p:tavLst>
                                    </p:anim>
                                    <p:anim calcmode="lin" valueType="num">
                                      <p:cBhvr additive="base">
                                        <p:cTn id="29" dur="500" fill="hold"/>
                                        <p:tgtEl>
                                          <p:spTgt spid="8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3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GROUP  PROBLEM  SOLVING </a:t>
            </a:r>
            <a:r>
              <a:rPr lang="en-US" sz="2400" kern="1200" dirty="0" smtClean="0">
                <a:solidFill>
                  <a:srgbClr val="000096"/>
                </a:solidFill>
                <a:effectLst/>
                <a:latin typeface="Times New Roman" panose="02020603050405020304" pitchFamily="18" charset="0"/>
                <a:ea typeface="+mn-ea"/>
                <a:cs typeface="+mn-cs"/>
              </a:rPr>
              <a:t>(continued)</a:t>
            </a:r>
            <a:endParaRPr lang="en-US" dirty="0" smtClean="0">
              <a:solidFill>
                <a:srgbClr val="000096"/>
              </a:solidFill>
              <a:effectLst/>
            </a:endParaRPr>
          </a:p>
        </p:txBody>
      </p:sp>
      <p:grpSp>
        <p:nvGrpSpPr>
          <p:cNvPr id="70" name="Group 69"/>
          <p:cNvGrpSpPr>
            <a:grpSpLocks noChangeAspect="1"/>
          </p:cNvGrpSpPr>
          <p:nvPr/>
        </p:nvGrpSpPr>
        <p:grpSpPr>
          <a:xfrm>
            <a:off x="468561" y="1261992"/>
            <a:ext cx="3943350" cy="1903095"/>
            <a:chOff x="190500" y="1478899"/>
            <a:chExt cx="4381500" cy="2114550"/>
          </a:xfrm>
        </p:grpSpPr>
        <p:pic>
          <p:nvPicPr>
            <p:cNvPr id="71" name="Picture 70"/>
            <p:cNvPicPr>
              <a:picLocks noChangeAspect="1"/>
            </p:cNvPicPr>
            <p:nvPr/>
          </p:nvPicPr>
          <p:blipFill>
            <a:blip r:embed="rId3"/>
            <a:stretch>
              <a:fillRect/>
            </a:stretch>
          </p:blipFill>
          <p:spPr>
            <a:xfrm>
              <a:off x="190500" y="1478899"/>
              <a:ext cx="4381500" cy="2114550"/>
            </a:xfrm>
            <a:prstGeom prst="rect">
              <a:avLst/>
            </a:prstGeom>
          </p:spPr>
        </p:pic>
        <p:sp>
          <p:nvSpPr>
            <p:cNvPr id="72" name="Rectangle 71"/>
            <p:cNvSpPr/>
            <p:nvPr/>
          </p:nvSpPr>
          <p:spPr>
            <a:xfrm>
              <a:off x="3048000" y="1930400"/>
              <a:ext cx="304800" cy="1862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2763654" y="1792908"/>
              <a:ext cx="806631" cy="338554"/>
            </a:xfrm>
            <a:prstGeom prst="rect">
              <a:avLst/>
            </a:prstGeom>
          </p:spPr>
          <p:txBody>
            <a:bodyPr wrap="none">
              <a:spAutoFit/>
            </a:bodyPr>
            <a:lstStyle/>
            <a:p>
              <a:r>
                <a:rPr lang="en-US" sz="1600" dirty="0" smtClean="0"/>
                <a:t>3 </a:t>
              </a:r>
              <a:r>
                <a:rPr lang="en-US" sz="1600" dirty="0" err="1" smtClean="0"/>
                <a:t>kN</a:t>
              </a:r>
              <a:r>
                <a:rPr lang="en-US" sz="1600" dirty="0" smtClean="0"/>
                <a:t>/m</a:t>
              </a:r>
              <a:endParaRPr lang="en-US" sz="1600" dirty="0"/>
            </a:p>
          </p:txBody>
        </p:sp>
      </p:grpSp>
      <p:grpSp>
        <p:nvGrpSpPr>
          <p:cNvPr id="35" name="Group 34"/>
          <p:cNvGrpSpPr/>
          <p:nvPr/>
        </p:nvGrpSpPr>
        <p:grpSpPr>
          <a:xfrm>
            <a:off x="4446938" y="1014774"/>
            <a:ext cx="4221014" cy="2001279"/>
            <a:chOff x="4195107" y="3612152"/>
            <a:chExt cx="4221014" cy="2001279"/>
          </a:xfrm>
        </p:grpSpPr>
        <p:cxnSp>
          <p:nvCxnSpPr>
            <p:cNvPr id="6" name="Straight Connector 5"/>
            <p:cNvCxnSpPr/>
            <p:nvPr/>
          </p:nvCxnSpPr>
          <p:spPr>
            <a:xfrm>
              <a:off x="4803226" y="4208344"/>
              <a:ext cx="1274752" cy="73974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054634" y="4945170"/>
              <a:ext cx="170444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579374" y="4270745"/>
              <a:ext cx="209104" cy="35287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927038" y="4503319"/>
              <a:ext cx="0" cy="364240"/>
            </a:xfrm>
            <a:prstGeom prst="straightConnector1">
              <a:avLst/>
            </a:prstGeom>
            <a:ln w="38100">
              <a:solidFill>
                <a:srgbClr val="0000FA"/>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7759078" y="4945170"/>
              <a:ext cx="0" cy="48961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7776747" y="4948673"/>
              <a:ext cx="370574" cy="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5455350" y="4967292"/>
              <a:ext cx="5771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5611761" y="4741606"/>
              <a:ext cx="44245" cy="221226"/>
            </a:xfrm>
            <a:custGeom>
              <a:avLst/>
              <a:gdLst>
                <a:gd name="connsiteX0" fmla="*/ 14749 w 44245"/>
                <a:gd name="connsiteY0" fmla="*/ 221226 h 221226"/>
                <a:gd name="connsiteX1" fmla="*/ 0 w 44245"/>
                <a:gd name="connsiteY1" fmla="*/ 132736 h 221226"/>
                <a:gd name="connsiteX2" fmla="*/ 14749 w 44245"/>
                <a:gd name="connsiteY2" fmla="*/ 66368 h 221226"/>
                <a:gd name="connsiteX3" fmla="*/ 44245 w 44245"/>
                <a:gd name="connsiteY3" fmla="*/ 0 h 221226"/>
              </a:gdLst>
              <a:ahLst/>
              <a:cxnLst>
                <a:cxn ang="0">
                  <a:pos x="connsiteX0" y="connsiteY0"/>
                </a:cxn>
                <a:cxn ang="0">
                  <a:pos x="connsiteX1" y="connsiteY1"/>
                </a:cxn>
                <a:cxn ang="0">
                  <a:pos x="connsiteX2" y="connsiteY2"/>
                </a:cxn>
                <a:cxn ang="0">
                  <a:pos x="connsiteX3" y="connsiteY3"/>
                </a:cxn>
              </a:cxnLst>
              <a:rect l="l" t="t" r="r" b="b"/>
              <a:pathLst>
                <a:path w="44245" h="221226">
                  <a:moveTo>
                    <a:pt x="14749" y="221226"/>
                  </a:moveTo>
                  <a:cubicBezTo>
                    <a:pt x="7374" y="189886"/>
                    <a:pt x="0" y="158546"/>
                    <a:pt x="0" y="132736"/>
                  </a:cubicBezTo>
                  <a:cubicBezTo>
                    <a:pt x="0" y="106926"/>
                    <a:pt x="7375" y="88491"/>
                    <a:pt x="14749" y="66368"/>
                  </a:cubicBezTo>
                  <a:cubicBezTo>
                    <a:pt x="22123" y="44245"/>
                    <a:pt x="33184" y="22122"/>
                    <a:pt x="44245"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6077978" y="5014452"/>
              <a:ext cx="0" cy="3170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077978" y="5243052"/>
              <a:ext cx="16811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5837640" y="5036574"/>
              <a:ext cx="187489" cy="3170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586748" y="4616246"/>
              <a:ext cx="1250892" cy="693063"/>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7759077" y="4553531"/>
              <a:ext cx="0" cy="2733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957125" y="4670691"/>
              <a:ext cx="801953"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4572000" y="4141978"/>
              <a:ext cx="0" cy="4818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Freeform 33"/>
            <p:cNvSpPr/>
            <p:nvPr/>
          </p:nvSpPr>
          <p:spPr>
            <a:xfrm>
              <a:off x="4579374" y="4383388"/>
              <a:ext cx="110613" cy="48502"/>
            </a:xfrm>
            <a:custGeom>
              <a:avLst/>
              <a:gdLst>
                <a:gd name="connsiteX0" fmla="*/ 110613 w 110613"/>
                <a:gd name="connsiteY0" fmla="*/ 48502 h 48502"/>
                <a:gd name="connsiteX1" fmla="*/ 58994 w 110613"/>
                <a:gd name="connsiteY1" fmla="*/ 4257 h 48502"/>
                <a:gd name="connsiteX2" fmla="*/ 0 w 110613"/>
                <a:gd name="connsiteY2" fmla="*/ 4257 h 48502"/>
              </a:gdLst>
              <a:ahLst/>
              <a:cxnLst>
                <a:cxn ang="0">
                  <a:pos x="connsiteX0" y="connsiteY0"/>
                </a:cxn>
                <a:cxn ang="0">
                  <a:pos x="connsiteX1" y="connsiteY1"/>
                </a:cxn>
                <a:cxn ang="0">
                  <a:pos x="connsiteX2" y="connsiteY2"/>
                </a:cxn>
              </a:cxnLst>
              <a:rect l="l" t="t" r="r" b="b"/>
              <a:pathLst>
                <a:path w="110613" h="48502">
                  <a:moveTo>
                    <a:pt x="110613" y="48502"/>
                  </a:moveTo>
                  <a:cubicBezTo>
                    <a:pt x="94021" y="30066"/>
                    <a:pt x="77429" y="11631"/>
                    <a:pt x="58994" y="4257"/>
                  </a:cubicBezTo>
                  <a:cubicBezTo>
                    <a:pt x="40559" y="-3117"/>
                    <a:pt x="20279" y="570"/>
                    <a:pt x="0" y="4257"/>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 Box 133"/>
            <p:cNvSpPr txBox="1">
              <a:spLocks noChangeArrowheads="1"/>
            </p:cNvSpPr>
            <p:nvPr/>
          </p:nvSpPr>
          <p:spPr bwMode="auto">
            <a:xfrm>
              <a:off x="5305347" y="3612152"/>
              <a:ext cx="21355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dirty="0"/>
                <a:t>FBD of the beam</a:t>
              </a:r>
            </a:p>
          </p:txBody>
        </p:sp>
        <p:sp>
          <p:nvSpPr>
            <p:cNvPr id="79" name="Text Box 101"/>
            <p:cNvSpPr txBox="1">
              <a:spLocks noChangeArrowheads="1"/>
            </p:cNvSpPr>
            <p:nvPr/>
          </p:nvSpPr>
          <p:spPr bwMode="auto">
            <a:xfrm>
              <a:off x="4195107" y="4413504"/>
              <a:ext cx="499880" cy="36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dirty="0"/>
                <a:t>N</a:t>
              </a:r>
              <a:r>
                <a:rPr lang="en-US" sz="1800" baseline="-25000" dirty="0" smtClean="0"/>
                <a:t>A</a:t>
              </a:r>
              <a:endParaRPr lang="en-US" sz="1800" dirty="0"/>
            </a:p>
          </p:txBody>
        </p:sp>
        <p:sp>
          <p:nvSpPr>
            <p:cNvPr id="80" name="Text Box 118"/>
            <p:cNvSpPr txBox="1">
              <a:spLocks noChangeArrowheads="1"/>
            </p:cNvSpPr>
            <p:nvPr/>
          </p:nvSpPr>
          <p:spPr bwMode="auto">
            <a:xfrm>
              <a:off x="7712094" y="5246555"/>
              <a:ext cx="499880" cy="36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dirty="0" smtClean="0"/>
                <a:t>B</a:t>
              </a:r>
              <a:r>
                <a:rPr lang="en-US" sz="1800" baseline="-25000" dirty="0"/>
                <a:t>y</a:t>
              </a:r>
              <a:endParaRPr lang="en-US" sz="1800" dirty="0"/>
            </a:p>
          </p:txBody>
        </p:sp>
        <p:sp>
          <p:nvSpPr>
            <p:cNvPr id="81" name="Text Box 118"/>
            <p:cNvSpPr txBox="1">
              <a:spLocks noChangeArrowheads="1"/>
            </p:cNvSpPr>
            <p:nvPr/>
          </p:nvSpPr>
          <p:spPr bwMode="auto">
            <a:xfrm>
              <a:off x="7916241" y="4553531"/>
              <a:ext cx="499880" cy="36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dirty="0" err="1" smtClean="0"/>
                <a:t>B</a:t>
              </a:r>
              <a:r>
                <a:rPr lang="en-US" sz="1800" baseline="-25000" dirty="0" err="1" smtClean="0"/>
                <a:t>x</a:t>
              </a:r>
              <a:endParaRPr lang="en-US" sz="1800" dirty="0"/>
            </a:p>
          </p:txBody>
        </p:sp>
        <p:sp>
          <p:nvSpPr>
            <p:cNvPr id="82" name="Text Box 123"/>
            <p:cNvSpPr txBox="1">
              <a:spLocks noChangeArrowheads="1"/>
            </p:cNvSpPr>
            <p:nvPr/>
          </p:nvSpPr>
          <p:spPr bwMode="auto">
            <a:xfrm>
              <a:off x="7120747" y="4388474"/>
              <a:ext cx="47470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400" dirty="0"/>
                <a:t>2</a:t>
              </a:r>
              <a:r>
                <a:rPr lang="en-US" sz="1400" dirty="0" smtClean="0"/>
                <a:t> </a:t>
              </a:r>
              <a:r>
                <a:rPr lang="en-US" sz="1400" dirty="0"/>
                <a:t>m</a:t>
              </a:r>
            </a:p>
          </p:txBody>
        </p:sp>
        <p:sp>
          <p:nvSpPr>
            <p:cNvPr id="83" name="Text Box 123"/>
            <p:cNvSpPr txBox="1">
              <a:spLocks noChangeArrowheads="1"/>
            </p:cNvSpPr>
            <p:nvPr/>
          </p:nvSpPr>
          <p:spPr bwMode="auto">
            <a:xfrm>
              <a:off x="6727969" y="4997358"/>
              <a:ext cx="47470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400" dirty="0"/>
                <a:t>4</a:t>
              </a:r>
              <a:r>
                <a:rPr lang="en-US" sz="1400" dirty="0" smtClean="0"/>
                <a:t> </a:t>
              </a:r>
              <a:r>
                <a:rPr lang="en-US" sz="1400" dirty="0"/>
                <a:t>m</a:t>
              </a:r>
            </a:p>
          </p:txBody>
        </p:sp>
        <p:sp>
          <p:nvSpPr>
            <p:cNvPr id="84" name="Text Box 123"/>
            <p:cNvSpPr txBox="1">
              <a:spLocks noChangeArrowheads="1"/>
            </p:cNvSpPr>
            <p:nvPr/>
          </p:nvSpPr>
          <p:spPr bwMode="auto">
            <a:xfrm>
              <a:off x="4802594" y="4882198"/>
              <a:ext cx="47470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400" dirty="0"/>
                <a:t>3</a:t>
              </a:r>
              <a:r>
                <a:rPr lang="en-US" sz="1400" dirty="0" smtClean="0"/>
                <a:t> </a:t>
              </a:r>
              <a:r>
                <a:rPr lang="en-US" sz="1400" dirty="0"/>
                <a:t>m</a:t>
              </a:r>
            </a:p>
          </p:txBody>
        </p:sp>
        <p:sp>
          <p:nvSpPr>
            <p:cNvPr id="85" name="Text Box 123"/>
            <p:cNvSpPr txBox="1">
              <a:spLocks noChangeArrowheads="1"/>
            </p:cNvSpPr>
            <p:nvPr/>
          </p:nvSpPr>
          <p:spPr bwMode="auto">
            <a:xfrm>
              <a:off x="5186918" y="4650739"/>
              <a:ext cx="47470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400" dirty="0" smtClean="0"/>
                <a:t>30</a:t>
              </a:r>
              <a:r>
                <a:rPr lang="en-US" sz="1400" dirty="0" smtClean="0">
                  <a:sym typeface="Symbol" panose="05050102010706020507" pitchFamily="18" charset="2"/>
                </a:rPr>
                <a:t></a:t>
              </a:r>
              <a:endParaRPr lang="en-US" sz="1400" dirty="0"/>
            </a:p>
          </p:txBody>
        </p:sp>
        <p:sp>
          <p:nvSpPr>
            <p:cNvPr id="86" name="Text Box 123"/>
            <p:cNvSpPr txBox="1">
              <a:spLocks noChangeArrowheads="1"/>
            </p:cNvSpPr>
            <p:nvPr/>
          </p:nvSpPr>
          <p:spPr bwMode="auto">
            <a:xfrm>
              <a:off x="4219498" y="4151709"/>
              <a:ext cx="47470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400" dirty="0" smtClean="0"/>
                <a:t>30</a:t>
              </a:r>
              <a:r>
                <a:rPr lang="en-US" sz="1400" dirty="0" smtClean="0">
                  <a:sym typeface="Symbol" panose="05050102010706020507" pitchFamily="18" charset="2"/>
                </a:rPr>
                <a:t></a:t>
              </a:r>
              <a:endParaRPr lang="en-US" sz="1400" dirty="0"/>
            </a:p>
          </p:txBody>
        </p:sp>
        <p:sp>
          <p:nvSpPr>
            <p:cNvPr id="87" name="Text Box 127"/>
            <p:cNvSpPr txBox="1">
              <a:spLocks noChangeArrowheads="1"/>
            </p:cNvSpPr>
            <p:nvPr/>
          </p:nvSpPr>
          <p:spPr bwMode="auto">
            <a:xfrm>
              <a:off x="6501148" y="4162860"/>
              <a:ext cx="701528" cy="336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600" dirty="0" smtClean="0"/>
                <a:t>12 </a:t>
              </a:r>
              <a:r>
                <a:rPr lang="en-US" sz="1600" dirty="0" err="1" smtClean="0"/>
                <a:t>kN</a:t>
              </a:r>
              <a:endParaRPr lang="en-US" sz="1600" dirty="0"/>
            </a:p>
          </p:txBody>
        </p:sp>
      </p:grpSp>
      <p:sp>
        <p:nvSpPr>
          <p:cNvPr id="38" name="Text Box 3"/>
          <p:cNvSpPr txBox="1">
            <a:spLocks noChangeArrowheads="1"/>
          </p:cNvSpPr>
          <p:nvPr/>
        </p:nvSpPr>
        <p:spPr bwMode="auto">
          <a:xfrm>
            <a:off x="836613" y="3768458"/>
            <a:ext cx="7086600"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ts val="600"/>
              </a:spcBef>
            </a:pPr>
            <a:r>
              <a:rPr lang="en-US" sz="2400" dirty="0">
                <a:sym typeface="Symbol" pitchFamily="18" charset="2"/>
              </a:rPr>
              <a:t>Now </a:t>
            </a:r>
            <a:r>
              <a:rPr lang="en-US" sz="2400" dirty="0" smtClean="0">
                <a:sym typeface="Symbol" pitchFamily="18" charset="2"/>
              </a:rPr>
              <a:t>write the </a:t>
            </a:r>
            <a:r>
              <a:rPr lang="en-US" sz="2400" dirty="0" smtClean="0">
                <a:sym typeface="Symbol" pitchFamily="18" charset="2"/>
              </a:rPr>
              <a:t> F</a:t>
            </a:r>
            <a:r>
              <a:rPr lang="en-US" sz="2400" baseline="-25000" dirty="0" smtClean="0">
                <a:sym typeface="Symbol" pitchFamily="18" charset="2"/>
              </a:rPr>
              <a:t>X </a:t>
            </a:r>
            <a:r>
              <a:rPr lang="en-US" sz="2400" dirty="0" smtClean="0">
                <a:sym typeface="Symbol" pitchFamily="18" charset="2"/>
              </a:rPr>
              <a:t>=  </a:t>
            </a:r>
            <a:r>
              <a:rPr lang="en-US" sz="2400" dirty="0" smtClean="0">
                <a:sym typeface="Symbol" pitchFamily="18" charset="2"/>
              </a:rPr>
              <a:t>F</a:t>
            </a:r>
            <a:r>
              <a:rPr lang="en-US" sz="2400" baseline="-25000" dirty="0" smtClean="0">
                <a:sym typeface="Symbol" pitchFamily="18" charset="2"/>
              </a:rPr>
              <a:t>Y </a:t>
            </a:r>
            <a:r>
              <a:rPr lang="en-US" sz="2400" baseline="-25000" dirty="0" smtClean="0">
                <a:sym typeface="Symbol" pitchFamily="18" charset="2"/>
              </a:rPr>
              <a:t> </a:t>
            </a:r>
            <a:r>
              <a:rPr lang="en-US" sz="2400" dirty="0" smtClean="0">
                <a:sym typeface="Symbol" pitchFamily="18" charset="2"/>
              </a:rPr>
              <a:t>= 0 equations</a:t>
            </a:r>
            <a:r>
              <a:rPr lang="en-US" sz="2400" dirty="0">
                <a:sym typeface="Symbol" pitchFamily="18" charset="2"/>
              </a:rPr>
              <a:t>.</a:t>
            </a:r>
          </a:p>
          <a:p>
            <a:pPr eaLnBrk="1" hangingPunct="1">
              <a:spcBef>
                <a:spcPts val="600"/>
              </a:spcBef>
            </a:pPr>
            <a:r>
              <a:rPr lang="en-US" dirty="0">
                <a:sym typeface="Symbol" pitchFamily="18" charset="2"/>
              </a:rPr>
              <a:t></a:t>
            </a:r>
            <a:r>
              <a:rPr lang="en-US" dirty="0"/>
              <a:t> </a:t>
            </a:r>
            <a:r>
              <a:rPr lang="en-US" dirty="0" smtClean="0"/>
              <a:t>+ </a:t>
            </a:r>
            <a:r>
              <a:rPr lang="en-US" dirty="0" smtClean="0">
                <a:sym typeface="Symbol" pitchFamily="18" charset="2"/>
              </a:rPr>
              <a:t> F</a:t>
            </a:r>
            <a:r>
              <a:rPr lang="en-US" baseline="-25000" dirty="0" smtClean="0">
                <a:sym typeface="Symbol" pitchFamily="18" charset="2"/>
              </a:rPr>
              <a:t>X</a:t>
            </a:r>
            <a:r>
              <a:rPr lang="en-US" dirty="0" smtClean="0">
                <a:sym typeface="Symbol" pitchFamily="18" charset="2"/>
              </a:rPr>
              <a:t>  </a:t>
            </a:r>
            <a:r>
              <a:rPr lang="en-US" dirty="0">
                <a:sym typeface="Symbol" pitchFamily="18" charset="2"/>
              </a:rPr>
              <a:t>= </a:t>
            </a:r>
            <a:r>
              <a:rPr lang="en-US" dirty="0" smtClean="0">
                <a:cs typeface="Times New Roman" pitchFamily="18" charset="0"/>
                <a:sym typeface="Symbol" pitchFamily="18" charset="2"/>
              </a:rPr>
              <a:t>3.713</a:t>
            </a:r>
            <a:r>
              <a:rPr lang="en-US" dirty="0" smtClean="0">
                <a:sym typeface="Symbol" pitchFamily="18" charset="2"/>
              </a:rPr>
              <a:t> sin </a:t>
            </a:r>
            <a:r>
              <a:rPr lang="en-US" dirty="0">
                <a:sym typeface="Symbol" pitchFamily="18" charset="2"/>
              </a:rPr>
              <a:t>30 </a:t>
            </a:r>
            <a:r>
              <a:rPr lang="en-US" dirty="0">
                <a:cs typeface="Times New Roman" pitchFamily="18" charset="0"/>
              </a:rPr>
              <a:t>–</a:t>
            </a:r>
            <a:r>
              <a:rPr lang="en-US" dirty="0" smtClean="0">
                <a:sym typeface="Symbol" pitchFamily="18" charset="2"/>
              </a:rPr>
              <a:t> </a:t>
            </a:r>
            <a:r>
              <a:rPr lang="en-US" dirty="0" err="1" smtClean="0">
                <a:sym typeface="Symbol" pitchFamily="18" charset="2"/>
              </a:rPr>
              <a:t>B</a:t>
            </a:r>
            <a:r>
              <a:rPr lang="en-US" baseline="-25000" dirty="0" err="1" smtClean="0">
                <a:sym typeface="Symbol" pitchFamily="18" charset="2"/>
              </a:rPr>
              <a:t>x</a:t>
            </a:r>
            <a:r>
              <a:rPr lang="en-US" dirty="0" smtClean="0">
                <a:sym typeface="Symbol" pitchFamily="18" charset="2"/>
              </a:rPr>
              <a:t> </a:t>
            </a:r>
            <a:r>
              <a:rPr lang="en-US" dirty="0" smtClean="0">
                <a:cs typeface="Times New Roman" pitchFamily="18" charset="0"/>
              </a:rPr>
              <a:t> </a:t>
            </a:r>
            <a:r>
              <a:rPr lang="en-US" dirty="0" smtClean="0">
                <a:sym typeface="Symbol" pitchFamily="18" charset="2"/>
              </a:rPr>
              <a:t> </a:t>
            </a:r>
            <a:r>
              <a:rPr lang="en-US" dirty="0">
                <a:cs typeface="Times New Roman" pitchFamily="18" charset="0"/>
              </a:rPr>
              <a:t>=  0</a:t>
            </a:r>
          </a:p>
          <a:p>
            <a:pPr eaLnBrk="1" hangingPunct="1">
              <a:spcBef>
                <a:spcPts val="600"/>
              </a:spcBef>
            </a:pPr>
            <a:r>
              <a:rPr lang="en-US" dirty="0">
                <a:cs typeface="Times New Roman" pitchFamily="18" charset="0"/>
                <a:sym typeface="Symbol" pitchFamily="18" charset="2"/>
              </a:rPr>
              <a:t></a:t>
            </a:r>
            <a:r>
              <a:rPr lang="en-US" dirty="0">
                <a:cs typeface="Times New Roman" pitchFamily="18" charset="0"/>
              </a:rPr>
              <a:t> </a:t>
            </a:r>
            <a:r>
              <a:rPr lang="en-US" dirty="0" smtClean="0">
                <a:cs typeface="Times New Roman" pitchFamily="18" charset="0"/>
              </a:rPr>
              <a:t> +  </a:t>
            </a:r>
            <a:r>
              <a:rPr lang="en-US" dirty="0" smtClean="0">
                <a:sym typeface="Symbol" pitchFamily="18" charset="2"/>
              </a:rPr>
              <a:t> F</a:t>
            </a:r>
            <a:r>
              <a:rPr lang="en-US" baseline="-25000" dirty="0" smtClean="0">
                <a:sym typeface="Symbol" pitchFamily="18" charset="2"/>
              </a:rPr>
              <a:t>Y</a:t>
            </a:r>
            <a:r>
              <a:rPr lang="en-US" dirty="0" smtClean="0">
                <a:sym typeface="Symbol" pitchFamily="18" charset="2"/>
              </a:rPr>
              <a:t>  </a:t>
            </a:r>
            <a:r>
              <a:rPr lang="en-US" dirty="0">
                <a:sym typeface="Symbol" pitchFamily="18" charset="2"/>
              </a:rPr>
              <a:t>= </a:t>
            </a:r>
            <a:r>
              <a:rPr lang="en-US" dirty="0" smtClean="0">
                <a:cs typeface="Times New Roman" pitchFamily="18" charset="0"/>
                <a:sym typeface="Symbol" pitchFamily="18" charset="2"/>
              </a:rPr>
              <a:t>3.713</a:t>
            </a:r>
            <a:r>
              <a:rPr lang="en-US" dirty="0" smtClean="0">
                <a:sym typeface="Symbol" pitchFamily="18" charset="2"/>
              </a:rPr>
              <a:t> cos </a:t>
            </a:r>
            <a:r>
              <a:rPr lang="en-US" dirty="0">
                <a:sym typeface="Symbol" pitchFamily="18" charset="2"/>
              </a:rPr>
              <a:t>30</a:t>
            </a:r>
            <a:r>
              <a:rPr lang="en-US" dirty="0" smtClean="0">
                <a:sym typeface="Symbol" pitchFamily="18" charset="2"/>
              </a:rPr>
              <a:t></a:t>
            </a:r>
            <a:r>
              <a:rPr lang="en-US" dirty="0" smtClean="0">
                <a:cs typeface="Times New Roman" pitchFamily="18" charset="0"/>
              </a:rPr>
              <a:t>– 12 </a:t>
            </a:r>
            <a:r>
              <a:rPr lang="en-US" dirty="0">
                <a:cs typeface="Times New Roman" pitchFamily="18" charset="0"/>
              </a:rPr>
              <a:t>+</a:t>
            </a:r>
            <a:r>
              <a:rPr lang="en-US" dirty="0" smtClean="0">
                <a:sym typeface="Symbol" pitchFamily="18" charset="2"/>
              </a:rPr>
              <a:t> B</a:t>
            </a:r>
            <a:r>
              <a:rPr lang="en-US" baseline="-25000" dirty="0" smtClean="0">
                <a:sym typeface="Symbol" pitchFamily="18" charset="2"/>
              </a:rPr>
              <a:t>y</a:t>
            </a:r>
            <a:r>
              <a:rPr lang="en-US" dirty="0" smtClean="0">
                <a:sym typeface="Symbol" pitchFamily="18" charset="2"/>
              </a:rPr>
              <a:t> </a:t>
            </a:r>
            <a:r>
              <a:rPr lang="en-US" dirty="0" smtClean="0">
                <a:cs typeface="Times New Roman" pitchFamily="18" charset="0"/>
              </a:rPr>
              <a:t>  </a:t>
            </a:r>
            <a:r>
              <a:rPr lang="en-US" dirty="0">
                <a:cs typeface="Times New Roman" pitchFamily="18" charset="0"/>
              </a:rPr>
              <a:t>=  0</a:t>
            </a:r>
          </a:p>
        </p:txBody>
      </p:sp>
      <p:sp>
        <p:nvSpPr>
          <p:cNvPr id="39" name="Text Box 6"/>
          <p:cNvSpPr txBox="1">
            <a:spLocks noChangeArrowheads="1"/>
          </p:cNvSpPr>
          <p:nvPr/>
        </p:nvSpPr>
        <p:spPr bwMode="auto">
          <a:xfrm>
            <a:off x="801877" y="5175397"/>
            <a:ext cx="687907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ts val="0"/>
              </a:spcBef>
            </a:pPr>
            <a:r>
              <a:rPr lang="en-US" sz="2400" dirty="0"/>
              <a:t>Solving these two equations, we get</a:t>
            </a:r>
            <a:br>
              <a:rPr lang="en-US" sz="2400" dirty="0"/>
            </a:br>
            <a:r>
              <a:rPr lang="en-US" sz="2400" dirty="0" smtClean="0">
                <a:solidFill>
                  <a:srgbClr val="0000FA"/>
                </a:solidFill>
              </a:rPr>
              <a:t>   </a:t>
            </a:r>
            <a:r>
              <a:rPr lang="en-US" sz="2400" u="sng" dirty="0" err="1" smtClean="0">
                <a:solidFill>
                  <a:srgbClr val="0000FA"/>
                </a:solidFill>
              </a:rPr>
              <a:t>B</a:t>
            </a:r>
            <a:r>
              <a:rPr lang="en-US" sz="2400" u="sng" baseline="-25000" dirty="0" err="1" smtClean="0">
                <a:solidFill>
                  <a:srgbClr val="0000FA"/>
                </a:solidFill>
              </a:rPr>
              <a:t>x</a:t>
            </a:r>
            <a:r>
              <a:rPr lang="en-US" sz="2400" u="sng" dirty="0" smtClean="0">
                <a:solidFill>
                  <a:srgbClr val="0000FA"/>
                </a:solidFill>
              </a:rPr>
              <a:t> </a:t>
            </a:r>
            <a:r>
              <a:rPr lang="en-US" sz="2400" u="sng" dirty="0">
                <a:solidFill>
                  <a:srgbClr val="0000FA"/>
                </a:solidFill>
              </a:rPr>
              <a:t>= </a:t>
            </a:r>
            <a:r>
              <a:rPr lang="en-US" sz="2400" u="sng" dirty="0" smtClean="0">
                <a:solidFill>
                  <a:srgbClr val="0000FA"/>
                </a:solidFill>
              </a:rPr>
              <a:t>1.86 </a:t>
            </a:r>
            <a:r>
              <a:rPr lang="en-US" sz="2400" u="sng" dirty="0" err="1" smtClean="0">
                <a:solidFill>
                  <a:srgbClr val="0000FA"/>
                </a:solidFill>
              </a:rPr>
              <a:t>kN</a:t>
            </a:r>
            <a:r>
              <a:rPr lang="en-US" sz="2400" dirty="0" smtClean="0">
                <a:solidFill>
                  <a:srgbClr val="0000FA"/>
                </a:solidFill>
              </a:rPr>
              <a:t>  </a:t>
            </a:r>
            <a:r>
              <a:rPr lang="en-US" sz="2400" dirty="0" smtClean="0">
                <a:solidFill>
                  <a:srgbClr val="0000FA"/>
                </a:solidFill>
                <a:sym typeface="Symbol"/>
              </a:rPr>
              <a:t></a:t>
            </a:r>
            <a:r>
              <a:rPr lang="en-US" sz="2400" dirty="0" smtClean="0">
                <a:solidFill>
                  <a:srgbClr val="0000FA"/>
                </a:solidFill>
              </a:rPr>
              <a:t>   </a:t>
            </a:r>
          </a:p>
          <a:p>
            <a:pPr eaLnBrk="1" hangingPunct="1">
              <a:spcBef>
                <a:spcPts val="0"/>
              </a:spcBef>
            </a:pPr>
            <a:r>
              <a:rPr lang="en-US" sz="2400" dirty="0" smtClean="0">
                <a:solidFill>
                  <a:srgbClr val="0000FA"/>
                </a:solidFill>
              </a:rPr>
              <a:t>   </a:t>
            </a:r>
            <a:r>
              <a:rPr lang="en-US" sz="2400" u="sng" dirty="0" smtClean="0">
                <a:solidFill>
                  <a:srgbClr val="0000FA"/>
                </a:solidFill>
              </a:rPr>
              <a:t>B</a:t>
            </a:r>
            <a:r>
              <a:rPr lang="en-US" sz="2400" u="sng" baseline="-25000" dirty="0" smtClean="0">
                <a:solidFill>
                  <a:srgbClr val="0000FA"/>
                </a:solidFill>
              </a:rPr>
              <a:t>y</a:t>
            </a:r>
            <a:r>
              <a:rPr lang="en-US" sz="2400" u="sng" dirty="0" smtClean="0">
                <a:solidFill>
                  <a:srgbClr val="0000FA"/>
                </a:solidFill>
              </a:rPr>
              <a:t> </a:t>
            </a:r>
            <a:r>
              <a:rPr lang="en-US" sz="2400" u="sng" dirty="0">
                <a:solidFill>
                  <a:srgbClr val="0000FA"/>
                </a:solidFill>
              </a:rPr>
              <a:t>= </a:t>
            </a:r>
            <a:r>
              <a:rPr lang="en-US" sz="2400" u="sng" dirty="0" smtClean="0">
                <a:solidFill>
                  <a:srgbClr val="0000FA"/>
                </a:solidFill>
              </a:rPr>
              <a:t>8.78 </a:t>
            </a:r>
            <a:r>
              <a:rPr lang="en-US" sz="2400" u="sng" dirty="0" err="1" smtClean="0">
                <a:solidFill>
                  <a:srgbClr val="0000FA"/>
                </a:solidFill>
              </a:rPr>
              <a:t>kN</a:t>
            </a:r>
            <a:r>
              <a:rPr lang="en-US" sz="2400" dirty="0" smtClean="0">
                <a:solidFill>
                  <a:srgbClr val="0000FA"/>
                </a:solidFill>
              </a:rPr>
              <a:t>  </a:t>
            </a:r>
            <a:r>
              <a:rPr lang="en-US" sz="2400" dirty="0" smtClean="0">
                <a:solidFill>
                  <a:srgbClr val="0000FA"/>
                </a:solidFill>
                <a:sym typeface="Symbol" panose="05050102010706020507" pitchFamily="18" charset="2"/>
              </a:rPr>
              <a:t></a:t>
            </a:r>
            <a:r>
              <a:rPr lang="en-US" sz="2400" dirty="0" smtClean="0">
                <a:solidFill>
                  <a:srgbClr val="0000FA"/>
                </a:solidFill>
              </a:rPr>
              <a:t> </a:t>
            </a:r>
            <a:endParaRPr lang="en-US" sz="2400" dirty="0">
              <a:solidFill>
                <a:srgbClr val="0000FA"/>
              </a:solidFill>
            </a:endParaRPr>
          </a:p>
        </p:txBody>
      </p:sp>
      <p:sp>
        <p:nvSpPr>
          <p:cNvPr id="2" name="Rectangle 1"/>
          <p:cNvSpPr/>
          <p:nvPr/>
        </p:nvSpPr>
        <p:spPr>
          <a:xfrm>
            <a:off x="4853865" y="2948131"/>
            <a:ext cx="3262624" cy="400110"/>
          </a:xfrm>
          <a:prstGeom prst="rect">
            <a:avLst/>
          </a:prstGeom>
        </p:spPr>
        <p:txBody>
          <a:bodyPr wrap="none">
            <a:spAutoFit/>
          </a:bodyPr>
          <a:lstStyle/>
          <a:p>
            <a:r>
              <a:rPr lang="en-US" sz="2000" b="1" dirty="0" smtClean="0">
                <a:sym typeface="Symbol" pitchFamily="18" charset="2"/>
              </a:rPr>
              <a:t>Recall  N</a:t>
            </a:r>
            <a:r>
              <a:rPr lang="en-US" sz="2000" b="1" baseline="-25000" dirty="0" smtClean="0">
                <a:sym typeface="Symbol" pitchFamily="18" charset="2"/>
              </a:rPr>
              <a:t>A</a:t>
            </a:r>
            <a:r>
              <a:rPr lang="en-US" sz="2000" b="1" dirty="0" smtClean="0">
                <a:sym typeface="Symbol" pitchFamily="18" charset="2"/>
              </a:rPr>
              <a:t> </a:t>
            </a:r>
            <a:r>
              <a:rPr lang="en-US" sz="2000" b="1" dirty="0">
                <a:sym typeface="Symbol" pitchFamily="18" charset="2"/>
              </a:rPr>
              <a:t>= </a:t>
            </a:r>
            <a:r>
              <a:rPr lang="en-US" sz="2000" b="1" dirty="0" smtClean="0">
                <a:sym typeface="Symbol" pitchFamily="18" charset="2"/>
              </a:rPr>
              <a:t>3.713 =3.71 </a:t>
            </a:r>
            <a:r>
              <a:rPr lang="en-US" sz="2000" b="1" dirty="0" err="1" smtClean="0">
                <a:sym typeface="Symbol" pitchFamily="18" charset="2"/>
              </a:rPr>
              <a:t>kN</a:t>
            </a:r>
            <a:endParaRPr lang="en-US" sz="2000" b="1" dirty="0"/>
          </a:p>
        </p:txBody>
      </p:sp>
    </p:spTree>
    <p:extLst>
      <p:ext uri="{BB962C8B-B14F-4D97-AF65-F5344CB8AC3E}">
        <p14:creationId xmlns:p14="http://schemas.microsoft.com/office/powerpoint/2010/main" val="417804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0-#ppt_w/2"/>
                                          </p:val>
                                        </p:tav>
                                        <p:tav tm="100000">
                                          <p:val>
                                            <p:strVal val="#ppt_x"/>
                                          </p:val>
                                        </p:tav>
                                      </p:tavLst>
                                    </p:anim>
                                    <p:anim calcmode="lin" valueType="num">
                                      <p:cBhvr additive="base">
                                        <p:cTn id="8"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9"/>
                                        </p:tgtEl>
                                        <p:attrNameLst>
                                          <p:attrName>style.visibility</p:attrName>
                                        </p:attrNameLst>
                                      </p:cBhvr>
                                      <p:to>
                                        <p:strVal val="visible"/>
                                      </p:to>
                                    </p:set>
                                    <p:anim calcmode="lin" valueType="num">
                                      <p:cBhvr additive="base">
                                        <p:cTn id="13" dur="500" fill="hold"/>
                                        <p:tgtEl>
                                          <p:spTgt spid="39"/>
                                        </p:tgtEl>
                                        <p:attrNameLst>
                                          <p:attrName>ppt_x</p:attrName>
                                        </p:attrNameLst>
                                      </p:cBhvr>
                                      <p:tavLst>
                                        <p:tav tm="0">
                                          <p:val>
                                            <p:strVal val="0-#ppt_w/2"/>
                                          </p:val>
                                        </p:tav>
                                        <p:tav tm="100000">
                                          <p:val>
                                            <p:strVal val="#ppt_x"/>
                                          </p:val>
                                        </p:tav>
                                      </p:tavLst>
                                    </p:anim>
                                    <p:anim calcmode="lin" valueType="num">
                                      <p:cBhvr additive="base">
                                        <p:cTn id="14" dur="500" fill="hold"/>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utoUpdateAnimBg="0"/>
      <p:bldP spid="39"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ext Box 3"/>
          <p:cNvSpPr txBox="1">
            <a:spLocks noChangeArrowheads="1"/>
          </p:cNvSpPr>
          <p:nvPr/>
        </p:nvSpPr>
        <p:spPr bwMode="auto">
          <a:xfrm>
            <a:off x="533400" y="1219200"/>
            <a:ext cx="52578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0050" indent="-40005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1.  Which equation of equilibrium allows you to determine F</a:t>
            </a:r>
            <a:r>
              <a:rPr lang="en-US" baseline="-25000" dirty="0"/>
              <a:t>B</a:t>
            </a:r>
            <a:r>
              <a:rPr lang="en-US" dirty="0"/>
              <a:t> right away?</a:t>
            </a:r>
          </a:p>
          <a:p>
            <a:pPr eaLnBrk="1" hangingPunct="1">
              <a:spcBef>
                <a:spcPct val="50000"/>
              </a:spcBef>
            </a:pPr>
            <a:r>
              <a:rPr lang="en-US" dirty="0"/>
              <a:t>	A) </a:t>
            </a:r>
            <a:r>
              <a:rPr lang="en-US" dirty="0">
                <a:sym typeface="Symbol" pitchFamily="18" charset="2"/>
              </a:rPr>
              <a:t> F</a:t>
            </a:r>
            <a:r>
              <a:rPr lang="en-US" baseline="-25000" dirty="0">
                <a:sym typeface="Symbol" pitchFamily="18" charset="2"/>
              </a:rPr>
              <a:t>X</a:t>
            </a:r>
            <a:r>
              <a:rPr lang="en-US" dirty="0">
                <a:sym typeface="Symbol" pitchFamily="18" charset="2"/>
              </a:rPr>
              <a:t> = 0	    B)   F</a:t>
            </a:r>
            <a:r>
              <a:rPr lang="en-US" baseline="-25000" dirty="0">
                <a:sym typeface="Symbol" pitchFamily="18" charset="2"/>
              </a:rPr>
              <a:t>Y</a:t>
            </a:r>
            <a:r>
              <a:rPr lang="en-US" dirty="0">
                <a:sym typeface="Symbol" pitchFamily="18" charset="2"/>
              </a:rPr>
              <a:t>   =   0</a:t>
            </a:r>
          </a:p>
          <a:p>
            <a:pPr eaLnBrk="1" hangingPunct="1">
              <a:spcBef>
                <a:spcPct val="50000"/>
              </a:spcBef>
            </a:pPr>
            <a:r>
              <a:rPr lang="en-US" dirty="0">
                <a:sym typeface="Symbol" pitchFamily="18" charset="2"/>
              </a:rPr>
              <a:t>	C)  M</a:t>
            </a:r>
            <a:r>
              <a:rPr lang="en-US" baseline="-25000" dirty="0">
                <a:sym typeface="Symbol" pitchFamily="18" charset="2"/>
              </a:rPr>
              <a:t>A</a:t>
            </a:r>
            <a:r>
              <a:rPr lang="en-US" dirty="0">
                <a:sym typeface="Symbol" pitchFamily="18" charset="2"/>
              </a:rPr>
              <a:t> = 0    D)  Any one of the above.</a:t>
            </a:r>
          </a:p>
        </p:txBody>
      </p:sp>
      <p:sp>
        <p:nvSpPr>
          <p:cNvPr id="47108" name="Text Box 4"/>
          <p:cNvSpPr txBox="1">
            <a:spLocks noChangeArrowheads="1"/>
          </p:cNvSpPr>
          <p:nvPr/>
        </p:nvSpPr>
        <p:spPr bwMode="auto">
          <a:xfrm>
            <a:off x="533400" y="3352800"/>
            <a:ext cx="4724400" cy="277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2.	A beam is supported by a pin joint and a roller.  How many support reactions are there and is the structure stable for all types of loadings?</a:t>
            </a:r>
          </a:p>
          <a:p>
            <a:pPr eaLnBrk="1" hangingPunct="1">
              <a:spcBef>
                <a:spcPct val="50000"/>
              </a:spcBef>
            </a:pPr>
            <a:r>
              <a:rPr lang="en-US" dirty="0"/>
              <a:t>	A)	(3, Yes) 	B)   (3, No)</a:t>
            </a:r>
          </a:p>
          <a:p>
            <a:pPr eaLnBrk="1" hangingPunct="1">
              <a:spcBef>
                <a:spcPct val="50000"/>
              </a:spcBef>
            </a:pPr>
            <a:r>
              <a:rPr lang="en-US" dirty="0"/>
              <a:t>	C)	(4, Yes) 	D)   (4, No)</a:t>
            </a:r>
          </a:p>
        </p:txBody>
      </p:sp>
      <p:grpSp>
        <p:nvGrpSpPr>
          <p:cNvPr id="18439" name="Group 79"/>
          <p:cNvGrpSpPr>
            <a:grpSpLocks/>
          </p:cNvGrpSpPr>
          <p:nvPr/>
        </p:nvGrpSpPr>
        <p:grpSpPr bwMode="auto">
          <a:xfrm>
            <a:off x="5410200" y="1447800"/>
            <a:ext cx="3276600" cy="1585913"/>
            <a:chOff x="3408" y="912"/>
            <a:chExt cx="2064" cy="999"/>
          </a:xfrm>
        </p:grpSpPr>
        <p:sp>
          <p:nvSpPr>
            <p:cNvPr id="18457" name="Text Box 51"/>
            <p:cNvSpPr txBox="1">
              <a:spLocks noChangeArrowheads="1"/>
            </p:cNvSpPr>
            <p:nvPr/>
          </p:nvSpPr>
          <p:spPr bwMode="auto">
            <a:xfrm>
              <a:off x="3408" y="1104"/>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b="1"/>
                <a:t>A</a:t>
              </a:r>
              <a:r>
                <a:rPr lang="en-US" sz="1800" b="1" baseline="-25000"/>
                <a:t>X</a:t>
              </a:r>
              <a:endParaRPr lang="en-US" sz="1800" b="1"/>
            </a:p>
          </p:txBody>
        </p:sp>
        <p:sp>
          <p:nvSpPr>
            <p:cNvPr id="18458" name="Line 52"/>
            <p:cNvSpPr>
              <a:spLocks noChangeShapeType="1"/>
            </p:cNvSpPr>
            <p:nvPr/>
          </p:nvSpPr>
          <p:spPr bwMode="auto">
            <a:xfrm>
              <a:off x="3888" y="1344"/>
              <a:ext cx="1488"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59" name="Line 53"/>
            <p:cNvSpPr>
              <a:spLocks noChangeShapeType="1"/>
            </p:cNvSpPr>
            <p:nvPr/>
          </p:nvSpPr>
          <p:spPr bwMode="auto">
            <a:xfrm>
              <a:off x="3504" y="1344"/>
              <a:ext cx="384"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8460" name="Line 54"/>
            <p:cNvSpPr>
              <a:spLocks noChangeShapeType="1"/>
            </p:cNvSpPr>
            <p:nvPr/>
          </p:nvSpPr>
          <p:spPr bwMode="auto">
            <a:xfrm>
              <a:off x="3888" y="1344"/>
              <a:ext cx="0" cy="336"/>
            </a:xfrm>
            <a:prstGeom prst="line">
              <a:avLst/>
            </a:prstGeom>
            <a:noFill/>
            <a:ln w="28575">
              <a:solidFill>
                <a:srgbClr val="FF0000"/>
              </a:solidFill>
              <a:round/>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18461" name="Line 55"/>
            <p:cNvSpPr>
              <a:spLocks noChangeShapeType="1"/>
            </p:cNvSpPr>
            <p:nvPr/>
          </p:nvSpPr>
          <p:spPr bwMode="auto">
            <a:xfrm flipH="1">
              <a:off x="4416" y="1344"/>
              <a:ext cx="144" cy="288"/>
            </a:xfrm>
            <a:prstGeom prst="line">
              <a:avLst/>
            </a:prstGeom>
            <a:noFill/>
            <a:ln w="28575">
              <a:solidFill>
                <a:srgbClr val="FF0000"/>
              </a:solidFill>
              <a:round/>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18462" name="Line 56"/>
            <p:cNvSpPr>
              <a:spLocks noChangeShapeType="1"/>
            </p:cNvSpPr>
            <p:nvPr/>
          </p:nvSpPr>
          <p:spPr bwMode="auto">
            <a:xfrm>
              <a:off x="5376" y="1008"/>
              <a:ext cx="0" cy="336"/>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8463" name="Text Box 57"/>
            <p:cNvSpPr txBox="1">
              <a:spLocks noChangeArrowheads="1"/>
            </p:cNvSpPr>
            <p:nvPr/>
          </p:nvSpPr>
          <p:spPr bwMode="auto">
            <a:xfrm>
              <a:off x="3792" y="1104"/>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b="1"/>
                <a:t>A</a:t>
              </a:r>
            </a:p>
          </p:txBody>
        </p:sp>
        <p:sp>
          <p:nvSpPr>
            <p:cNvPr id="18464" name="Text Box 58"/>
            <p:cNvSpPr txBox="1">
              <a:spLocks noChangeArrowheads="1"/>
            </p:cNvSpPr>
            <p:nvPr/>
          </p:nvSpPr>
          <p:spPr bwMode="auto">
            <a:xfrm>
              <a:off x="4464" y="1104"/>
              <a:ext cx="2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b="1"/>
                <a:t>B</a:t>
              </a:r>
            </a:p>
          </p:txBody>
        </p:sp>
        <p:sp>
          <p:nvSpPr>
            <p:cNvPr id="18465" name="Text Box 59"/>
            <p:cNvSpPr txBox="1">
              <a:spLocks noChangeArrowheads="1"/>
            </p:cNvSpPr>
            <p:nvPr/>
          </p:nvSpPr>
          <p:spPr bwMode="auto">
            <a:xfrm>
              <a:off x="4416" y="1632"/>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b="1"/>
                <a:t>F</a:t>
              </a:r>
              <a:r>
                <a:rPr lang="en-US" sz="1800" b="1" baseline="-25000"/>
                <a:t>B</a:t>
              </a:r>
              <a:endParaRPr lang="en-US" sz="1800" b="1"/>
            </a:p>
          </p:txBody>
        </p:sp>
        <p:sp>
          <p:nvSpPr>
            <p:cNvPr id="18466" name="Text Box 60"/>
            <p:cNvSpPr txBox="1">
              <a:spLocks noChangeArrowheads="1"/>
            </p:cNvSpPr>
            <p:nvPr/>
          </p:nvSpPr>
          <p:spPr bwMode="auto">
            <a:xfrm>
              <a:off x="3744" y="1680"/>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b="1"/>
                <a:t>A</a:t>
              </a:r>
              <a:r>
                <a:rPr lang="en-US" sz="1800" b="1" baseline="-25000"/>
                <a:t>Y</a:t>
              </a:r>
              <a:endParaRPr lang="en-US" sz="1800" b="1"/>
            </a:p>
          </p:txBody>
        </p:sp>
        <p:sp>
          <p:nvSpPr>
            <p:cNvPr id="18467" name="Text Box 61"/>
            <p:cNvSpPr txBox="1">
              <a:spLocks noChangeArrowheads="1"/>
            </p:cNvSpPr>
            <p:nvPr/>
          </p:nvSpPr>
          <p:spPr bwMode="auto">
            <a:xfrm>
              <a:off x="4896" y="912"/>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1800"/>
                <a:t>100 lb</a:t>
              </a:r>
              <a:endParaRPr lang="en-US" sz="1600"/>
            </a:p>
          </p:txBody>
        </p:sp>
      </p:grpSp>
      <p:grpSp>
        <p:nvGrpSpPr>
          <p:cNvPr id="3" name="Group 62"/>
          <p:cNvGrpSpPr>
            <a:grpSpLocks/>
          </p:cNvGrpSpPr>
          <p:nvPr/>
        </p:nvGrpSpPr>
        <p:grpSpPr bwMode="auto">
          <a:xfrm>
            <a:off x="5638800" y="3886200"/>
            <a:ext cx="2895600" cy="609600"/>
            <a:chOff x="3552" y="2448"/>
            <a:chExt cx="1824" cy="384"/>
          </a:xfrm>
        </p:grpSpPr>
        <p:sp>
          <p:nvSpPr>
            <p:cNvPr id="18441" name="Oval 63"/>
            <p:cNvSpPr>
              <a:spLocks noChangeArrowheads="1"/>
            </p:cNvSpPr>
            <p:nvPr/>
          </p:nvSpPr>
          <p:spPr bwMode="auto">
            <a:xfrm>
              <a:off x="3744" y="2544"/>
              <a:ext cx="96" cy="96"/>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442" name="Line 64"/>
            <p:cNvSpPr>
              <a:spLocks noChangeShapeType="1"/>
            </p:cNvSpPr>
            <p:nvPr/>
          </p:nvSpPr>
          <p:spPr bwMode="auto">
            <a:xfrm>
              <a:off x="3744" y="2592"/>
              <a:ext cx="1536"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43" name="Freeform 65"/>
            <p:cNvSpPr>
              <a:spLocks/>
            </p:cNvSpPr>
            <p:nvPr/>
          </p:nvSpPr>
          <p:spPr bwMode="auto">
            <a:xfrm>
              <a:off x="3696" y="2448"/>
              <a:ext cx="192" cy="240"/>
            </a:xfrm>
            <a:custGeom>
              <a:avLst/>
              <a:gdLst>
                <a:gd name="T0" fmla="*/ 8 w 224"/>
                <a:gd name="T1" fmla="*/ 116 h 288"/>
                <a:gd name="T2" fmla="*/ 8 w 224"/>
                <a:gd name="T3" fmla="*/ 19 h 288"/>
                <a:gd name="T4" fmla="*/ 51 w 224"/>
                <a:gd name="T5" fmla="*/ 0 h 288"/>
                <a:gd name="T6" fmla="*/ 96 w 224"/>
                <a:gd name="T7" fmla="*/ 19 h 288"/>
                <a:gd name="T8" fmla="*/ 96 w 224"/>
                <a:gd name="T9" fmla="*/ 116 h 288"/>
                <a:gd name="T10" fmla="*/ 0 60000 65536"/>
                <a:gd name="T11" fmla="*/ 0 60000 65536"/>
                <a:gd name="T12" fmla="*/ 0 60000 65536"/>
                <a:gd name="T13" fmla="*/ 0 60000 65536"/>
                <a:gd name="T14" fmla="*/ 0 60000 65536"/>
                <a:gd name="T15" fmla="*/ 0 w 224"/>
                <a:gd name="T16" fmla="*/ 0 h 288"/>
                <a:gd name="T17" fmla="*/ 224 w 224"/>
                <a:gd name="T18" fmla="*/ 288 h 288"/>
              </a:gdLst>
              <a:ahLst/>
              <a:cxnLst>
                <a:cxn ang="T10">
                  <a:pos x="T0" y="T1"/>
                </a:cxn>
                <a:cxn ang="T11">
                  <a:pos x="T2" y="T3"/>
                </a:cxn>
                <a:cxn ang="T12">
                  <a:pos x="T4" y="T5"/>
                </a:cxn>
                <a:cxn ang="T13">
                  <a:pos x="T6" y="T7"/>
                </a:cxn>
                <a:cxn ang="T14">
                  <a:pos x="T8" y="T9"/>
                </a:cxn>
              </a:cxnLst>
              <a:rect l="T15" t="T16" r="T17" b="T18"/>
              <a:pathLst>
                <a:path w="224" h="288">
                  <a:moveTo>
                    <a:pt x="16" y="288"/>
                  </a:moveTo>
                  <a:cubicBezTo>
                    <a:pt x="8" y="192"/>
                    <a:pt x="0" y="96"/>
                    <a:pt x="16" y="48"/>
                  </a:cubicBezTo>
                  <a:cubicBezTo>
                    <a:pt x="32" y="0"/>
                    <a:pt x="80" y="0"/>
                    <a:pt x="112" y="0"/>
                  </a:cubicBezTo>
                  <a:cubicBezTo>
                    <a:pt x="144" y="0"/>
                    <a:pt x="192" y="0"/>
                    <a:pt x="208" y="48"/>
                  </a:cubicBezTo>
                  <a:cubicBezTo>
                    <a:pt x="224" y="96"/>
                    <a:pt x="208" y="248"/>
                    <a:pt x="208" y="28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nvGrpSpPr>
            <p:cNvPr id="18444" name="Group 66"/>
            <p:cNvGrpSpPr>
              <a:grpSpLocks/>
            </p:cNvGrpSpPr>
            <p:nvPr/>
          </p:nvGrpSpPr>
          <p:grpSpPr bwMode="auto">
            <a:xfrm>
              <a:off x="3552" y="2688"/>
              <a:ext cx="480" cy="96"/>
              <a:chOff x="3600" y="3120"/>
              <a:chExt cx="480" cy="96"/>
            </a:xfrm>
          </p:grpSpPr>
          <p:sp>
            <p:nvSpPr>
              <p:cNvPr id="18452" name="Line 67"/>
              <p:cNvSpPr>
                <a:spLocks noChangeShapeType="1"/>
              </p:cNvSpPr>
              <p:nvPr/>
            </p:nvSpPr>
            <p:spPr bwMode="auto">
              <a:xfrm>
                <a:off x="3600" y="3120"/>
                <a:ext cx="4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53" name="Line 68"/>
              <p:cNvSpPr>
                <a:spLocks noChangeShapeType="1"/>
              </p:cNvSpPr>
              <p:nvPr/>
            </p:nvSpPr>
            <p:spPr bwMode="auto">
              <a:xfrm flipH="1">
                <a:off x="3648" y="3120"/>
                <a:ext cx="4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54" name="Line 69"/>
              <p:cNvSpPr>
                <a:spLocks noChangeShapeType="1"/>
              </p:cNvSpPr>
              <p:nvPr/>
            </p:nvSpPr>
            <p:spPr bwMode="auto">
              <a:xfrm flipH="1">
                <a:off x="3744" y="3120"/>
                <a:ext cx="4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55" name="Line 70"/>
              <p:cNvSpPr>
                <a:spLocks noChangeShapeType="1"/>
              </p:cNvSpPr>
              <p:nvPr/>
            </p:nvSpPr>
            <p:spPr bwMode="auto">
              <a:xfrm flipH="1">
                <a:off x="3840" y="3120"/>
                <a:ext cx="4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8456" name="Line 71"/>
              <p:cNvSpPr>
                <a:spLocks noChangeShapeType="1"/>
              </p:cNvSpPr>
              <p:nvPr/>
            </p:nvSpPr>
            <p:spPr bwMode="auto">
              <a:xfrm flipH="1">
                <a:off x="3984" y="3120"/>
                <a:ext cx="4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18445" name="Group 72"/>
            <p:cNvGrpSpPr>
              <a:grpSpLocks/>
            </p:cNvGrpSpPr>
            <p:nvPr/>
          </p:nvGrpSpPr>
          <p:grpSpPr bwMode="auto">
            <a:xfrm>
              <a:off x="4896" y="2736"/>
              <a:ext cx="480" cy="96"/>
              <a:chOff x="3600" y="3120"/>
              <a:chExt cx="480" cy="96"/>
            </a:xfrm>
          </p:grpSpPr>
          <p:sp>
            <p:nvSpPr>
              <p:cNvPr id="18447" name="Line 73"/>
              <p:cNvSpPr>
                <a:spLocks noChangeShapeType="1"/>
              </p:cNvSpPr>
              <p:nvPr/>
            </p:nvSpPr>
            <p:spPr bwMode="auto">
              <a:xfrm>
                <a:off x="3600" y="3120"/>
                <a:ext cx="480" cy="0"/>
              </a:xfrm>
              <a:prstGeom prst="line">
                <a:avLst/>
              </a:prstGeom>
              <a:noFill/>
              <a:ln w="9525">
                <a:solidFill>
                  <a:schemeClr val="tx1"/>
                </a:solidFill>
                <a:round/>
                <a:headEnd/>
                <a:tailEnd/>
              </a:ln>
              <a:extLst/>
            </p:spPr>
            <p:txBody>
              <a:bodyPr wrap="none"/>
              <a:lstStyle/>
              <a:p>
                <a:endParaRPr lang="en-US"/>
              </a:p>
            </p:txBody>
          </p:sp>
          <p:sp>
            <p:nvSpPr>
              <p:cNvPr id="18448" name="Line 74"/>
              <p:cNvSpPr>
                <a:spLocks noChangeShapeType="1"/>
              </p:cNvSpPr>
              <p:nvPr/>
            </p:nvSpPr>
            <p:spPr bwMode="auto">
              <a:xfrm flipH="1">
                <a:off x="3648" y="3120"/>
                <a:ext cx="48" cy="96"/>
              </a:xfrm>
              <a:prstGeom prst="line">
                <a:avLst/>
              </a:prstGeom>
              <a:noFill/>
              <a:ln w="9525">
                <a:solidFill>
                  <a:schemeClr val="tx1"/>
                </a:solidFill>
                <a:round/>
                <a:headEnd/>
                <a:tailEnd/>
              </a:ln>
              <a:extLst/>
            </p:spPr>
            <p:txBody>
              <a:bodyPr wrap="none"/>
              <a:lstStyle/>
              <a:p>
                <a:endParaRPr lang="en-US"/>
              </a:p>
            </p:txBody>
          </p:sp>
          <p:sp>
            <p:nvSpPr>
              <p:cNvPr id="18449" name="Line 75"/>
              <p:cNvSpPr>
                <a:spLocks noChangeShapeType="1"/>
              </p:cNvSpPr>
              <p:nvPr/>
            </p:nvSpPr>
            <p:spPr bwMode="auto">
              <a:xfrm flipH="1">
                <a:off x="3744" y="3120"/>
                <a:ext cx="48" cy="96"/>
              </a:xfrm>
              <a:prstGeom prst="line">
                <a:avLst/>
              </a:prstGeom>
              <a:noFill/>
              <a:ln w="9525">
                <a:solidFill>
                  <a:schemeClr val="tx1"/>
                </a:solidFill>
                <a:round/>
                <a:headEnd/>
                <a:tailEnd/>
              </a:ln>
              <a:extLst/>
            </p:spPr>
            <p:txBody>
              <a:bodyPr wrap="none"/>
              <a:lstStyle/>
              <a:p>
                <a:endParaRPr lang="en-US"/>
              </a:p>
            </p:txBody>
          </p:sp>
          <p:sp>
            <p:nvSpPr>
              <p:cNvPr id="18450" name="Line 76"/>
              <p:cNvSpPr>
                <a:spLocks noChangeShapeType="1"/>
              </p:cNvSpPr>
              <p:nvPr/>
            </p:nvSpPr>
            <p:spPr bwMode="auto">
              <a:xfrm flipH="1">
                <a:off x="3840" y="3120"/>
                <a:ext cx="48" cy="96"/>
              </a:xfrm>
              <a:prstGeom prst="line">
                <a:avLst/>
              </a:prstGeom>
              <a:noFill/>
              <a:ln w="9525">
                <a:solidFill>
                  <a:schemeClr val="tx1"/>
                </a:solidFill>
                <a:round/>
                <a:headEnd/>
                <a:tailEnd/>
              </a:ln>
              <a:extLst/>
            </p:spPr>
            <p:txBody>
              <a:bodyPr wrap="none"/>
              <a:lstStyle/>
              <a:p>
                <a:endParaRPr lang="en-US"/>
              </a:p>
            </p:txBody>
          </p:sp>
          <p:sp>
            <p:nvSpPr>
              <p:cNvPr id="18451" name="Line 77"/>
              <p:cNvSpPr>
                <a:spLocks noChangeShapeType="1"/>
              </p:cNvSpPr>
              <p:nvPr/>
            </p:nvSpPr>
            <p:spPr bwMode="auto">
              <a:xfrm flipH="1">
                <a:off x="3984" y="3120"/>
                <a:ext cx="48" cy="96"/>
              </a:xfrm>
              <a:prstGeom prst="line">
                <a:avLst/>
              </a:prstGeom>
              <a:noFill/>
              <a:ln w="9525">
                <a:solidFill>
                  <a:schemeClr val="tx1"/>
                </a:solidFill>
                <a:round/>
                <a:headEnd/>
                <a:tailEnd/>
              </a:ln>
              <a:extLst/>
            </p:spPr>
            <p:txBody>
              <a:bodyPr wrap="none"/>
              <a:lstStyle/>
              <a:p>
                <a:endParaRPr lang="en-US"/>
              </a:p>
            </p:txBody>
          </p:sp>
        </p:grpSp>
        <p:sp>
          <p:nvSpPr>
            <p:cNvPr id="18446" name="Oval 78"/>
            <p:cNvSpPr>
              <a:spLocks noChangeArrowheads="1"/>
            </p:cNvSpPr>
            <p:nvPr/>
          </p:nvSpPr>
          <p:spPr bwMode="auto">
            <a:xfrm>
              <a:off x="5040" y="2592"/>
              <a:ext cx="144" cy="144"/>
            </a:xfrm>
            <a:prstGeom prst="ellipse">
              <a:avLst/>
            </a:prstGeom>
            <a:solidFill>
              <a:schemeClr val="accent1">
                <a:lumMod val="60000"/>
                <a:lumOff val="40000"/>
              </a:schemeClr>
            </a:solidFill>
            <a:ln w="9525">
              <a:solidFill>
                <a:schemeClr val="tx1"/>
              </a:solidFill>
              <a:round/>
              <a:headEnd/>
              <a:tailEnd/>
            </a:ln>
          </p:spPr>
          <p:txBody>
            <a:bodyPr wrap="none" anchor="ctr"/>
            <a:lstStyle/>
            <a:p>
              <a:endParaRPr lang="en-US"/>
            </a:p>
          </p:txBody>
        </p:sp>
      </p:grpSp>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ATTENTION  QUIZ</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7"/>
                                        </p:tgtEl>
                                        <p:attrNameLst>
                                          <p:attrName>style.visibility</p:attrName>
                                        </p:attrNameLst>
                                      </p:cBhvr>
                                      <p:to>
                                        <p:strVal val="visible"/>
                                      </p:to>
                                    </p:set>
                                    <p:anim calcmode="lin" valueType="num">
                                      <p:cBhvr additive="base">
                                        <p:cTn id="7" dur="500" fill="hold"/>
                                        <p:tgtEl>
                                          <p:spTgt spid="47107"/>
                                        </p:tgtEl>
                                        <p:attrNameLst>
                                          <p:attrName>ppt_x</p:attrName>
                                        </p:attrNameLst>
                                      </p:cBhvr>
                                      <p:tavLst>
                                        <p:tav tm="0">
                                          <p:val>
                                            <p:strVal val="0-#ppt_w/2"/>
                                          </p:val>
                                        </p:tav>
                                        <p:tav tm="100000">
                                          <p:val>
                                            <p:strVal val="#ppt_x"/>
                                          </p:val>
                                        </p:tav>
                                      </p:tavLst>
                                    </p:anim>
                                    <p:anim calcmode="lin" valueType="num">
                                      <p:cBhvr additive="base">
                                        <p:cTn id="8" dur="500" fill="hold"/>
                                        <p:tgtEl>
                                          <p:spTgt spid="4710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108"/>
                                        </p:tgtEl>
                                        <p:attrNameLst>
                                          <p:attrName>style.visibility</p:attrName>
                                        </p:attrNameLst>
                                      </p:cBhvr>
                                      <p:to>
                                        <p:strVal val="visible"/>
                                      </p:to>
                                    </p:set>
                                    <p:anim calcmode="lin" valueType="num">
                                      <p:cBhvr additive="base">
                                        <p:cTn id="13" dur="500" fill="hold"/>
                                        <p:tgtEl>
                                          <p:spTgt spid="47108"/>
                                        </p:tgtEl>
                                        <p:attrNameLst>
                                          <p:attrName>ppt_x</p:attrName>
                                        </p:attrNameLst>
                                      </p:cBhvr>
                                      <p:tavLst>
                                        <p:tav tm="0">
                                          <p:val>
                                            <p:strVal val="0-#ppt_w/2"/>
                                          </p:val>
                                        </p:tav>
                                        <p:tav tm="100000">
                                          <p:val>
                                            <p:strVal val="#ppt_x"/>
                                          </p:val>
                                        </p:tav>
                                      </p:tavLst>
                                    </p:anim>
                                    <p:anim calcmode="lin" valueType="num">
                                      <p:cBhvr additive="base">
                                        <p:cTn id="14" dur="500" fill="hold"/>
                                        <p:tgtEl>
                                          <p:spTgt spid="47108"/>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0-#ppt_w/2"/>
                                          </p:val>
                                        </p:tav>
                                        <p:tav tm="100000">
                                          <p:val>
                                            <p:strVal val="#ppt_x"/>
                                          </p:val>
                                        </p:tav>
                                      </p:tavLst>
                                    </p:anim>
                                    <p:anim calcmode="lin" valueType="num">
                                      <p:cBhvr additive="base">
                                        <p:cTn id="19"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autoUpdateAnimBg="0"/>
      <p:bldP spid="4710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2128704" y="2238901"/>
            <a:ext cx="4931057" cy="1553983"/>
            <a:chOff x="2423975" y="2436124"/>
            <a:chExt cx="4931057" cy="1553983"/>
          </a:xfrm>
        </p:grpSpPr>
        <p:sp>
          <p:nvSpPr>
            <p:cNvPr id="6" name="Rectangle 5"/>
            <p:cNvSpPr/>
            <p:nvPr/>
          </p:nvSpPr>
          <p:spPr>
            <a:xfrm>
              <a:off x="3093635" y="2436124"/>
              <a:ext cx="3591736" cy="728636"/>
            </a:xfrm>
            <a:prstGeom prst="rect">
              <a:avLst/>
            </a:prstGeom>
            <a:noFill/>
          </p:spPr>
          <p:txBody>
            <a:bodyPr wrap="none" lIns="91440" tIns="45720" rIns="91440" bIns="45720">
              <a:prstTxWarp prst="textArchUp">
                <a:avLst/>
              </a:prstTxWarp>
              <a:spAutoFit/>
            </a:bodyPr>
            <a:lstStyle/>
            <a:p>
              <a:pPr algn="ctr"/>
              <a:r>
                <a:rPr lang="en-US" sz="5400" b="1" dirty="0" smtClean="0">
                  <a:ln w="13462">
                    <a:solidFill>
                      <a:schemeClr val="bg1"/>
                    </a:solidFill>
                    <a:prstDash val="solid"/>
                  </a:ln>
                  <a:solidFill>
                    <a:srgbClr val="000096"/>
                  </a:solidFill>
                  <a:effectLst>
                    <a:outerShdw dist="38100" dir="2700000" algn="bl" rotWithShape="0">
                      <a:schemeClr val="accent5"/>
                    </a:outerShdw>
                  </a:effectLst>
                </a:rPr>
                <a:t>End of the Lecture</a:t>
              </a:r>
              <a:endParaRPr lang="en-US" sz="5400" b="1" dirty="0">
                <a:ln w="13462">
                  <a:solidFill>
                    <a:schemeClr val="bg1"/>
                  </a:solidFill>
                  <a:prstDash val="solid"/>
                </a:ln>
                <a:solidFill>
                  <a:srgbClr val="000096"/>
                </a:solidFill>
                <a:effectLst>
                  <a:outerShdw dist="38100" dir="2700000" algn="bl" rotWithShape="0">
                    <a:schemeClr val="accent5"/>
                  </a:outerShdw>
                </a:effectLst>
              </a:endParaRPr>
            </a:p>
          </p:txBody>
        </p:sp>
        <p:sp>
          <p:nvSpPr>
            <p:cNvPr id="7" name="Rectangle 6"/>
            <p:cNvSpPr/>
            <p:nvPr/>
          </p:nvSpPr>
          <p:spPr>
            <a:xfrm>
              <a:off x="2423975" y="3164760"/>
              <a:ext cx="4931057" cy="825347"/>
            </a:xfrm>
            <a:prstGeom prst="rect">
              <a:avLst/>
            </a:prstGeom>
            <a:noFill/>
          </p:spPr>
          <p:txBody>
            <a:bodyPr wrap="none" lIns="91440" tIns="45720" rIns="91440" bIns="45720">
              <a:prstTxWarp prst="textArchDown">
                <a:avLst/>
              </a:prstTxWarp>
              <a:spAutoFit/>
            </a:bodyPr>
            <a:lstStyle/>
            <a:p>
              <a:pPr algn="ctr"/>
              <a:r>
                <a:rPr lang="en-US" sz="5400" b="1" dirty="0" smtClean="0">
                  <a:ln w="13462">
                    <a:solidFill>
                      <a:schemeClr val="bg1"/>
                    </a:solidFill>
                    <a:prstDash val="solid"/>
                  </a:ln>
                  <a:solidFill>
                    <a:srgbClr val="000096"/>
                  </a:solidFill>
                  <a:effectLst>
                    <a:outerShdw dist="38100" dir="2700000" algn="bl" rotWithShape="0">
                      <a:schemeClr val="accent5"/>
                    </a:outerShdw>
                  </a:effectLst>
                </a:rPr>
                <a:t>Let Learning Continue</a:t>
              </a:r>
              <a:endParaRPr lang="en-US" sz="5400" b="1" dirty="0">
                <a:ln w="13462">
                  <a:solidFill>
                    <a:schemeClr val="bg1"/>
                  </a:solidFill>
                  <a:prstDash val="solid"/>
                </a:ln>
                <a:solidFill>
                  <a:srgbClr val="000096"/>
                </a:solidFill>
                <a:effectLst>
                  <a:outerShdw dist="38100" dir="2700000" algn="bl" rotWithShape="0">
                    <a:schemeClr val="accent5"/>
                  </a:outerShdw>
                </a:effectLst>
              </a:endParaRPr>
            </a:p>
          </p:txBody>
        </p:sp>
      </p:grpSp>
    </p:spTree>
  </p:cSld>
  <p:clrMapOvr>
    <a:masterClrMapping/>
  </p:clrMapOvr>
  <p:transition>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457200" y="1219200"/>
            <a:ext cx="82296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914400" indent="-45720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1.  The three scalar </a:t>
            </a:r>
            <a:r>
              <a:rPr lang="en-US" dirty="0" smtClean="0"/>
              <a:t>equations, </a:t>
            </a:r>
            <a:r>
              <a:rPr lang="en-US" dirty="0">
                <a:sym typeface="Symbol" pitchFamily="18" charset="2"/>
              </a:rPr>
              <a:t> F</a:t>
            </a:r>
            <a:r>
              <a:rPr lang="en-US" baseline="-25000" dirty="0">
                <a:sym typeface="Symbol" pitchFamily="18" charset="2"/>
              </a:rPr>
              <a:t>X</a:t>
            </a:r>
            <a:r>
              <a:rPr lang="en-US" dirty="0">
                <a:sym typeface="Symbol" pitchFamily="18" charset="2"/>
              </a:rPr>
              <a:t>  =    F</a:t>
            </a:r>
            <a:r>
              <a:rPr lang="en-US" baseline="-25000" dirty="0">
                <a:sym typeface="Symbol" pitchFamily="18" charset="2"/>
              </a:rPr>
              <a:t>Y</a:t>
            </a:r>
            <a:r>
              <a:rPr lang="en-US" dirty="0">
                <a:sym typeface="Symbol" pitchFamily="18" charset="2"/>
              </a:rPr>
              <a:t>  =    M</a:t>
            </a:r>
            <a:r>
              <a:rPr lang="en-US" baseline="-25000" dirty="0">
                <a:sym typeface="Symbol" pitchFamily="18" charset="2"/>
              </a:rPr>
              <a:t>O</a:t>
            </a:r>
            <a:r>
              <a:rPr lang="en-US" dirty="0">
                <a:sym typeface="Symbol" pitchFamily="18" charset="2"/>
              </a:rPr>
              <a:t>  =  0, are ____ equations of equilibrium in two dimensions.</a:t>
            </a:r>
          </a:p>
          <a:p>
            <a:pPr lvl="1" eaLnBrk="1" hangingPunct="1">
              <a:spcBef>
                <a:spcPct val="50000"/>
              </a:spcBef>
            </a:pPr>
            <a:r>
              <a:rPr lang="en-US" dirty="0">
                <a:sym typeface="Symbol" pitchFamily="18" charset="2"/>
              </a:rPr>
              <a:t>A)  Incorrect			B)  The only correct</a:t>
            </a:r>
          </a:p>
          <a:p>
            <a:pPr lvl="1" eaLnBrk="1" hangingPunct="1">
              <a:spcBef>
                <a:spcPct val="50000"/>
              </a:spcBef>
            </a:pPr>
            <a:r>
              <a:rPr lang="en-US" dirty="0">
                <a:sym typeface="Symbol" pitchFamily="18" charset="2"/>
              </a:rPr>
              <a:t>C)  The most commonly used	D)  Not sufficient</a:t>
            </a:r>
          </a:p>
        </p:txBody>
      </p:sp>
      <p:sp>
        <p:nvSpPr>
          <p:cNvPr id="33796" name="Text Box 4"/>
          <p:cNvSpPr txBox="1">
            <a:spLocks noChangeArrowheads="1"/>
          </p:cNvSpPr>
          <p:nvPr/>
        </p:nvSpPr>
        <p:spPr bwMode="auto">
          <a:xfrm>
            <a:off x="457200" y="3657600"/>
            <a:ext cx="4724400" cy="210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a:t>2.  A rigid body is subjected to forces as shown. This body can be considered as a  ______  member.</a:t>
            </a:r>
          </a:p>
          <a:p>
            <a:pPr eaLnBrk="1" hangingPunct="1">
              <a:spcBef>
                <a:spcPct val="50000"/>
              </a:spcBef>
            </a:pPr>
            <a:r>
              <a:rPr lang="en-US"/>
              <a:t>	A)	Single-force	B)    Two-force</a:t>
            </a:r>
          </a:p>
          <a:p>
            <a:pPr eaLnBrk="1" hangingPunct="1">
              <a:spcBef>
                <a:spcPct val="50000"/>
              </a:spcBef>
            </a:pPr>
            <a:r>
              <a:rPr lang="en-US"/>
              <a:t>	C)	Three-force	D)    Six-force</a:t>
            </a:r>
          </a:p>
        </p:txBody>
      </p:sp>
      <p:pic>
        <p:nvPicPr>
          <p:cNvPr id="33799" name="Picture 7" descr="C:\WINDOWS\DESKTOP\5-21.jpg"/>
          <p:cNvPicPr>
            <a:picLocks noChangeAspect="1" noChangeArrowheads="1"/>
          </p:cNvPicPr>
          <p:nvPr/>
        </p:nvPicPr>
        <p:blipFill>
          <a:blip r:embed="rId3" cstate="print">
            <a:lum bright="6000" contrast="12000"/>
            <a:extLst>
              <a:ext uri="{28A0092B-C50C-407E-A947-70E740481C1C}">
                <a14:useLocalDpi xmlns:a14="http://schemas.microsoft.com/office/drawing/2010/main" val="0"/>
              </a:ext>
            </a:extLst>
          </a:blip>
          <a:srcRect/>
          <a:stretch>
            <a:fillRect/>
          </a:stretch>
        </p:blipFill>
        <p:spPr bwMode="auto">
          <a:xfrm>
            <a:off x="5616934" y="3849954"/>
            <a:ext cx="2056075" cy="2404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p:txBody>
          <a:bodyPr/>
          <a:lstStyle/>
          <a:p>
            <a:pPr rtl="0" eaLnBrk="1" fontAlgn="base" hangingPunct="1"/>
            <a:r>
              <a:rPr lang="en-US" sz="2400" b="1" kern="1200" dirty="0" smtClean="0">
                <a:effectLst/>
                <a:ea typeface="+mn-ea"/>
                <a:cs typeface="+mn-cs"/>
              </a:rPr>
              <a:t>READING  QUIZ</a:t>
            </a: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 calcmode="lin" valueType="num">
                                      <p:cBhvr additive="base">
                                        <p:cTn id="7" dur="500" fill="hold"/>
                                        <p:tgtEl>
                                          <p:spTgt spid="33795"/>
                                        </p:tgtEl>
                                        <p:attrNameLst>
                                          <p:attrName>ppt_x</p:attrName>
                                        </p:attrNameLst>
                                      </p:cBhvr>
                                      <p:tavLst>
                                        <p:tav tm="0">
                                          <p:val>
                                            <p:strVal val="0-#ppt_w/2"/>
                                          </p:val>
                                        </p:tav>
                                        <p:tav tm="100000">
                                          <p:val>
                                            <p:strVal val="#ppt_x"/>
                                          </p:val>
                                        </p:tav>
                                      </p:tavLst>
                                    </p:anim>
                                    <p:anim calcmode="lin" valueType="num">
                                      <p:cBhvr additive="base">
                                        <p:cTn id="8" dur="500" fill="hold"/>
                                        <p:tgtEl>
                                          <p:spTgt spid="3379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3799"/>
                                        </p:tgtEl>
                                        <p:attrNameLst>
                                          <p:attrName>style.visibility</p:attrName>
                                        </p:attrNameLst>
                                      </p:cBhvr>
                                      <p:to>
                                        <p:strVal val="visible"/>
                                      </p:to>
                                    </p:set>
                                    <p:anim calcmode="lin" valueType="num">
                                      <p:cBhvr additive="base">
                                        <p:cTn id="13" dur="500" fill="hold"/>
                                        <p:tgtEl>
                                          <p:spTgt spid="33799"/>
                                        </p:tgtEl>
                                        <p:attrNameLst>
                                          <p:attrName>ppt_x</p:attrName>
                                        </p:attrNameLst>
                                      </p:cBhvr>
                                      <p:tavLst>
                                        <p:tav tm="0">
                                          <p:val>
                                            <p:strVal val="0-#ppt_w/2"/>
                                          </p:val>
                                        </p:tav>
                                        <p:tav tm="100000">
                                          <p:val>
                                            <p:strVal val="#ppt_x"/>
                                          </p:val>
                                        </p:tav>
                                      </p:tavLst>
                                    </p:anim>
                                    <p:anim calcmode="lin" valueType="num">
                                      <p:cBhvr additive="base">
                                        <p:cTn id="14" dur="500" fill="hold"/>
                                        <p:tgtEl>
                                          <p:spTgt spid="33799"/>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33796"/>
                                        </p:tgtEl>
                                        <p:attrNameLst>
                                          <p:attrName>style.visibility</p:attrName>
                                        </p:attrNameLst>
                                      </p:cBhvr>
                                      <p:to>
                                        <p:strVal val="visible"/>
                                      </p:to>
                                    </p:set>
                                    <p:anim calcmode="lin" valueType="num">
                                      <p:cBhvr additive="base">
                                        <p:cTn id="18" dur="500" fill="hold"/>
                                        <p:tgtEl>
                                          <p:spTgt spid="33796"/>
                                        </p:tgtEl>
                                        <p:attrNameLst>
                                          <p:attrName>ppt_x</p:attrName>
                                        </p:attrNameLst>
                                      </p:cBhvr>
                                      <p:tavLst>
                                        <p:tav tm="0">
                                          <p:val>
                                            <p:strVal val="0-#ppt_w/2"/>
                                          </p:val>
                                        </p:tav>
                                        <p:tav tm="100000">
                                          <p:val>
                                            <p:strVal val="#ppt_x"/>
                                          </p:val>
                                        </p:tav>
                                      </p:tavLst>
                                    </p:anim>
                                    <p:anim calcmode="lin" valueType="num">
                                      <p:cBhvr additive="base">
                                        <p:cTn id="19" dur="500" fill="hold"/>
                                        <p:tgtEl>
                                          <p:spTgt spid="337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utoUpdateAnimBg="0"/>
      <p:bldP spid="3379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3" name="Text Box 5"/>
          <p:cNvSpPr txBox="1">
            <a:spLocks noChangeArrowheads="1"/>
          </p:cNvSpPr>
          <p:nvPr/>
        </p:nvSpPr>
        <p:spPr bwMode="auto">
          <a:xfrm>
            <a:off x="625475" y="4358929"/>
            <a:ext cx="8077200"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2400" dirty="0"/>
              <a:t>The uniform truck ramp has a weight of 400 lb. </a:t>
            </a:r>
          </a:p>
          <a:p>
            <a:pPr eaLnBrk="1" hangingPunct="1">
              <a:spcBef>
                <a:spcPts val="1200"/>
              </a:spcBef>
            </a:pPr>
            <a:r>
              <a:rPr lang="en-US" sz="2400" dirty="0"/>
              <a:t>The ramp is pinned at A and held in the position by the </a:t>
            </a:r>
            <a:r>
              <a:rPr lang="en-US" sz="2400" dirty="0" smtClean="0"/>
              <a:t>cables.</a:t>
            </a:r>
          </a:p>
          <a:p>
            <a:pPr eaLnBrk="1" hangingPunct="1">
              <a:spcBef>
                <a:spcPts val="1200"/>
              </a:spcBef>
            </a:pPr>
            <a:r>
              <a:rPr lang="en-US" sz="2400" dirty="0" smtClean="0"/>
              <a:t> </a:t>
            </a:r>
            <a:r>
              <a:rPr lang="en-US" sz="2400" dirty="0"/>
              <a:t>How can we determine the forces acting at the pin A and the force in the </a:t>
            </a:r>
            <a:r>
              <a:rPr lang="en-US" sz="2400" dirty="0" smtClean="0"/>
              <a:t>cables?</a:t>
            </a:r>
            <a:endParaRPr lang="en-US" dirty="0"/>
          </a:p>
        </p:txBody>
      </p:sp>
      <p:grpSp>
        <p:nvGrpSpPr>
          <p:cNvPr id="4" name="Group 3"/>
          <p:cNvGrpSpPr/>
          <p:nvPr/>
        </p:nvGrpSpPr>
        <p:grpSpPr>
          <a:xfrm>
            <a:off x="1819192" y="1153934"/>
            <a:ext cx="5105400" cy="3197225"/>
            <a:chOff x="1819192" y="1153934"/>
            <a:chExt cx="5105400" cy="3197225"/>
          </a:xfrm>
        </p:grpSpPr>
        <p:pic>
          <p:nvPicPr>
            <p:cNvPr id="5125" name="Picture 8" descr="C:\Documents and Settings\chnam\Desktop\Statics_09\Hibbeler_12th\IMAGES-FINAL_M05\fig05_18a.jpg"/>
            <p:cNvPicPr>
              <a:picLocks noChangeAspect="1" noChangeArrowheads="1"/>
            </p:cNvPicPr>
            <p:nvPr/>
          </p:nvPicPr>
          <p:blipFill>
            <a:blip r:embed="rId3" cstate="print">
              <a:extLst>
                <a:ext uri="{28A0092B-C50C-407E-A947-70E740481C1C}">
                  <a14:useLocalDpi xmlns:a14="http://schemas.microsoft.com/office/drawing/2010/main" val="0"/>
                </a:ext>
              </a:extLst>
            </a:blip>
            <a:srcRect l="2446" t="2917" r="2446" b="23337"/>
            <a:stretch>
              <a:fillRect/>
            </a:stretch>
          </p:blipFill>
          <p:spPr bwMode="auto">
            <a:xfrm>
              <a:off x="1819192" y="1153934"/>
              <a:ext cx="5105400" cy="319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Oval 7"/>
            <p:cNvSpPr>
              <a:spLocks noChangeArrowheads="1"/>
            </p:cNvSpPr>
            <p:nvPr/>
          </p:nvSpPr>
          <p:spPr bwMode="auto">
            <a:xfrm>
              <a:off x="4864883" y="3285417"/>
              <a:ext cx="71383" cy="68758"/>
            </a:xfrm>
            <a:prstGeom prst="ellipse">
              <a:avLst/>
            </a:prstGeom>
            <a:solidFill>
              <a:srgbClr val="FF0000"/>
            </a:solidFill>
            <a:ln w="9525" algn="ctr">
              <a:solidFill>
                <a:srgbClr val="FF0000"/>
              </a:solidFill>
              <a:round/>
              <a:headEnd/>
              <a:tailEnd/>
            </a:ln>
          </p:spPr>
          <p:txBody>
            <a:bodyPr wrap="none"/>
            <a:lstStyle/>
            <a:p>
              <a:endParaRPr lang="en-US"/>
            </a:p>
          </p:txBody>
        </p:sp>
        <p:cxnSp>
          <p:nvCxnSpPr>
            <p:cNvPr id="5127" name="Straight Connector 9"/>
            <p:cNvCxnSpPr>
              <a:cxnSpLocks noChangeShapeType="1"/>
            </p:cNvCxnSpPr>
            <p:nvPr/>
          </p:nvCxnSpPr>
          <p:spPr bwMode="auto">
            <a:xfrm flipH="1" flipV="1">
              <a:off x="3991555" y="2284676"/>
              <a:ext cx="1365817" cy="627493"/>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sp>
          <p:nvSpPr>
            <p:cNvPr id="5128" name="TextBox 13"/>
            <p:cNvSpPr txBox="1">
              <a:spLocks noChangeArrowheads="1"/>
            </p:cNvSpPr>
            <p:nvPr/>
          </p:nvSpPr>
          <p:spPr bwMode="auto">
            <a:xfrm>
              <a:off x="4597333" y="3450469"/>
              <a:ext cx="364352" cy="389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dirty="0">
                  <a:solidFill>
                    <a:srgbClr val="FF0000"/>
                  </a:solidFill>
                </a:rPr>
                <a:t>A</a:t>
              </a:r>
            </a:p>
          </p:txBody>
        </p:sp>
        <p:cxnSp>
          <p:nvCxnSpPr>
            <p:cNvPr id="9" name="Straight Connector 9"/>
            <p:cNvCxnSpPr>
              <a:cxnSpLocks noChangeShapeType="1"/>
            </p:cNvCxnSpPr>
            <p:nvPr/>
          </p:nvCxnSpPr>
          <p:spPr bwMode="auto">
            <a:xfrm flipH="1" flipV="1">
              <a:off x="3256291" y="2135466"/>
              <a:ext cx="2043485" cy="946204"/>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grpSp>
      <p:sp>
        <p:nvSpPr>
          <p:cNvPr id="2" name="Title 1"/>
          <p:cNvSpPr>
            <a:spLocks noGrp="1"/>
          </p:cNvSpPr>
          <p:nvPr>
            <p:ph type="title" idx="4294967295"/>
          </p:nvPr>
        </p:nvSpPr>
        <p:spPr/>
        <p:txBody>
          <a:bodyPr/>
          <a:lstStyle/>
          <a:p>
            <a:pPr rtl="0" eaLnBrk="1" fontAlgn="base" hangingPunct="1"/>
            <a:r>
              <a:rPr lang="en-US" sz="2400" b="1" kern="1200" dirty="0" smtClean="0">
                <a:effectLst/>
                <a:ea typeface="+mn-ea"/>
                <a:cs typeface="+mn-cs"/>
              </a:rPr>
              <a:t>APPLICATIONS</a:t>
            </a: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3493"/>
                                        </p:tgtEl>
                                        <p:attrNameLst>
                                          <p:attrName>style.visibility</p:attrName>
                                        </p:attrNameLst>
                                      </p:cBhvr>
                                      <p:to>
                                        <p:strVal val="visible"/>
                                      </p:to>
                                    </p:set>
                                    <p:anim calcmode="lin" valueType="num">
                                      <p:cBhvr additive="base">
                                        <p:cTn id="7" dur="500" fill="hold"/>
                                        <p:tgtEl>
                                          <p:spTgt spid="63493"/>
                                        </p:tgtEl>
                                        <p:attrNameLst>
                                          <p:attrName>ppt_x</p:attrName>
                                        </p:attrNameLst>
                                      </p:cBhvr>
                                      <p:tavLst>
                                        <p:tav tm="0">
                                          <p:val>
                                            <p:strVal val="0-#ppt_w/2"/>
                                          </p:val>
                                        </p:tav>
                                        <p:tav tm="100000">
                                          <p:val>
                                            <p:strVal val="#ppt_x"/>
                                          </p:val>
                                        </p:tav>
                                      </p:tavLst>
                                    </p:anim>
                                    <p:anim calcmode="lin" valueType="num">
                                      <p:cBhvr additive="base">
                                        <p:cTn id="8" dur="500" fill="hold"/>
                                        <p:tgtEl>
                                          <p:spTgt spid="634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Text Box 1028"/>
          <p:cNvSpPr txBox="1">
            <a:spLocks noChangeArrowheads="1"/>
          </p:cNvSpPr>
          <p:nvPr/>
        </p:nvSpPr>
        <p:spPr bwMode="auto">
          <a:xfrm>
            <a:off x="692150" y="4138613"/>
            <a:ext cx="7924800" cy="212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smtClean="0"/>
              <a:t>An </a:t>
            </a:r>
            <a:r>
              <a:rPr lang="en-US" sz="2400" dirty="0"/>
              <a:t>850 lb </a:t>
            </a:r>
            <a:r>
              <a:rPr lang="en-US" sz="2400" dirty="0" smtClean="0"/>
              <a:t>engine </a:t>
            </a:r>
            <a:r>
              <a:rPr lang="en-US" sz="2400" dirty="0"/>
              <a:t>is supported by three chains, which are attached to the spreader bar of a hoist. </a:t>
            </a:r>
          </a:p>
          <a:p>
            <a:pPr eaLnBrk="1" hangingPunct="1">
              <a:spcBef>
                <a:spcPct val="50000"/>
              </a:spcBef>
            </a:pPr>
            <a:r>
              <a:rPr lang="en-US" sz="2400" dirty="0"/>
              <a:t>You need to check to see if the breaking strength of any of the chains is going to be exceeded.  How can you determine the force acting in each of the chains?</a:t>
            </a:r>
          </a:p>
        </p:txBody>
      </p:sp>
      <p:pic>
        <p:nvPicPr>
          <p:cNvPr id="6148" name="Picture 6" descr="CH 5 Eng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13075" y="1077913"/>
            <a:ext cx="2852738"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APPLICATIONS </a:t>
            </a:r>
            <a:r>
              <a:rPr lang="en-US" sz="2400" kern="1200" dirty="0" smtClean="0">
                <a:solidFill>
                  <a:srgbClr val="000096"/>
                </a:solidFill>
                <a:effectLst/>
                <a:latin typeface="Times New Roman" panose="02020603050405020304" pitchFamily="18" charset="0"/>
                <a:ea typeface="+mn-ea"/>
                <a:cs typeface="+mn-cs"/>
              </a:rPr>
              <a:t>(continued)</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4516"/>
                                        </p:tgtEl>
                                        <p:attrNameLst>
                                          <p:attrName>style.visibility</p:attrName>
                                        </p:attrNameLst>
                                      </p:cBhvr>
                                      <p:to>
                                        <p:strVal val="visible"/>
                                      </p:to>
                                    </p:set>
                                    <p:anim calcmode="lin" valueType="num">
                                      <p:cBhvr additive="base">
                                        <p:cTn id="7" dur="500" fill="hold"/>
                                        <p:tgtEl>
                                          <p:spTgt spid="64516"/>
                                        </p:tgtEl>
                                        <p:attrNameLst>
                                          <p:attrName>ppt_x</p:attrName>
                                        </p:attrNameLst>
                                      </p:cBhvr>
                                      <p:tavLst>
                                        <p:tav tm="0">
                                          <p:val>
                                            <p:strVal val="0-#ppt_w/2"/>
                                          </p:val>
                                        </p:tav>
                                        <p:tav tm="100000">
                                          <p:val>
                                            <p:strVal val="#ppt_x"/>
                                          </p:val>
                                        </p:tav>
                                      </p:tavLst>
                                    </p:anim>
                                    <p:anim calcmode="lin" valueType="num">
                                      <p:cBhvr additive="base">
                                        <p:cTn id="8" dur="500" fill="hold"/>
                                        <p:tgtEl>
                                          <p:spTgt spid="645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6" name="Text Box 26"/>
          <p:cNvSpPr txBox="1">
            <a:spLocks noChangeArrowheads="1"/>
          </p:cNvSpPr>
          <p:nvPr/>
        </p:nvSpPr>
        <p:spPr bwMode="auto">
          <a:xfrm>
            <a:off x="533400" y="4003147"/>
            <a:ext cx="5410200"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lnSpc>
                <a:spcPts val="1500"/>
              </a:lnSpc>
            </a:pPr>
            <a:r>
              <a:rPr lang="en-US" sz="2400">
                <a:sym typeface="Symbol" pitchFamily="18" charset="2"/>
              </a:rPr>
              <a:t>       F</a:t>
            </a:r>
            <a:r>
              <a:rPr lang="en-US" sz="2400" baseline="-25000">
                <a:sym typeface="Symbol" pitchFamily="18" charset="2"/>
              </a:rPr>
              <a:t>x</a:t>
            </a:r>
            <a:r>
              <a:rPr lang="en-US" sz="2400">
                <a:sym typeface="Symbol" pitchFamily="18" charset="2"/>
              </a:rPr>
              <a:t> = 0	     F</a:t>
            </a:r>
            <a:r>
              <a:rPr lang="en-US" sz="2400" baseline="-25000">
                <a:sym typeface="Symbol" pitchFamily="18" charset="2"/>
              </a:rPr>
              <a:t>y</a:t>
            </a:r>
            <a:r>
              <a:rPr lang="en-US" sz="2400">
                <a:sym typeface="Symbol" pitchFamily="18" charset="2"/>
              </a:rPr>
              <a:t> = 0	 M</a:t>
            </a:r>
            <a:r>
              <a:rPr lang="en-US" sz="2400" baseline="-25000">
                <a:sym typeface="Symbol" pitchFamily="18" charset="2"/>
              </a:rPr>
              <a:t>O</a:t>
            </a:r>
            <a:r>
              <a:rPr lang="en-US" sz="2400">
                <a:sym typeface="Symbol" pitchFamily="18" charset="2"/>
              </a:rPr>
              <a:t> = 0</a:t>
            </a:r>
          </a:p>
          <a:p>
            <a:pPr eaLnBrk="1" hangingPunct="1">
              <a:lnSpc>
                <a:spcPts val="2000"/>
              </a:lnSpc>
            </a:pPr>
            <a:endParaRPr lang="en-US" sz="2400">
              <a:sym typeface="Symbol" pitchFamily="18" charset="2"/>
            </a:endParaRPr>
          </a:p>
          <a:p>
            <a:pPr eaLnBrk="1" hangingPunct="1">
              <a:lnSpc>
                <a:spcPts val="1500"/>
              </a:lnSpc>
            </a:pPr>
            <a:r>
              <a:rPr lang="en-US" sz="2400">
                <a:sym typeface="Symbol" pitchFamily="18" charset="2"/>
              </a:rPr>
              <a:t>where  point O is any arbitrary point.</a:t>
            </a:r>
            <a:endParaRPr lang="en-US" sz="2400"/>
          </a:p>
        </p:txBody>
      </p:sp>
      <p:sp>
        <p:nvSpPr>
          <p:cNvPr id="10267" name="Text Box 27"/>
          <p:cNvSpPr txBox="1">
            <a:spLocks noChangeArrowheads="1"/>
          </p:cNvSpPr>
          <p:nvPr/>
        </p:nvSpPr>
        <p:spPr bwMode="auto">
          <a:xfrm>
            <a:off x="506413" y="4876800"/>
            <a:ext cx="79406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2400" dirty="0">
                <a:solidFill>
                  <a:srgbClr val="0000FA"/>
                </a:solidFill>
              </a:rPr>
              <a:t>Please note </a:t>
            </a:r>
            <a:r>
              <a:rPr lang="en-US" sz="2400" dirty="0"/>
              <a:t>that these equations are the ones </a:t>
            </a:r>
            <a:r>
              <a:rPr lang="en-US" sz="2400" dirty="0">
                <a:solidFill>
                  <a:srgbClr val="0000FA"/>
                </a:solidFill>
              </a:rPr>
              <a:t>most commonly used </a:t>
            </a:r>
            <a:r>
              <a:rPr lang="en-US" sz="2400" dirty="0"/>
              <a:t>for solving 2-D equilibrium problems.  There are two other sets of equilibrium equations that are rarely used.  For your reference, they are described in the textbook.</a:t>
            </a:r>
          </a:p>
        </p:txBody>
      </p:sp>
      <p:grpSp>
        <p:nvGrpSpPr>
          <p:cNvPr id="2" name="Group 11"/>
          <p:cNvGrpSpPr>
            <a:grpSpLocks/>
          </p:cNvGrpSpPr>
          <p:nvPr/>
        </p:nvGrpSpPr>
        <p:grpSpPr bwMode="auto">
          <a:xfrm>
            <a:off x="457200" y="1183747"/>
            <a:ext cx="8186738" cy="2647950"/>
            <a:chOff x="288" y="767"/>
            <a:chExt cx="5157" cy="1668"/>
          </a:xfrm>
        </p:grpSpPr>
        <p:sp>
          <p:nvSpPr>
            <p:cNvPr id="7176" name="Text Box 25"/>
            <p:cNvSpPr txBox="1">
              <a:spLocks noChangeArrowheads="1"/>
            </p:cNvSpPr>
            <p:nvPr/>
          </p:nvSpPr>
          <p:spPr bwMode="auto">
            <a:xfrm>
              <a:off x="288" y="767"/>
              <a:ext cx="3552" cy="1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2400" dirty="0"/>
                <a:t>A body is subjected to a system of forces that lie in the x-y plane.  When in equilibrium, the net force and net moment acting on the body are zero (as discussed earlier in Section 5.1).  This 2-D condition can be represented by the three scalar equations:</a:t>
              </a:r>
            </a:p>
          </p:txBody>
        </p:sp>
        <p:pic>
          <p:nvPicPr>
            <p:cNvPr id="7177" name="Picture 10" descr="CH 5 Eq of Eq"/>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45" y="860"/>
              <a:ext cx="1800" cy="1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itle 2"/>
          <p:cNvSpPr>
            <a:spLocks noGrp="1"/>
          </p:cNvSpPr>
          <p:nvPr>
            <p:ph type="title" idx="4294967295"/>
          </p:nvPr>
        </p:nvSpPr>
        <p:spPr/>
        <p:txBody>
          <a:bodyPr/>
          <a:lstStyle/>
          <a:p>
            <a:r>
              <a:rPr lang="en-US" sz="2400" b="1" kern="1200" dirty="0" smtClean="0">
                <a:solidFill>
                  <a:srgbClr val="000096"/>
                </a:solidFill>
                <a:effectLst/>
                <a:latin typeface="Times New Roman" panose="02020603050405020304" pitchFamily="18" charset="0"/>
                <a:ea typeface="+mn-ea"/>
                <a:cs typeface="+mn-cs"/>
              </a:rPr>
              <a:t>EQUATIONS  OF  EQUILIBRIUM (Section 5.3)</a:t>
            </a:r>
            <a:endParaRPr lang="en-US" dirty="0">
              <a:solidFill>
                <a:srgbClr val="00009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66"/>
                                        </p:tgtEl>
                                        <p:attrNameLst>
                                          <p:attrName>style.visibility</p:attrName>
                                        </p:attrNameLst>
                                      </p:cBhvr>
                                      <p:to>
                                        <p:strVal val="visible"/>
                                      </p:to>
                                    </p:set>
                                    <p:anim calcmode="lin" valueType="num">
                                      <p:cBhvr additive="base">
                                        <p:cTn id="13" dur="500" fill="hold"/>
                                        <p:tgtEl>
                                          <p:spTgt spid="10266"/>
                                        </p:tgtEl>
                                        <p:attrNameLst>
                                          <p:attrName>ppt_x</p:attrName>
                                        </p:attrNameLst>
                                      </p:cBhvr>
                                      <p:tavLst>
                                        <p:tav tm="0">
                                          <p:val>
                                            <p:strVal val="0-#ppt_w/2"/>
                                          </p:val>
                                        </p:tav>
                                        <p:tav tm="100000">
                                          <p:val>
                                            <p:strVal val="#ppt_x"/>
                                          </p:val>
                                        </p:tav>
                                      </p:tavLst>
                                    </p:anim>
                                    <p:anim calcmode="lin" valueType="num">
                                      <p:cBhvr additive="base">
                                        <p:cTn id="14" dur="500" fill="hold"/>
                                        <p:tgtEl>
                                          <p:spTgt spid="1026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67"/>
                                        </p:tgtEl>
                                        <p:attrNameLst>
                                          <p:attrName>style.visibility</p:attrName>
                                        </p:attrNameLst>
                                      </p:cBhvr>
                                      <p:to>
                                        <p:strVal val="visible"/>
                                      </p:to>
                                    </p:set>
                                    <p:anim calcmode="lin" valueType="num">
                                      <p:cBhvr additive="base">
                                        <p:cTn id="19" dur="500" fill="hold"/>
                                        <p:tgtEl>
                                          <p:spTgt spid="10267"/>
                                        </p:tgtEl>
                                        <p:attrNameLst>
                                          <p:attrName>ppt_x</p:attrName>
                                        </p:attrNameLst>
                                      </p:cBhvr>
                                      <p:tavLst>
                                        <p:tav tm="0">
                                          <p:val>
                                            <p:strVal val="0-#ppt_w/2"/>
                                          </p:val>
                                        </p:tav>
                                        <p:tav tm="100000">
                                          <p:val>
                                            <p:strVal val="#ppt_x"/>
                                          </p:val>
                                        </p:tav>
                                      </p:tavLst>
                                    </p:anim>
                                    <p:anim calcmode="lin" valueType="num">
                                      <p:cBhvr additive="base">
                                        <p:cTn id="20" dur="500" fill="hold"/>
                                        <p:tgtEl>
                                          <p:spTgt spid="102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6" grpId="0" autoUpdateAnimBg="0"/>
      <p:bldP spid="1026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p:cNvSpPr txBox="1">
            <a:spLocks noChangeArrowheads="1"/>
          </p:cNvSpPr>
          <p:nvPr/>
        </p:nvSpPr>
        <p:spPr bwMode="auto">
          <a:xfrm>
            <a:off x="646113" y="4842934"/>
            <a:ext cx="8077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If we apply the equations of equilibrium to such a member, we can quickly determine that </a:t>
            </a:r>
            <a:r>
              <a:rPr lang="en-US" sz="2400" dirty="0">
                <a:solidFill>
                  <a:srgbClr val="0000FA"/>
                </a:solidFill>
              </a:rPr>
              <a:t>the resultant forces at A and B must be equal in magnitude and act in the opposite directions along the line joining points A and B.</a:t>
            </a:r>
          </a:p>
        </p:txBody>
      </p:sp>
      <p:grpSp>
        <p:nvGrpSpPr>
          <p:cNvPr id="2" name="Group 16"/>
          <p:cNvGrpSpPr>
            <a:grpSpLocks/>
          </p:cNvGrpSpPr>
          <p:nvPr/>
        </p:nvGrpSpPr>
        <p:grpSpPr bwMode="auto">
          <a:xfrm>
            <a:off x="769938" y="1143000"/>
            <a:ext cx="7840662" cy="3463925"/>
            <a:chOff x="485" y="720"/>
            <a:chExt cx="4939" cy="2182"/>
          </a:xfrm>
        </p:grpSpPr>
        <p:sp>
          <p:nvSpPr>
            <p:cNvPr id="8199" name="Text Box 3"/>
            <p:cNvSpPr txBox="1">
              <a:spLocks noChangeArrowheads="1"/>
            </p:cNvSpPr>
            <p:nvPr/>
          </p:nvSpPr>
          <p:spPr bwMode="auto">
            <a:xfrm>
              <a:off x="485" y="720"/>
              <a:ext cx="4939" cy="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The solution to some equilibrium problems </a:t>
              </a:r>
              <a:r>
                <a:rPr lang="en-US" sz="2400" u="sng" dirty="0">
                  <a:solidFill>
                    <a:srgbClr val="0000FA"/>
                  </a:solidFill>
                </a:rPr>
                <a:t>can be simplified</a:t>
              </a:r>
              <a:r>
                <a:rPr lang="en-US" sz="2400" dirty="0">
                  <a:solidFill>
                    <a:srgbClr val="0000FA"/>
                  </a:solidFill>
                </a:rPr>
                <a:t> </a:t>
              </a:r>
              <a:r>
                <a:rPr lang="en-US" sz="2400" dirty="0"/>
                <a:t>if we recognize members that are subjected to forces at only two points (e.g., at points A and </a:t>
              </a:r>
              <a:r>
                <a:rPr lang="en-US" sz="2400" dirty="0" smtClean="0"/>
                <a:t>B in the figure below).</a:t>
              </a:r>
              <a:endParaRPr lang="en-US" sz="2400" dirty="0"/>
            </a:p>
          </p:txBody>
        </p:sp>
        <p:pic>
          <p:nvPicPr>
            <p:cNvPr id="8200" name="Picture 15" descr="CH 5 2 For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3" y="1638"/>
              <a:ext cx="3984" cy="1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itle 2"/>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TWO-FORCE  MEMBERS &amp; THREE  FORCE-MEMBERS (Section 5.4)</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868"/>
                                        </p:tgtEl>
                                        <p:attrNameLst>
                                          <p:attrName>style.visibility</p:attrName>
                                        </p:attrNameLst>
                                      </p:cBhvr>
                                      <p:to>
                                        <p:strVal val="visible"/>
                                      </p:to>
                                    </p:set>
                                    <p:anim calcmode="lin" valueType="num">
                                      <p:cBhvr additive="base">
                                        <p:cTn id="13" dur="500" fill="hold"/>
                                        <p:tgtEl>
                                          <p:spTgt spid="36868"/>
                                        </p:tgtEl>
                                        <p:attrNameLst>
                                          <p:attrName>ppt_x</p:attrName>
                                        </p:attrNameLst>
                                      </p:cBhvr>
                                      <p:tavLst>
                                        <p:tav tm="0">
                                          <p:val>
                                            <p:strVal val="0-#ppt_w/2"/>
                                          </p:val>
                                        </p:tav>
                                        <p:tav tm="100000">
                                          <p:val>
                                            <p:strVal val="#ppt_x"/>
                                          </p:val>
                                        </p:tav>
                                      </p:tavLst>
                                    </p:anim>
                                    <p:anim calcmode="lin" valueType="num">
                                      <p:cBhvr additive="base">
                                        <p:cTn id="14" dur="500" fill="hold"/>
                                        <p:tgtEl>
                                          <p:spTgt spid="368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7"/>
          <p:cNvGrpSpPr>
            <a:grpSpLocks/>
          </p:cNvGrpSpPr>
          <p:nvPr/>
        </p:nvGrpSpPr>
        <p:grpSpPr bwMode="auto">
          <a:xfrm>
            <a:off x="742950" y="4306889"/>
            <a:ext cx="7878763" cy="1938338"/>
            <a:chOff x="468" y="2713"/>
            <a:chExt cx="4963" cy="1221"/>
          </a:xfrm>
        </p:grpSpPr>
        <p:sp>
          <p:nvSpPr>
            <p:cNvPr id="9223" name="Text Box 4"/>
            <p:cNvSpPr txBox="1">
              <a:spLocks noChangeArrowheads="1"/>
            </p:cNvSpPr>
            <p:nvPr/>
          </p:nvSpPr>
          <p:spPr bwMode="auto">
            <a:xfrm>
              <a:off x="1967" y="2713"/>
              <a:ext cx="3464" cy="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This fact </a:t>
              </a:r>
              <a:r>
                <a:rPr lang="en-US" sz="2400" dirty="0">
                  <a:solidFill>
                    <a:srgbClr val="0000FA"/>
                  </a:solidFill>
                </a:rPr>
                <a:t>simplifies</a:t>
              </a:r>
              <a:r>
                <a:rPr lang="en-US" sz="2400" dirty="0"/>
                <a:t> the equilibrium analysis of some rigid bodies since the directions of the resultant forces at A and B are thus known (along the line joining points A and B).</a:t>
              </a:r>
            </a:p>
          </p:txBody>
        </p:sp>
        <p:pic>
          <p:nvPicPr>
            <p:cNvPr id="9224" name="Picture 16" descr="CH 5 2 Force Sing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 y="2791"/>
              <a:ext cx="1436" cy="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 name="Group 3"/>
          <p:cNvGrpSpPr/>
          <p:nvPr/>
        </p:nvGrpSpPr>
        <p:grpSpPr>
          <a:xfrm>
            <a:off x="544513" y="1094423"/>
            <a:ext cx="8077200" cy="3156902"/>
            <a:chOff x="544513" y="1094423"/>
            <a:chExt cx="8077200" cy="3156902"/>
          </a:xfrm>
        </p:grpSpPr>
        <p:grpSp>
          <p:nvGrpSpPr>
            <p:cNvPr id="2" name="Group 15"/>
            <p:cNvGrpSpPr>
              <a:grpSpLocks/>
            </p:cNvGrpSpPr>
            <p:nvPr/>
          </p:nvGrpSpPr>
          <p:grpSpPr bwMode="auto">
            <a:xfrm>
              <a:off x="544513" y="1098550"/>
              <a:ext cx="8077200" cy="3152775"/>
              <a:chOff x="343" y="692"/>
              <a:chExt cx="5088" cy="1986"/>
            </a:xfrm>
          </p:grpSpPr>
          <p:sp>
            <p:nvSpPr>
              <p:cNvPr id="9225" name="Text Box 3"/>
              <p:cNvSpPr txBox="1">
                <a:spLocks noChangeArrowheads="1"/>
              </p:cNvSpPr>
              <p:nvPr/>
            </p:nvSpPr>
            <p:spPr bwMode="auto">
              <a:xfrm>
                <a:off x="343" y="2160"/>
                <a:ext cx="5088"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In the cases above, members AB can be considered as two-force members, provided that their weight is neglected.</a:t>
                </a:r>
              </a:p>
            </p:txBody>
          </p:sp>
          <p:pic>
            <p:nvPicPr>
              <p:cNvPr id="9226" name="Picture 13" descr="CH 5 Crane Ar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43" y="692"/>
                <a:ext cx="1234" cy="1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58653" y="1094423"/>
              <a:ext cx="3152775" cy="220027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 name="Title 4"/>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EXAMPLES  OF  TWO-FORCE  MEMBERS</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ext Box 3"/>
          <p:cNvSpPr txBox="1">
            <a:spLocks noChangeArrowheads="1"/>
          </p:cNvSpPr>
          <p:nvPr/>
        </p:nvSpPr>
        <p:spPr bwMode="auto">
          <a:xfrm>
            <a:off x="457200" y="13716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1.  If not given, </a:t>
            </a:r>
            <a:r>
              <a:rPr lang="en-US" sz="2400" dirty="0">
                <a:solidFill>
                  <a:srgbClr val="0000FA"/>
                </a:solidFill>
              </a:rPr>
              <a:t>establish</a:t>
            </a:r>
            <a:r>
              <a:rPr lang="en-US" sz="2400" dirty="0"/>
              <a:t> a suitable x - y coordinate system.</a:t>
            </a:r>
          </a:p>
        </p:txBody>
      </p:sp>
      <p:sp>
        <p:nvSpPr>
          <p:cNvPr id="38916" name="Text Box 4"/>
          <p:cNvSpPr txBox="1">
            <a:spLocks noChangeArrowheads="1"/>
          </p:cNvSpPr>
          <p:nvPr/>
        </p:nvSpPr>
        <p:spPr bwMode="auto">
          <a:xfrm>
            <a:off x="457200" y="2819400"/>
            <a:ext cx="8001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2.  Draw a </a:t>
            </a:r>
            <a:r>
              <a:rPr lang="en-US" sz="2400" dirty="0" smtClean="0"/>
              <a:t>free-body </a:t>
            </a:r>
            <a:r>
              <a:rPr lang="en-US" sz="2400" dirty="0"/>
              <a:t>diagram (</a:t>
            </a:r>
            <a:r>
              <a:rPr lang="en-US" sz="2400" dirty="0">
                <a:solidFill>
                  <a:srgbClr val="0000FA"/>
                </a:solidFill>
              </a:rPr>
              <a:t>FBD</a:t>
            </a:r>
            <a:r>
              <a:rPr lang="en-US" sz="2400" dirty="0"/>
              <a:t>) of the object under analysis.</a:t>
            </a:r>
            <a:endParaRPr lang="en-US" dirty="0"/>
          </a:p>
        </p:txBody>
      </p:sp>
      <p:sp>
        <p:nvSpPr>
          <p:cNvPr id="38917" name="Text Box 5"/>
          <p:cNvSpPr txBox="1">
            <a:spLocks noChangeArrowheads="1"/>
          </p:cNvSpPr>
          <p:nvPr/>
        </p:nvSpPr>
        <p:spPr bwMode="auto">
          <a:xfrm>
            <a:off x="457200" y="4495800"/>
            <a:ext cx="7010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3.  Apply the three equations of equilibrium (</a:t>
            </a:r>
            <a:r>
              <a:rPr lang="en-US" sz="2400" dirty="0">
                <a:solidFill>
                  <a:srgbClr val="0000FA"/>
                </a:solidFill>
              </a:rPr>
              <a:t>E-of-E</a:t>
            </a:r>
            <a:r>
              <a:rPr lang="en-US" sz="2400" dirty="0"/>
              <a:t>) to solve for the unknowns.</a:t>
            </a:r>
            <a:endParaRPr lang="en-US" dirty="0"/>
          </a:p>
        </p:txBody>
      </p:sp>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STEPS  FOR  SOLVING  2-D  EQUILIBRIUM PROBLEMS</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5"/>
                                        </p:tgtEl>
                                        <p:attrNameLst>
                                          <p:attrName>style.visibility</p:attrName>
                                        </p:attrNameLst>
                                      </p:cBhvr>
                                      <p:to>
                                        <p:strVal val="visible"/>
                                      </p:to>
                                    </p:set>
                                    <p:anim calcmode="lin" valueType="num">
                                      <p:cBhvr additive="base">
                                        <p:cTn id="7" dur="500" fill="hold"/>
                                        <p:tgtEl>
                                          <p:spTgt spid="38915"/>
                                        </p:tgtEl>
                                        <p:attrNameLst>
                                          <p:attrName>ppt_x</p:attrName>
                                        </p:attrNameLst>
                                      </p:cBhvr>
                                      <p:tavLst>
                                        <p:tav tm="0">
                                          <p:val>
                                            <p:strVal val="0-#ppt_w/2"/>
                                          </p:val>
                                        </p:tav>
                                        <p:tav tm="100000">
                                          <p:val>
                                            <p:strVal val="#ppt_x"/>
                                          </p:val>
                                        </p:tav>
                                      </p:tavLst>
                                    </p:anim>
                                    <p:anim calcmode="lin" valueType="num">
                                      <p:cBhvr additive="base">
                                        <p:cTn id="8" dur="500" fill="hold"/>
                                        <p:tgtEl>
                                          <p:spTgt spid="3891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6"/>
                                        </p:tgtEl>
                                        <p:attrNameLst>
                                          <p:attrName>style.visibility</p:attrName>
                                        </p:attrNameLst>
                                      </p:cBhvr>
                                      <p:to>
                                        <p:strVal val="visible"/>
                                      </p:to>
                                    </p:set>
                                    <p:anim calcmode="lin" valueType="num">
                                      <p:cBhvr additive="base">
                                        <p:cTn id="13" dur="500" fill="hold"/>
                                        <p:tgtEl>
                                          <p:spTgt spid="38916"/>
                                        </p:tgtEl>
                                        <p:attrNameLst>
                                          <p:attrName>ppt_x</p:attrName>
                                        </p:attrNameLst>
                                      </p:cBhvr>
                                      <p:tavLst>
                                        <p:tav tm="0">
                                          <p:val>
                                            <p:strVal val="0-#ppt_w/2"/>
                                          </p:val>
                                        </p:tav>
                                        <p:tav tm="100000">
                                          <p:val>
                                            <p:strVal val="#ppt_x"/>
                                          </p:val>
                                        </p:tav>
                                      </p:tavLst>
                                    </p:anim>
                                    <p:anim calcmode="lin" valueType="num">
                                      <p:cBhvr additive="base">
                                        <p:cTn id="14" dur="500" fill="hold"/>
                                        <p:tgtEl>
                                          <p:spTgt spid="3891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917"/>
                                        </p:tgtEl>
                                        <p:attrNameLst>
                                          <p:attrName>style.visibility</p:attrName>
                                        </p:attrNameLst>
                                      </p:cBhvr>
                                      <p:to>
                                        <p:strVal val="visible"/>
                                      </p:to>
                                    </p:set>
                                    <p:anim calcmode="lin" valueType="num">
                                      <p:cBhvr additive="base">
                                        <p:cTn id="19" dur="500" fill="hold"/>
                                        <p:tgtEl>
                                          <p:spTgt spid="38917"/>
                                        </p:tgtEl>
                                        <p:attrNameLst>
                                          <p:attrName>ppt_x</p:attrName>
                                        </p:attrNameLst>
                                      </p:cBhvr>
                                      <p:tavLst>
                                        <p:tav tm="0">
                                          <p:val>
                                            <p:strVal val="0-#ppt_w/2"/>
                                          </p:val>
                                        </p:tav>
                                        <p:tav tm="100000">
                                          <p:val>
                                            <p:strVal val="#ppt_x"/>
                                          </p:val>
                                        </p:tav>
                                      </p:tavLst>
                                    </p:anim>
                                    <p:anim calcmode="lin" valueType="num">
                                      <p:cBhvr additive="base">
                                        <p:cTn id="20" dur="500" fill="hold"/>
                                        <p:tgtEl>
                                          <p:spTgt spid="389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autoUpdateAnimBg="0"/>
      <p:bldP spid="38916" grpId="0" autoUpdateAnimBg="0"/>
      <p:bldP spid="3891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ext Box 3"/>
          <p:cNvSpPr txBox="1">
            <a:spLocks noChangeArrowheads="1"/>
          </p:cNvSpPr>
          <p:nvPr/>
        </p:nvSpPr>
        <p:spPr bwMode="auto">
          <a:xfrm>
            <a:off x="533400" y="1236428"/>
            <a:ext cx="8077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0050" indent="-40005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1.  If there are more unknowns than the number of independent equations, then we have a statically </a:t>
            </a:r>
            <a:r>
              <a:rPr lang="en-US" sz="2400" dirty="0">
                <a:solidFill>
                  <a:srgbClr val="0000FA"/>
                </a:solidFill>
              </a:rPr>
              <a:t>indeterminate situation</a:t>
            </a:r>
            <a:r>
              <a:rPr lang="en-US" sz="2400" dirty="0"/>
              <a:t>.</a:t>
            </a:r>
            <a:r>
              <a:rPr lang="en-US" sz="2400" u="sng" dirty="0"/>
              <a:t>  </a:t>
            </a:r>
            <a:r>
              <a:rPr lang="en-US" sz="2400" dirty="0"/>
              <a:t>We cannot solve these problems using just statics.</a:t>
            </a:r>
            <a:endParaRPr lang="en-US" sz="2400" u="sng" dirty="0"/>
          </a:p>
        </p:txBody>
      </p:sp>
      <p:sp>
        <p:nvSpPr>
          <p:cNvPr id="39940" name="Text Box 4"/>
          <p:cNvSpPr txBox="1">
            <a:spLocks noChangeArrowheads="1"/>
          </p:cNvSpPr>
          <p:nvPr/>
        </p:nvSpPr>
        <p:spPr bwMode="auto">
          <a:xfrm>
            <a:off x="541352" y="2716033"/>
            <a:ext cx="81534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0050" indent="-40005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ts val="1200"/>
              </a:spcBef>
            </a:pPr>
            <a:r>
              <a:rPr lang="en-US" sz="2400" dirty="0"/>
              <a:t>2.  The </a:t>
            </a:r>
            <a:r>
              <a:rPr lang="en-US" sz="2400" dirty="0">
                <a:solidFill>
                  <a:srgbClr val="0000FA"/>
                </a:solidFill>
              </a:rPr>
              <a:t>order in which we apply equations </a:t>
            </a:r>
            <a:r>
              <a:rPr lang="en-US" sz="2400" dirty="0"/>
              <a:t>may affect the simplicity of the solution.  For example, if we have two unknown vertical forces and one unknown horizontal force,</a:t>
            </a:r>
            <a:br>
              <a:rPr lang="en-US" sz="2400" dirty="0"/>
            </a:br>
            <a:r>
              <a:rPr lang="en-US" sz="2400" dirty="0"/>
              <a:t>then solving </a:t>
            </a:r>
            <a:r>
              <a:rPr lang="en-US" sz="2400" dirty="0">
                <a:sym typeface="Symbol" pitchFamily="18" charset="2"/>
              </a:rPr>
              <a:t> F</a:t>
            </a:r>
            <a:r>
              <a:rPr lang="en-US" sz="2400" baseline="-25000" dirty="0">
                <a:sym typeface="Symbol" pitchFamily="18" charset="2"/>
              </a:rPr>
              <a:t>X</a:t>
            </a:r>
            <a:r>
              <a:rPr lang="en-US" sz="2400" dirty="0">
                <a:sym typeface="Symbol" pitchFamily="18" charset="2"/>
              </a:rPr>
              <a:t>  = 0 first allows us to find the horizontal unknown quickly.</a:t>
            </a:r>
          </a:p>
        </p:txBody>
      </p:sp>
      <p:sp>
        <p:nvSpPr>
          <p:cNvPr id="39941" name="Text Box 5"/>
          <p:cNvSpPr txBox="1">
            <a:spLocks noChangeArrowheads="1"/>
          </p:cNvSpPr>
          <p:nvPr/>
        </p:nvSpPr>
        <p:spPr bwMode="auto">
          <a:xfrm>
            <a:off x="609600" y="4876800"/>
            <a:ext cx="8305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3.  If the </a:t>
            </a:r>
            <a:r>
              <a:rPr lang="en-US" sz="2400" dirty="0">
                <a:solidFill>
                  <a:srgbClr val="0000FA"/>
                </a:solidFill>
              </a:rPr>
              <a:t>answer </a:t>
            </a:r>
            <a:r>
              <a:rPr lang="en-US" sz="2400" dirty="0"/>
              <a:t>for an unknown comes out </a:t>
            </a:r>
            <a:r>
              <a:rPr lang="en-US" sz="2400" dirty="0">
                <a:solidFill>
                  <a:srgbClr val="0000FA"/>
                </a:solidFill>
              </a:rPr>
              <a:t>as negative number</a:t>
            </a:r>
            <a:r>
              <a:rPr lang="en-US" sz="2400" dirty="0"/>
              <a:t>, then the sense (direction) of the unknown force is opposite to that assumed when starting the problem.</a:t>
            </a:r>
          </a:p>
        </p:txBody>
      </p:sp>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IMPORTANT   NOTES</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39"/>
                                        </p:tgtEl>
                                        <p:attrNameLst>
                                          <p:attrName>style.visibility</p:attrName>
                                        </p:attrNameLst>
                                      </p:cBhvr>
                                      <p:to>
                                        <p:strVal val="visible"/>
                                      </p:to>
                                    </p:set>
                                    <p:anim calcmode="lin" valueType="num">
                                      <p:cBhvr additive="base">
                                        <p:cTn id="7" dur="500" fill="hold"/>
                                        <p:tgtEl>
                                          <p:spTgt spid="39939"/>
                                        </p:tgtEl>
                                        <p:attrNameLst>
                                          <p:attrName>ppt_x</p:attrName>
                                        </p:attrNameLst>
                                      </p:cBhvr>
                                      <p:tavLst>
                                        <p:tav tm="0">
                                          <p:val>
                                            <p:strVal val="0-#ppt_w/2"/>
                                          </p:val>
                                        </p:tav>
                                        <p:tav tm="100000">
                                          <p:val>
                                            <p:strVal val="#ppt_x"/>
                                          </p:val>
                                        </p:tav>
                                      </p:tavLst>
                                    </p:anim>
                                    <p:anim calcmode="lin" valueType="num">
                                      <p:cBhvr additive="base">
                                        <p:cTn id="8" dur="500" fill="hold"/>
                                        <p:tgtEl>
                                          <p:spTgt spid="3993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9940"/>
                                        </p:tgtEl>
                                        <p:attrNameLst>
                                          <p:attrName>style.visibility</p:attrName>
                                        </p:attrNameLst>
                                      </p:cBhvr>
                                      <p:to>
                                        <p:strVal val="visible"/>
                                      </p:to>
                                    </p:set>
                                    <p:anim calcmode="lin" valueType="num">
                                      <p:cBhvr additive="base">
                                        <p:cTn id="13" dur="500" fill="hold"/>
                                        <p:tgtEl>
                                          <p:spTgt spid="39940"/>
                                        </p:tgtEl>
                                        <p:attrNameLst>
                                          <p:attrName>ppt_x</p:attrName>
                                        </p:attrNameLst>
                                      </p:cBhvr>
                                      <p:tavLst>
                                        <p:tav tm="0">
                                          <p:val>
                                            <p:strVal val="0-#ppt_w/2"/>
                                          </p:val>
                                        </p:tav>
                                        <p:tav tm="100000">
                                          <p:val>
                                            <p:strVal val="#ppt_x"/>
                                          </p:val>
                                        </p:tav>
                                      </p:tavLst>
                                    </p:anim>
                                    <p:anim calcmode="lin" valueType="num">
                                      <p:cBhvr additive="base">
                                        <p:cTn id="14" dur="500" fill="hold"/>
                                        <p:tgtEl>
                                          <p:spTgt spid="3994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9941"/>
                                        </p:tgtEl>
                                        <p:attrNameLst>
                                          <p:attrName>style.visibility</p:attrName>
                                        </p:attrNameLst>
                                      </p:cBhvr>
                                      <p:to>
                                        <p:strVal val="visible"/>
                                      </p:to>
                                    </p:set>
                                    <p:anim calcmode="lin" valueType="num">
                                      <p:cBhvr additive="base">
                                        <p:cTn id="19" dur="500" fill="hold"/>
                                        <p:tgtEl>
                                          <p:spTgt spid="39941"/>
                                        </p:tgtEl>
                                        <p:attrNameLst>
                                          <p:attrName>ppt_x</p:attrName>
                                        </p:attrNameLst>
                                      </p:cBhvr>
                                      <p:tavLst>
                                        <p:tav tm="0">
                                          <p:val>
                                            <p:strVal val="0-#ppt_w/2"/>
                                          </p:val>
                                        </p:tav>
                                        <p:tav tm="100000">
                                          <p:val>
                                            <p:strVal val="#ppt_x"/>
                                          </p:val>
                                        </p:tav>
                                      </p:tavLst>
                                    </p:anim>
                                    <p:anim calcmode="lin" valueType="num">
                                      <p:cBhvr additive="base">
                                        <p:cTn id="20" dur="500" fill="hold"/>
                                        <p:tgtEl>
                                          <p:spTgt spid="399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autoUpdateAnimBg="0"/>
      <p:bldP spid="39940" grpId="0" autoUpdateAnimBg="0"/>
      <p:bldP spid="39941" grpId="0" autoUpdateAnimBg="0"/>
    </p:bldLst>
  </p:timing>
</p:sld>
</file>

<file path=ppt/theme/theme1.xml><?xml version="1.0" encoding="utf-8"?>
<a:theme xmlns:a="http://schemas.openxmlformats.org/drawingml/2006/main" name="Template_Whi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emplate_White.potx" id="{8C25AA59-8215-43E2-A456-D09F398F14AE}" vid="{18175F9B-0567-4CE6-B434-30CB09040A9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Template_White</Template>
  <TotalTime>7175</TotalTime>
  <Words>1478</Words>
  <Application>Microsoft Office PowerPoint</Application>
  <PresentationFormat>On-screen Show (4:3)</PresentationFormat>
  <Paragraphs>194</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Template_White</vt:lpstr>
      <vt:lpstr>EQUATIONS  OF  EQUILIBRIUM &amp;  TWO- AND  THREE-FORCE  MEMEBERS</vt:lpstr>
      <vt:lpstr>READING  QUIZ</vt:lpstr>
      <vt:lpstr>APPLICATIONS</vt:lpstr>
      <vt:lpstr>APPLICATIONS (continued)</vt:lpstr>
      <vt:lpstr>EQUATIONS  OF  EQUILIBRIUM (Section 5.3)</vt:lpstr>
      <vt:lpstr>TWO-FORCE  MEMBERS &amp; THREE  FORCE-MEMBERS (Section 5.4)</vt:lpstr>
      <vt:lpstr>EXAMPLES  OF  TWO-FORCE  MEMBERS</vt:lpstr>
      <vt:lpstr>STEPS  FOR  SOLVING  2-D  EQUILIBRIUM PROBLEMS</vt:lpstr>
      <vt:lpstr>IMPORTANT   NOTES</vt:lpstr>
      <vt:lpstr>EXAMPLE</vt:lpstr>
      <vt:lpstr>EXAMPLE (continued)</vt:lpstr>
      <vt:lpstr>CONCEPT  QUIZ</vt:lpstr>
      <vt:lpstr>GROUP  PROBLEM  SOLVING </vt:lpstr>
      <vt:lpstr>GROUP  PROBLEM  SOLVING (continued)</vt:lpstr>
      <vt:lpstr>GROUP  PROBLEM  SOLVING (continued)</vt:lpstr>
      <vt:lpstr>ATTENTION  QUIZ</vt:lpstr>
      <vt:lpstr>PowerPoint Presentation</vt:lpstr>
    </vt:vector>
  </TitlesOfParts>
  <Company>NDSU &amp; ASU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Sections 5.3 &amp; 5.4</dc:title>
  <dc:subject>Hibbeler Statics 14th Edition</dc:subject>
  <dc:creator>Mehta, Danielson, Nam, &amp; Georgeou</dc:creator>
  <dc:description>Updated for Hibbeler's 14th Edition Statics textbook by Dr. Changho Nam, edited by Dr. Scott Danielson.</dc:description>
  <cp:lastModifiedBy>SDanielson</cp:lastModifiedBy>
  <cp:revision>167</cp:revision>
  <cp:lastPrinted>2001-02-27T20:56:07Z</cp:lastPrinted>
  <dcterms:created xsi:type="dcterms:W3CDTF">2000-09-21T13:10:48Z</dcterms:created>
  <dcterms:modified xsi:type="dcterms:W3CDTF">2015-08-04T15:26:49Z</dcterms:modified>
</cp:coreProperties>
</file>