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9" r:id="rId9"/>
    <p:sldId id="275" r:id="rId10"/>
    <p:sldId id="264" r:id="rId11"/>
    <p:sldId id="279" r:id="rId12"/>
    <p:sldId id="280" r:id="rId13"/>
    <p:sldId id="273" r:id="rId14"/>
    <p:sldId id="265" r:id="rId15"/>
    <p:sldId id="283" r:id="rId16"/>
    <p:sldId id="284" r:id="rId17"/>
    <p:sldId id="281" r:id="rId18"/>
    <p:sldId id="282" r:id="rId19"/>
    <p:sldId id="274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A"/>
    <a:srgbClr val="990033"/>
    <a:srgbClr val="000096"/>
    <a:srgbClr val="00FFFF"/>
    <a:srgbClr val="0000FF"/>
    <a:srgbClr val="D3D3D3"/>
    <a:srgbClr val="FF00FF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4" d="100"/>
          <a:sy n="64" d="100"/>
        </p:scale>
        <p:origin x="-13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4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Statics:The Next Generation (2nd Ed.)   Mehta, Danielson, &amp; Berg   Lecture Notes for Sections 5.1,5.2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09AF38-405E-41C3-A867-05D80B957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58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Statics:The Next Generation (2nd Ed.)   Mehta, Danielson, &amp; Berg   Lecture Notes for Sections 5.1,5.2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7FDC51-5070-48F5-AE24-3B5AE12C46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9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242667-57AA-43A5-9EBC-7B04275296B9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83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1C6C8D-42B3-46DA-9374-1AAEEA4F75C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Source : Example 5.2</a:t>
            </a:r>
          </a:p>
        </p:txBody>
      </p:sp>
    </p:spTree>
    <p:extLst>
      <p:ext uri="{BB962C8B-B14F-4D97-AF65-F5344CB8AC3E}">
        <p14:creationId xmlns:p14="http://schemas.microsoft.com/office/powerpoint/2010/main" val="3834838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1C6C8D-42B3-46DA-9374-1AAEEA4F75CD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Source : Example 5.4</a:t>
            </a:r>
          </a:p>
        </p:txBody>
      </p:sp>
    </p:spTree>
    <p:extLst>
      <p:ext uri="{BB962C8B-B14F-4D97-AF65-F5344CB8AC3E}">
        <p14:creationId xmlns:p14="http://schemas.microsoft.com/office/powerpoint/2010/main" val="3797966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1C6C8D-42B3-46DA-9374-1AAEEA4F75CD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27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B22B2D-AE24-4537-8E3E-1ECF11288D21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smtClean="0">
                <a:latin typeface="Times New Roman" pitchFamily="18" charset="0"/>
              </a:rPr>
              <a:t>Answers :</a:t>
            </a:r>
          </a:p>
          <a:p>
            <a:pPr marL="228600" indent="-228600" eaLnBrk="1" hangingPunct="1"/>
            <a:r>
              <a:rPr lang="en-US" smtClean="0">
                <a:latin typeface="Times New Roman" pitchFamily="18" charset="0"/>
              </a:rPr>
              <a:t>1. C</a:t>
            </a:r>
          </a:p>
          <a:p>
            <a:pPr marL="228600" indent="-228600" eaLnBrk="1" hangingPunct="1"/>
            <a:r>
              <a:rPr lang="en-US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5996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3E70ABC-0BB8-4F37-B185-518EC91D84C5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Answer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2. A</a:t>
            </a:r>
            <a:endParaRPr lang="en-US" sz="2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42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0F492-0991-42E0-AD15-4B90161F1613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Source : P5-35</a:t>
            </a: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10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05A0C1-B272-4D67-B25A-4991592E2086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3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80F7DC-6B79-41C2-A1A1-4464AE1D0222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Source : P5-25</a:t>
            </a: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36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75BFE1-7A25-4ECB-BD0B-B2F63336499E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11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B15ACA-0E43-44AB-AFB2-D707F76CEEB4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Answers: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</a:rPr>
              <a:t>1.B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</a:rPr>
              <a:t>2.D</a:t>
            </a:r>
          </a:p>
        </p:txBody>
      </p:sp>
    </p:spTree>
    <p:extLst>
      <p:ext uri="{BB962C8B-B14F-4D97-AF65-F5344CB8AC3E}">
        <p14:creationId xmlns:p14="http://schemas.microsoft.com/office/powerpoint/2010/main" val="25464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0E53C4-AA80-4B94-B5F7-74FB565CFC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sz="2400" dirty="0" smtClean="0">
                <a:latin typeface="Times New Roman" pitchFamily="18" charset="0"/>
              </a:rPr>
              <a:t>Answers:</a:t>
            </a:r>
          </a:p>
          <a:p>
            <a:pPr marL="228600" indent="-228600" eaLnBrk="1" hangingPunct="1"/>
            <a:r>
              <a:rPr lang="en-US" sz="2400" dirty="0" smtClean="0">
                <a:latin typeface="Times New Roman" pitchFamily="18" charset="0"/>
              </a:rPr>
              <a:t>1. B</a:t>
            </a:r>
          </a:p>
          <a:p>
            <a:pPr marL="228600" indent="-228600" eaLnBrk="1" hangingPunct="1"/>
            <a:r>
              <a:rPr lang="en-US" sz="2400" dirty="0" smtClean="0">
                <a:latin typeface="Times New Roman" pitchFamily="18" charset="0"/>
              </a:rPr>
              <a:t>2. D</a:t>
            </a:r>
          </a:p>
        </p:txBody>
      </p:sp>
    </p:spTree>
    <p:extLst>
      <p:ext uri="{BB962C8B-B14F-4D97-AF65-F5344CB8AC3E}">
        <p14:creationId xmlns:p14="http://schemas.microsoft.com/office/powerpoint/2010/main" val="2939684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C9A862-1676-4126-90E7-E9EBAF38D4AD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38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C5EAD9-E49D-40F7-AF87-C12E09C991A1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2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307BA0-B57D-4B87-8DB4-6821BCEF1C75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6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5DCDCF-DEAD-4C82-8378-874B46B1C132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662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16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AC0B24-427C-43F2-8F57-78FEFA1A111F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88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DFD6C1-64B4-4C29-B835-FD82BD205FBE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33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12056D-0C19-4D1E-9186-0020AA645EE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86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5.1,5.2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0F1778-8827-4A02-8069-252E9A5D00C4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4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071D-9BBA-4E63-B373-67A7F4A26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157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F76C-547A-477D-B36A-899687FED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327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4329-1382-4190-8098-4374D0EE8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726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4848-BCA9-49A6-9C8E-215562E72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384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8E4D-8F2E-4C70-8591-8D92A3413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31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3ACE-4F08-43DD-BB01-FB9D041E0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671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9620-7F4A-4999-99F6-FB32BD599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993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926"/>
            <a:ext cx="7886700" cy="62547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ctr">
              <a:defRPr sz="2800" b="1">
                <a:solidFill>
                  <a:srgbClr val="00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021F-13DA-4F93-8B96-52C55BD78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19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EFEB-B207-4D33-A191-2D8E3187E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31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0C2-CB89-4598-84CD-186F48079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38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7EE1-DBA5-4FA6-9FF2-3F33EC815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65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E4168-719C-42E7-8ECA-5336C454B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4763" y="6434138"/>
            <a:ext cx="9161463" cy="430212"/>
          </a:xfrm>
          <a:prstGeom prst="rect">
            <a:avLst/>
          </a:prstGeom>
          <a:solidFill>
            <a:srgbClr val="364395"/>
          </a:solidFill>
          <a:ln>
            <a:solidFill>
              <a:srgbClr val="36439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8" name="Picture 12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6440488"/>
            <a:ext cx="14414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earson_Strap_Bound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2075"/>
            <a:ext cx="1660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1533525" y="6477000"/>
            <a:ext cx="5629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i="1" smtClean="0">
                <a:solidFill>
                  <a:schemeClr val="bg1"/>
                </a:solidFill>
                <a:latin typeface="Verdana" charset="0"/>
                <a:cs typeface="Arial" charset="0"/>
              </a:rPr>
              <a:t>Statics</a:t>
            </a:r>
            <a:r>
              <a:rPr lang="en-US" sz="900" smtClean="0">
                <a:solidFill>
                  <a:schemeClr val="bg1"/>
                </a:solidFill>
                <a:latin typeface="Verdana" charset="0"/>
                <a:cs typeface="Arial" charset="0"/>
              </a:rPr>
              <a:t>, Fourteenth Edition</a:t>
            </a:r>
          </a:p>
          <a:p>
            <a:pPr>
              <a:defRPr/>
            </a:pPr>
            <a:r>
              <a:rPr lang="en-US" sz="900" smtClean="0">
                <a:solidFill>
                  <a:schemeClr val="bg1"/>
                </a:solidFill>
                <a:latin typeface="Verdana" charset="0"/>
                <a:cs typeface="Arial" charset="0"/>
              </a:rPr>
              <a:t>R.C. Hibbeler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267200" y="6464300"/>
            <a:ext cx="365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900">
                <a:solidFill>
                  <a:schemeClr val="bg1"/>
                </a:solidFill>
                <a:latin typeface="Verdana" panose="020B0604030504040204" pitchFamily="34" charset="0"/>
              </a:rPr>
              <a:t> Copyright ©2016 by Pearson Education, Inc.</a:t>
            </a:r>
          </a:p>
          <a:p>
            <a:pPr algn="r"/>
            <a:r>
              <a:rPr lang="en-US" altLang="en-US" sz="900">
                <a:solidFill>
                  <a:schemeClr val="bg1"/>
                </a:solidFill>
                <a:latin typeface="Verdana" panose="020B0604030504040204" pitchFamily="34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4295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0096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047130" y="1871662"/>
            <a:ext cx="3505200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u="sng" dirty="0"/>
              <a:t>In-Class Activities</a:t>
            </a:r>
            <a:r>
              <a:rPr lang="en-US" sz="2200" dirty="0"/>
              <a:t>: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 Check Homework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 Reading Quiz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 Applications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 </a:t>
            </a:r>
            <a:r>
              <a:rPr lang="en-US" sz="2200" dirty="0">
                <a:solidFill>
                  <a:srgbClr val="0000FA"/>
                </a:solidFill>
              </a:rPr>
              <a:t>Support Reactions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>
                <a:solidFill>
                  <a:srgbClr val="0000FA"/>
                </a:solidFill>
              </a:rPr>
              <a:t> Free-Body Diagrams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 Concept Quiz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 Group Problem Solving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 Attention Quiz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371600"/>
            <a:ext cx="4191000" cy="4953000"/>
            <a:chOff x="457200" y="1371600"/>
            <a:chExt cx="4191000" cy="4953000"/>
          </a:xfrm>
        </p:grpSpPr>
        <p:sp>
          <p:nvSpPr>
            <p:cNvPr id="3078" name="Text Box 5"/>
            <p:cNvSpPr txBox="1">
              <a:spLocks noChangeArrowheads="1"/>
            </p:cNvSpPr>
            <p:nvPr/>
          </p:nvSpPr>
          <p:spPr bwMode="auto">
            <a:xfrm>
              <a:off x="457200" y="1371600"/>
              <a:ext cx="4191000" cy="193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b="1" u="sng" dirty="0"/>
                <a:t>Today’s Objectives</a:t>
              </a:r>
              <a:r>
                <a:rPr lang="en-US" sz="2200" dirty="0"/>
                <a:t>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200" dirty="0"/>
                <a:t>Students will be able to: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200" dirty="0"/>
                <a:t>a) Identify support reactions, and,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200" dirty="0"/>
                <a:t>b) Draw a free-body diagram.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352800"/>
              <a:ext cx="3248025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EQUILIBRIUM  OF  A  RIGID  BODY &amp; </a:t>
            </a:r>
            <a:b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FREE-BODY   DIAGRAMS</a:t>
            </a:r>
            <a:endParaRPr lang="en-US" dirty="0">
              <a:solidFill>
                <a:srgbClr val="000096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35013" y="1147116"/>
            <a:ext cx="8140700" cy="2679701"/>
            <a:chOff x="751" y="536"/>
            <a:chExt cx="5128" cy="1688"/>
          </a:xfrm>
        </p:grpSpPr>
        <p:sp>
          <p:nvSpPr>
            <p:cNvPr id="12298" name="Text Box 9"/>
            <p:cNvSpPr txBox="1">
              <a:spLocks noChangeArrowheads="1"/>
            </p:cNvSpPr>
            <p:nvPr/>
          </p:nvSpPr>
          <p:spPr bwMode="auto">
            <a:xfrm>
              <a:off x="2497" y="537"/>
              <a:ext cx="3382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990033"/>
                  </a:solidFill>
                </a:rPr>
                <a:t>Given</a:t>
              </a:r>
              <a:r>
                <a:rPr lang="en-US" dirty="0">
                  <a:solidFill>
                    <a:srgbClr val="990033"/>
                  </a:solidFill>
                </a:rPr>
                <a:t>:</a:t>
              </a:r>
              <a:r>
                <a:rPr lang="en-US" dirty="0"/>
                <a:t>	The operator applies a vertical 	force to the pedal so that the 	spring is stretched 1.5 in. and 	the 	force in the short link at </a:t>
              </a:r>
              <a:r>
                <a:rPr lang="en-US" i="1" dirty="0"/>
                <a:t>B is 	</a:t>
              </a:r>
            </a:p>
            <a:p>
              <a:pPr eaLnBrk="1" hangingPunct="1"/>
              <a:r>
                <a:rPr lang="en-US" i="1" dirty="0"/>
                <a:t>	20 lb</a:t>
              </a:r>
              <a:r>
                <a:rPr lang="en-US" dirty="0"/>
                <a:t>. </a:t>
              </a:r>
            </a:p>
            <a:p>
              <a:pPr eaLnBrk="1" hangingPunct="1"/>
              <a:r>
                <a:rPr lang="en-US" b="1" dirty="0">
                  <a:solidFill>
                    <a:srgbClr val="990033"/>
                  </a:solidFill>
                </a:rPr>
                <a:t>Draw</a:t>
              </a:r>
              <a:r>
                <a:rPr lang="en-US" dirty="0">
                  <a:solidFill>
                    <a:srgbClr val="990033"/>
                  </a:solidFill>
                </a:rPr>
                <a:t>:	</a:t>
              </a:r>
              <a:r>
                <a:rPr lang="en-US" dirty="0" smtClean="0"/>
                <a:t>An </a:t>
              </a:r>
              <a:r>
                <a:rPr lang="en-US" dirty="0"/>
                <a:t>idealized model and free-</a:t>
              </a:r>
              <a:br>
                <a:rPr lang="en-US" dirty="0"/>
              </a:br>
              <a:r>
                <a:rPr lang="en-US" dirty="0"/>
                <a:t>	body diagram of the foot pedal.</a:t>
              </a:r>
            </a:p>
          </p:txBody>
        </p:sp>
        <p:pic>
          <p:nvPicPr>
            <p:cNvPr id="12299" name="Picture 16" descr="CH 5 Ex Foo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" y="536"/>
              <a:ext cx="1723" cy="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EXAMPLE I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5013" y="3802357"/>
            <a:ext cx="4362450" cy="2454273"/>
            <a:chOff x="735013" y="3802357"/>
            <a:chExt cx="4362450" cy="24542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013" y="3802357"/>
              <a:ext cx="4362450" cy="20669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719559" y="5794965"/>
              <a:ext cx="27687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The idealized </a:t>
              </a:r>
              <a:r>
                <a:rPr lang="en-US" dirty="0"/>
                <a:t>model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57800" y="3826169"/>
            <a:ext cx="3257550" cy="2427178"/>
            <a:chOff x="5257800" y="3826169"/>
            <a:chExt cx="3257550" cy="24271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7800" y="3826169"/>
              <a:ext cx="3257550" cy="20193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436954" y="5791682"/>
              <a:ext cx="30771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u="sng" dirty="0" smtClean="0">
                  <a:solidFill>
                    <a:srgbClr val="0000FA"/>
                  </a:solidFill>
                </a:rPr>
                <a:t>The free-body </a:t>
              </a:r>
              <a:r>
                <a:rPr lang="en-US" u="sng" dirty="0">
                  <a:solidFill>
                    <a:srgbClr val="0000FA"/>
                  </a:solidFill>
                </a:rPr>
                <a:t>diagram 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3733800" y="1447800"/>
            <a:ext cx="448955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990033"/>
                </a:solidFill>
              </a:rPr>
              <a:t>Given</a:t>
            </a:r>
            <a:r>
              <a:rPr lang="en-US" dirty="0">
                <a:solidFill>
                  <a:srgbClr val="990033"/>
                </a:solidFill>
              </a:rPr>
              <a:t>:</a:t>
            </a:r>
            <a:r>
              <a:rPr lang="en-US" dirty="0"/>
              <a:t>	T</a:t>
            </a:r>
            <a:r>
              <a:rPr lang="en-US" dirty="0" smtClean="0"/>
              <a:t>he </a:t>
            </a:r>
            <a:r>
              <a:rPr lang="en-US" dirty="0"/>
              <a:t>unloaded </a:t>
            </a:r>
            <a:r>
              <a:rPr lang="en-US" dirty="0" smtClean="0"/>
              <a:t>platform </a:t>
            </a:r>
            <a:r>
              <a:rPr lang="en-US" dirty="0"/>
              <a:t>is</a:t>
            </a:r>
          </a:p>
          <a:p>
            <a:r>
              <a:rPr lang="en-US" dirty="0"/>
              <a:t>suspended off the edge of the oil </a:t>
            </a:r>
            <a:r>
              <a:rPr lang="en-US" dirty="0" smtClean="0"/>
              <a:t>rig. </a:t>
            </a:r>
            <a:r>
              <a:rPr lang="en-US" dirty="0"/>
              <a:t>The </a:t>
            </a:r>
            <a:r>
              <a:rPr lang="en-US" dirty="0" smtClean="0"/>
              <a:t>platform has </a:t>
            </a:r>
            <a:r>
              <a:rPr lang="en-US" dirty="0"/>
              <a:t>a mass of 200 kg.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eaLnBrk="1" hangingPunct="1"/>
            <a:r>
              <a:rPr lang="en-US" b="1" dirty="0">
                <a:solidFill>
                  <a:srgbClr val="990033"/>
                </a:solidFill>
              </a:rPr>
              <a:t>Draw</a:t>
            </a:r>
            <a:r>
              <a:rPr lang="en-US" dirty="0">
                <a:solidFill>
                  <a:srgbClr val="990033"/>
                </a:solidFill>
              </a:rPr>
              <a:t>:	</a:t>
            </a:r>
            <a:r>
              <a:rPr lang="en-US" dirty="0" smtClean="0"/>
              <a:t>An </a:t>
            </a:r>
            <a:r>
              <a:rPr lang="en-US" dirty="0"/>
              <a:t>idealized model and </a:t>
            </a:r>
            <a:r>
              <a:rPr lang="en-US" dirty="0" smtClean="0"/>
              <a:t>free-body </a:t>
            </a:r>
            <a:r>
              <a:rPr lang="en-US" dirty="0"/>
              <a:t>diagram of the </a:t>
            </a:r>
            <a:r>
              <a:rPr lang="en-US" dirty="0" smtClean="0"/>
              <a:t>platform.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EXAMPLE II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19200"/>
            <a:ext cx="2673457" cy="35171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6951" y="4974365"/>
            <a:ext cx="8038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idealized model of the platform is considered in two dimensions because the loading and the dimensions are all symmetrical about a vertical plane passing through its center.</a:t>
            </a:r>
          </a:p>
        </p:txBody>
      </p:sp>
    </p:spTree>
    <p:extLst>
      <p:ext uri="{BB962C8B-B14F-4D97-AF65-F5344CB8AC3E}">
        <p14:creationId xmlns:p14="http://schemas.microsoft.com/office/powerpoint/2010/main" val="20886027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584496" y="1057707"/>
            <a:ext cx="79308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The </a:t>
            </a:r>
            <a:r>
              <a:rPr lang="en-US" dirty="0"/>
              <a:t>connection at A is </a:t>
            </a:r>
            <a:r>
              <a:rPr lang="en-US" dirty="0" smtClean="0"/>
              <a:t>treated as a </a:t>
            </a:r>
            <a:r>
              <a:rPr lang="en-US" dirty="0"/>
              <a:t>pin, and the </a:t>
            </a:r>
            <a:r>
              <a:rPr lang="en-US" dirty="0" smtClean="0"/>
              <a:t>cable supports </a:t>
            </a:r>
            <a:r>
              <a:rPr lang="en-US" dirty="0"/>
              <a:t>the platform at </a:t>
            </a:r>
            <a:r>
              <a:rPr lang="en-US" dirty="0" smtClean="0"/>
              <a:t>B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 smtClean="0"/>
              <a:t>  Note the assumed directions of the forces!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point G is the center </a:t>
            </a:r>
            <a:r>
              <a:rPr lang="en-US" dirty="0"/>
              <a:t>of gravity </a:t>
            </a:r>
            <a:r>
              <a:rPr lang="en-US" dirty="0" smtClean="0"/>
              <a:t>of the platform.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fontAlgn="base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EXAMPLE II </a:t>
            </a:r>
            <a:r>
              <a:rPr lang="en-US" dirty="0"/>
              <a:t>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10649" y="2398426"/>
            <a:ext cx="2781665" cy="3968591"/>
            <a:chOff x="791103" y="2325143"/>
            <a:chExt cx="2768707" cy="4041874"/>
          </a:xfrm>
        </p:grpSpPr>
        <p:sp>
          <p:nvSpPr>
            <p:cNvPr id="5" name="Rectangle 4"/>
            <p:cNvSpPr/>
            <p:nvPr/>
          </p:nvSpPr>
          <p:spPr>
            <a:xfrm>
              <a:off x="791103" y="5905352"/>
              <a:ext cx="27687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The idealized </a:t>
              </a:r>
              <a:r>
                <a:rPr lang="en-US" dirty="0"/>
                <a:t>model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2106" y="2325143"/>
              <a:ext cx="2110706" cy="348651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847663" y="2979339"/>
            <a:ext cx="3077135" cy="3387679"/>
            <a:chOff x="4910009" y="2979339"/>
            <a:chExt cx="3077135" cy="3387679"/>
          </a:xfrm>
        </p:grpSpPr>
        <p:sp>
          <p:nvSpPr>
            <p:cNvPr id="7" name="Rectangle 6"/>
            <p:cNvSpPr/>
            <p:nvPr/>
          </p:nvSpPr>
          <p:spPr>
            <a:xfrm>
              <a:off x="4910009" y="5905353"/>
              <a:ext cx="30771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u="sng" dirty="0" smtClean="0">
                  <a:solidFill>
                    <a:srgbClr val="0000FA"/>
                  </a:solidFill>
                </a:rPr>
                <a:t>The free-body </a:t>
              </a:r>
              <a:r>
                <a:rPr lang="en-US" u="sng" dirty="0">
                  <a:solidFill>
                    <a:srgbClr val="0000FA"/>
                  </a:solidFill>
                </a:rPr>
                <a:t>diagram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8888" y="2979339"/>
              <a:ext cx="2619375" cy="2581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75483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8650" y="1295399"/>
            <a:ext cx="7981950" cy="4551364"/>
            <a:chOff x="312" y="1296"/>
            <a:chExt cx="5028" cy="2867"/>
          </a:xfrm>
        </p:grpSpPr>
        <p:pic>
          <p:nvPicPr>
            <p:cNvPr id="13319" name="Picture 9" descr="CH 5 Beam &amp; Bag Concep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2206"/>
              <a:ext cx="2064" cy="1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Text Box 3"/>
            <p:cNvSpPr txBox="1">
              <a:spLocks noChangeArrowheads="1"/>
            </p:cNvSpPr>
            <p:nvPr/>
          </p:nvSpPr>
          <p:spPr bwMode="auto">
            <a:xfrm>
              <a:off x="312" y="1296"/>
              <a:ext cx="3513" cy="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1200"/>
                </a:spcAft>
              </a:pPr>
              <a:r>
                <a:rPr lang="en-US" sz="2200" dirty="0"/>
                <a:t>1. The beam and the cable (with a frictionless pulley at D) support an 80 kg load at C.  In a FBD of only the beam, there are how many unknowns?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</a:pPr>
              <a:r>
                <a:rPr lang="en-US" sz="2200" dirty="0"/>
                <a:t>	A)  </a:t>
              </a:r>
              <a:r>
                <a:rPr lang="en-US" sz="2200" dirty="0" smtClean="0"/>
                <a:t>Two forces </a:t>
              </a:r>
              <a:r>
                <a:rPr lang="en-US" sz="2200" dirty="0"/>
                <a:t>and </a:t>
              </a:r>
              <a:r>
                <a:rPr lang="en-US" sz="2200" dirty="0" smtClean="0"/>
                <a:t>one </a:t>
              </a:r>
              <a:r>
                <a:rPr lang="en-US" sz="2200" dirty="0"/>
                <a:t>couple </a:t>
              </a:r>
              <a:r>
                <a:rPr lang="en-US" sz="2200" dirty="0" smtClean="0"/>
                <a:t>moment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</a:pPr>
              <a:r>
                <a:rPr lang="en-US" sz="2200" dirty="0" smtClean="0"/>
                <a:t>     B)  Three forces and one couple moment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</a:pPr>
              <a:r>
                <a:rPr lang="en-US" sz="2200" dirty="0"/>
                <a:t>	C)  </a:t>
              </a:r>
              <a:r>
                <a:rPr lang="en-US" sz="2200" dirty="0" smtClean="0"/>
                <a:t>Three forces</a:t>
              </a:r>
              <a:r>
                <a:rPr lang="en-US" sz="2200" dirty="0"/>
                <a:t>			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</a:pPr>
              <a:r>
                <a:rPr lang="en-US" sz="2200" dirty="0"/>
                <a:t>     D)  </a:t>
              </a:r>
              <a:r>
                <a:rPr lang="en-US" sz="2200" dirty="0" smtClean="0"/>
                <a:t>Four forces</a:t>
              </a:r>
              <a:endParaRPr lang="en-US" sz="22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CONCEPT  QUIZ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90600" y="1066800"/>
            <a:ext cx="7239000" cy="4959350"/>
            <a:chOff x="624" y="672"/>
            <a:chExt cx="4560" cy="3124"/>
          </a:xfrm>
        </p:grpSpPr>
        <p:sp>
          <p:nvSpPr>
            <p:cNvPr id="14342" name="Text Box 8"/>
            <p:cNvSpPr txBox="1">
              <a:spLocks noChangeArrowheads="1"/>
            </p:cNvSpPr>
            <p:nvPr/>
          </p:nvSpPr>
          <p:spPr bwMode="auto">
            <a:xfrm>
              <a:off x="624" y="2352"/>
              <a:ext cx="4560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06400" indent="-4064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dirty="0"/>
                <a:t>2.   If the directions of the force and the couple moments are both reversed, what will happen to the beam?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200" dirty="0"/>
                <a:t>	A)	The beam will lift from A.</a:t>
              </a:r>
              <a:br>
                <a:rPr lang="en-US" sz="2200" dirty="0"/>
              </a:br>
              <a:r>
                <a:rPr lang="en-US" sz="2200" dirty="0"/>
                <a:t>B)	The beam will lift at B.</a:t>
              </a:r>
              <a:br>
                <a:rPr lang="en-US" sz="2200" dirty="0"/>
              </a:br>
              <a:r>
                <a:rPr lang="en-US" sz="2200" dirty="0"/>
                <a:t>C)	The beam will be restrained.</a:t>
              </a:r>
            </a:p>
            <a:p>
              <a:pPr eaLnBrk="1" hangingPunct="1"/>
              <a:r>
                <a:rPr lang="en-US" sz="2200" dirty="0"/>
                <a:t>      D)	The beam will break.</a:t>
              </a:r>
            </a:p>
          </p:txBody>
        </p:sp>
        <p:pic>
          <p:nvPicPr>
            <p:cNvPr id="14343" name="Picture 9" descr="CH 5 Concept Quiz Pip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672"/>
              <a:ext cx="2926" cy="1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CONCEPT  QUIZ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838200" y="4724400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 </a:t>
            </a:r>
            <a:r>
              <a:rPr lang="en-US" dirty="0"/>
              <a:t>FBD of </a:t>
            </a:r>
            <a:r>
              <a:rPr lang="en-US" dirty="0" smtClean="0"/>
              <a:t>the </a:t>
            </a:r>
            <a:r>
              <a:rPr lang="en-US" dirty="0"/>
              <a:t>smooth pipe </a:t>
            </a:r>
            <a:r>
              <a:rPr lang="en-US" dirty="0" smtClean="0"/>
              <a:t>which rests </a:t>
            </a:r>
            <a:r>
              <a:rPr lang="en-US" dirty="0"/>
              <a:t>against the opening at the points </a:t>
            </a:r>
            <a:r>
              <a:rPr lang="en-US" dirty="0" smtClean="0"/>
              <a:t>of contact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and </a:t>
            </a:r>
            <a:r>
              <a:rPr lang="en-US" i="1" dirty="0" smtClean="0"/>
              <a:t>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2123" y="154744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33"/>
                </a:solidFill>
              </a:rPr>
              <a:t>Given</a:t>
            </a:r>
            <a:r>
              <a:rPr lang="en-US" dirty="0" smtClean="0">
                <a:solidFill>
                  <a:srgbClr val="990033"/>
                </a:solidFill>
              </a:rPr>
              <a:t>: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907" y="4196862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33"/>
                </a:solidFill>
              </a:rPr>
              <a:t>Draw</a:t>
            </a:r>
            <a:r>
              <a:rPr lang="en-US" dirty="0" smtClean="0">
                <a:solidFill>
                  <a:srgbClr val="990033"/>
                </a:solidFill>
              </a:rPr>
              <a:t>: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GROUP  PROBLEM  SOLVING I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447" y="1293969"/>
            <a:ext cx="46291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432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GROUP  PROBLEM  SOLVING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 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72016" y="1177303"/>
            <a:ext cx="3999984" cy="3075992"/>
            <a:chOff x="572016" y="1177303"/>
            <a:chExt cx="3999984" cy="3075992"/>
          </a:xfrm>
        </p:grpSpPr>
        <p:sp>
          <p:nvSpPr>
            <p:cNvPr id="9" name="TextBox 8"/>
            <p:cNvSpPr txBox="1"/>
            <p:nvPr/>
          </p:nvSpPr>
          <p:spPr>
            <a:xfrm>
              <a:off x="1461576" y="3791630"/>
              <a:ext cx="27093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idealized model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016" y="1177303"/>
              <a:ext cx="3999984" cy="2707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4346575" y="3495646"/>
            <a:ext cx="4563653" cy="2738559"/>
            <a:chOff x="4346575" y="3580311"/>
            <a:chExt cx="4563653" cy="2738559"/>
          </a:xfrm>
        </p:grpSpPr>
        <p:grpSp>
          <p:nvGrpSpPr>
            <p:cNvPr id="46" name="Group 45"/>
            <p:cNvGrpSpPr/>
            <p:nvPr/>
          </p:nvGrpSpPr>
          <p:grpSpPr>
            <a:xfrm>
              <a:off x="4346575" y="3580311"/>
              <a:ext cx="4563653" cy="2179070"/>
              <a:chOff x="4092575" y="3703254"/>
              <a:chExt cx="4563653" cy="2179070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V="1">
                <a:off x="5130350" y="4895681"/>
                <a:ext cx="2638004" cy="2427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H="1" flipV="1">
                <a:off x="7752170" y="4302647"/>
                <a:ext cx="8092" cy="60112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4766209" y="4919958"/>
                <a:ext cx="364141" cy="598810"/>
              </a:xfrm>
              <a:prstGeom prst="straightConnector1">
                <a:avLst/>
              </a:prstGeom>
              <a:ln w="38100">
                <a:solidFill>
                  <a:srgbClr val="0000F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092575" y="5168786"/>
                <a:ext cx="755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/>
                  <a:t>300 N</a:t>
                </a:r>
                <a:endParaRPr lang="en-US" sz="1800" b="1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5163401" y="5012608"/>
                <a:ext cx="0" cy="3966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296301" y="4988803"/>
                <a:ext cx="0" cy="3966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407169" y="4986965"/>
                <a:ext cx="0" cy="3966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768892" y="4996077"/>
                <a:ext cx="0" cy="3966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888077" y="4302647"/>
                <a:ext cx="28643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886239" y="4906737"/>
                <a:ext cx="28643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6296301" y="4919958"/>
                <a:ext cx="0" cy="59881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7407169" y="4533480"/>
                <a:ext cx="0" cy="36220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7271133" y="4071815"/>
                <a:ext cx="481037" cy="23083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7271133" y="4313664"/>
                <a:ext cx="4810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33"/>
              <p:cNvSpPr/>
              <p:nvPr/>
            </p:nvSpPr>
            <p:spPr>
              <a:xfrm>
                <a:off x="7361877" y="4148418"/>
                <a:ext cx="27282" cy="161364"/>
              </a:xfrm>
              <a:custGeom>
                <a:avLst/>
                <a:gdLst>
                  <a:gd name="connsiteX0" fmla="*/ 27282 w 27282"/>
                  <a:gd name="connsiteY0" fmla="*/ 0 h 161364"/>
                  <a:gd name="connsiteX1" fmla="*/ 388 w 27282"/>
                  <a:gd name="connsiteY1" fmla="*/ 73958 h 161364"/>
                  <a:gd name="connsiteX2" fmla="*/ 13835 w 27282"/>
                  <a:gd name="connsiteY2" fmla="*/ 161364 h 16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282" h="161364">
                    <a:moveTo>
                      <a:pt x="27282" y="0"/>
                    </a:moveTo>
                    <a:cubicBezTo>
                      <a:pt x="14955" y="23532"/>
                      <a:pt x="2629" y="47064"/>
                      <a:pt x="388" y="73958"/>
                    </a:cubicBezTo>
                    <a:cubicBezTo>
                      <a:pt x="-1853" y="100852"/>
                      <a:pt x="5991" y="131108"/>
                      <a:pt x="13835" y="16136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4968688" y="5224182"/>
                <a:ext cx="194983" cy="47120"/>
              </a:xfrm>
              <a:custGeom>
                <a:avLst/>
                <a:gdLst>
                  <a:gd name="connsiteX0" fmla="*/ 0 w 194983"/>
                  <a:gd name="connsiteY0" fmla="*/ 0 h 47120"/>
                  <a:gd name="connsiteX1" fmla="*/ 73959 w 194983"/>
                  <a:gd name="connsiteY1" fmla="*/ 40342 h 47120"/>
                  <a:gd name="connsiteX2" fmla="*/ 147918 w 194983"/>
                  <a:gd name="connsiteY2" fmla="*/ 47065 h 47120"/>
                  <a:gd name="connsiteX3" fmla="*/ 194983 w 194983"/>
                  <a:gd name="connsiteY3" fmla="*/ 40342 h 4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983" h="47120">
                    <a:moveTo>
                      <a:pt x="0" y="0"/>
                    </a:moveTo>
                    <a:cubicBezTo>
                      <a:pt x="24653" y="16249"/>
                      <a:pt x="49306" y="32498"/>
                      <a:pt x="73959" y="40342"/>
                    </a:cubicBezTo>
                    <a:cubicBezTo>
                      <a:pt x="98612" y="48186"/>
                      <a:pt x="127747" y="47065"/>
                      <a:pt x="147918" y="47065"/>
                    </a:cubicBezTo>
                    <a:cubicBezTo>
                      <a:pt x="168089" y="47065"/>
                      <a:pt x="181536" y="43703"/>
                      <a:pt x="194983" y="4034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5163401" y="5247742"/>
                <a:ext cx="108275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6306401" y="5247742"/>
                <a:ext cx="108275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7407169" y="5247742"/>
                <a:ext cx="34500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8029458" y="4302647"/>
                <a:ext cx="0" cy="5930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395260" y="5313600"/>
                <a:ext cx="6014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0.5m</a:t>
                </a:r>
                <a:endParaRPr lang="en-US" sz="16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46720" y="5313603"/>
                <a:ext cx="6014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0.5m</a:t>
                </a:r>
                <a:endParaRPr lang="en-US" sz="16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291784" y="5330539"/>
                <a:ext cx="7040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0.15m</a:t>
                </a:r>
                <a:endParaRPr lang="en-US" sz="16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952189" y="4483876"/>
                <a:ext cx="7040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0.26m</a:t>
                </a:r>
                <a:endParaRPr lang="en-US" sz="16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857260" y="5324493"/>
                <a:ext cx="4716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30</a:t>
                </a:r>
                <a:r>
                  <a:rPr lang="en-US" sz="1600" dirty="0" smtClean="0">
                    <a:sym typeface="Symbol" panose="05050102010706020507" pitchFamily="18" charset="2"/>
                  </a:rPr>
                  <a:t></a:t>
                </a:r>
                <a:endParaRPr lang="en-US" sz="16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940048" y="4071438"/>
                <a:ext cx="4716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30</a:t>
                </a:r>
                <a:r>
                  <a:rPr lang="en-US" sz="1600" dirty="0" smtClean="0">
                    <a:sym typeface="Symbol" panose="05050102010706020507" pitchFamily="18" charset="2"/>
                  </a:rPr>
                  <a:t></a:t>
                </a:r>
                <a:endParaRPr lang="en-US" sz="16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21539" y="5512992"/>
                <a:ext cx="461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/>
                  <a:t>N</a:t>
                </a:r>
                <a:r>
                  <a:rPr lang="en-US" sz="1800" b="1" baseline="-25000" dirty="0" smtClean="0"/>
                  <a:t>C</a:t>
                </a:r>
                <a:endParaRPr lang="en-US" sz="1800" b="1" baseline="-250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933817" y="4395961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/>
                  <a:t>N</a:t>
                </a:r>
                <a:r>
                  <a:rPr lang="en-US" sz="1800" b="1" baseline="-25000" dirty="0"/>
                  <a:t>B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884819" y="3703254"/>
                <a:ext cx="461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/>
                  <a:t>N</a:t>
                </a:r>
                <a:r>
                  <a:rPr lang="en-US" sz="1800" b="1" baseline="-25000" dirty="0"/>
                  <a:t>A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5321486" y="5857205"/>
              <a:ext cx="29931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>
                  <a:solidFill>
                    <a:srgbClr val="0000FA"/>
                  </a:solidFill>
                </a:rPr>
                <a:t>The free </a:t>
              </a:r>
              <a:r>
                <a:rPr lang="en-US" u="sng" dirty="0">
                  <a:solidFill>
                    <a:srgbClr val="0000FA"/>
                  </a:solidFill>
                </a:rPr>
                <a:t>b</a:t>
              </a:r>
              <a:r>
                <a:rPr lang="en-US" u="sng" dirty="0" smtClean="0">
                  <a:solidFill>
                    <a:srgbClr val="0000FA"/>
                  </a:solidFill>
                </a:rPr>
                <a:t>ody </a:t>
              </a:r>
              <a:r>
                <a:rPr lang="en-US" u="sng" dirty="0">
                  <a:solidFill>
                    <a:srgbClr val="0000FA"/>
                  </a:solidFill>
                </a:rPr>
                <a:t>d</a:t>
              </a:r>
              <a:r>
                <a:rPr lang="en-US" u="sng" dirty="0" smtClean="0">
                  <a:solidFill>
                    <a:srgbClr val="0000FA"/>
                  </a:solidFill>
                </a:rPr>
                <a:t>iagram</a:t>
              </a:r>
              <a:endParaRPr lang="en-US" u="sng" dirty="0">
                <a:solidFill>
                  <a:srgbClr val="0000F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7628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1524000" y="4227516"/>
            <a:ext cx="67471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Draw </a:t>
            </a:r>
            <a:r>
              <a:rPr lang="en-US" dirty="0"/>
              <a:t>a FBD of </a:t>
            </a:r>
            <a:r>
              <a:rPr lang="en-US" dirty="0" smtClean="0"/>
              <a:t>the </a:t>
            </a:r>
            <a:r>
              <a:rPr lang="en-US" dirty="0"/>
              <a:t>bent </a:t>
            </a:r>
            <a:r>
              <a:rPr lang="en-US" dirty="0" smtClean="0"/>
              <a:t>rod supported </a:t>
            </a:r>
            <a:r>
              <a:rPr lang="en-US" dirty="0"/>
              <a:t>by a smooth surface at </a:t>
            </a:r>
            <a:r>
              <a:rPr lang="en-US" i="1" dirty="0"/>
              <a:t>B </a:t>
            </a:r>
            <a:r>
              <a:rPr lang="en-US" dirty="0"/>
              <a:t>and by a collar at </a:t>
            </a:r>
            <a:r>
              <a:rPr lang="en-US" i="1" dirty="0" smtClean="0"/>
              <a:t>A</a:t>
            </a:r>
            <a:r>
              <a:rPr lang="en-US" dirty="0" smtClean="0"/>
              <a:t>, which </a:t>
            </a:r>
            <a:r>
              <a:rPr lang="en-US" dirty="0"/>
              <a:t>is fixed to the rod and is free to slide over the </a:t>
            </a:r>
            <a:r>
              <a:rPr lang="en-US" dirty="0" smtClean="0"/>
              <a:t>fixed inclined </a:t>
            </a:r>
            <a:r>
              <a:rPr lang="en-US" dirty="0"/>
              <a:t>rod.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20" y="1555262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33"/>
                </a:solidFill>
              </a:rPr>
              <a:t>Given</a:t>
            </a:r>
            <a:r>
              <a:rPr lang="en-US" dirty="0" smtClean="0">
                <a:solidFill>
                  <a:srgbClr val="990033"/>
                </a:solidFill>
              </a:rPr>
              <a:t>: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706" y="4220308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33"/>
                </a:solidFill>
              </a:rPr>
              <a:t>Draw</a:t>
            </a:r>
            <a:r>
              <a:rPr lang="en-US" dirty="0" smtClean="0">
                <a:solidFill>
                  <a:srgbClr val="990033"/>
                </a:solidFill>
              </a:rPr>
              <a:t>: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GROUP  PROBLEM  SOLVING II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1555262"/>
            <a:ext cx="49815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951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34930" y="3337544"/>
            <a:ext cx="270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idealized model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GROUP  PROBLEM  SOLVING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II 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36119"/>
            <a:ext cx="4126211" cy="2145945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4068458" y="3282064"/>
            <a:ext cx="5075542" cy="3106161"/>
            <a:chOff x="3750359" y="3282064"/>
            <a:chExt cx="5075542" cy="3106161"/>
          </a:xfrm>
        </p:grpSpPr>
        <p:grpSp>
          <p:nvGrpSpPr>
            <p:cNvPr id="53" name="Group 52"/>
            <p:cNvGrpSpPr/>
            <p:nvPr/>
          </p:nvGrpSpPr>
          <p:grpSpPr>
            <a:xfrm>
              <a:off x="3750359" y="3282064"/>
              <a:ext cx="5075542" cy="2962719"/>
              <a:chOff x="3439808" y="3282064"/>
              <a:chExt cx="5075542" cy="296271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3439808" y="3282064"/>
                <a:ext cx="5075542" cy="2962719"/>
                <a:chOff x="3439808" y="3282064"/>
                <a:chExt cx="5075542" cy="2962719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3533775" y="3282064"/>
                  <a:ext cx="4981575" cy="2935912"/>
                  <a:chOff x="3533775" y="3627120"/>
                  <a:chExt cx="4981575" cy="2935912"/>
                </a:xfrm>
              </p:grpSpPr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533775" y="3627120"/>
                    <a:ext cx="4981575" cy="2590800"/>
                  </a:xfrm>
                  <a:prstGeom prst="rect">
                    <a:avLst/>
                  </a:prstGeom>
                </p:spPr>
              </p:pic>
              <p:sp>
                <p:nvSpPr>
                  <p:cNvPr id="3" name="Rectangle 2"/>
                  <p:cNvSpPr/>
                  <p:nvPr/>
                </p:nvSpPr>
                <p:spPr>
                  <a:xfrm>
                    <a:off x="3567065" y="3793402"/>
                    <a:ext cx="479834" cy="21004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" name="Freeform 3"/>
                  <p:cNvSpPr/>
                  <p:nvPr/>
                </p:nvSpPr>
                <p:spPr>
                  <a:xfrm>
                    <a:off x="3793402" y="4227968"/>
                    <a:ext cx="742384" cy="1321806"/>
                  </a:xfrm>
                  <a:custGeom>
                    <a:avLst/>
                    <a:gdLst>
                      <a:gd name="connsiteX0" fmla="*/ 72428 w 742384"/>
                      <a:gd name="connsiteY0" fmla="*/ 0 h 1321806"/>
                      <a:gd name="connsiteX1" fmla="*/ 398352 w 742384"/>
                      <a:gd name="connsiteY1" fmla="*/ 54321 h 1321806"/>
                      <a:gd name="connsiteX2" fmla="*/ 461727 w 742384"/>
                      <a:gd name="connsiteY2" fmla="*/ 280658 h 1321806"/>
                      <a:gd name="connsiteX3" fmla="*/ 253497 w 742384"/>
                      <a:gd name="connsiteY3" fmla="*/ 434567 h 1321806"/>
                      <a:gd name="connsiteX4" fmla="*/ 497941 w 742384"/>
                      <a:gd name="connsiteY4" fmla="*/ 932507 h 1321806"/>
                      <a:gd name="connsiteX5" fmla="*/ 615636 w 742384"/>
                      <a:gd name="connsiteY5" fmla="*/ 1050202 h 1321806"/>
                      <a:gd name="connsiteX6" fmla="*/ 706170 w 742384"/>
                      <a:gd name="connsiteY6" fmla="*/ 1131683 h 1321806"/>
                      <a:gd name="connsiteX7" fmla="*/ 742384 w 742384"/>
                      <a:gd name="connsiteY7" fmla="*/ 1204111 h 1321806"/>
                      <a:gd name="connsiteX8" fmla="*/ 715224 w 742384"/>
                      <a:gd name="connsiteY8" fmla="*/ 1321806 h 1321806"/>
                      <a:gd name="connsiteX9" fmla="*/ 371192 w 742384"/>
                      <a:gd name="connsiteY9" fmla="*/ 1321806 h 1321806"/>
                      <a:gd name="connsiteX10" fmla="*/ 18107 w 742384"/>
                      <a:gd name="connsiteY10" fmla="*/ 1195058 h 1321806"/>
                      <a:gd name="connsiteX11" fmla="*/ 0 w 742384"/>
                      <a:gd name="connsiteY11" fmla="*/ 63375 h 1321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42384" h="1321806">
                        <a:moveTo>
                          <a:pt x="72428" y="0"/>
                        </a:moveTo>
                        <a:lnTo>
                          <a:pt x="398352" y="54321"/>
                        </a:lnTo>
                        <a:lnTo>
                          <a:pt x="461727" y="280658"/>
                        </a:lnTo>
                        <a:lnTo>
                          <a:pt x="253497" y="434567"/>
                        </a:lnTo>
                        <a:lnTo>
                          <a:pt x="497941" y="932507"/>
                        </a:lnTo>
                        <a:lnTo>
                          <a:pt x="615636" y="1050202"/>
                        </a:lnTo>
                        <a:lnTo>
                          <a:pt x="706170" y="1131683"/>
                        </a:lnTo>
                        <a:lnTo>
                          <a:pt x="742384" y="1204111"/>
                        </a:lnTo>
                        <a:lnTo>
                          <a:pt x="715224" y="1321806"/>
                        </a:lnTo>
                        <a:lnTo>
                          <a:pt x="371192" y="1321806"/>
                        </a:lnTo>
                        <a:lnTo>
                          <a:pt x="18107" y="1195058"/>
                        </a:lnTo>
                        <a:lnTo>
                          <a:pt x="0" y="63375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Freeform 5"/>
                  <p:cNvSpPr/>
                  <p:nvPr/>
                </p:nvSpPr>
                <p:spPr>
                  <a:xfrm>
                    <a:off x="3791243" y="4234375"/>
                    <a:ext cx="70339" cy="70339"/>
                  </a:xfrm>
                  <a:custGeom>
                    <a:avLst/>
                    <a:gdLst>
                      <a:gd name="connsiteX0" fmla="*/ 0 w 70339"/>
                      <a:gd name="connsiteY0" fmla="*/ 70339 h 70339"/>
                      <a:gd name="connsiteX1" fmla="*/ 70339 w 70339"/>
                      <a:gd name="connsiteY1" fmla="*/ 0 h 70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0339" h="70339">
                        <a:moveTo>
                          <a:pt x="0" y="70339"/>
                        </a:moveTo>
                        <a:lnTo>
                          <a:pt x="70339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reeform 6"/>
                  <p:cNvSpPr/>
                  <p:nvPr/>
                </p:nvSpPr>
                <p:spPr>
                  <a:xfrm>
                    <a:off x="4243226" y="4972692"/>
                    <a:ext cx="844968" cy="1118392"/>
                  </a:xfrm>
                  <a:custGeom>
                    <a:avLst/>
                    <a:gdLst>
                      <a:gd name="connsiteX0" fmla="*/ 0 w 390418"/>
                      <a:gd name="connsiteY0" fmla="*/ 113016 h 462337"/>
                      <a:gd name="connsiteX1" fmla="*/ 339047 w 390418"/>
                      <a:gd name="connsiteY1" fmla="*/ 0 h 462337"/>
                      <a:gd name="connsiteX2" fmla="*/ 390418 w 390418"/>
                      <a:gd name="connsiteY2" fmla="*/ 297951 h 462337"/>
                      <a:gd name="connsiteX3" fmla="*/ 318499 w 390418"/>
                      <a:gd name="connsiteY3" fmla="*/ 462337 h 462337"/>
                      <a:gd name="connsiteX4" fmla="*/ 92467 w 390418"/>
                      <a:gd name="connsiteY4" fmla="*/ 441789 h 462337"/>
                      <a:gd name="connsiteX5" fmla="*/ 51371 w 390418"/>
                      <a:gd name="connsiteY5" fmla="*/ 318499 h 462337"/>
                      <a:gd name="connsiteX6" fmla="*/ 0 w 390418"/>
                      <a:gd name="connsiteY6" fmla="*/ 113016 h 462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0418" h="462337">
                        <a:moveTo>
                          <a:pt x="0" y="113016"/>
                        </a:moveTo>
                        <a:lnTo>
                          <a:pt x="339047" y="0"/>
                        </a:lnTo>
                        <a:lnTo>
                          <a:pt x="390418" y="297951"/>
                        </a:lnTo>
                        <a:lnTo>
                          <a:pt x="318499" y="462337"/>
                        </a:lnTo>
                        <a:lnTo>
                          <a:pt x="92467" y="441789"/>
                        </a:lnTo>
                        <a:lnTo>
                          <a:pt x="51371" y="318499"/>
                        </a:lnTo>
                        <a:lnTo>
                          <a:pt x="0" y="1130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" name="Straight Arrow Connector 17"/>
                  <p:cNvCxnSpPr/>
                  <p:nvPr/>
                </p:nvCxnSpPr>
                <p:spPr>
                  <a:xfrm>
                    <a:off x="5803153" y="4034118"/>
                    <a:ext cx="11953" cy="699247"/>
                  </a:xfrm>
                  <a:prstGeom prst="straightConnector1">
                    <a:avLst/>
                  </a:prstGeom>
                  <a:ln w="57150">
                    <a:solidFill>
                      <a:srgbClr val="0000F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/>
                  <p:nvPr/>
                </p:nvCxnSpPr>
                <p:spPr>
                  <a:xfrm flipH="1" flipV="1">
                    <a:off x="7358229" y="5872290"/>
                    <a:ext cx="187678" cy="690742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Arrow Connector 23"/>
                  <p:cNvCxnSpPr/>
                  <p:nvPr/>
                </p:nvCxnSpPr>
                <p:spPr>
                  <a:xfrm flipV="1">
                    <a:off x="3567065" y="4854362"/>
                    <a:ext cx="662077" cy="349498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3672350" y="5159616"/>
                    <a:ext cx="32293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flipV="1">
                    <a:off x="3987907" y="4992241"/>
                    <a:ext cx="0" cy="17474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7436203" y="6096279"/>
                    <a:ext cx="12009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7547370" y="6091084"/>
                    <a:ext cx="0" cy="37608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3439808" y="4316356"/>
                  <a:ext cx="4940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/>
                    <a:t>R</a:t>
                  </a:r>
                  <a:r>
                    <a:rPr lang="en-US" sz="2000" b="1" baseline="-25000" dirty="0" smtClean="0"/>
                    <a:t>A</a:t>
                  </a:r>
                  <a:endParaRPr lang="en-US" sz="2000" b="1" baseline="-25000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982498" y="5844673"/>
                  <a:ext cx="4844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/>
                    <a:t>R</a:t>
                  </a:r>
                  <a:r>
                    <a:rPr lang="en-US" sz="2000" b="1" baseline="-25000" dirty="0"/>
                    <a:t>B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952681" y="4594731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3728565" y="4787472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4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400520" y="5509128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5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84348" y="5824182"/>
                  <a:ext cx="3642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12</a:t>
                  </a:r>
                  <a:endParaRPr lang="en-US" sz="1400" dirty="0"/>
                </a:p>
              </p:txBody>
            </p:sp>
          </p:grpSp>
          <p:sp>
            <p:nvSpPr>
              <p:cNvPr id="47" name="Freeform 46"/>
              <p:cNvSpPr/>
              <p:nvPr/>
            </p:nvSpPr>
            <p:spPr>
              <a:xfrm>
                <a:off x="6527549" y="5513560"/>
                <a:ext cx="814811" cy="316872"/>
              </a:xfrm>
              <a:custGeom>
                <a:avLst/>
                <a:gdLst>
                  <a:gd name="connsiteX0" fmla="*/ 0 w 814811"/>
                  <a:gd name="connsiteY0" fmla="*/ 108642 h 316872"/>
                  <a:gd name="connsiteX1" fmla="*/ 380245 w 814811"/>
                  <a:gd name="connsiteY1" fmla="*/ 36214 h 316872"/>
                  <a:gd name="connsiteX2" fmla="*/ 706170 w 814811"/>
                  <a:gd name="connsiteY2" fmla="*/ 0 h 316872"/>
                  <a:gd name="connsiteX3" fmla="*/ 787651 w 814811"/>
                  <a:gd name="connsiteY3" fmla="*/ 72428 h 316872"/>
                  <a:gd name="connsiteX4" fmla="*/ 814811 w 814811"/>
                  <a:gd name="connsiteY4" fmla="*/ 217284 h 316872"/>
                  <a:gd name="connsiteX5" fmla="*/ 497940 w 814811"/>
                  <a:gd name="connsiteY5" fmla="*/ 316872 h 316872"/>
                  <a:gd name="connsiteX6" fmla="*/ 81481 w 814811"/>
                  <a:gd name="connsiteY6" fmla="*/ 307818 h 316872"/>
                  <a:gd name="connsiteX7" fmla="*/ 0 w 814811"/>
                  <a:gd name="connsiteY7" fmla="*/ 108642 h 31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4811" h="316872">
                    <a:moveTo>
                      <a:pt x="0" y="108642"/>
                    </a:moveTo>
                    <a:lnTo>
                      <a:pt x="380245" y="36214"/>
                    </a:lnTo>
                    <a:lnTo>
                      <a:pt x="706170" y="0"/>
                    </a:lnTo>
                    <a:lnTo>
                      <a:pt x="787651" y="72428"/>
                    </a:lnTo>
                    <a:lnTo>
                      <a:pt x="814811" y="217284"/>
                    </a:lnTo>
                    <a:lnTo>
                      <a:pt x="497940" y="316872"/>
                    </a:lnTo>
                    <a:lnTo>
                      <a:pt x="81481" y="307818"/>
                    </a:lnTo>
                    <a:lnTo>
                      <a:pt x="0" y="1086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7659232" y="5142368"/>
                <a:ext cx="751437" cy="561315"/>
              </a:xfrm>
              <a:custGeom>
                <a:avLst/>
                <a:gdLst>
                  <a:gd name="connsiteX0" fmla="*/ 733330 w 751437"/>
                  <a:gd name="connsiteY0" fmla="*/ 72428 h 561315"/>
                  <a:gd name="connsiteX1" fmla="*/ 262550 w 751437"/>
                  <a:gd name="connsiteY1" fmla="*/ 0 h 561315"/>
                  <a:gd name="connsiteX2" fmla="*/ 72427 w 751437"/>
                  <a:gd name="connsiteY2" fmla="*/ 190123 h 561315"/>
                  <a:gd name="connsiteX3" fmla="*/ 0 w 751437"/>
                  <a:gd name="connsiteY3" fmla="*/ 280658 h 561315"/>
                  <a:gd name="connsiteX4" fmla="*/ 18107 w 751437"/>
                  <a:gd name="connsiteY4" fmla="*/ 416460 h 561315"/>
                  <a:gd name="connsiteX5" fmla="*/ 117695 w 751437"/>
                  <a:gd name="connsiteY5" fmla="*/ 506994 h 561315"/>
                  <a:gd name="connsiteX6" fmla="*/ 516047 w 751437"/>
                  <a:gd name="connsiteY6" fmla="*/ 561315 h 561315"/>
                  <a:gd name="connsiteX7" fmla="*/ 751437 w 751437"/>
                  <a:gd name="connsiteY7" fmla="*/ 344032 h 561315"/>
                  <a:gd name="connsiteX8" fmla="*/ 733330 w 751437"/>
                  <a:gd name="connsiteY8" fmla="*/ 72428 h 56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1437" h="561315">
                    <a:moveTo>
                      <a:pt x="733330" y="72428"/>
                    </a:moveTo>
                    <a:lnTo>
                      <a:pt x="262550" y="0"/>
                    </a:lnTo>
                    <a:lnTo>
                      <a:pt x="72427" y="190123"/>
                    </a:lnTo>
                    <a:lnTo>
                      <a:pt x="0" y="280658"/>
                    </a:lnTo>
                    <a:lnTo>
                      <a:pt x="18107" y="416460"/>
                    </a:lnTo>
                    <a:lnTo>
                      <a:pt x="117695" y="506994"/>
                    </a:lnTo>
                    <a:lnTo>
                      <a:pt x="516047" y="561315"/>
                    </a:lnTo>
                    <a:lnTo>
                      <a:pt x="751437" y="344032"/>
                    </a:lnTo>
                    <a:lnTo>
                      <a:pt x="733330" y="72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4255909" y="5926560"/>
              <a:ext cx="29931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>
                  <a:solidFill>
                    <a:srgbClr val="0000FA"/>
                  </a:solidFill>
                </a:rPr>
                <a:t>The free </a:t>
              </a:r>
              <a:r>
                <a:rPr lang="en-US" u="sng" dirty="0">
                  <a:solidFill>
                    <a:srgbClr val="0000FA"/>
                  </a:solidFill>
                </a:rPr>
                <a:t>b</a:t>
              </a:r>
              <a:r>
                <a:rPr lang="en-US" u="sng" dirty="0" smtClean="0">
                  <a:solidFill>
                    <a:srgbClr val="0000FA"/>
                  </a:solidFill>
                </a:rPr>
                <a:t>ody </a:t>
              </a:r>
              <a:r>
                <a:rPr lang="en-US" u="sng" dirty="0">
                  <a:solidFill>
                    <a:srgbClr val="0000FA"/>
                  </a:solidFill>
                </a:rPr>
                <a:t>d</a:t>
              </a:r>
              <a:r>
                <a:rPr lang="en-US" u="sng" dirty="0" smtClean="0">
                  <a:solidFill>
                    <a:srgbClr val="0000FA"/>
                  </a:solidFill>
                </a:rPr>
                <a:t>iagram</a:t>
              </a:r>
              <a:endParaRPr lang="en-US" u="sng" dirty="0">
                <a:solidFill>
                  <a:srgbClr val="0000F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07852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69195" y="1083975"/>
            <a:ext cx="85344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/>
              <a:t> 1. Internal forces are not shown on a free-body diagram because the internal forces </a:t>
            </a:r>
            <a:r>
              <a:rPr lang="en-US" sz="2200" dirty="0" smtClean="0"/>
              <a:t>are _____.  </a:t>
            </a:r>
            <a:r>
              <a:rPr lang="en-US" sz="2200" dirty="0"/>
              <a:t>(Choose the most appropriate answer.)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dirty="0"/>
              <a:t>	A)  Equal to zero	  B) Equal and opposite and they do not        				       affect the calculations 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dirty="0"/>
              <a:t>    C)  Negligibly small     D) Not important 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3445101"/>
            <a:ext cx="8928100" cy="2800350"/>
            <a:chOff x="240" y="2016"/>
            <a:chExt cx="5624" cy="1764"/>
          </a:xfrm>
        </p:grpSpPr>
        <p:pic>
          <p:nvPicPr>
            <p:cNvPr id="19464" name="Picture 10" descr="CH 5 Attention Quiz Beam Dist Loa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" y="2428"/>
              <a:ext cx="2316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Text Box 8"/>
            <p:cNvSpPr txBox="1">
              <a:spLocks noChangeArrowheads="1"/>
            </p:cNvSpPr>
            <p:nvPr/>
          </p:nvSpPr>
          <p:spPr bwMode="auto">
            <a:xfrm>
              <a:off x="240" y="2016"/>
              <a:ext cx="3452" cy="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79400" indent="-2794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dirty="0"/>
                <a:t> 2. How many unknown support reactions   are there in this problem?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200" dirty="0"/>
                <a:t>	A)	</a:t>
              </a:r>
              <a:r>
                <a:rPr lang="en-US" sz="2200" dirty="0" smtClean="0"/>
                <a:t>Two </a:t>
              </a:r>
              <a:r>
                <a:rPr lang="en-US" sz="2200" dirty="0"/>
                <a:t>forces and </a:t>
              </a:r>
              <a:r>
                <a:rPr lang="en-US" sz="2200" dirty="0" smtClean="0"/>
                <a:t>two </a:t>
              </a:r>
              <a:r>
                <a:rPr lang="en-US" sz="2200" dirty="0"/>
                <a:t>couple moments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200" dirty="0"/>
                <a:t>	B)	</a:t>
              </a:r>
              <a:r>
                <a:rPr lang="en-US" sz="2200" dirty="0" smtClean="0"/>
                <a:t>One </a:t>
              </a:r>
              <a:r>
                <a:rPr lang="en-US" sz="2200" dirty="0"/>
                <a:t>force and </a:t>
              </a:r>
              <a:r>
                <a:rPr lang="en-US" sz="2200" dirty="0" smtClean="0"/>
                <a:t>two couple </a:t>
              </a:r>
              <a:r>
                <a:rPr lang="en-US" sz="2200" dirty="0"/>
                <a:t>moments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200" dirty="0"/>
                <a:t>	C)	</a:t>
              </a:r>
              <a:r>
                <a:rPr lang="en-US" sz="2200" dirty="0" smtClean="0"/>
                <a:t>Three </a:t>
              </a:r>
              <a:r>
                <a:rPr lang="en-US" sz="2200" dirty="0"/>
                <a:t>forces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200" dirty="0"/>
                <a:t>	D</a:t>
              </a:r>
              <a:r>
                <a:rPr lang="en-US" sz="2200" dirty="0" smtClean="0"/>
                <a:t>)    </a:t>
              </a:r>
              <a:r>
                <a:rPr lang="en-US" sz="2200" dirty="0" smtClean="0"/>
                <a:t> Three </a:t>
              </a:r>
              <a:r>
                <a:rPr lang="en-US" sz="2200" dirty="0"/>
                <a:t>forces </a:t>
              </a:r>
              <a:r>
                <a:rPr lang="en-US" sz="2200" dirty="0"/>
                <a:t>and </a:t>
              </a:r>
              <a:r>
                <a:rPr lang="en-US" sz="2200" dirty="0" smtClean="0"/>
                <a:t>one </a:t>
              </a:r>
              <a:r>
                <a:rPr lang="en-US" sz="2200" dirty="0"/>
                <a:t>couple moment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ATTENTION QUIZ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81000" y="1019580"/>
            <a:ext cx="82296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/>
              <a:t>1.  If a support prevents translation of a body, then the support exerts a ___________ on the body.</a:t>
            </a:r>
          </a:p>
          <a:p>
            <a:pPr eaLnBrk="1" hangingPunct="1">
              <a:spcBef>
                <a:spcPct val="40000"/>
              </a:spcBef>
            </a:pPr>
            <a:r>
              <a:rPr lang="en-US" sz="2200" dirty="0"/>
              <a:t>     A) Couple moment</a:t>
            </a:r>
          </a:p>
          <a:p>
            <a:pPr eaLnBrk="1" hangingPunct="1">
              <a:spcBef>
                <a:spcPct val="40000"/>
              </a:spcBef>
            </a:pPr>
            <a:r>
              <a:rPr lang="en-US" sz="2200" dirty="0"/>
              <a:t>     B) Force</a:t>
            </a:r>
          </a:p>
          <a:p>
            <a:pPr eaLnBrk="1" hangingPunct="1">
              <a:spcBef>
                <a:spcPct val="40000"/>
              </a:spcBef>
            </a:pPr>
            <a:r>
              <a:rPr lang="en-US" sz="2200" dirty="0"/>
              <a:t>     C) Both  A and B.</a:t>
            </a:r>
          </a:p>
          <a:p>
            <a:pPr eaLnBrk="1" hangingPunct="1">
              <a:spcBef>
                <a:spcPct val="40000"/>
              </a:spcBef>
            </a:pPr>
            <a:r>
              <a:rPr lang="en-US" sz="2200" dirty="0"/>
              <a:t>     D) None of the above 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57200" y="3733800"/>
            <a:ext cx="83058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/>
              <a:t>2.  Internal forces are _________ shown on the free body diagram of a whole body.</a:t>
            </a:r>
          </a:p>
          <a:p>
            <a:pPr eaLnBrk="1" hangingPunct="1">
              <a:spcBef>
                <a:spcPct val="40000"/>
              </a:spcBef>
            </a:pPr>
            <a:r>
              <a:rPr lang="en-US" sz="2200" dirty="0"/>
              <a:t>    A) Always</a:t>
            </a:r>
          </a:p>
          <a:p>
            <a:pPr eaLnBrk="1" hangingPunct="1">
              <a:spcBef>
                <a:spcPct val="40000"/>
              </a:spcBef>
            </a:pPr>
            <a:r>
              <a:rPr lang="en-US" sz="2200" dirty="0"/>
              <a:t>    B) Often</a:t>
            </a:r>
          </a:p>
          <a:p>
            <a:pPr eaLnBrk="1" hangingPunct="1">
              <a:spcBef>
                <a:spcPct val="40000"/>
              </a:spcBef>
            </a:pPr>
            <a:r>
              <a:rPr lang="en-US" sz="2200" dirty="0"/>
              <a:t>    C) Rarely</a:t>
            </a:r>
          </a:p>
          <a:p>
            <a:pPr eaLnBrk="1" hangingPunct="1">
              <a:spcBef>
                <a:spcPct val="40000"/>
              </a:spcBef>
            </a:pPr>
            <a:r>
              <a:rPr lang="en-US" sz="2200" dirty="0"/>
              <a:t>    D) Never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READING QUIZ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utoUpdateAnimBg="0"/>
      <p:bldP spid="103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28704" y="2238901"/>
            <a:ext cx="4931057" cy="1553983"/>
            <a:chOff x="2423975" y="2436124"/>
            <a:chExt cx="4931057" cy="1553983"/>
          </a:xfrm>
        </p:grpSpPr>
        <p:sp>
          <p:nvSpPr>
            <p:cNvPr id="6" name="Rectangle 5"/>
            <p:cNvSpPr/>
            <p:nvPr/>
          </p:nvSpPr>
          <p:spPr>
            <a:xfrm>
              <a:off x="3093635" y="2436124"/>
              <a:ext cx="3591736" cy="7286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0096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End of the Lecture</a:t>
              </a:r>
              <a:endPara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9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3975" y="3164760"/>
              <a:ext cx="4931057" cy="8253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5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0096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Let Learning Continue</a:t>
              </a:r>
              <a:endPara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9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9600" y="5029200"/>
            <a:ext cx="800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How are the idealized model and the free body diagram used to do this?  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Which diagram above is the idealized model?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APPLICATIONS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1354533"/>
            <a:ext cx="8229600" cy="3568305"/>
            <a:chOff x="609600" y="1354533"/>
            <a:chExt cx="8229600" cy="3568305"/>
          </a:xfrm>
        </p:grpSpPr>
        <p:sp>
          <p:nvSpPr>
            <p:cNvPr id="5127" name="Text Box 5"/>
            <p:cNvSpPr txBox="1">
              <a:spLocks noChangeArrowheads="1"/>
            </p:cNvSpPr>
            <p:nvPr/>
          </p:nvSpPr>
          <p:spPr bwMode="auto">
            <a:xfrm>
              <a:off x="609600" y="3352800"/>
              <a:ext cx="8229600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/>
                <a:t>The truck </a:t>
              </a:r>
              <a:r>
                <a:rPr lang="en-US" dirty="0" smtClean="0"/>
                <a:t>ramps have </a:t>
              </a:r>
              <a:r>
                <a:rPr lang="en-US" dirty="0"/>
                <a:t>a weight of 400 </a:t>
              </a:r>
              <a:r>
                <a:rPr lang="en-US" dirty="0" smtClean="0"/>
                <a:t>lb each. </a:t>
              </a:r>
              <a:endParaRPr lang="en-US" dirty="0"/>
            </a:p>
            <a:p>
              <a:pPr eaLnBrk="1" hangingPunct="1"/>
              <a:r>
                <a:rPr lang="en-US" dirty="0" smtClean="0"/>
                <a:t>Each ramp </a:t>
              </a:r>
              <a:r>
                <a:rPr lang="en-US" dirty="0"/>
                <a:t>is pinned to the body of the truck and held in the position by </a:t>
              </a:r>
              <a:r>
                <a:rPr lang="en-US" dirty="0" smtClean="0"/>
                <a:t>a cable</a:t>
              </a:r>
              <a:r>
                <a:rPr lang="en-US" dirty="0"/>
                <a:t>.   How can we determine the cable tension and support </a:t>
              </a:r>
              <a:r>
                <a:rPr lang="en-US" dirty="0" smtClean="0"/>
                <a:t>reactions?</a:t>
              </a:r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64508" y="1354533"/>
              <a:ext cx="7850842" cy="2020075"/>
              <a:chOff x="645458" y="1222770"/>
              <a:chExt cx="7850842" cy="202007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458" y="1228725"/>
                <a:ext cx="2876550" cy="188595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7866" y="1271693"/>
                <a:ext cx="2457450" cy="1781862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4243" y="1222770"/>
                <a:ext cx="2362057" cy="202007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1506538"/>
            <a:ext cx="7678738" cy="4505325"/>
            <a:chOff x="528" y="949"/>
            <a:chExt cx="4837" cy="2838"/>
          </a:xfrm>
        </p:grpSpPr>
        <p:sp>
          <p:nvSpPr>
            <p:cNvPr id="6153" name="Text Box 5"/>
            <p:cNvSpPr txBox="1">
              <a:spLocks noChangeArrowheads="1"/>
            </p:cNvSpPr>
            <p:nvPr/>
          </p:nvSpPr>
          <p:spPr bwMode="auto">
            <a:xfrm>
              <a:off x="528" y="3264"/>
              <a:ext cx="483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Again, how can we make use of an idealized model and a free body diagram to answer this question?</a:t>
              </a:r>
            </a:p>
          </p:txBody>
        </p:sp>
        <p:pic>
          <p:nvPicPr>
            <p:cNvPr id="6154" name="Picture 1026" descr="C:\Documents and Settings\ALBERT\Desktop\Statics_09\Hibbeler_12th\IMAGES-FINAL_M05\fig05_09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419"/>
            <a:stretch>
              <a:fillRect/>
            </a:stretch>
          </p:blipFill>
          <p:spPr bwMode="auto">
            <a:xfrm>
              <a:off x="3717" y="949"/>
              <a:ext cx="1442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62000" y="1524000"/>
            <a:ext cx="7924800" cy="3441700"/>
            <a:chOff x="480" y="960"/>
            <a:chExt cx="4992" cy="2168"/>
          </a:xfrm>
        </p:grpSpPr>
        <p:sp>
          <p:nvSpPr>
            <p:cNvPr id="6151" name="Text Box 4"/>
            <p:cNvSpPr txBox="1">
              <a:spLocks noChangeArrowheads="1"/>
            </p:cNvSpPr>
            <p:nvPr/>
          </p:nvSpPr>
          <p:spPr bwMode="auto">
            <a:xfrm>
              <a:off x="528" y="2256"/>
              <a:ext cx="4944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/>
                <a:t>Two smooth pipes, each having a mass of 300 kg, are supported by the tines of the </a:t>
              </a:r>
              <a:r>
                <a:rPr lang="en-US" dirty="0" smtClean="0"/>
                <a:t>loader’s fork </a:t>
              </a:r>
              <a:r>
                <a:rPr lang="en-US" dirty="0"/>
                <a:t>attachment.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How can we determine all the reactive </a:t>
              </a:r>
              <a:r>
                <a:rPr lang="en-US" dirty="0" smtClean="0"/>
                <a:t>forces?</a:t>
              </a:r>
              <a:endParaRPr lang="en-US" dirty="0"/>
            </a:p>
          </p:txBody>
        </p:sp>
        <p:pic>
          <p:nvPicPr>
            <p:cNvPr id="6152" name="Picture 14" descr="CH 5 Apps Pip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960"/>
              <a:ext cx="3068" cy="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APPLICATIONS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4814" y="3646487"/>
            <a:ext cx="8281989" cy="2760663"/>
            <a:chOff x="404814" y="3646487"/>
            <a:chExt cx="8281989" cy="2760663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404814" y="3646487"/>
              <a:ext cx="8281989" cy="2760663"/>
              <a:chOff x="255" y="2297"/>
              <a:chExt cx="5217" cy="1739"/>
            </a:xfrm>
          </p:grpSpPr>
          <p:sp>
            <p:nvSpPr>
              <p:cNvPr id="7176" name="Text Box 10"/>
              <p:cNvSpPr txBox="1">
                <a:spLocks noChangeArrowheads="1"/>
              </p:cNvSpPr>
              <p:nvPr/>
            </p:nvSpPr>
            <p:spPr bwMode="auto">
              <a:xfrm>
                <a:off x="2208" y="2297"/>
                <a:ext cx="3264" cy="1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For a rigid body to be in equilibrium, the net force as well as the net moment about any arbitrary point O must be equal to zero.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ym typeface="Symbol" pitchFamily="18" charset="2"/>
                  </a:rPr>
                  <a:t> </a:t>
                </a:r>
                <a:r>
                  <a:rPr lang="en-US" b="1" i="1" dirty="0">
                    <a:solidFill>
                      <a:srgbClr val="FF0000"/>
                    </a:solidFill>
                    <a:sym typeface="Symbol" pitchFamily="18" charset="2"/>
                  </a:rPr>
                  <a:t>F</a:t>
                </a:r>
                <a:r>
                  <a:rPr lang="en-US" b="1" i="1" dirty="0">
                    <a:solidFill>
                      <a:srgbClr val="00FF00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 =  0  (no translation)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ym typeface="Symbol" pitchFamily="18" charset="2"/>
                  </a:rPr>
                  <a:t>and  </a:t>
                </a:r>
                <a:r>
                  <a:rPr lang="en-US" b="1" i="1" dirty="0">
                    <a:solidFill>
                      <a:srgbClr val="FF0000"/>
                    </a:solidFill>
                    <a:sym typeface="Symbol" pitchFamily="18" charset="2"/>
                  </a:rPr>
                  <a:t>M</a:t>
                </a:r>
                <a:r>
                  <a:rPr lang="en-US" b="1" i="1" baseline="-25000" dirty="0">
                    <a:solidFill>
                      <a:srgbClr val="FF0000"/>
                    </a:solidFill>
                    <a:sym typeface="Symbol" pitchFamily="18" charset="2"/>
                  </a:rPr>
                  <a:t>O</a:t>
                </a:r>
                <a:r>
                  <a:rPr lang="en-US" b="1" i="1" baseline="-25000" dirty="0">
                    <a:solidFill>
                      <a:srgbClr val="00FF00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= 0  (no rotation)</a:t>
                </a:r>
              </a:p>
            </p:txBody>
          </p:sp>
          <p:sp>
            <p:nvSpPr>
              <p:cNvPr id="7177" name="Text Box 14"/>
              <p:cNvSpPr txBox="1">
                <a:spLocks noChangeArrowheads="1"/>
              </p:cNvSpPr>
              <p:nvPr/>
            </p:nvSpPr>
            <p:spPr bwMode="auto">
              <a:xfrm>
                <a:off x="255" y="3748"/>
                <a:ext cx="19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u="sng" dirty="0">
                    <a:solidFill>
                      <a:srgbClr val="0000FA"/>
                    </a:solidFill>
                  </a:rPr>
                  <a:t>Forces on a rigid body</a:t>
                </a: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886200"/>
              <a:ext cx="2362200" cy="2128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b="1">
              <a:solidFill>
                <a:srgbClr val="00FF00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57200" y="1004553"/>
            <a:ext cx="8153400" cy="2555875"/>
            <a:chOff x="288" y="576"/>
            <a:chExt cx="5136" cy="1610"/>
          </a:xfrm>
        </p:grpSpPr>
        <p:sp>
          <p:nvSpPr>
            <p:cNvPr id="7179" name="Text Box 9"/>
            <p:cNvSpPr txBox="1">
              <a:spLocks noChangeArrowheads="1"/>
            </p:cNvSpPr>
            <p:nvPr/>
          </p:nvSpPr>
          <p:spPr bwMode="auto">
            <a:xfrm>
              <a:off x="2160" y="816"/>
              <a:ext cx="3264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In contrast to the forces on a particle, the forces on a rigid-body are not usually concurrent and may cause rotation of the body (due to </a:t>
              </a:r>
              <a:r>
                <a:rPr lang="en-US" dirty="0" smtClean="0"/>
                <a:t>moments </a:t>
              </a:r>
              <a:r>
                <a:rPr lang="en-US" dirty="0"/>
                <a:t>created by the forces).</a:t>
              </a:r>
            </a:p>
          </p:txBody>
        </p:sp>
        <p:sp>
          <p:nvSpPr>
            <p:cNvPr id="7180" name="Text Box 16"/>
            <p:cNvSpPr txBox="1">
              <a:spLocks noChangeArrowheads="1"/>
            </p:cNvSpPr>
            <p:nvPr/>
          </p:nvSpPr>
          <p:spPr bwMode="auto">
            <a:xfrm>
              <a:off x="288" y="1898"/>
              <a:ext cx="18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u="sng" dirty="0">
                  <a:solidFill>
                    <a:srgbClr val="0000FA"/>
                  </a:solidFill>
                </a:rPr>
                <a:t>Forces on a particle</a:t>
              </a:r>
            </a:p>
          </p:txBody>
        </p:sp>
        <p:pic>
          <p:nvPicPr>
            <p:cNvPr id="7181" name="Picture 16" descr="CH 5 Cond Rigi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576"/>
              <a:ext cx="1478" cy="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CONDITIONS  FOR  RIGID-BODY  EQUILIBRIUM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(Section 5.1)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Text Box 1038"/>
          <p:cNvSpPr txBox="1">
            <a:spLocks noChangeArrowheads="1"/>
          </p:cNvSpPr>
          <p:nvPr/>
        </p:nvSpPr>
        <p:spPr bwMode="auto">
          <a:xfrm>
            <a:off x="3025775" y="5181600"/>
            <a:ext cx="556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Finally, we need to </a:t>
            </a:r>
            <a:r>
              <a:rPr lang="en-US" dirty="0">
                <a:solidFill>
                  <a:srgbClr val="0000FA"/>
                </a:solidFill>
              </a:rPr>
              <a:t>apply the equations of equilibrium</a:t>
            </a:r>
            <a:r>
              <a:rPr lang="en-US" dirty="0"/>
              <a:t> to solve for any unknowns.</a:t>
            </a:r>
          </a:p>
        </p:txBody>
      </p:sp>
      <p:grpSp>
        <p:nvGrpSpPr>
          <p:cNvPr id="8198" name="Group 11"/>
          <p:cNvGrpSpPr>
            <a:grpSpLocks/>
          </p:cNvGrpSpPr>
          <p:nvPr/>
        </p:nvGrpSpPr>
        <p:grpSpPr bwMode="auto">
          <a:xfrm>
            <a:off x="838200" y="1219200"/>
            <a:ext cx="7391400" cy="2506663"/>
            <a:chOff x="838200" y="1219200"/>
            <a:chExt cx="7391400" cy="2506663"/>
          </a:xfrm>
        </p:grpSpPr>
        <p:sp>
          <p:nvSpPr>
            <p:cNvPr id="8202" name="Text Box 1036"/>
            <p:cNvSpPr txBox="1">
              <a:spLocks noChangeArrowheads="1"/>
            </p:cNvSpPr>
            <p:nvPr/>
          </p:nvSpPr>
          <p:spPr bwMode="auto">
            <a:xfrm>
              <a:off x="838200" y="2895109"/>
              <a:ext cx="7391400" cy="83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For analyzing an actual physical system, first we need to create an </a:t>
              </a:r>
              <a:r>
                <a:rPr lang="en-US" dirty="0">
                  <a:solidFill>
                    <a:srgbClr val="0000FA"/>
                  </a:solidFill>
                </a:rPr>
                <a:t>idealized model </a:t>
              </a:r>
              <a:r>
                <a:rPr lang="en-US" dirty="0"/>
                <a:t>(above right).</a:t>
              </a:r>
            </a:p>
          </p:txBody>
        </p:sp>
        <p:pic>
          <p:nvPicPr>
            <p:cNvPr id="8203" name="Picture 1024" descr="C:\Documents and Settings\ALBERT\Desktop\Statics_09\Hibbeler_12th\IMAGES-FINAL_M05\fig05_18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2" t="1459" r="8562" b="24796"/>
            <a:stretch>
              <a:fillRect/>
            </a:stretch>
          </p:blipFill>
          <p:spPr bwMode="auto">
            <a:xfrm>
              <a:off x="1676400" y="1223683"/>
              <a:ext cx="2286000" cy="1633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025" descr="C:\Documents and Settings\ALBERT\Desktop\Statics_09\Hibbeler_12th\IMAGES-FINAL_M05\fig05_18b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61"/>
            <a:stretch>
              <a:fillRect/>
            </a:stretch>
          </p:blipFill>
          <p:spPr bwMode="auto">
            <a:xfrm>
              <a:off x="5029200" y="1219200"/>
              <a:ext cx="1981200" cy="1634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3400" y="3913188"/>
            <a:ext cx="8521700" cy="2182812"/>
            <a:chOff x="336" y="2465"/>
            <a:chExt cx="5368" cy="1375"/>
          </a:xfrm>
        </p:grpSpPr>
        <p:sp>
          <p:nvSpPr>
            <p:cNvPr id="8200" name="Text Box 1037"/>
            <p:cNvSpPr txBox="1">
              <a:spLocks noChangeArrowheads="1"/>
            </p:cNvSpPr>
            <p:nvPr/>
          </p:nvSpPr>
          <p:spPr bwMode="auto">
            <a:xfrm>
              <a:off x="1912" y="2465"/>
              <a:ext cx="379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Then we need to draw a </a:t>
              </a:r>
              <a:r>
                <a:rPr lang="en-US" dirty="0">
                  <a:solidFill>
                    <a:srgbClr val="0000FA"/>
                  </a:solidFill>
                </a:rPr>
                <a:t>free-body diagram (FBD) showing all the external (active and reactive) forces</a:t>
              </a:r>
              <a:r>
                <a:rPr lang="en-US" dirty="0"/>
                <a:t>.</a:t>
              </a:r>
            </a:p>
          </p:txBody>
        </p:sp>
        <p:pic>
          <p:nvPicPr>
            <p:cNvPr id="8201" name="Picture 14" descr="CH 5 Ramp FB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496"/>
              <a:ext cx="1567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THE  PROCESS  OF  SOLVING  RIGID  BODY EQUILIBRIUM  PROBLEMS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28600" y="5105400"/>
            <a:ext cx="830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 dirty="0"/>
              <a:t>2.	</a:t>
            </a:r>
            <a:r>
              <a:rPr lang="en-US" dirty="0">
                <a:solidFill>
                  <a:srgbClr val="0000FA"/>
                </a:solidFill>
              </a:rPr>
              <a:t>Show all the external forces and couple moments.  </a:t>
            </a:r>
            <a:r>
              <a:rPr lang="en-US" dirty="0"/>
              <a:t>These 	</a:t>
            </a:r>
            <a:r>
              <a:rPr lang="en-US" dirty="0">
                <a:solidFill>
                  <a:srgbClr val="0000FA"/>
                </a:solidFill>
              </a:rPr>
              <a:t>typically</a:t>
            </a:r>
            <a:r>
              <a:rPr lang="en-US" dirty="0"/>
              <a:t> include:  a) applied loads, b) support reactions,  	and,  c) the weight of the body.</a:t>
            </a:r>
          </a:p>
        </p:txBody>
      </p:sp>
      <p:sp>
        <p:nvSpPr>
          <p:cNvPr id="9222" name="Text Box 25"/>
          <p:cNvSpPr txBox="1">
            <a:spLocks noChangeArrowheads="1"/>
          </p:cNvSpPr>
          <p:nvPr/>
        </p:nvSpPr>
        <p:spPr bwMode="auto">
          <a:xfrm>
            <a:off x="990600" y="345186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Idealized model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8600" y="1295400"/>
            <a:ext cx="8229600" cy="3790950"/>
            <a:chOff x="144" y="816"/>
            <a:chExt cx="5184" cy="2388"/>
          </a:xfrm>
        </p:grpSpPr>
        <p:sp>
          <p:nvSpPr>
            <p:cNvPr id="9225" name="Text Box 26"/>
            <p:cNvSpPr txBox="1">
              <a:spLocks noChangeArrowheads="1"/>
            </p:cNvSpPr>
            <p:nvPr/>
          </p:nvSpPr>
          <p:spPr bwMode="auto">
            <a:xfrm>
              <a:off x="3216" y="2160"/>
              <a:ext cx="19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Free-body diagram (FBD)</a:t>
              </a:r>
            </a:p>
          </p:txBody>
        </p:sp>
        <p:grpSp>
          <p:nvGrpSpPr>
            <p:cNvPr id="9226" name="Group 15"/>
            <p:cNvGrpSpPr>
              <a:grpSpLocks/>
            </p:cNvGrpSpPr>
            <p:nvPr/>
          </p:nvGrpSpPr>
          <p:grpSpPr bwMode="auto">
            <a:xfrm>
              <a:off x="144" y="816"/>
              <a:ext cx="5184" cy="2388"/>
              <a:chOff x="144" y="816"/>
              <a:chExt cx="5184" cy="2388"/>
            </a:xfrm>
          </p:grpSpPr>
          <p:sp>
            <p:nvSpPr>
              <p:cNvPr id="9227" name="Text Box 17"/>
              <p:cNvSpPr txBox="1">
                <a:spLocks noChangeArrowheads="1"/>
              </p:cNvSpPr>
              <p:nvPr/>
            </p:nvSpPr>
            <p:spPr bwMode="auto">
              <a:xfrm>
                <a:off x="144" y="2448"/>
                <a:ext cx="5184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1" eaLnBrk="1" hangingPunct="1">
                  <a:spcBef>
                    <a:spcPct val="50000"/>
                  </a:spcBef>
                </a:pPr>
                <a:r>
                  <a:rPr lang="en-US" dirty="0"/>
                  <a:t>1.	</a:t>
                </a:r>
                <a:r>
                  <a:rPr lang="en-US" dirty="0">
                    <a:solidFill>
                      <a:srgbClr val="0000FA"/>
                    </a:solidFill>
                  </a:rPr>
                  <a:t>Draw an outlined shape. </a:t>
                </a:r>
                <a:r>
                  <a:rPr lang="en-US" dirty="0"/>
                  <a:t>Imagine the body to be isolated 	or cut   “free” from its constraints and draw its outlined 	shape.</a:t>
                </a:r>
              </a:p>
            </p:txBody>
          </p:sp>
          <p:pic>
            <p:nvPicPr>
              <p:cNvPr id="9228" name="Picture 14" descr="CH 5 Beam FB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816"/>
                <a:ext cx="2773" cy="1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6" name="Picture 2" descr="C:\Users\chnam\Desktop\Hibbeler_13\Books\Images_13\CH05\05_007a_EX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-1" r="423" b="21136"/>
          <a:stretch/>
        </p:blipFill>
        <p:spPr bwMode="auto">
          <a:xfrm>
            <a:off x="494561" y="1295400"/>
            <a:ext cx="3360796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FREE-BODY  DIAGRAMS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(Section 5.2)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1028"/>
          <p:cNvSpPr txBox="1">
            <a:spLocks noChangeArrowheads="1"/>
          </p:cNvSpPr>
          <p:nvPr/>
        </p:nvSpPr>
        <p:spPr bwMode="auto">
          <a:xfrm>
            <a:off x="457200" y="4038600"/>
            <a:ext cx="7772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08050" indent="-450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dirty="0"/>
              <a:t>3.	</a:t>
            </a:r>
            <a:r>
              <a:rPr lang="en-US" dirty="0">
                <a:solidFill>
                  <a:srgbClr val="0000FA"/>
                </a:solidFill>
              </a:rPr>
              <a:t>Label loads and dimensions on the FBD: </a:t>
            </a:r>
            <a:r>
              <a:rPr lang="en-US" dirty="0"/>
              <a:t>All known forces and couple moments should be labeled with their magnitudes and directions.  For the unknown forces and couple moments, use letters like A</a:t>
            </a:r>
            <a:r>
              <a:rPr lang="en-US" baseline="-25000" dirty="0"/>
              <a:t>x</a:t>
            </a:r>
            <a:r>
              <a:rPr lang="en-US" dirty="0"/>
              <a:t>, A</a:t>
            </a:r>
            <a:r>
              <a:rPr lang="en-US" baseline="-25000" dirty="0"/>
              <a:t>y</a:t>
            </a:r>
            <a:r>
              <a:rPr lang="en-US" dirty="0"/>
              <a:t>, </a:t>
            </a:r>
            <a:r>
              <a:rPr lang="en-US" dirty="0" smtClean="0"/>
              <a:t>M</a:t>
            </a:r>
            <a:r>
              <a:rPr lang="en-US" baseline="-25000" dirty="0" smtClean="0"/>
              <a:t>A</a:t>
            </a:r>
            <a:r>
              <a:rPr lang="en-US" dirty="0" smtClean="0"/>
              <a:t>.  </a:t>
            </a:r>
            <a:r>
              <a:rPr lang="en-US" dirty="0"/>
              <a:t>Indicate any necessary dimensions.</a:t>
            </a:r>
          </a:p>
        </p:txBody>
      </p:sp>
      <p:sp>
        <p:nvSpPr>
          <p:cNvPr id="10246" name="Text Box 1033"/>
          <p:cNvSpPr txBox="1">
            <a:spLocks noChangeArrowheads="1"/>
          </p:cNvSpPr>
          <p:nvPr/>
        </p:nvSpPr>
        <p:spPr bwMode="auto">
          <a:xfrm>
            <a:off x="1219200" y="35052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Idealized model</a:t>
            </a:r>
          </a:p>
        </p:txBody>
      </p:sp>
      <p:sp>
        <p:nvSpPr>
          <p:cNvPr id="10247" name="Text Box 1034"/>
          <p:cNvSpPr txBox="1">
            <a:spLocks noChangeArrowheads="1"/>
          </p:cNvSpPr>
          <p:nvPr/>
        </p:nvSpPr>
        <p:spPr bwMode="auto">
          <a:xfrm>
            <a:off x="5105400" y="3505200"/>
            <a:ext cx="2571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Free-body diagram</a:t>
            </a:r>
          </a:p>
        </p:txBody>
      </p:sp>
      <p:pic>
        <p:nvPicPr>
          <p:cNvPr id="10249" name="Picture 13" descr="CH 5 Beam FB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93520"/>
            <a:ext cx="4401902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chnam\Desktop\Hibbeler_13\Books\Images_13\CH05\05_007a_EX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-1" r="423" b="21136"/>
          <a:stretch/>
        </p:blipFill>
        <p:spPr bwMode="auto">
          <a:xfrm>
            <a:off x="494561" y="1493520"/>
            <a:ext cx="3360796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fontAlgn="base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FREE-BODY  DIAGRAMS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33400" y="4135582"/>
            <a:ext cx="8153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As a general rule, if a </a:t>
            </a:r>
            <a:r>
              <a:rPr lang="en-US" dirty="0">
                <a:solidFill>
                  <a:srgbClr val="0000FA"/>
                </a:solidFill>
              </a:rPr>
              <a:t>support prevents translation </a:t>
            </a:r>
            <a:r>
              <a:rPr lang="en-US" dirty="0"/>
              <a:t>of a body in a given direction, then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rgbClr val="0000FA"/>
                </a:solidFill>
              </a:rPr>
              <a:t>a force is developed </a:t>
            </a:r>
            <a:r>
              <a:rPr lang="en-US" dirty="0"/>
              <a:t>on the body in the opposite direction. 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Similarly,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if </a:t>
            </a:r>
            <a:r>
              <a:rPr lang="en-US" dirty="0">
                <a:solidFill>
                  <a:srgbClr val="0000FA"/>
                </a:solidFill>
              </a:rPr>
              <a:t>rotation is prevented, a couple moment </a:t>
            </a:r>
            <a:r>
              <a:rPr lang="en-US" dirty="0"/>
              <a:t>is exerted on the body in the opposite direction.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11270" name="Text Box 15"/>
          <p:cNvSpPr txBox="1">
            <a:spLocks noChangeArrowheads="1"/>
          </p:cNvSpPr>
          <p:nvPr/>
        </p:nvSpPr>
        <p:spPr bwMode="auto">
          <a:xfrm>
            <a:off x="838200" y="3034146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 few example sets of diagrams s are shown above. Other support reactions are given in your textbook (Table 5-1).</a:t>
            </a:r>
          </a:p>
        </p:txBody>
      </p:sp>
      <p:pic>
        <p:nvPicPr>
          <p:cNvPr id="11271" name="Picture 12" descr="CH 5 Suppo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52946"/>
            <a:ext cx="2114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 descr="CH 5 P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52946"/>
            <a:ext cx="24939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4" descr="CH 5 Fixed Suppo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52946"/>
            <a:ext cx="24574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SUPPORT  REACTIONS  IN  2-D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utoUpdateAnimBg="0"/>
    </p:bldLst>
  </p:timing>
</p:sld>
</file>

<file path=ppt/theme/theme1.xml><?xml version="1.0" encoding="utf-8"?>
<a:theme xmlns:a="http://schemas.openxmlformats.org/drawingml/2006/main" name="Template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_White.potx" id="{8C25AA59-8215-43E2-A456-D09F398F14AE}" vid="{18175F9B-0567-4CE6-B434-30CB09040A9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Template_White</Template>
  <TotalTime>4148</TotalTime>
  <Words>1263</Words>
  <Application>Microsoft Office PowerPoint</Application>
  <PresentationFormat>On-screen Show (4:3)</PresentationFormat>
  <Paragraphs>180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Template_White</vt:lpstr>
      <vt:lpstr>EQUILIBRIUM  OF  A  RIGID  BODY &amp;  FREE-BODY   DIAGRAMS</vt:lpstr>
      <vt:lpstr>READING QUIZ</vt:lpstr>
      <vt:lpstr>APPLICATIONS</vt:lpstr>
      <vt:lpstr>APPLICATIONS (continued)</vt:lpstr>
      <vt:lpstr>CONDITIONS  FOR  RIGID-BODY  EQUILIBRIUM (Section 5.1)</vt:lpstr>
      <vt:lpstr>THE  PROCESS  OF  SOLVING  RIGID  BODY EQUILIBRIUM  PROBLEMS</vt:lpstr>
      <vt:lpstr>FREE-BODY  DIAGRAMS (Section 5.2)</vt:lpstr>
      <vt:lpstr>FREE-BODY  DIAGRAMS (continued)</vt:lpstr>
      <vt:lpstr>SUPPORT  REACTIONS  IN  2-D</vt:lpstr>
      <vt:lpstr>EXAMPLE I</vt:lpstr>
      <vt:lpstr>EXAMPLE II</vt:lpstr>
      <vt:lpstr>EXAMPLE II (continued)</vt:lpstr>
      <vt:lpstr>CONCEPT  QUIZ</vt:lpstr>
      <vt:lpstr>CONCEPT  QUIZ (continued)</vt:lpstr>
      <vt:lpstr>GROUP  PROBLEM  SOLVING I</vt:lpstr>
      <vt:lpstr>GROUP  PROBLEM  SOLVING I (continued)</vt:lpstr>
      <vt:lpstr>GROUP  PROBLEM  SOLVING II</vt:lpstr>
      <vt:lpstr>GROUP  PROBLEM  SOLVING II (continued)</vt:lpstr>
      <vt:lpstr>ATTENTION QUIZ</vt:lpstr>
      <vt:lpstr>PowerPoint Presentation</vt:lpstr>
    </vt:vector>
  </TitlesOfParts>
  <Company>NDSU &amp; 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5.1-5.2</dc:title>
  <dc:subject>Hibbeler Statics 14th Edition</dc:subject>
  <dc:creator>Mehta, Danielson, Nam, &amp; Georgeou</dc:creator>
  <dc:description>Updated for Hibbeler's 14th Edition Statics textbook by Dr. Changho Nam, edited by Dr. Scott Danielson.</dc:description>
  <cp:lastModifiedBy>SDanielson</cp:lastModifiedBy>
  <cp:revision>121</cp:revision>
  <cp:lastPrinted>2001-02-27T20:55:46Z</cp:lastPrinted>
  <dcterms:created xsi:type="dcterms:W3CDTF">2000-09-21T13:10:48Z</dcterms:created>
  <dcterms:modified xsi:type="dcterms:W3CDTF">2015-08-04T15:16:39Z</dcterms:modified>
</cp:coreProperties>
</file>