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73" r:id="rId11"/>
    <p:sldId id="274" r:id="rId12"/>
    <p:sldId id="275" r:id="rId13"/>
    <p:sldId id="276" r:id="rId14"/>
    <p:sldId id="270" r:id="rId15"/>
    <p:sldId id="277" r:id="rId16"/>
    <p:sldId id="278" r:id="rId17"/>
    <p:sldId id="279" r:id="rId18"/>
    <p:sldId id="271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A"/>
    <a:srgbClr val="00FFFF"/>
    <a:srgbClr val="990033"/>
    <a:srgbClr val="000096"/>
    <a:srgbClr val="1010FC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73" autoAdjust="0"/>
    <p:restoredTop sz="86350" autoAdjust="0"/>
  </p:normalViewPr>
  <p:slideViewPr>
    <p:cSldViewPr snapToGrid="0">
      <p:cViewPr varScale="1">
        <p:scale>
          <a:sx n="64" d="100"/>
          <a:sy n="64" d="100"/>
        </p:scale>
        <p:origin x="-13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48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4.10</a:t>
            </a:r>
          </a:p>
        </p:txBody>
      </p:sp>
      <p:sp>
        <p:nvSpPr>
          <p:cNvPr id="409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0ECA6F-D50B-4645-BE4A-B2EED1AD80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4.10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028A98-CE7F-44CE-8A6A-F6B75D5B0B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4715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54607E-6F3A-4E4F-888F-A370E25D1B25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4745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10EFA3-3DF6-4459-8EE2-0FA32876223C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970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5712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77BF04-99F8-4A32-B40B-BF85C91274E7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F4-38</a:t>
            </a:r>
          </a:p>
        </p:txBody>
      </p:sp>
    </p:spTree>
    <p:extLst>
      <p:ext uri="{BB962C8B-B14F-4D97-AF65-F5344CB8AC3E}">
        <p14:creationId xmlns:p14="http://schemas.microsoft.com/office/powerpoint/2010/main" val="3903445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498186-C5F3-4C49-969A-F32A3B9098CB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589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E6B667-DCF4-486A-B019-63179BF0A24F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453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AD2486-7211-492A-A39E-261E2E8D64A1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dirty="0" smtClean="0"/>
              <a:t>Answers:</a:t>
            </a:r>
          </a:p>
          <a:p>
            <a:pPr eaLnBrk="1" hangingPunct="1"/>
            <a:r>
              <a:rPr lang="en-US" sz="2400" dirty="0" smtClean="0"/>
              <a:t>1. D</a:t>
            </a:r>
          </a:p>
          <a:p>
            <a:pPr eaLnBrk="1" hangingPunct="1"/>
            <a:r>
              <a:rPr lang="en-US" sz="2400" dirty="0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3979951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77BF04-99F8-4A32-B40B-BF85C91274E7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P4-151</a:t>
            </a:r>
          </a:p>
        </p:txBody>
      </p:sp>
    </p:spTree>
    <p:extLst>
      <p:ext uri="{BB962C8B-B14F-4D97-AF65-F5344CB8AC3E}">
        <p14:creationId xmlns:p14="http://schemas.microsoft.com/office/powerpoint/2010/main" val="1694365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498186-C5F3-4C49-969A-F32A3B9098CB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3151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E6B667-DCF4-486A-B019-63179BF0A24F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0801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7B0777-32EF-4A62-AC9C-CEE8A1302187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dirty="0" smtClean="0"/>
              <a:t>Answers:</a:t>
            </a:r>
          </a:p>
          <a:p>
            <a:pPr eaLnBrk="1" hangingPunct="1"/>
            <a:r>
              <a:rPr lang="en-US" sz="2400" dirty="0" smtClean="0"/>
              <a:t>1. C</a:t>
            </a:r>
          </a:p>
          <a:p>
            <a:pPr eaLnBrk="1" hangingPunct="1"/>
            <a:r>
              <a:rPr lang="en-US" sz="2400" dirty="0" smtClean="0"/>
              <a:t>2. B</a:t>
            </a:r>
          </a:p>
        </p:txBody>
      </p:sp>
    </p:spTree>
    <p:extLst>
      <p:ext uri="{BB962C8B-B14F-4D97-AF65-F5344CB8AC3E}">
        <p14:creationId xmlns:p14="http://schemas.microsoft.com/office/powerpoint/2010/main" val="41535973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58679A-9628-4788-BDD8-DC5E10981501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363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90BC98-6B37-4D84-9985-D407E521B8A5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/>
              <a:t>Answers:</a:t>
            </a:r>
          </a:p>
          <a:p>
            <a:pPr marL="228600" indent="-228600" eaLnBrk="1" hangingPunct="1"/>
            <a:r>
              <a:rPr lang="en-US" sz="2400" smtClean="0"/>
              <a:t>1. C</a:t>
            </a:r>
          </a:p>
          <a:p>
            <a:pPr marL="228600" indent="-228600" eaLnBrk="1" hangingPunct="1"/>
            <a:r>
              <a:rPr lang="en-US" sz="2400" smtClean="0"/>
              <a:t>2. A</a:t>
            </a:r>
          </a:p>
        </p:txBody>
      </p:sp>
    </p:spTree>
    <p:extLst>
      <p:ext uri="{BB962C8B-B14F-4D97-AF65-F5344CB8AC3E}">
        <p14:creationId xmlns:p14="http://schemas.microsoft.com/office/powerpoint/2010/main" val="2719442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E1A699F-B215-41C0-B6DE-03BC94B8DA47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253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8326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B0D15C-8897-4626-BB02-47690DFE5867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355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2359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49ADDA-9AB3-4DED-B292-F9B24F47A331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458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9311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4AFE02-26D1-4952-8A6F-9258708C80CE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560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1960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88C9E3-59BE-4DEE-AC06-CD049E0B5825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1014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7922EF-DEF3-4DC5-8E80-A2988C0C350C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765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8465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4.10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C131C0-04FA-4099-ABAC-49DCD1715885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867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307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34FA-D111-4EC1-A5FA-BF7DE745E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984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A80C-7DBD-4C49-9067-D01B85FC6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508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0B2B-86BC-4F2A-9428-B9FCCD076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007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18CA3-77B2-4D3C-9990-DDC9004DC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666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50D4-C584-4C61-B106-C73372E51A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774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6AAB-8678-443D-BB4C-596A21F33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545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738A-98F5-4E3A-8ACA-1C33244B8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273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75895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31B5-5EC6-46D5-9822-10688A1721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603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AA03-DA03-433D-B010-46A526FECB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801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40E-F184-45EF-BA7C-749FF03DA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270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907D5-36E8-444D-A50B-F65B355D2D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878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B281-D10F-48B8-ABD3-C0EE16A0F4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i="1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defRPr/>
            </a:pP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R.C. Hibbeler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5841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562600" y="2209800"/>
            <a:ext cx="35814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u="sng" dirty="0"/>
              <a:t>In-Class Activities</a:t>
            </a:r>
            <a:r>
              <a:rPr lang="en-US" sz="2200" b="1" dirty="0"/>
              <a:t>: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Check Homework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Reading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Applications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</a:t>
            </a:r>
            <a:r>
              <a:rPr lang="en-US" sz="2200" dirty="0">
                <a:solidFill>
                  <a:srgbClr val="0000FA"/>
                </a:solidFill>
              </a:rPr>
              <a:t>Equivalent Force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Concept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Group Problem Solving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Attention Quiz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" y="990600"/>
            <a:ext cx="4876800" cy="5402263"/>
            <a:chOff x="533400" y="990600"/>
            <a:chExt cx="4876800" cy="5402263"/>
          </a:xfrm>
        </p:grpSpPr>
        <p:sp>
          <p:nvSpPr>
            <p:cNvPr id="4102" name="Text Box 12"/>
            <p:cNvSpPr txBox="1">
              <a:spLocks noChangeArrowheads="1"/>
            </p:cNvSpPr>
            <p:nvPr/>
          </p:nvSpPr>
          <p:spPr bwMode="auto">
            <a:xfrm>
              <a:off x="2209800" y="3962400"/>
              <a:ext cx="1295400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200" b="1"/>
                <a:t>=</a:t>
              </a:r>
            </a:p>
          </p:txBody>
        </p:sp>
        <p:grpSp>
          <p:nvGrpSpPr>
            <p:cNvPr id="4103" name="Group 12"/>
            <p:cNvGrpSpPr>
              <a:grpSpLocks/>
            </p:cNvGrpSpPr>
            <p:nvPr/>
          </p:nvGrpSpPr>
          <p:grpSpPr bwMode="auto">
            <a:xfrm>
              <a:off x="533400" y="990600"/>
              <a:ext cx="4876800" cy="5402263"/>
              <a:chOff x="336" y="624"/>
              <a:chExt cx="3072" cy="3403"/>
            </a:xfrm>
          </p:grpSpPr>
          <p:sp>
            <p:nvSpPr>
              <p:cNvPr id="4104" name="Text Box 5"/>
              <p:cNvSpPr txBox="1">
                <a:spLocks noChangeArrowheads="1"/>
              </p:cNvSpPr>
              <p:nvPr/>
            </p:nvSpPr>
            <p:spPr bwMode="auto">
              <a:xfrm>
                <a:off x="336" y="624"/>
                <a:ext cx="3072" cy="7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 u="sng" dirty="0"/>
                  <a:t>Today’s Objectives</a:t>
                </a:r>
                <a:r>
                  <a:rPr lang="en-US" sz="2200" b="1" dirty="0"/>
                  <a:t>: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200" dirty="0"/>
                  <a:t>Students will be able to determine an equivalent force for a distributed load.</a:t>
                </a:r>
              </a:p>
            </p:txBody>
          </p:sp>
          <p:pic>
            <p:nvPicPr>
              <p:cNvPr id="4105" name="Picture 10" descr="CH 4 Lumber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1440"/>
                <a:ext cx="1752" cy="1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6" name="Picture 11" descr="CH 4 Lumber II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832"/>
                <a:ext cx="1778" cy="1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24070" y="228600"/>
            <a:ext cx="8269356" cy="762000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REDUCTION</a:t>
            </a:r>
            <a:r>
              <a:rPr lang="en-US" sz="2400" b="1" kern="1200" dirty="0" smtClean="0">
                <a:effectLst/>
                <a:ea typeface="+mn-ea"/>
                <a:cs typeface="+mn-cs"/>
              </a:rPr>
              <a:t>  OF  A  SIMPLE  DISTRIBUTED  LOADING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81000" y="1061365"/>
            <a:ext cx="8458200" cy="3160713"/>
            <a:chOff x="240" y="432"/>
            <a:chExt cx="5328" cy="1991"/>
          </a:xfrm>
        </p:grpSpPr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240" y="432"/>
              <a:ext cx="532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 dirty="0"/>
                <a:t>Now </a:t>
              </a:r>
              <a:r>
                <a:rPr lang="en-US" sz="2400" dirty="0" smtClean="0"/>
                <a:t>let’s </a:t>
              </a:r>
              <a:r>
                <a:rPr lang="en-US" sz="2400" dirty="0"/>
                <a:t>complete the calculations to find the </a:t>
              </a:r>
              <a:r>
                <a:rPr lang="en-US" sz="2400" dirty="0">
                  <a:solidFill>
                    <a:srgbClr val="0000FA"/>
                  </a:solidFill>
                </a:rPr>
                <a:t>concentrated </a:t>
              </a:r>
              <a:r>
                <a:rPr lang="en-US" sz="2400" dirty="0"/>
                <a:t>loads (which is a common name for the resultant of the distributed load).</a:t>
              </a:r>
            </a:p>
          </p:txBody>
        </p:sp>
        <p:pic>
          <p:nvPicPr>
            <p:cNvPr id="12297" name="Picture 21" descr="CH 4 Dist Beam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008"/>
              <a:ext cx="4080" cy="1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28650" y="272148"/>
            <a:ext cx="7886700" cy="758952"/>
          </a:xfrm>
        </p:spPr>
        <p:txBody>
          <a:bodyPr/>
          <a:lstStyle/>
          <a:p>
            <a:pPr fontAlgn="base"/>
            <a:r>
              <a:rPr lang="en-US" sz="2400" dirty="0"/>
              <a:t>EXAMPLE </a:t>
            </a:r>
            <a:r>
              <a:rPr lang="en-US" sz="2400" dirty="0" smtClean="0"/>
              <a:t>I </a:t>
            </a:r>
            <a:r>
              <a:rPr lang="en-US" sz="2400" dirty="0"/>
              <a:t>(continued)</a:t>
            </a:r>
            <a:endParaRPr lang="en-US" dirty="0" smtClean="0">
              <a:effectLst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4254736"/>
            <a:ext cx="8153400" cy="594175"/>
            <a:chOff x="533400" y="4254736"/>
            <a:chExt cx="8153400" cy="594175"/>
          </a:xfrm>
        </p:grpSpPr>
        <p:grpSp>
          <p:nvGrpSpPr>
            <p:cNvPr id="2" name="Group 24"/>
            <p:cNvGrpSpPr>
              <a:grpSpLocks/>
            </p:cNvGrpSpPr>
            <p:nvPr/>
          </p:nvGrpSpPr>
          <p:grpSpPr bwMode="auto">
            <a:xfrm>
              <a:off x="533400" y="4310748"/>
              <a:ext cx="8153400" cy="538163"/>
              <a:chOff x="384" y="2640"/>
              <a:chExt cx="5136" cy="339"/>
            </a:xfrm>
          </p:grpSpPr>
          <p:sp>
            <p:nvSpPr>
              <p:cNvPr id="12302" name="Text Box 6"/>
              <p:cNvSpPr txBox="1">
                <a:spLocks noChangeArrowheads="1"/>
              </p:cNvSpPr>
              <p:nvPr/>
            </p:nvSpPr>
            <p:spPr bwMode="auto">
              <a:xfrm>
                <a:off x="384" y="2640"/>
                <a:ext cx="51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cs typeface="Times New Roman" pitchFamily="18" charset="0"/>
                  </a:rPr>
                  <a:t>The rectangular load: F</a:t>
                </a:r>
                <a:r>
                  <a:rPr lang="en-US" sz="2400" baseline="-25000" dirty="0">
                    <a:cs typeface="Times New Roman" pitchFamily="18" charset="0"/>
                  </a:rPr>
                  <a:t>R</a:t>
                </a:r>
                <a:r>
                  <a:rPr lang="en-US" sz="2400" dirty="0">
                    <a:cs typeface="Times New Roman" pitchFamily="18" charset="0"/>
                  </a:rPr>
                  <a:t>  =  400 </a:t>
                </a:r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 10 = </a:t>
                </a:r>
                <a:r>
                  <a:rPr lang="en-US" sz="2400" u="sng" dirty="0">
                    <a:solidFill>
                      <a:srgbClr val="0000FA"/>
                    </a:solidFill>
                    <a:cs typeface="Times New Roman" pitchFamily="18" charset="0"/>
                    <a:sym typeface="Symbol" pitchFamily="18" charset="2"/>
                  </a:rPr>
                  <a:t>4,000 lb</a:t>
                </a:r>
                <a:r>
                  <a:rPr lang="en-US" sz="2400" dirty="0">
                    <a:solidFill>
                      <a:srgbClr val="0000FA"/>
                    </a:solidFill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and     = </a:t>
                </a:r>
                <a:r>
                  <a:rPr lang="en-US" sz="2400" u="sng" dirty="0">
                    <a:solidFill>
                      <a:srgbClr val="0000FA"/>
                    </a:solidFill>
                    <a:cs typeface="Times New Roman" pitchFamily="18" charset="0"/>
                    <a:sym typeface="Symbol" pitchFamily="18" charset="2"/>
                  </a:rPr>
                  <a:t>5 ft</a:t>
                </a:r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.</a:t>
                </a:r>
                <a:endParaRPr lang="en-US" sz="2400" dirty="0">
                  <a:cs typeface="Times New Roman" pitchFamily="18" charset="0"/>
                </a:endParaRPr>
              </a:p>
            </p:txBody>
          </p:sp>
          <p:sp>
            <p:nvSpPr>
              <p:cNvPr id="12303" name="Line 17"/>
              <p:cNvSpPr>
                <a:spLocks noChangeShapeType="1"/>
              </p:cNvSpPr>
              <p:nvPr/>
            </p:nvSpPr>
            <p:spPr bwMode="auto">
              <a:xfrm>
                <a:off x="4560" y="2688"/>
                <a:ext cx="92" cy="1"/>
              </a:xfrm>
              <a:prstGeom prst="line">
                <a:avLst/>
              </a:prstGeom>
              <a:noFill/>
              <a:ln w="1746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4" name="Rectangle 18"/>
              <p:cNvSpPr>
                <a:spLocks noChangeArrowheads="1"/>
              </p:cNvSpPr>
              <p:nvPr/>
            </p:nvSpPr>
            <p:spPr bwMode="auto">
              <a:xfrm>
                <a:off x="4772" y="2765"/>
                <a:ext cx="144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7006399" y="4254736"/>
                  <a:ext cx="47609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6399" y="4254736"/>
                  <a:ext cx="476091" cy="52322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533400" y="4931232"/>
            <a:ext cx="7924800" cy="1465263"/>
            <a:chOff x="533400" y="4931232"/>
            <a:chExt cx="7924800" cy="1465263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533400" y="4931232"/>
              <a:ext cx="7924800" cy="1465263"/>
              <a:chOff x="336" y="3168"/>
              <a:chExt cx="4992" cy="923"/>
            </a:xfrm>
          </p:grpSpPr>
          <p:sp>
            <p:nvSpPr>
              <p:cNvPr id="12298" name="Text Box 7"/>
              <p:cNvSpPr txBox="1">
                <a:spLocks noChangeArrowheads="1"/>
              </p:cNvSpPr>
              <p:nvPr/>
            </p:nvSpPr>
            <p:spPr bwMode="auto">
              <a:xfrm>
                <a:off x="336" y="3168"/>
                <a:ext cx="4992" cy="9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55000"/>
                  </a:lnSpc>
                  <a:spcBef>
                    <a:spcPct val="20000"/>
                  </a:spcBef>
                </a:pPr>
                <a:r>
                  <a:rPr lang="en-US" sz="2400" dirty="0">
                    <a:cs typeface="Times New Roman" pitchFamily="18" charset="0"/>
                  </a:rPr>
                  <a:t>The triangular loading:</a:t>
                </a:r>
              </a:p>
              <a:p>
                <a:pPr eaLnBrk="1" hangingPunct="1">
                  <a:lnSpc>
                    <a:spcPct val="55000"/>
                  </a:lnSpc>
                  <a:spcBef>
                    <a:spcPts val="1200"/>
                  </a:spcBef>
                </a:pPr>
                <a:r>
                  <a:rPr lang="en-US" sz="2400" dirty="0">
                    <a:cs typeface="Times New Roman" pitchFamily="18" charset="0"/>
                  </a:rPr>
                  <a:t>F</a:t>
                </a:r>
                <a:r>
                  <a:rPr lang="en-US" sz="2400" baseline="-25000" dirty="0">
                    <a:cs typeface="Times New Roman" pitchFamily="18" charset="0"/>
                  </a:rPr>
                  <a:t>R</a:t>
                </a:r>
                <a:r>
                  <a:rPr lang="en-US" sz="2400" dirty="0">
                    <a:cs typeface="Times New Roman" pitchFamily="18" charset="0"/>
                  </a:rPr>
                  <a:t> = (0.5) (600) (6) = </a:t>
                </a:r>
                <a:r>
                  <a:rPr lang="en-US" sz="2400" u="sng" dirty="0">
                    <a:solidFill>
                      <a:srgbClr val="0000FA"/>
                    </a:solidFill>
                    <a:cs typeface="Times New Roman" pitchFamily="18" charset="0"/>
                  </a:rPr>
                  <a:t>1,800 N</a:t>
                </a:r>
                <a:r>
                  <a:rPr lang="en-US" sz="2400" dirty="0">
                    <a:cs typeface="Times New Roman" pitchFamily="18" charset="0"/>
                  </a:rPr>
                  <a:t>    and      = 6 – (1/3) 6  =  </a:t>
                </a:r>
                <a:r>
                  <a:rPr lang="en-US" sz="2400" u="sng" dirty="0">
                    <a:solidFill>
                      <a:srgbClr val="0000FA"/>
                    </a:solidFill>
                    <a:cs typeface="Times New Roman" pitchFamily="18" charset="0"/>
                  </a:rPr>
                  <a:t>4 m</a:t>
                </a:r>
                <a:r>
                  <a:rPr lang="en-US" sz="2400" dirty="0">
                    <a:cs typeface="Times New Roman" pitchFamily="18" charset="0"/>
                  </a:rPr>
                  <a:t>. 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solidFill>
                      <a:srgbClr val="0000FA"/>
                    </a:solidFill>
                    <a:cs typeface="Times New Roman" pitchFamily="18" charset="0"/>
                  </a:rPr>
                  <a:t>Please note </a:t>
                </a:r>
                <a:r>
                  <a:rPr lang="en-US" sz="2400" dirty="0">
                    <a:cs typeface="Times New Roman" pitchFamily="18" charset="0"/>
                  </a:rPr>
                  <a:t>that the centroid </a:t>
                </a:r>
                <a:r>
                  <a:rPr lang="en-US" sz="2400" dirty="0" smtClean="0">
                    <a:cs typeface="Times New Roman" pitchFamily="18" charset="0"/>
                  </a:rPr>
                  <a:t>of </a:t>
                </a:r>
                <a:r>
                  <a:rPr lang="en-US" sz="2400" dirty="0">
                    <a:cs typeface="Times New Roman" pitchFamily="18" charset="0"/>
                  </a:rPr>
                  <a:t>a right triangle is at a distance one third the width of the triangle as </a:t>
                </a:r>
                <a:r>
                  <a:rPr lang="en-US" sz="2400" dirty="0">
                    <a:solidFill>
                      <a:srgbClr val="0000FA"/>
                    </a:solidFill>
                    <a:cs typeface="Times New Roman" pitchFamily="18" charset="0"/>
                  </a:rPr>
                  <a:t>measured from its base</a:t>
                </a:r>
                <a:r>
                  <a:rPr lang="en-US" sz="2400" dirty="0">
                    <a:cs typeface="Times New Roman" pitchFamily="18" charset="0"/>
                  </a:rPr>
                  <a:t>.</a:t>
                </a:r>
              </a:p>
            </p:txBody>
          </p:sp>
          <p:sp>
            <p:nvSpPr>
              <p:cNvPr id="12299" name="Line 21"/>
              <p:cNvSpPr>
                <a:spLocks noChangeShapeType="1"/>
              </p:cNvSpPr>
              <p:nvPr/>
            </p:nvSpPr>
            <p:spPr bwMode="auto">
              <a:xfrm>
                <a:off x="3264" y="3360"/>
                <a:ext cx="92" cy="1"/>
              </a:xfrm>
              <a:prstGeom prst="line">
                <a:avLst/>
              </a:prstGeom>
              <a:noFill/>
              <a:ln w="17463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0" name="Rectangle 22"/>
              <p:cNvSpPr>
                <a:spLocks noChangeArrowheads="1"/>
              </p:cNvSpPr>
              <p:nvPr/>
            </p:nvSpPr>
            <p:spPr bwMode="auto">
              <a:xfrm>
                <a:off x="3380" y="3406"/>
                <a:ext cx="144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5122262" y="5080105"/>
                  <a:ext cx="47609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2262" y="5080105"/>
                  <a:ext cx="476091" cy="52322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533400" y="4038600"/>
            <a:ext cx="838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sz="2400" dirty="0"/>
              <a:t>The distributed loading can be divided into </a:t>
            </a:r>
            <a:r>
              <a:rPr lang="en-US" sz="2400" dirty="0" smtClean="0"/>
              <a:t>two </a:t>
            </a:r>
            <a:r>
              <a:rPr lang="en-US" sz="2400" dirty="0"/>
              <a:t>parts. (one rectangular loading and </a:t>
            </a:r>
            <a:r>
              <a:rPr lang="en-US" sz="2400" dirty="0" smtClean="0"/>
              <a:t>one </a:t>
            </a:r>
            <a:r>
              <a:rPr lang="en-US" sz="2400" dirty="0"/>
              <a:t>triangular </a:t>
            </a:r>
            <a:r>
              <a:rPr lang="en-US" sz="2400" dirty="0" smtClean="0"/>
              <a:t>loading).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2) Find F</a:t>
            </a:r>
            <a:r>
              <a:rPr lang="en-US" sz="2400" baseline="-25000" dirty="0"/>
              <a:t>R</a:t>
            </a:r>
            <a:r>
              <a:rPr lang="en-US" sz="2400" dirty="0"/>
              <a:t> and its location for each of </a:t>
            </a:r>
            <a:r>
              <a:rPr lang="en-US" sz="2400" dirty="0" smtClean="0"/>
              <a:t>the </a:t>
            </a:r>
            <a:r>
              <a:rPr lang="en-US" sz="2400" dirty="0"/>
              <a:t>distributed loads.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3) Determine the overall F</a:t>
            </a:r>
            <a:r>
              <a:rPr lang="en-US" sz="2400" baseline="-25000" dirty="0"/>
              <a:t>R</a:t>
            </a:r>
            <a:r>
              <a:rPr lang="en-US" sz="2400" dirty="0"/>
              <a:t> of </a:t>
            </a:r>
            <a:r>
              <a:rPr lang="en-US" sz="2400" dirty="0" smtClean="0"/>
              <a:t>the </a:t>
            </a:r>
            <a:r>
              <a:rPr lang="en-US" sz="2400" dirty="0"/>
              <a:t>point loadings and its location.</a:t>
            </a:r>
          </a:p>
        </p:txBody>
      </p:sp>
      <p:sp>
        <p:nvSpPr>
          <p:cNvPr id="14343" name="Text Box 3"/>
          <p:cNvSpPr txBox="1">
            <a:spLocks noChangeArrowheads="1"/>
          </p:cNvSpPr>
          <p:nvPr/>
        </p:nvSpPr>
        <p:spPr bwMode="auto">
          <a:xfrm>
            <a:off x="4746266" y="1198494"/>
            <a:ext cx="36576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Given</a:t>
            </a:r>
            <a:r>
              <a:rPr lang="en-US" sz="2400" dirty="0">
                <a:solidFill>
                  <a:srgbClr val="990033"/>
                </a:solidFill>
              </a:rPr>
              <a:t>:</a:t>
            </a:r>
            <a:r>
              <a:rPr lang="en-US" sz="2400" dirty="0"/>
              <a:t>	The loading on the     	beam as shown.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Find</a:t>
            </a:r>
            <a:r>
              <a:rPr lang="en-US" sz="2400" dirty="0">
                <a:solidFill>
                  <a:srgbClr val="990033"/>
                </a:solidFill>
              </a:rPr>
              <a:t>:</a:t>
            </a:r>
            <a:r>
              <a:rPr lang="en-US" sz="2400" dirty="0"/>
              <a:t>	The equivalent force  	and its 	location 	from point A.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Plan:</a:t>
            </a:r>
            <a:endParaRPr lang="en-US" sz="2400" b="1" u="sng" dirty="0">
              <a:solidFill>
                <a:srgbClr val="990033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400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base"/>
            <a:r>
              <a:rPr lang="en-US" sz="2400" dirty="0" smtClean="0"/>
              <a:t>EXAMPLE II</a:t>
            </a:r>
            <a:endParaRPr lang="en-US" dirty="0" smtClean="0"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528762"/>
            <a:ext cx="41052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392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75" name="Group 38"/>
          <p:cNvGrpSpPr>
            <a:grpSpLocks/>
          </p:cNvGrpSpPr>
          <p:nvPr/>
        </p:nvGrpSpPr>
        <p:grpSpPr bwMode="auto">
          <a:xfrm>
            <a:off x="381000" y="3258918"/>
            <a:ext cx="8763000" cy="1347788"/>
            <a:chOff x="240" y="1878"/>
            <a:chExt cx="5520" cy="8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7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0" y="1878"/>
                  <a:ext cx="5520" cy="8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r>
                    <a:rPr lang="en-US" sz="2400" dirty="0" smtClean="0"/>
                    <a:t>For the triangular loading of height 150 </a:t>
                  </a:r>
                  <a:r>
                    <a:rPr lang="en-US" sz="2400" dirty="0" err="1" smtClean="0"/>
                    <a:t>lb</a:t>
                  </a:r>
                  <a:r>
                    <a:rPr lang="en-US" sz="2400" dirty="0" smtClean="0"/>
                    <a:t>/</a:t>
                  </a:r>
                  <a:r>
                    <a:rPr lang="en-US" sz="2400" dirty="0" err="1" smtClean="0"/>
                    <a:t>ft</a:t>
                  </a:r>
                  <a:r>
                    <a:rPr lang="en-US" sz="2400" dirty="0" smtClean="0"/>
                    <a:t> </a:t>
                  </a:r>
                  <a:r>
                    <a:rPr lang="en-US" sz="2400" dirty="0"/>
                    <a:t>and width 6</a:t>
                  </a:r>
                  <a:r>
                    <a:rPr lang="en-US" sz="2400" dirty="0" smtClean="0"/>
                    <a:t> </a:t>
                  </a:r>
                  <a:r>
                    <a:rPr lang="en-US" sz="2400" dirty="0" err="1" smtClean="0"/>
                    <a:t>ft</a:t>
                  </a:r>
                  <a:r>
                    <a:rPr lang="en-US" sz="2400" dirty="0" smtClean="0"/>
                    <a:t>, </a:t>
                  </a:r>
                  <a:endParaRPr lang="en-US" sz="2400" dirty="0"/>
                </a:p>
                <a:p>
                  <a:pPr eaLnBrk="1" hangingPunct="1">
                    <a:spcBef>
                      <a:spcPct val="20000"/>
                    </a:spcBef>
                  </a:pPr>
                  <a:r>
                    <a:rPr lang="en-US" sz="2400" dirty="0" smtClean="0"/>
                    <a:t>F</a:t>
                  </a:r>
                  <a:r>
                    <a:rPr lang="en-US" sz="2400" baseline="-25000" dirty="0" smtClean="0"/>
                    <a:t>R1</a:t>
                  </a:r>
                  <a:r>
                    <a:rPr lang="en-US" sz="2400" dirty="0" smtClean="0"/>
                    <a:t>  </a:t>
                  </a:r>
                  <a:r>
                    <a:rPr lang="en-US" sz="2400" dirty="0"/>
                    <a:t>=   (0.5) </a:t>
                  </a:r>
                  <a:r>
                    <a:rPr lang="en-US" sz="2400" dirty="0" smtClean="0"/>
                    <a:t>(150) (</a:t>
                  </a:r>
                  <a:r>
                    <a:rPr lang="en-US" sz="2400" dirty="0"/>
                    <a:t>6</a:t>
                  </a:r>
                  <a:r>
                    <a:rPr lang="en-US" sz="2400" dirty="0" smtClean="0"/>
                    <a:t>)   </a:t>
                  </a:r>
                  <a:r>
                    <a:rPr lang="en-US" sz="2400" dirty="0"/>
                    <a:t>=   </a:t>
                  </a:r>
                  <a:r>
                    <a:rPr lang="en-US" sz="2400" dirty="0">
                      <a:solidFill>
                        <a:srgbClr val="0000FA"/>
                      </a:solidFill>
                    </a:rPr>
                    <a:t>4</a:t>
                  </a:r>
                  <a:r>
                    <a:rPr lang="en-US" sz="2400" dirty="0" smtClean="0">
                      <a:solidFill>
                        <a:srgbClr val="0000FA"/>
                      </a:solidFill>
                    </a:rPr>
                    <a:t>50  </a:t>
                  </a:r>
                  <a:r>
                    <a:rPr lang="en-US" sz="2400" dirty="0" err="1" smtClean="0">
                      <a:solidFill>
                        <a:srgbClr val="0000FA"/>
                      </a:solidFill>
                    </a:rPr>
                    <a:t>lb</a:t>
                  </a:r>
                  <a:endParaRPr lang="en-US" sz="2400" dirty="0">
                    <a:solidFill>
                      <a:srgbClr val="0000FA"/>
                    </a:solidFill>
                  </a:endParaRPr>
                </a:p>
                <a:p>
                  <a:pPr eaLnBrk="1" hangingPunct="1">
                    <a:spcBef>
                      <a:spcPct val="20000"/>
                    </a:spcBef>
                  </a:pPr>
                  <a:r>
                    <a:rPr lang="en-US" sz="2400" dirty="0"/>
                    <a:t>and its line of action is at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 dirty="0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 dirty="0">
                                  <a:latin typeface="Cambria Math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/>
                                  <a:cs typeface="Times New Roman" pitchFamily="18" charset="0"/>
                                  <a:sym typeface="Symbol" pitchFamily="18" charset="2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1</m:t>
                          </m:r>
                        </m:sub>
                      </m:sSub>
                      <m:r>
                        <a:rPr lang="en-US" sz="2400" i="1" dirty="0">
                          <a:latin typeface="Cambria Math"/>
                          <a:cs typeface="Times New Roman" pitchFamily="18" charset="0"/>
                          <a:sym typeface="Symbol" pitchFamily="18" charset="2"/>
                        </a:rPr>
                        <m:t> </m:t>
                      </m:r>
                    </m:oMath>
                  </a14:m>
                  <a:r>
                    <a:rPr lang="en-US" sz="2400" dirty="0"/>
                    <a:t>= </a:t>
                  </a:r>
                  <a:r>
                    <a:rPr lang="en-US" sz="2400" dirty="0" smtClean="0">
                      <a:cs typeface="Times New Roman" pitchFamily="18" charset="0"/>
                      <a:sym typeface="Symbol" pitchFamily="18" charset="2"/>
                    </a:rPr>
                    <a:t>(</a:t>
                  </a:r>
                  <a:r>
                    <a:rPr lang="en-US" sz="2400" dirty="0">
                      <a:cs typeface="Times New Roman" pitchFamily="18" charset="0"/>
                      <a:sym typeface="Symbol" pitchFamily="18" charset="2"/>
                    </a:rPr>
                    <a:t>2</a:t>
                  </a:r>
                  <a:r>
                    <a:rPr lang="en-US" sz="2400" dirty="0" smtClean="0">
                      <a:cs typeface="Times New Roman" pitchFamily="18" charset="0"/>
                      <a:sym typeface="Symbol" pitchFamily="18" charset="2"/>
                    </a:rPr>
                    <a:t>/3)(</a:t>
                  </a:r>
                  <a:r>
                    <a:rPr lang="en-US" sz="2400" dirty="0">
                      <a:cs typeface="Times New Roman" pitchFamily="18" charset="0"/>
                      <a:sym typeface="Symbol" pitchFamily="18" charset="2"/>
                    </a:rPr>
                    <a:t>6</a:t>
                  </a:r>
                  <a:r>
                    <a:rPr lang="en-US" sz="2400" dirty="0" smtClean="0">
                      <a:cs typeface="Times New Roman" pitchFamily="18" charset="0"/>
                      <a:sym typeface="Symbol" pitchFamily="18" charset="2"/>
                    </a:rPr>
                    <a:t>) </a:t>
                  </a:r>
                  <a:r>
                    <a:rPr lang="en-US" sz="2400" dirty="0">
                      <a:cs typeface="Times New Roman" pitchFamily="18" charset="0"/>
                      <a:sym typeface="Symbol" pitchFamily="18" charset="2"/>
                    </a:rPr>
                    <a:t>= </a:t>
                  </a:r>
                  <a:r>
                    <a:rPr lang="en-US" sz="2400" dirty="0">
                      <a:solidFill>
                        <a:srgbClr val="0000FA"/>
                      </a:solidFill>
                      <a:sym typeface="Symbol" pitchFamily="18" charset="2"/>
                    </a:rPr>
                    <a:t>4</a:t>
                  </a:r>
                  <a:r>
                    <a:rPr lang="en-US" sz="2400" dirty="0" smtClean="0">
                      <a:solidFill>
                        <a:srgbClr val="0000FA"/>
                      </a:solidFill>
                    </a:rPr>
                    <a:t> </a:t>
                  </a:r>
                  <a:r>
                    <a:rPr lang="en-US" sz="2400" dirty="0" err="1" smtClean="0">
                      <a:solidFill>
                        <a:srgbClr val="0000FA"/>
                      </a:solidFill>
                    </a:rPr>
                    <a:t>ft</a:t>
                  </a:r>
                  <a:r>
                    <a:rPr lang="en-US" sz="2400" dirty="0" smtClean="0">
                      <a:solidFill>
                        <a:srgbClr val="0000FA"/>
                      </a:solidFill>
                    </a:rPr>
                    <a:t>  </a:t>
                  </a:r>
                  <a:r>
                    <a:rPr lang="en-US" sz="2400" dirty="0">
                      <a:solidFill>
                        <a:srgbClr val="0000FA"/>
                      </a:solidFill>
                    </a:rPr>
                    <a:t>from  A</a:t>
                  </a:r>
                </a:p>
              </p:txBody>
            </p:sp>
          </mc:Choice>
          <mc:Fallback xmlns="">
            <p:sp>
              <p:nvSpPr>
                <p:cNvPr id="15377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0" y="1878"/>
                  <a:ext cx="5520" cy="84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113" t="-3620" b="-9502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379" name="Rectangle 26"/>
            <p:cNvSpPr>
              <a:spLocks noChangeArrowheads="1"/>
            </p:cNvSpPr>
            <p:nvPr/>
          </p:nvSpPr>
          <p:spPr bwMode="auto">
            <a:xfrm>
              <a:off x="2421" y="2381"/>
              <a:ext cx="19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7200" y="4879122"/>
            <a:ext cx="8763000" cy="1347788"/>
            <a:chOff x="457200" y="4601529"/>
            <a:chExt cx="8763000" cy="1347788"/>
          </a:xfrm>
        </p:grpSpPr>
        <p:sp>
          <p:nvSpPr>
            <p:cNvPr id="15372" name="Rectangle 26"/>
            <p:cNvSpPr>
              <a:spLocks noChangeArrowheads="1"/>
            </p:cNvSpPr>
            <p:nvPr/>
          </p:nvSpPr>
          <p:spPr bwMode="auto">
            <a:xfrm>
              <a:off x="3843338" y="5380038"/>
              <a:ext cx="303213" cy="4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27"/>
            <p:cNvSpPr>
              <a:spLocks noChangeArrowheads="1"/>
            </p:cNvSpPr>
            <p:nvPr/>
          </p:nvSpPr>
          <p:spPr bwMode="auto">
            <a:xfrm>
              <a:off x="3843338" y="5378450"/>
              <a:ext cx="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 dirty="0"/>
            </a:p>
          </p:txBody>
        </p:sp>
        <p:sp>
          <p:nvSpPr>
            <p:cNvPr id="15374" name="Rectangle 28"/>
            <p:cNvSpPr>
              <a:spLocks noChangeArrowheads="1"/>
            </p:cNvSpPr>
            <p:nvPr/>
          </p:nvSpPr>
          <p:spPr bwMode="auto">
            <a:xfrm>
              <a:off x="4008438" y="5522913"/>
              <a:ext cx="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7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57200" y="4601529"/>
                  <a:ext cx="8763000" cy="13477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r>
                    <a:rPr lang="en-US" sz="2400" dirty="0" smtClean="0"/>
                    <a:t>For the rectangular loading of height 150 </a:t>
                  </a:r>
                  <a:r>
                    <a:rPr lang="en-US" sz="2400" dirty="0" err="1" smtClean="0"/>
                    <a:t>lb</a:t>
                  </a:r>
                  <a:r>
                    <a:rPr lang="en-US" sz="2400" dirty="0" smtClean="0"/>
                    <a:t>/</a:t>
                  </a:r>
                  <a:r>
                    <a:rPr lang="en-US" sz="2400" dirty="0" err="1" smtClean="0"/>
                    <a:t>ft</a:t>
                  </a:r>
                  <a:r>
                    <a:rPr lang="en-US" sz="2400" dirty="0" smtClean="0"/>
                    <a:t> </a:t>
                  </a:r>
                  <a:r>
                    <a:rPr lang="en-US" sz="2400" dirty="0"/>
                    <a:t>and width 8</a:t>
                  </a:r>
                  <a:r>
                    <a:rPr lang="en-US" sz="2400" dirty="0" smtClean="0"/>
                    <a:t> </a:t>
                  </a:r>
                  <a:r>
                    <a:rPr lang="en-US" sz="2400" dirty="0" err="1" smtClean="0"/>
                    <a:t>ft</a:t>
                  </a:r>
                  <a:r>
                    <a:rPr lang="en-US" sz="2400" dirty="0" smtClean="0"/>
                    <a:t>, </a:t>
                  </a:r>
                  <a:endParaRPr lang="en-US" sz="2400" dirty="0"/>
                </a:p>
                <a:p>
                  <a:pPr eaLnBrk="1" hangingPunct="1">
                    <a:spcBef>
                      <a:spcPct val="20000"/>
                    </a:spcBef>
                  </a:pPr>
                  <a:r>
                    <a:rPr lang="en-US" sz="2400" dirty="0" smtClean="0"/>
                    <a:t>F</a:t>
                  </a:r>
                  <a:r>
                    <a:rPr lang="en-US" sz="2400" baseline="-25000" dirty="0" smtClean="0"/>
                    <a:t>R2</a:t>
                  </a:r>
                  <a:r>
                    <a:rPr lang="en-US" sz="2400" dirty="0" smtClean="0"/>
                    <a:t>  </a:t>
                  </a:r>
                  <a:r>
                    <a:rPr lang="en-US" sz="2400" dirty="0"/>
                    <a:t>=   </a:t>
                  </a:r>
                  <a:r>
                    <a:rPr lang="en-US" sz="2400" dirty="0" smtClean="0"/>
                    <a:t>(150) (</a:t>
                  </a:r>
                  <a:r>
                    <a:rPr lang="en-US" sz="2400" dirty="0"/>
                    <a:t>8</a:t>
                  </a:r>
                  <a:r>
                    <a:rPr lang="en-US" sz="2400" dirty="0" smtClean="0"/>
                    <a:t>)   </a:t>
                  </a:r>
                  <a:r>
                    <a:rPr lang="en-US" sz="2400" dirty="0"/>
                    <a:t>=   </a:t>
                  </a:r>
                  <a:r>
                    <a:rPr lang="en-US" sz="2400" dirty="0" smtClean="0">
                      <a:solidFill>
                        <a:srgbClr val="0000FA"/>
                      </a:solidFill>
                    </a:rPr>
                    <a:t>1200  </a:t>
                  </a:r>
                  <a:r>
                    <a:rPr lang="en-US" sz="2400" dirty="0" err="1" smtClean="0">
                      <a:solidFill>
                        <a:srgbClr val="0000FA"/>
                      </a:solidFill>
                    </a:rPr>
                    <a:t>lb</a:t>
                  </a:r>
                  <a:endParaRPr lang="en-US" sz="2400" dirty="0">
                    <a:solidFill>
                      <a:srgbClr val="0000FA"/>
                    </a:solidFill>
                  </a:endParaRPr>
                </a:p>
                <a:p>
                  <a:pPr eaLnBrk="1" hangingPunct="1">
                    <a:spcBef>
                      <a:spcPct val="20000"/>
                    </a:spcBef>
                  </a:pPr>
                  <a:r>
                    <a:rPr lang="en-US" sz="2400" dirty="0"/>
                    <a:t>and its line of action is at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 dirty="0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 dirty="0">
                                  <a:latin typeface="Cambria Math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/>
                                  <a:cs typeface="Times New Roman" pitchFamily="18" charset="0"/>
                                  <a:sym typeface="Symbol" pitchFamily="18" charset="2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2400" dirty="0"/>
                    <a:t>= </a:t>
                  </a:r>
                  <a:r>
                    <a:rPr lang="en-US" sz="2400" dirty="0" smtClean="0"/>
                    <a:t>6 + </a:t>
                  </a:r>
                  <a:r>
                    <a:rPr lang="en-US" sz="2400" dirty="0" smtClean="0">
                      <a:cs typeface="Times New Roman" pitchFamily="18" charset="0"/>
                      <a:sym typeface="Symbol" pitchFamily="18" charset="2"/>
                    </a:rPr>
                    <a:t>(1/2)(</a:t>
                  </a:r>
                  <a:r>
                    <a:rPr lang="en-US" sz="2400" dirty="0">
                      <a:cs typeface="Times New Roman" pitchFamily="18" charset="0"/>
                      <a:sym typeface="Symbol" pitchFamily="18" charset="2"/>
                    </a:rPr>
                    <a:t>8</a:t>
                  </a:r>
                  <a:r>
                    <a:rPr lang="en-US" sz="2400" dirty="0" smtClean="0">
                      <a:cs typeface="Times New Roman" pitchFamily="18" charset="0"/>
                      <a:sym typeface="Symbol" pitchFamily="18" charset="2"/>
                    </a:rPr>
                    <a:t>)  </a:t>
                  </a:r>
                  <a:r>
                    <a:rPr lang="en-US" sz="2400" dirty="0">
                      <a:cs typeface="Times New Roman" pitchFamily="18" charset="0"/>
                      <a:sym typeface="Symbol" pitchFamily="18" charset="2"/>
                    </a:rPr>
                    <a:t>= </a:t>
                  </a:r>
                  <a:r>
                    <a:rPr lang="en-US" sz="2400" dirty="0" smtClean="0">
                      <a:solidFill>
                        <a:srgbClr val="0000FA"/>
                      </a:solidFill>
                      <a:sym typeface="Symbol" pitchFamily="18" charset="2"/>
                    </a:rPr>
                    <a:t>10</a:t>
                  </a:r>
                  <a:r>
                    <a:rPr lang="en-US" sz="2400" dirty="0" smtClean="0">
                      <a:solidFill>
                        <a:srgbClr val="0000FA"/>
                      </a:solidFill>
                    </a:rPr>
                    <a:t> </a:t>
                  </a:r>
                  <a:r>
                    <a:rPr lang="en-US" sz="2400" dirty="0" err="1" smtClean="0">
                      <a:solidFill>
                        <a:srgbClr val="0000FA"/>
                      </a:solidFill>
                    </a:rPr>
                    <a:t>ft</a:t>
                  </a:r>
                  <a:r>
                    <a:rPr lang="en-US" sz="2400" dirty="0" smtClean="0">
                      <a:solidFill>
                        <a:srgbClr val="0000FA"/>
                      </a:solidFill>
                    </a:rPr>
                    <a:t>  </a:t>
                  </a:r>
                  <a:r>
                    <a:rPr lang="en-US" sz="2400" dirty="0">
                      <a:solidFill>
                        <a:srgbClr val="0000FA"/>
                      </a:solidFill>
                    </a:rPr>
                    <a:t>from  A</a:t>
                  </a:r>
                </a:p>
              </p:txBody>
            </p:sp>
          </mc:Choice>
          <mc:Fallback xmlns="">
            <p:sp>
              <p:nvSpPr>
                <p:cNvPr id="15370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7200" y="4601529"/>
                  <a:ext cx="8763000" cy="134778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043" t="-3620" b="-9502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191683"/>
            <a:ext cx="7886700" cy="758952"/>
          </a:xfrm>
        </p:spPr>
        <p:txBody>
          <a:bodyPr/>
          <a:lstStyle/>
          <a:p>
            <a:pPr fontAlgn="base"/>
            <a:r>
              <a:rPr lang="en-US" sz="2400" dirty="0"/>
              <a:t>EXAMPLE II (continued)</a:t>
            </a:r>
            <a:endParaRPr lang="en-US" dirty="0" smtClean="0">
              <a:effectLst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370506" y="986022"/>
            <a:ext cx="4105275" cy="2084778"/>
            <a:chOff x="2370506" y="986022"/>
            <a:chExt cx="4105275" cy="2084778"/>
          </a:xfrm>
        </p:grpSpPr>
        <p:grpSp>
          <p:nvGrpSpPr>
            <p:cNvPr id="17" name="Group 16"/>
            <p:cNvGrpSpPr/>
            <p:nvPr/>
          </p:nvGrpSpPr>
          <p:grpSpPr>
            <a:xfrm>
              <a:off x="2370506" y="986022"/>
              <a:ext cx="4105275" cy="2084778"/>
              <a:chOff x="2370506" y="986022"/>
              <a:chExt cx="4105275" cy="208477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70506" y="1099125"/>
                <a:ext cx="4105275" cy="1971675"/>
              </a:xfrm>
              <a:prstGeom prst="rect">
                <a:avLst/>
              </a:prstGeom>
            </p:spPr>
          </p:pic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3767605" y="1411193"/>
                <a:ext cx="0" cy="59556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FA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0" name="Straight Arrow Connector 39"/>
              <p:cNvCxnSpPr/>
              <p:nvPr/>
            </p:nvCxnSpPr>
            <p:spPr bwMode="auto">
              <a:xfrm>
                <a:off x="5124893" y="1099125"/>
                <a:ext cx="7224" cy="90763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FA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2658140" y="1743740"/>
                <a:ext cx="110946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2658140" y="1247887"/>
                <a:ext cx="246675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3322449" y="1286204"/>
                <a:ext cx="4587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0000FA"/>
                    </a:solidFill>
                  </a:rPr>
                  <a:t>F</a:t>
                </a:r>
                <a:r>
                  <a:rPr lang="en-US" sz="1600" baseline="-25000" dirty="0">
                    <a:solidFill>
                      <a:srgbClr val="0000FA"/>
                    </a:solidFill>
                  </a:rPr>
                  <a:t>R1</a:t>
                </a:r>
                <a:endParaRPr lang="en-US" sz="1600" dirty="0">
                  <a:solidFill>
                    <a:srgbClr val="0000FA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108555" y="986022"/>
                <a:ext cx="4587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0000FA"/>
                    </a:solidFill>
                  </a:rPr>
                  <a:t>F</a:t>
                </a:r>
                <a:r>
                  <a:rPr lang="en-US" sz="1600" baseline="-25000" dirty="0" smtClean="0">
                    <a:solidFill>
                      <a:srgbClr val="0000FA"/>
                    </a:solidFill>
                  </a:rPr>
                  <a:t>R2</a:t>
                </a:r>
                <a:endParaRPr lang="en-US" sz="1600" dirty="0">
                  <a:solidFill>
                    <a:srgbClr val="0000FA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839666" y="1455481"/>
                <a:ext cx="4651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/>
                  <a:t>4 </a:t>
                </a:r>
                <a:r>
                  <a:rPr lang="en-US" sz="1600" dirty="0" err="1" smtClean="0"/>
                  <a:t>ft</a:t>
                </a:r>
                <a:endParaRPr lang="en-US" sz="1600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946036" y="992814"/>
                <a:ext cx="5677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/>
                  <a:t>10 </a:t>
                </a:r>
                <a:r>
                  <a:rPr lang="en-US" sz="1600" dirty="0" err="1" smtClean="0"/>
                  <a:t>ft</a:t>
                </a:r>
                <a:endParaRPr lang="en-US" sz="1600" dirty="0"/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 flipV="1">
              <a:off x="2657139" y="1062387"/>
              <a:ext cx="0" cy="895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34912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9600" y="3048000"/>
            <a:ext cx="8382000" cy="2037557"/>
            <a:chOff x="609600" y="3048000"/>
            <a:chExt cx="8382000" cy="2037557"/>
          </a:xfrm>
        </p:grpSpPr>
        <p:sp>
          <p:nvSpPr>
            <p:cNvPr id="16396" name="Text Box 7"/>
            <p:cNvSpPr txBox="1">
              <a:spLocks noChangeArrowheads="1"/>
            </p:cNvSpPr>
            <p:nvPr/>
          </p:nvSpPr>
          <p:spPr bwMode="auto">
            <a:xfrm>
              <a:off x="609600" y="3048000"/>
              <a:ext cx="8382000" cy="1428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sz="2400" dirty="0" smtClean="0"/>
                <a:t>The </a:t>
              </a:r>
              <a:r>
                <a:rPr lang="en-US" sz="2400" dirty="0">
                  <a:cs typeface="Times New Roman" pitchFamily="18" charset="0"/>
                  <a:sym typeface="Symbol" pitchFamily="18" charset="2"/>
                </a:rPr>
                <a:t>equivalent</a:t>
              </a:r>
              <a:r>
                <a:rPr lang="en-US" sz="2400" dirty="0" smtClean="0"/>
                <a:t> force and couple moment at A will be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sz="2400" dirty="0"/>
                <a:t>     F</a:t>
              </a:r>
              <a:r>
                <a:rPr lang="en-US" sz="2400" baseline="-25000" dirty="0"/>
                <a:t>R</a:t>
              </a:r>
              <a:r>
                <a:rPr lang="en-US" sz="2400" dirty="0"/>
                <a:t>  = </a:t>
              </a:r>
              <a:r>
                <a:rPr lang="en-US" sz="2400" dirty="0" smtClean="0"/>
                <a:t> 450 </a:t>
              </a:r>
              <a:r>
                <a:rPr lang="en-US" sz="2400" dirty="0"/>
                <a:t>+  </a:t>
              </a:r>
              <a:r>
                <a:rPr lang="en-US" sz="2400" dirty="0" smtClean="0"/>
                <a:t>1200  </a:t>
              </a:r>
              <a:r>
                <a:rPr lang="en-US" sz="2400" dirty="0"/>
                <a:t>=   </a:t>
              </a:r>
              <a:r>
                <a:rPr lang="en-US" sz="2400" u="sng" dirty="0" smtClean="0">
                  <a:solidFill>
                    <a:srgbClr val="0000FA"/>
                  </a:solidFill>
                </a:rPr>
                <a:t>1650 </a:t>
              </a:r>
              <a:r>
                <a:rPr lang="en-US" sz="2400" u="sng" dirty="0" err="1" smtClean="0">
                  <a:solidFill>
                    <a:srgbClr val="0000FA"/>
                  </a:solidFill>
                </a:rPr>
                <a:t>lb</a:t>
              </a:r>
              <a:endParaRPr lang="en-US" sz="2400" u="sng" dirty="0">
                <a:solidFill>
                  <a:srgbClr val="0000FA"/>
                </a:solidFill>
              </a:endParaRPr>
            </a:p>
            <a:p>
              <a:pPr eaLnBrk="1" hangingPunct="1">
                <a:spcBef>
                  <a:spcPts val="1200"/>
                </a:spcBef>
                <a:buFont typeface="Symbol" pitchFamily="18" charset="2"/>
                <a:buNone/>
              </a:pPr>
              <a:r>
                <a:rPr lang="en-US" sz="2400" dirty="0">
                  <a:sym typeface="Symbol" pitchFamily="18" charset="2"/>
                </a:rPr>
                <a:t>  +  </a:t>
              </a:r>
              <a:r>
                <a:rPr lang="en-US" sz="2400" dirty="0" smtClean="0">
                  <a:sym typeface="Symbol" pitchFamily="18" charset="2"/>
                </a:rPr>
                <a:t>M</a:t>
              </a:r>
              <a:r>
                <a:rPr lang="en-US" sz="2400" baseline="-25000" dirty="0" smtClean="0">
                  <a:sym typeface="Symbol" pitchFamily="18" charset="2"/>
                </a:rPr>
                <a:t>RA</a:t>
              </a:r>
              <a:r>
                <a:rPr lang="en-US" sz="2400" dirty="0" smtClean="0">
                  <a:sym typeface="Symbol" pitchFamily="18" charset="2"/>
                </a:rPr>
                <a:t>= 4 (450) +10(1200) </a:t>
              </a:r>
              <a:r>
                <a:rPr lang="en-US" sz="2400" dirty="0">
                  <a:sym typeface="Symbol" pitchFamily="18" charset="2"/>
                </a:rPr>
                <a:t>= </a:t>
              </a:r>
              <a:r>
                <a:rPr lang="en-US" sz="2400" u="sng" dirty="0" smtClean="0">
                  <a:solidFill>
                    <a:srgbClr val="0000FA"/>
                  </a:solidFill>
                  <a:sym typeface="Symbol" pitchFamily="18" charset="2"/>
                </a:rPr>
                <a:t>13800 </a:t>
              </a:r>
              <a:r>
                <a:rPr lang="en-US" sz="2400" u="sng" dirty="0" err="1" smtClean="0">
                  <a:solidFill>
                    <a:srgbClr val="0000FA"/>
                  </a:solidFill>
                  <a:sym typeface="Symbol" pitchFamily="18" charset="2"/>
                </a:rPr>
                <a:t>lb</a:t>
              </a:r>
              <a:r>
                <a:rPr lang="en-US" sz="2400" u="sng" dirty="0" err="1" smtClean="0">
                  <a:solidFill>
                    <a:srgbClr val="0000FA"/>
                  </a:solidFill>
                  <a:cs typeface="Times New Roman" pitchFamily="18" charset="0"/>
                  <a:sym typeface="Symbol"/>
                </a:rPr>
                <a:t></a:t>
              </a:r>
              <a:r>
                <a:rPr lang="en-US" sz="2400" u="sng" dirty="0" err="1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ft</a:t>
              </a:r>
              <a:endParaRPr lang="en-US" sz="2400" u="sng" dirty="0">
                <a:solidFill>
                  <a:srgbClr val="0000FA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6395" name="Arc 14"/>
            <p:cNvSpPr>
              <a:spLocks/>
            </p:cNvSpPr>
            <p:nvPr/>
          </p:nvSpPr>
          <p:spPr bwMode="auto">
            <a:xfrm rot="13837604">
              <a:off x="842963" y="4392613"/>
              <a:ext cx="1066800" cy="319088"/>
            </a:xfrm>
            <a:custGeom>
              <a:avLst/>
              <a:gdLst>
                <a:gd name="T0" fmla="*/ 0 w 21600"/>
                <a:gd name="T1" fmla="*/ 0 h 14171"/>
                <a:gd name="T2" fmla="*/ 0 w 21600"/>
                <a:gd name="T3" fmla="*/ 0 h 14171"/>
                <a:gd name="T4" fmla="*/ 0 w 21600"/>
                <a:gd name="T5" fmla="*/ 0 h 141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4171"/>
                <a:gd name="T11" fmla="*/ 21600 w 21600"/>
                <a:gd name="T12" fmla="*/ 14171 h 141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4171" fill="none" extrusionOk="0">
                  <a:moveTo>
                    <a:pt x="16301" y="0"/>
                  </a:moveTo>
                  <a:cubicBezTo>
                    <a:pt x="19718" y="3930"/>
                    <a:pt x="21600" y="8963"/>
                    <a:pt x="21600" y="14171"/>
                  </a:cubicBezTo>
                </a:path>
                <a:path w="21600" h="14171" stroke="0" extrusionOk="0">
                  <a:moveTo>
                    <a:pt x="16301" y="0"/>
                  </a:moveTo>
                  <a:cubicBezTo>
                    <a:pt x="19718" y="3930"/>
                    <a:pt x="21600" y="8963"/>
                    <a:pt x="21600" y="14171"/>
                  </a:cubicBezTo>
                  <a:lnTo>
                    <a:pt x="0" y="1417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fontAlgn="base"/>
            <a:r>
              <a:rPr lang="en-US" sz="2400" dirty="0"/>
              <a:t>EXAMPLE II (continued)</a:t>
            </a:r>
            <a:endParaRPr lang="en-US" dirty="0" smtClean="0">
              <a:effectLst/>
            </a:endParaRPr>
          </a:p>
        </p:txBody>
      </p: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628650" y="1060864"/>
            <a:ext cx="3612642" cy="1834602"/>
            <a:chOff x="2370506" y="986022"/>
            <a:chExt cx="4105275" cy="2084778"/>
          </a:xfrm>
        </p:grpSpPr>
        <p:grpSp>
          <p:nvGrpSpPr>
            <p:cNvPr id="25" name="Group 24"/>
            <p:cNvGrpSpPr/>
            <p:nvPr/>
          </p:nvGrpSpPr>
          <p:grpSpPr>
            <a:xfrm>
              <a:off x="2370506" y="986022"/>
              <a:ext cx="4105275" cy="2084778"/>
              <a:chOff x="2370506" y="986022"/>
              <a:chExt cx="4105275" cy="2084778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70506" y="1099125"/>
                <a:ext cx="4105275" cy="1971675"/>
              </a:xfrm>
              <a:prstGeom prst="rect">
                <a:avLst/>
              </a:prstGeom>
            </p:spPr>
          </p:pic>
          <p:cxnSp>
            <p:nvCxnSpPr>
              <p:cNvPr id="28" name="Straight Arrow Connector 27"/>
              <p:cNvCxnSpPr/>
              <p:nvPr/>
            </p:nvCxnSpPr>
            <p:spPr bwMode="auto">
              <a:xfrm>
                <a:off x="3767605" y="1411193"/>
                <a:ext cx="0" cy="59556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FA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5124893" y="1099125"/>
                <a:ext cx="7224" cy="90763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FA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2658140" y="1743740"/>
                <a:ext cx="110946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H="1">
                <a:off x="2658140" y="1247887"/>
                <a:ext cx="246675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322449" y="1286204"/>
                <a:ext cx="4587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0000FA"/>
                    </a:solidFill>
                  </a:rPr>
                  <a:t>F</a:t>
                </a:r>
                <a:r>
                  <a:rPr lang="en-US" sz="1600" baseline="-25000" dirty="0">
                    <a:solidFill>
                      <a:srgbClr val="0000FA"/>
                    </a:solidFill>
                  </a:rPr>
                  <a:t>R1</a:t>
                </a:r>
                <a:endParaRPr lang="en-US" sz="1600" dirty="0">
                  <a:solidFill>
                    <a:srgbClr val="0000FA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108555" y="986022"/>
                <a:ext cx="4587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0000FA"/>
                    </a:solidFill>
                  </a:rPr>
                  <a:t>F</a:t>
                </a:r>
                <a:r>
                  <a:rPr lang="en-US" sz="1600" baseline="-25000" dirty="0" smtClean="0">
                    <a:solidFill>
                      <a:srgbClr val="0000FA"/>
                    </a:solidFill>
                  </a:rPr>
                  <a:t>R2</a:t>
                </a:r>
                <a:endParaRPr lang="en-US" sz="1600" dirty="0">
                  <a:solidFill>
                    <a:srgbClr val="0000FA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839666" y="1455481"/>
                <a:ext cx="4651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/>
                  <a:t>4 </a:t>
                </a:r>
                <a:r>
                  <a:rPr lang="en-US" sz="1600" dirty="0" err="1" smtClean="0"/>
                  <a:t>ft</a:t>
                </a:r>
                <a:endParaRPr lang="en-US" sz="16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946036" y="992814"/>
                <a:ext cx="5677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/>
                  <a:t>10 </a:t>
                </a:r>
                <a:r>
                  <a:rPr lang="en-US" sz="1600" dirty="0" err="1" smtClean="0"/>
                  <a:t>ft</a:t>
                </a:r>
                <a:endParaRPr lang="en-US" sz="1600" dirty="0"/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 flipV="1">
              <a:off x="2657139" y="1062387"/>
              <a:ext cx="0" cy="895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669774" y="1032820"/>
            <a:ext cx="3612642" cy="1951350"/>
            <a:chOff x="4669774" y="1032820"/>
            <a:chExt cx="3612642" cy="1951350"/>
          </a:xfrm>
        </p:grpSpPr>
        <p:grpSp>
          <p:nvGrpSpPr>
            <p:cNvPr id="43" name="Group 42"/>
            <p:cNvGrpSpPr>
              <a:grpSpLocks noChangeAspect="1"/>
            </p:cNvGrpSpPr>
            <p:nvPr/>
          </p:nvGrpSpPr>
          <p:grpSpPr>
            <a:xfrm>
              <a:off x="4669774" y="1032820"/>
              <a:ext cx="3612642" cy="1951350"/>
              <a:chOff x="2370506" y="853354"/>
              <a:chExt cx="4105275" cy="2217446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2370506" y="853354"/>
                <a:ext cx="4105275" cy="2217446"/>
                <a:chOff x="2370506" y="853354"/>
                <a:chExt cx="4105275" cy="2217446"/>
              </a:xfrm>
            </p:grpSpPr>
            <p:pic>
              <p:nvPicPr>
                <p:cNvPr id="46" name="Picture 45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370506" y="1099125"/>
                  <a:ext cx="4105275" cy="1971675"/>
                </a:xfrm>
                <a:prstGeom prst="rect">
                  <a:avLst/>
                </a:prstGeom>
              </p:spPr>
            </p:pic>
            <p:cxnSp>
              <p:nvCxnSpPr>
                <p:cNvPr id="48" name="Straight Arrow Connector 47"/>
                <p:cNvCxnSpPr/>
                <p:nvPr/>
              </p:nvCxnSpPr>
              <p:spPr bwMode="auto">
                <a:xfrm>
                  <a:off x="4367299" y="1147087"/>
                  <a:ext cx="7224" cy="907631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52" name="Rectangle 51"/>
                <p:cNvSpPr/>
                <p:nvPr/>
              </p:nvSpPr>
              <p:spPr>
                <a:xfrm>
                  <a:off x="4353289" y="853354"/>
                  <a:ext cx="443011" cy="3847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0000"/>
                      </a:solidFill>
                    </a:rPr>
                    <a:t>F</a:t>
                  </a:r>
                  <a:r>
                    <a:rPr lang="en-US" sz="1600" baseline="-25000" dirty="0" smtClean="0">
                      <a:solidFill>
                        <a:srgbClr val="FF0000"/>
                      </a:solidFill>
                    </a:rPr>
                    <a:t>R</a:t>
                  </a:r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3066859" y="1041144"/>
                  <a:ext cx="820082" cy="3847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0000"/>
                      </a:solidFill>
                    </a:rPr>
                    <a:t>8.36 </a:t>
                  </a:r>
                  <a:r>
                    <a:rPr lang="en-US" sz="1600" dirty="0" err="1" smtClean="0">
                      <a:solidFill>
                        <a:srgbClr val="FF0000"/>
                      </a:solidFill>
                    </a:rPr>
                    <a:t>ft</a:t>
                  </a:r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5" name="Straight Connector 44"/>
              <p:cNvCxnSpPr/>
              <p:nvPr/>
            </p:nvCxnSpPr>
            <p:spPr>
              <a:xfrm flipV="1">
                <a:off x="2657139" y="1062387"/>
                <a:ext cx="0" cy="8955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/>
            <p:cNvCxnSpPr/>
            <p:nvPr/>
          </p:nvCxnSpPr>
          <p:spPr>
            <a:xfrm>
              <a:off x="4925961" y="1473987"/>
              <a:ext cx="1496962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09600" y="4713677"/>
                <a:ext cx="8382000" cy="12741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20000"/>
                  </a:spcBef>
                  <a:buFont typeface="Symbol" pitchFamily="18" charset="2"/>
                  <a:buNone/>
                </a:pPr>
                <a:r>
                  <a:rPr lang="en-US" sz="2400" dirty="0" smtClean="0">
                    <a:sym typeface="Symbol" pitchFamily="18" charset="2"/>
                  </a:rPr>
                  <a:t>Since </a:t>
                </a:r>
                <a:r>
                  <a:rPr lang="en-US" sz="2400" dirty="0">
                    <a:sym typeface="Symbol" pitchFamily="18" charset="2"/>
                  </a:rPr>
                  <a:t>(F</a:t>
                </a:r>
                <a:r>
                  <a:rPr lang="en-US" sz="2400" baseline="-25000" dirty="0">
                    <a:sym typeface="Symbol" pitchFamily="18" charset="2"/>
                  </a:rPr>
                  <a:t>R</a:t>
                </a:r>
                <a:r>
                  <a:rPr lang="en-US" sz="2400" dirty="0"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>
                    <a:sym typeface="Symbol" pitchFamily="18" charset="2"/>
                  </a:rPr>
                  <a:t>) has to equal M</a:t>
                </a:r>
                <a:r>
                  <a:rPr lang="en-US" sz="2400" baseline="-25000" dirty="0">
                    <a:sym typeface="Symbol" pitchFamily="18" charset="2"/>
                  </a:rPr>
                  <a:t>RA</a:t>
                </a:r>
                <a:r>
                  <a:rPr lang="en-US" sz="2400" dirty="0">
                    <a:sym typeface="Symbol" pitchFamily="18" charset="2"/>
                  </a:rPr>
                  <a:t> : 1650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 =13800</a:t>
                </a:r>
              </a:p>
              <a:p>
                <a:pPr eaLnBrk="1" hangingPunct="1">
                  <a:spcBef>
                    <a:spcPct val="20000"/>
                  </a:spcBef>
                  <a:buFont typeface="Symbol" pitchFamily="18" charset="2"/>
                  <a:buNone/>
                </a:pPr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Solve for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 to find the equivalent force’s location.</a:t>
                </a:r>
                <a:br>
                  <a:rPr lang="en-US" sz="2400" dirty="0">
                    <a:cs typeface="Times New Roman" pitchFamily="18" charset="0"/>
                    <a:sym typeface="Symbol" pitchFamily="18" charset="2"/>
                  </a:rPr>
                </a:br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 = </a:t>
                </a:r>
                <a:r>
                  <a:rPr lang="en-US" sz="2400" u="sng" dirty="0">
                    <a:solidFill>
                      <a:srgbClr val="0000FA"/>
                    </a:solidFill>
                    <a:cs typeface="Times New Roman" pitchFamily="18" charset="0"/>
                    <a:sym typeface="Symbol" pitchFamily="18" charset="2"/>
                  </a:rPr>
                  <a:t>8.36 </a:t>
                </a:r>
                <a:r>
                  <a:rPr lang="en-US" sz="2400" u="sng" dirty="0" err="1">
                    <a:solidFill>
                      <a:srgbClr val="0000FA"/>
                    </a:solidFill>
                    <a:cs typeface="Times New Roman" pitchFamily="18" charset="0"/>
                    <a:sym typeface="Symbol" pitchFamily="18" charset="2"/>
                  </a:rPr>
                  <a:t>ft</a:t>
                </a:r>
                <a:r>
                  <a:rPr lang="en-US" sz="2400" u="sng" dirty="0">
                    <a:solidFill>
                      <a:srgbClr val="0000FA"/>
                    </a:solidFill>
                    <a:cs typeface="Times New Roman" pitchFamily="18" charset="0"/>
                    <a:sym typeface="Symbol" pitchFamily="18" charset="2"/>
                  </a:rPr>
                  <a:t> from A</a:t>
                </a:r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713677"/>
                <a:ext cx="8382000" cy="1274195"/>
              </a:xfrm>
              <a:prstGeom prst="rect">
                <a:avLst/>
              </a:prstGeom>
              <a:blipFill rotWithShape="0">
                <a:blip r:embed="rId4"/>
                <a:stretch>
                  <a:fillRect l="-1091" t="-3828" b="-10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8888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7200" y="3657600"/>
            <a:ext cx="8458200" cy="2438400"/>
            <a:chOff x="457200" y="3657600"/>
            <a:chExt cx="8458200" cy="2438400"/>
          </a:xfrm>
        </p:grpSpPr>
        <p:sp>
          <p:nvSpPr>
            <p:cNvPr id="13368" name="Text Box 4"/>
            <p:cNvSpPr txBox="1">
              <a:spLocks noChangeArrowheads="1"/>
            </p:cNvSpPr>
            <p:nvPr/>
          </p:nvSpPr>
          <p:spPr bwMode="auto">
            <a:xfrm>
              <a:off x="4191000" y="3657600"/>
              <a:ext cx="4724400" cy="230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0988" indent="-280988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2. If  F</a:t>
              </a:r>
              <a:r>
                <a:rPr lang="en-US" sz="2400" baseline="-25000" dirty="0"/>
                <a:t>1</a:t>
              </a:r>
              <a:r>
                <a:rPr lang="en-US" sz="2400" dirty="0"/>
                <a:t> = 1 N,  x</a:t>
              </a:r>
              <a:r>
                <a:rPr lang="en-US" sz="2400" baseline="-25000" dirty="0"/>
                <a:t>1</a:t>
              </a:r>
              <a:r>
                <a:rPr lang="en-US" sz="2400" dirty="0"/>
                <a:t> = 1 m,  F</a:t>
              </a:r>
              <a:r>
                <a:rPr lang="en-US" sz="2400" baseline="-25000" dirty="0"/>
                <a:t>2</a:t>
              </a:r>
              <a:r>
                <a:rPr lang="en-US" sz="2400" dirty="0"/>
                <a:t> =  2 N and x</a:t>
              </a:r>
              <a:r>
                <a:rPr lang="en-US" sz="2400" baseline="-25000" dirty="0"/>
                <a:t>2</a:t>
              </a:r>
              <a:r>
                <a:rPr lang="en-US" sz="2400" dirty="0"/>
                <a:t> = 2 m, what is the location of F</a:t>
              </a:r>
              <a:r>
                <a:rPr lang="en-US" sz="2400" baseline="-25000" dirty="0"/>
                <a:t>R</a:t>
              </a:r>
              <a:r>
                <a:rPr lang="en-US" sz="2400" dirty="0"/>
                <a:t>, i.e., the distance x.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	A) 1 m       B) 1.33 m   C) 1.5 m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   D) 1.67 m  </a:t>
              </a:r>
              <a:r>
                <a:rPr lang="en-US" sz="2400" dirty="0" smtClean="0"/>
                <a:t> E</a:t>
              </a:r>
              <a:r>
                <a:rPr lang="en-US" sz="2400" dirty="0"/>
                <a:t>) 2 m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57200" y="4343400"/>
              <a:ext cx="3733800" cy="1752600"/>
              <a:chOff x="457200" y="4343400"/>
              <a:chExt cx="3733800" cy="1752600"/>
            </a:xfrm>
          </p:grpSpPr>
          <p:sp>
            <p:nvSpPr>
              <p:cNvPr id="13369" name="Rectangle 56"/>
              <p:cNvSpPr>
                <a:spLocks noChangeArrowheads="1"/>
              </p:cNvSpPr>
              <p:nvPr/>
            </p:nvSpPr>
            <p:spPr bwMode="auto">
              <a:xfrm>
                <a:off x="457200" y="4343400"/>
                <a:ext cx="3733800" cy="175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Line 57"/>
              <p:cNvSpPr>
                <a:spLocks noChangeShapeType="1"/>
              </p:cNvSpPr>
              <p:nvPr/>
            </p:nvSpPr>
            <p:spPr bwMode="auto">
              <a:xfrm>
                <a:off x="596900" y="5259388"/>
                <a:ext cx="1898650" cy="15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1" name="Line 58"/>
              <p:cNvSpPr>
                <a:spLocks noChangeShapeType="1"/>
              </p:cNvSpPr>
              <p:nvPr/>
            </p:nvSpPr>
            <p:spPr bwMode="auto">
              <a:xfrm>
                <a:off x="1373188" y="4814888"/>
                <a:ext cx="1588" cy="430213"/>
              </a:xfrm>
              <a:prstGeom prst="line">
                <a:avLst/>
              </a:prstGeom>
              <a:noFill/>
              <a:ln w="28575">
                <a:solidFill>
                  <a:srgbClr val="0000FA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4" name="Line 61"/>
              <p:cNvSpPr>
                <a:spLocks noChangeShapeType="1"/>
              </p:cNvSpPr>
              <p:nvPr/>
            </p:nvSpPr>
            <p:spPr bwMode="auto">
              <a:xfrm>
                <a:off x="2152650" y="4814888"/>
                <a:ext cx="1588" cy="430213"/>
              </a:xfrm>
              <a:prstGeom prst="line">
                <a:avLst/>
              </a:prstGeom>
              <a:noFill/>
              <a:ln w="28575">
                <a:solidFill>
                  <a:srgbClr val="0000FA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7" name="Line 64"/>
              <p:cNvSpPr>
                <a:spLocks noChangeShapeType="1"/>
              </p:cNvSpPr>
              <p:nvPr/>
            </p:nvSpPr>
            <p:spPr bwMode="auto">
              <a:xfrm>
                <a:off x="596900" y="4932363"/>
                <a:ext cx="1546225" cy="1588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8" name="Line 65"/>
              <p:cNvSpPr>
                <a:spLocks noChangeShapeType="1"/>
              </p:cNvSpPr>
              <p:nvPr/>
            </p:nvSpPr>
            <p:spPr bwMode="auto">
              <a:xfrm flipH="1">
                <a:off x="1981200" y="4932363"/>
                <a:ext cx="171450" cy="77788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9" name="Line 66"/>
              <p:cNvSpPr>
                <a:spLocks noChangeShapeType="1"/>
              </p:cNvSpPr>
              <p:nvPr/>
            </p:nvSpPr>
            <p:spPr bwMode="auto">
              <a:xfrm flipH="1" flipV="1">
                <a:off x="2008188" y="4867275"/>
                <a:ext cx="144463" cy="65088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0" name="Line 67"/>
              <p:cNvSpPr>
                <a:spLocks noChangeShapeType="1"/>
              </p:cNvSpPr>
              <p:nvPr/>
            </p:nvSpPr>
            <p:spPr bwMode="auto">
              <a:xfrm>
                <a:off x="596900" y="5586413"/>
                <a:ext cx="768350" cy="1588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1" name="Line 68"/>
              <p:cNvSpPr>
                <a:spLocks noChangeShapeType="1"/>
              </p:cNvSpPr>
              <p:nvPr/>
            </p:nvSpPr>
            <p:spPr bwMode="auto">
              <a:xfrm flipH="1">
                <a:off x="1230313" y="5586413"/>
                <a:ext cx="144463" cy="65088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2" name="Line 69"/>
              <p:cNvSpPr>
                <a:spLocks noChangeShapeType="1"/>
              </p:cNvSpPr>
              <p:nvPr/>
            </p:nvSpPr>
            <p:spPr bwMode="auto">
              <a:xfrm flipH="1" flipV="1">
                <a:off x="1230313" y="5519738"/>
                <a:ext cx="144463" cy="66675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3" name="Line 70"/>
              <p:cNvSpPr>
                <a:spLocks noChangeShapeType="1"/>
              </p:cNvSpPr>
              <p:nvPr/>
            </p:nvSpPr>
            <p:spPr bwMode="auto">
              <a:xfrm>
                <a:off x="2836863" y="4932363"/>
                <a:ext cx="862013" cy="1588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4" name="Line 71"/>
              <p:cNvSpPr>
                <a:spLocks noChangeShapeType="1"/>
              </p:cNvSpPr>
              <p:nvPr/>
            </p:nvSpPr>
            <p:spPr bwMode="auto">
              <a:xfrm flipH="1">
                <a:off x="3563938" y="4932363"/>
                <a:ext cx="144463" cy="65088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5" name="Line 72"/>
              <p:cNvSpPr>
                <a:spLocks noChangeShapeType="1"/>
              </p:cNvSpPr>
              <p:nvPr/>
            </p:nvSpPr>
            <p:spPr bwMode="auto">
              <a:xfrm flipH="1" flipV="1">
                <a:off x="3563938" y="4867275"/>
                <a:ext cx="144463" cy="65088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6" name="Line 73"/>
              <p:cNvSpPr>
                <a:spLocks noChangeShapeType="1"/>
              </p:cNvSpPr>
              <p:nvPr/>
            </p:nvSpPr>
            <p:spPr bwMode="auto">
              <a:xfrm>
                <a:off x="3708400" y="4814888"/>
                <a:ext cx="1588" cy="43021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9" name="Line 76"/>
              <p:cNvSpPr>
                <a:spLocks noChangeShapeType="1"/>
              </p:cNvSpPr>
              <p:nvPr/>
            </p:nvSpPr>
            <p:spPr bwMode="auto">
              <a:xfrm>
                <a:off x="2836863" y="5259388"/>
                <a:ext cx="1296988" cy="15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0" name="Line 77"/>
              <p:cNvSpPr>
                <a:spLocks noChangeShapeType="1"/>
              </p:cNvSpPr>
              <p:nvPr/>
            </p:nvSpPr>
            <p:spPr bwMode="auto">
              <a:xfrm>
                <a:off x="2836863" y="4814888"/>
                <a:ext cx="1588" cy="222250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1" name="Rectangle 78"/>
              <p:cNvSpPr>
                <a:spLocks noChangeArrowheads="1"/>
              </p:cNvSpPr>
              <p:nvPr/>
            </p:nvSpPr>
            <p:spPr bwMode="auto">
              <a:xfrm>
                <a:off x="3797300" y="4513263"/>
                <a:ext cx="342900" cy="46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2" name="Rectangle 79"/>
              <p:cNvSpPr>
                <a:spLocks noChangeArrowheads="1"/>
              </p:cNvSpPr>
              <p:nvPr/>
            </p:nvSpPr>
            <p:spPr bwMode="auto">
              <a:xfrm>
                <a:off x="3797300" y="4522788"/>
                <a:ext cx="1841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600"/>
                  <a:t>F</a:t>
                </a:r>
                <a:endParaRPr lang="en-US" sz="2400"/>
              </a:p>
            </p:txBody>
          </p:sp>
          <p:sp>
            <p:nvSpPr>
              <p:cNvPr id="13393" name="Rectangle 80"/>
              <p:cNvSpPr>
                <a:spLocks noChangeArrowheads="1"/>
              </p:cNvSpPr>
              <p:nvPr/>
            </p:nvSpPr>
            <p:spPr bwMode="auto">
              <a:xfrm>
                <a:off x="3941763" y="4670425"/>
                <a:ext cx="161904" cy="292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/>
                  <a:t>R</a:t>
                </a:r>
                <a:endParaRPr lang="en-US" sz="2400"/>
              </a:p>
            </p:txBody>
          </p:sp>
          <p:sp>
            <p:nvSpPr>
              <p:cNvPr id="13394" name="Rectangle 81"/>
              <p:cNvSpPr>
                <a:spLocks noChangeArrowheads="1"/>
              </p:cNvSpPr>
              <p:nvPr/>
            </p:nvSpPr>
            <p:spPr bwMode="auto">
              <a:xfrm>
                <a:off x="3179763" y="4552950"/>
                <a:ext cx="447675" cy="46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5" name="Rectangle 82"/>
              <p:cNvSpPr>
                <a:spLocks noChangeArrowheads="1"/>
              </p:cNvSpPr>
              <p:nvPr/>
            </p:nvSpPr>
            <p:spPr bwMode="auto">
              <a:xfrm>
                <a:off x="3179763" y="4560888"/>
                <a:ext cx="1651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600" dirty="0"/>
                  <a:t>x</a:t>
                </a:r>
                <a:endParaRPr lang="en-US" sz="2400" dirty="0"/>
              </a:p>
            </p:txBody>
          </p:sp>
          <p:sp>
            <p:nvSpPr>
              <p:cNvPr id="13396" name="Rectangle 83"/>
              <p:cNvSpPr>
                <a:spLocks noChangeArrowheads="1"/>
              </p:cNvSpPr>
              <p:nvPr/>
            </p:nvSpPr>
            <p:spPr bwMode="auto">
              <a:xfrm>
                <a:off x="2308225" y="4657725"/>
                <a:ext cx="447675" cy="4587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7" name="Rectangle 84"/>
              <p:cNvSpPr>
                <a:spLocks noChangeArrowheads="1"/>
              </p:cNvSpPr>
              <p:nvPr/>
            </p:nvSpPr>
            <p:spPr bwMode="auto">
              <a:xfrm>
                <a:off x="2308225" y="4665663"/>
                <a:ext cx="1841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600"/>
                  <a:t>F</a:t>
                </a:r>
                <a:endParaRPr lang="en-US" sz="2400"/>
              </a:p>
            </p:txBody>
          </p:sp>
          <p:sp>
            <p:nvSpPr>
              <p:cNvPr id="13398" name="Rectangle 85"/>
              <p:cNvSpPr>
                <a:spLocks noChangeArrowheads="1"/>
              </p:cNvSpPr>
              <p:nvPr/>
            </p:nvSpPr>
            <p:spPr bwMode="auto">
              <a:xfrm>
                <a:off x="2454275" y="4813300"/>
                <a:ext cx="121828" cy="292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/>
                  <a:t>2</a:t>
                </a:r>
                <a:endParaRPr lang="en-US" sz="2400"/>
              </a:p>
            </p:txBody>
          </p:sp>
          <p:sp>
            <p:nvSpPr>
              <p:cNvPr id="13399" name="Rectangle 86"/>
              <p:cNvSpPr>
                <a:spLocks noChangeArrowheads="1"/>
              </p:cNvSpPr>
              <p:nvPr/>
            </p:nvSpPr>
            <p:spPr bwMode="auto">
              <a:xfrm>
                <a:off x="1370013" y="4408488"/>
                <a:ext cx="447675" cy="46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0" name="Rectangle 87"/>
              <p:cNvSpPr>
                <a:spLocks noChangeArrowheads="1"/>
              </p:cNvSpPr>
              <p:nvPr/>
            </p:nvSpPr>
            <p:spPr bwMode="auto">
              <a:xfrm>
                <a:off x="1370013" y="4418013"/>
                <a:ext cx="1841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600" dirty="0"/>
                  <a:t>F</a:t>
                </a:r>
                <a:endParaRPr lang="en-US" sz="2400" dirty="0"/>
              </a:p>
            </p:txBody>
          </p:sp>
          <p:sp>
            <p:nvSpPr>
              <p:cNvPr id="13401" name="Rectangle 88"/>
              <p:cNvSpPr>
                <a:spLocks noChangeArrowheads="1"/>
              </p:cNvSpPr>
              <p:nvPr/>
            </p:nvSpPr>
            <p:spPr bwMode="auto">
              <a:xfrm>
                <a:off x="1514475" y="4565650"/>
                <a:ext cx="121828" cy="292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/>
                  <a:t>1</a:t>
                </a:r>
                <a:endParaRPr lang="en-US" sz="2400"/>
              </a:p>
            </p:txBody>
          </p:sp>
          <p:sp>
            <p:nvSpPr>
              <p:cNvPr id="13402" name="Rectangle 89"/>
              <p:cNvSpPr>
                <a:spLocks noChangeArrowheads="1"/>
              </p:cNvSpPr>
              <p:nvPr/>
            </p:nvSpPr>
            <p:spPr bwMode="auto">
              <a:xfrm>
                <a:off x="809625" y="5611813"/>
                <a:ext cx="261938" cy="420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3" name="Rectangle 90"/>
              <p:cNvSpPr>
                <a:spLocks noChangeArrowheads="1"/>
              </p:cNvSpPr>
              <p:nvPr/>
            </p:nvSpPr>
            <p:spPr bwMode="auto">
              <a:xfrm>
                <a:off x="809625" y="5621338"/>
                <a:ext cx="1651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600"/>
                  <a:t>x</a:t>
                </a:r>
                <a:endParaRPr lang="en-US" sz="2400"/>
              </a:p>
            </p:txBody>
          </p:sp>
          <p:sp>
            <p:nvSpPr>
              <p:cNvPr id="13404" name="Rectangle 91"/>
              <p:cNvSpPr>
                <a:spLocks noChangeArrowheads="1"/>
              </p:cNvSpPr>
              <p:nvPr/>
            </p:nvSpPr>
            <p:spPr bwMode="auto">
              <a:xfrm>
                <a:off x="944563" y="5768975"/>
                <a:ext cx="121828" cy="292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/>
                  <a:t>1</a:t>
                </a:r>
                <a:endParaRPr lang="en-US" sz="2400"/>
              </a:p>
            </p:txBody>
          </p:sp>
          <p:sp>
            <p:nvSpPr>
              <p:cNvPr id="13405" name="Rectangle 92"/>
              <p:cNvSpPr>
                <a:spLocks noChangeArrowheads="1"/>
              </p:cNvSpPr>
              <p:nvPr/>
            </p:nvSpPr>
            <p:spPr bwMode="auto">
              <a:xfrm>
                <a:off x="509588" y="4513263"/>
                <a:ext cx="447675" cy="46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6" name="Rectangle 93"/>
              <p:cNvSpPr>
                <a:spLocks noChangeArrowheads="1"/>
              </p:cNvSpPr>
              <p:nvPr/>
            </p:nvSpPr>
            <p:spPr bwMode="auto">
              <a:xfrm>
                <a:off x="509588" y="4522788"/>
                <a:ext cx="1651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600"/>
                  <a:t>x</a:t>
                </a:r>
                <a:endParaRPr lang="en-US" sz="2400"/>
              </a:p>
            </p:txBody>
          </p:sp>
          <p:sp>
            <p:nvSpPr>
              <p:cNvPr id="13407" name="Rectangle 94"/>
              <p:cNvSpPr>
                <a:spLocks noChangeArrowheads="1"/>
              </p:cNvSpPr>
              <p:nvPr/>
            </p:nvSpPr>
            <p:spPr bwMode="auto">
              <a:xfrm>
                <a:off x="644525" y="4670425"/>
                <a:ext cx="121828" cy="292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dirty="0"/>
                  <a:t>2</a:t>
                </a:r>
                <a:endParaRPr lang="en-US" sz="2400" dirty="0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381000" y="1219200"/>
            <a:ext cx="8534400" cy="1981200"/>
            <a:chOff x="381000" y="1219200"/>
            <a:chExt cx="8534400" cy="1981200"/>
          </a:xfrm>
        </p:grpSpPr>
        <p:sp>
          <p:nvSpPr>
            <p:cNvPr id="13319" name="Text Box 3"/>
            <p:cNvSpPr txBox="1">
              <a:spLocks noChangeArrowheads="1"/>
            </p:cNvSpPr>
            <p:nvPr/>
          </p:nvSpPr>
          <p:spPr bwMode="auto">
            <a:xfrm>
              <a:off x="4114800" y="1219200"/>
              <a:ext cx="4800600" cy="191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0988" indent="-280988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1. What is the location of F</a:t>
              </a:r>
              <a:r>
                <a:rPr lang="en-US" sz="2400" baseline="-25000" dirty="0"/>
                <a:t>R</a:t>
              </a:r>
              <a:r>
                <a:rPr lang="en-US" sz="2400" dirty="0"/>
                <a:t>, i.e., the distance d?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	A) 2 m	B) 3 m	      C) 4 m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	D) 5 m	E) 6 m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81000" y="1600200"/>
              <a:ext cx="4038600" cy="1600200"/>
              <a:chOff x="381000" y="1600200"/>
              <a:chExt cx="4038600" cy="1600200"/>
            </a:xfrm>
          </p:grpSpPr>
          <p:sp>
            <p:nvSpPr>
              <p:cNvPr id="13321" name="Rectangle 9"/>
              <p:cNvSpPr>
                <a:spLocks noChangeArrowheads="1"/>
              </p:cNvSpPr>
              <p:nvPr/>
            </p:nvSpPr>
            <p:spPr bwMode="auto">
              <a:xfrm>
                <a:off x="381000" y="1600200"/>
                <a:ext cx="4038600" cy="1600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>
                <a:off x="617538" y="2590800"/>
                <a:ext cx="1444625" cy="15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 flipV="1">
                <a:off x="1292225" y="1882775"/>
                <a:ext cx="769938" cy="708025"/>
              </a:xfrm>
              <a:prstGeom prst="line">
                <a:avLst/>
              </a:prstGeom>
              <a:noFill/>
              <a:ln w="19050">
                <a:solidFill>
                  <a:srgbClr val="0000F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1547813" y="2355850"/>
                <a:ext cx="1588" cy="222250"/>
              </a:xfrm>
              <a:prstGeom prst="line">
                <a:avLst/>
              </a:prstGeom>
              <a:noFill/>
              <a:ln w="19050">
                <a:solidFill>
                  <a:srgbClr val="0000FA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1722438" y="2195513"/>
                <a:ext cx="1588" cy="382588"/>
              </a:xfrm>
              <a:prstGeom prst="line">
                <a:avLst/>
              </a:prstGeom>
              <a:noFill/>
              <a:ln w="19050">
                <a:solidFill>
                  <a:srgbClr val="0000FA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1897063" y="2035175"/>
                <a:ext cx="1588" cy="542925"/>
              </a:xfrm>
              <a:prstGeom prst="line">
                <a:avLst/>
              </a:prstGeom>
              <a:noFill/>
              <a:ln w="19050">
                <a:solidFill>
                  <a:srgbClr val="0000FA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>
                <a:off x="2062163" y="1882775"/>
                <a:ext cx="1588" cy="695325"/>
              </a:xfrm>
              <a:prstGeom prst="line">
                <a:avLst/>
              </a:prstGeom>
              <a:noFill/>
              <a:ln w="19050">
                <a:solidFill>
                  <a:srgbClr val="0000FA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>
                <a:off x="2616200" y="2590800"/>
                <a:ext cx="1444625" cy="15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>
                <a:off x="3721100" y="1997075"/>
                <a:ext cx="1588" cy="58102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Rectangle 28"/>
              <p:cNvSpPr>
                <a:spLocks noChangeArrowheads="1"/>
              </p:cNvSpPr>
              <p:nvPr/>
            </p:nvSpPr>
            <p:spPr bwMode="auto">
              <a:xfrm>
                <a:off x="3810000" y="1671638"/>
                <a:ext cx="339725" cy="496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Rectangle 29"/>
              <p:cNvSpPr>
                <a:spLocks noChangeArrowheads="1"/>
              </p:cNvSpPr>
              <p:nvPr/>
            </p:nvSpPr>
            <p:spPr bwMode="auto">
              <a:xfrm>
                <a:off x="3810000" y="1681163"/>
                <a:ext cx="198438" cy="427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dirty="0"/>
                  <a:t>F</a:t>
                </a:r>
                <a:endParaRPr lang="en-US" sz="2400" dirty="0"/>
              </a:p>
            </p:txBody>
          </p:sp>
          <p:sp>
            <p:nvSpPr>
              <p:cNvPr id="13342" name="Rectangle 30"/>
              <p:cNvSpPr>
                <a:spLocks noChangeArrowheads="1"/>
              </p:cNvSpPr>
              <p:nvPr/>
            </p:nvSpPr>
            <p:spPr bwMode="auto">
              <a:xfrm>
                <a:off x="3952875" y="1839913"/>
                <a:ext cx="16986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dirty="0"/>
                  <a:t>R</a:t>
                </a:r>
                <a:endParaRPr lang="en-US" sz="2400" dirty="0"/>
              </a:p>
            </p:txBody>
          </p:sp>
          <p:sp>
            <p:nvSpPr>
              <p:cNvPr id="13343" name="Rectangle 31"/>
              <p:cNvSpPr>
                <a:spLocks noChangeArrowheads="1"/>
              </p:cNvSpPr>
              <p:nvPr/>
            </p:nvSpPr>
            <p:spPr bwMode="auto">
              <a:xfrm>
                <a:off x="4102100" y="2379663"/>
                <a:ext cx="268288" cy="496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Rectangle 32"/>
              <p:cNvSpPr>
                <a:spLocks noChangeArrowheads="1"/>
              </p:cNvSpPr>
              <p:nvPr/>
            </p:nvSpPr>
            <p:spPr bwMode="auto">
              <a:xfrm>
                <a:off x="4102100" y="2389188"/>
                <a:ext cx="236538" cy="427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dirty="0"/>
                  <a:t>B</a:t>
                </a:r>
                <a:endParaRPr lang="en-US" sz="2400" dirty="0"/>
              </a:p>
            </p:txBody>
          </p:sp>
          <p:sp>
            <p:nvSpPr>
              <p:cNvPr id="13345" name="Rectangle 33"/>
              <p:cNvSpPr>
                <a:spLocks noChangeArrowheads="1"/>
              </p:cNvSpPr>
              <p:nvPr/>
            </p:nvSpPr>
            <p:spPr bwMode="auto">
              <a:xfrm>
                <a:off x="2430463" y="2333625"/>
                <a:ext cx="187325" cy="498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6" name="Rectangle 34"/>
              <p:cNvSpPr>
                <a:spLocks noChangeArrowheads="1"/>
              </p:cNvSpPr>
              <p:nvPr/>
            </p:nvSpPr>
            <p:spPr bwMode="auto">
              <a:xfrm>
                <a:off x="2401708" y="2304481"/>
                <a:ext cx="257175" cy="427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dirty="0"/>
                  <a:t>A</a:t>
                </a:r>
                <a:endParaRPr lang="en-US" sz="2400" dirty="0"/>
              </a:p>
            </p:txBody>
          </p:sp>
          <p:sp>
            <p:nvSpPr>
              <p:cNvPr id="13347" name="Line 35"/>
              <p:cNvSpPr>
                <a:spLocks noChangeShapeType="1"/>
              </p:cNvSpPr>
              <p:nvPr/>
            </p:nvSpPr>
            <p:spPr bwMode="auto">
              <a:xfrm>
                <a:off x="2605088" y="2590800"/>
                <a:ext cx="1588" cy="2270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8" name="Line 36"/>
              <p:cNvSpPr>
                <a:spLocks noChangeShapeType="1"/>
              </p:cNvSpPr>
              <p:nvPr/>
            </p:nvSpPr>
            <p:spPr bwMode="auto">
              <a:xfrm>
                <a:off x="3722688" y="2619375"/>
                <a:ext cx="1588" cy="2270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9" name="Line 37"/>
              <p:cNvSpPr>
                <a:spLocks noChangeShapeType="1"/>
              </p:cNvSpPr>
              <p:nvPr/>
            </p:nvSpPr>
            <p:spPr bwMode="auto">
              <a:xfrm>
                <a:off x="2625725" y="2705100"/>
                <a:ext cx="3683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0" name="Line 38"/>
              <p:cNvSpPr>
                <a:spLocks noChangeShapeType="1"/>
              </p:cNvSpPr>
              <p:nvPr/>
            </p:nvSpPr>
            <p:spPr bwMode="auto">
              <a:xfrm flipV="1">
                <a:off x="2616200" y="2633663"/>
                <a:ext cx="142875" cy="714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1" name="Line 39"/>
              <p:cNvSpPr>
                <a:spLocks noChangeShapeType="1"/>
              </p:cNvSpPr>
              <p:nvPr/>
            </p:nvSpPr>
            <p:spPr bwMode="auto">
              <a:xfrm>
                <a:off x="2616200" y="2705100"/>
                <a:ext cx="1428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Rectangle 40"/>
              <p:cNvSpPr>
                <a:spLocks noChangeArrowheads="1"/>
              </p:cNvSpPr>
              <p:nvPr/>
            </p:nvSpPr>
            <p:spPr bwMode="auto">
              <a:xfrm>
                <a:off x="3108325" y="2619375"/>
                <a:ext cx="134938" cy="498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Rectangle 41"/>
              <p:cNvSpPr>
                <a:spLocks noChangeArrowheads="1"/>
              </p:cNvSpPr>
              <p:nvPr/>
            </p:nvSpPr>
            <p:spPr bwMode="auto">
              <a:xfrm>
                <a:off x="3108325" y="2628900"/>
                <a:ext cx="177800" cy="427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/>
                  <a:t>d</a:t>
                </a:r>
                <a:endParaRPr lang="en-US" sz="2400"/>
              </a:p>
            </p:txBody>
          </p:sp>
          <p:sp>
            <p:nvSpPr>
              <p:cNvPr id="13354" name="Line 42"/>
              <p:cNvSpPr>
                <a:spLocks noChangeShapeType="1"/>
              </p:cNvSpPr>
              <p:nvPr/>
            </p:nvSpPr>
            <p:spPr bwMode="auto">
              <a:xfrm>
                <a:off x="3292475" y="2719388"/>
                <a:ext cx="4191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Line 43"/>
              <p:cNvSpPr>
                <a:spLocks noChangeShapeType="1"/>
              </p:cNvSpPr>
              <p:nvPr/>
            </p:nvSpPr>
            <p:spPr bwMode="auto">
              <a:xfrm flipH="1">
                <a:off x="3579813" y="2719388"/>
                <a:ext cx="142875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6" name="Line 44"/>
              <p:cNvSpPr>
                <a:spLocks noChangeShapeType="1"/>
              </p:cNvSpPr>
              <p:nvPr/>
            </p:nvSpPr>
            <p:spPr bwMode="auto">
              <a:xfrm flipH="1" flipV="1">
                <a:off x="3579813" y="2647950"/>
                <a:ext cx="142875" cy="714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7" name="Rectangle 45"/>
              <p:cNvSpPr>
                <a:spLocks noChangeArrowheads="1"/>
              </p:cNvSpPr>
              <p:nvPr/>
            </p:nvSpPr>
            <p:spPr bwMode="auto">
              <a:xfrm>
                <a:off x="2124075" y="2293938"/>
                <a:ext cx="215900" cy="498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8" name="Rectangle 46"/>
              <p:cNvSpPr>
                <a:spLocks noChangeArrowheads="1"/>
              </p:cNvSpPr>
              <p:nvPr/>
            </p:nvSpPr>
            <p:spPr bwMode="auto">
              <a:xfrm>
                <a:off x="2124075" y="2303463"/>
                <a:ext cx="236538" cy="427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dirty="0"/>
                  <a:t>B</a:t>
                </a:r>
                <a:endParaRPr lang="en-US" sz="2400" dirty="0"/>
              </a:p>
            </p:txBody>
          </p:sp>
          <p:sp>
            <p:nvSpPr>
              <p:cNvPr id="13359" name="Rectangle 47"/>
              <p:cNvSpPr>
                <a:spLocks noChangeArrowheads="1"/>
              </p:cNvSpPr>
              <p:nvPr/>
            </p:nvSpPr>
            <p:spPr bwMode="auto">
              <a:xfrm>
                <a:off x="431800" y="2181225"/>
                <a:ext cx="187325" cy="412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0" name="Rectangle 48"/>
              <p:cNvSpPr>
                <a:spLocks noChangeArrowheads="1"/>
              </p:cNvSpPr>
              <p:nvPr/>
            </p:nvSpPr>
            <p:spPr bwMode="auto">
              <a:xfrm>
                <a:off x="431800" y="2190750"/>
                <a:ext cx="257175" cy="427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dirty="0"/>
                  <a:t>A</a:t>
                </a:r>
                <a:endParaRPr lang="en-US" sz="2400" dirty="0"/>
              </a:p>
            </p:txBody>
          </p:sp>
          <p:sp>
            <p:nvSpPr>
              <p:cNvPr id="13361" name="Line 49"/>
              <p:cNvSpPr>
                <a:spLocks noChangeShapeType="1"/>
              </p:cNvSpPr>
              <p:nvPr/>
            </p:nvSpPr>
            <p:spPr bwMode="auto">
              <a:xfrm>
                <a:off x="596900" y="2705100"/>
                <a:ext cx="1588" cy="2397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2" name="Line 50"/>
              <p:cNvSpPr>
                <a:spLocks noChangeShapeType="1"/>
              </p:cNvSpPr>
              <p:nvPr/>
            </p:nvSpPr>
            <p:spPr bwMode="auto">
              <a:xfrm>
                <a:off x="1333500" y="2690813"/>
                <a:ext cx="1588" cy="241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3" name="Line 51"/>
              <p:cNvSpPr>
                <a:spLocks noChangeShapeType="1"/>
              </p:cNvSpPr>
              <p:nvPr/>
            </p:nvSpPr>
            <p:spPr bwMode="auto">
              <a:xfrm>
                <a:off x="2062163" y="2690813"/>
                <a:ext cx="1588" cy="241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Rectangle 52"/>
              <p:cNvSpPr>
                <a:spLocks noChangeArrowheads="1"/>
              </p:cNvSpPr>
              <p:nvPr/>
            </p:nvSpPr>
            <p:spPr bwMode="auto">
              <a:xfrm>
                <a:off x="811213" y="2774950"/>
                <a:ext cx="431800" cy="357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Rectangle 53"/>
              <p:cNvSpPr>
                <a:spLocks noChangeArrowheads="1"/>
              </p:cNvSpPr>
              <p:nvPr/>
            </p:nvSpPr>
            <p:spPr bwMode="auto">
              <a:xfrm>
                <a:off x="811213" y="2778125"/>
                <a:ext cx="485775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3 m</a:t>
                </a:r>
                <a:endParaRPr lang="en-US" sz="2400" dirty="0"/>
              </a:p>
            </p:txBody>
          </p:sp>
          <p:sp>
            <p:nvSpPr>
              <p:cNvPr id="13366" name="Rectangle 54"/>
              <p:cNvSpPr>
                <a:spLocks noChangeArrowheads="1"/>
              </p:cNvSpPr>
              <p:nvPr/>
            </p:nvSpPr>
            <p:spPr bwMode="auto">
              <a:xfrm>
                <a:off x="1498600" y="2774950"/>
                <a:ext cx="431800" cy="357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7" name="Rectangle 55"/>
              <p:cNvSpPr>
                <a:spLocks noChangeArrowheads="1"/>
              </p:cNvSpPr>
              <p:nvPr/>
            </p:nvSpPr>
            <p:spPr bwMode="auto">
              <a:xfrm>
                <a:off x="1498600" y="2778125"/>
                <a:ext cx="485775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500" dirty="0"/>
                  <a:t>3 m</a:t>
                </a:r>
                <a:endParaRPr lang="en-US" sz="2400" dirty="0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28650" y="261258"/>
            <a:ext cx="7886700" cy="762000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CONCEPT 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533400" y="4038600"/>
            <a:ext cx="8382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sz="2400" dirty="0"/>
              <a:t>The distributed loading can be divided into </a:t>
            </a:r>
            <a:r>
              <a:rPr lang="en-US" sz="2400" dirty="0" smtClean="0"/>
              <a:t>two </a:t>
            </a:r>
            <a:r>
              <a:rPr lang="en-US" sz="2400" dirty="0" smtClean="0"/>
              <a:t>parts--two </a:t>
            </a:r>
            <a:r>
              <a:rPr lang="en-US" sz="2400" dirty="0"/>
              <a:t>triangular </a:t>
            </a:r>
            <a:r>
              <a:rPr lang="en-US" sz="2400" dirty="0" smtClean="0"/>
              <a:t>loads.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2) Find F</a:t>
            </a:r>
            <a:r>
              <a:rPr lang="en-US" sz="2400" baseline="-25000" dirty="0"/>
              <a:t>R</a:t>
            </a:r>
            <a:r>
              <a:rPr lang="en-US" sz="2400" dirty="0"/>
              <a:t> and its location for each of these </a:t>
            </a:r>
            <a:r>
              <a:rPr lang="en-US" sz="2400" dirty="0" smtClean="0"/>
              <a:t>distributed </a:t>
            </a:r>
            <a:r>
              <a:rPr lang="en-US" sz="2400" dirty="0"/>
              <a:t>loads.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3) Determine the overall F</a:t>
            </a:r>
            <a:r>
              <a:rPr lang="en-US" sz="2400" baseline="-25000" dirty="0"/>
              <a:t>R</a:t>
            </a:r>
            <a:r>
              <a:rPr lang="en-US" sz="2400" dirty="0"/>
              <a:t> of the </a:t>
            </a:r>
            <a:r>
              <a:rPr lang="en-US" sz="2400" dirty="0" smtClean="0"/>
              <a:t>point </a:t>
            </a:r>
            <a:r>
              <a:rPr lang="en-US" sz="2400" dirty="0"/>
              <a:t>loadings and couple </a:t>
            </a:r>
            <a:r>
              <a:rPr lang="en-US" sz="2400" dirty="0" smtClean="0"/>
              <a:t>moment </a:t>
            </a:r>
            <a:r>
              <a:rPr lang="en-US" sz="2400" dirty="0"/>
              <a:t>at point O.</a:t>
            </a:r>
          </a:p>
        </p:txBody>
      </p:sp>
      <p:sp>
        <p:nvSpPr>
          <p:cNvPr id="14343" name="Text Box 3"/>
          <p:cNvSpPr txBox="1">
            <a:spLocks noChangeArrowheads="1"/>
          </p:cNvSpPr>
          <p:nvPr/>
        </p:nvSpPr>
        <p:spPr bwMode="auto">
          <a:xfrm>
            <a:off x="4746266" y="1198494"/>
            <a:ext cx="3657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Given</a:t>
            </a:r>
            <a:r>
              <a:rPr lang="en-US" sz="2400" dirty="0">
                <a:solidFill>
                  <a:srgbClr val="990033"/>
                </a:solidFill>
              </a:rPr>
              <a:t>:</a:t>
            </a:r>
            <a:r>
              <a:rPr lang="en-US" sz="2400" dirty="0"/>
              <a:t>	The </a:t>
            </a:r>
            <a:r>
              <a:rPr lang="en-US" sz="2400" dirty="0" smtClean="0"/>
              <a:t>distributed</a:t>
            </a:r>
            <a:br>
              <a:rPr lang="en-US" sz="2400" dirty="0" smtClean="0"/>
            </a:br>
            <a:r>
              <a:rPr lang="en-US" sz="2400" dirty="0" smtClean="0"/>
              <a:t>	 loading </a:t>
            </a:r>
            <a:r>
              <a:rPr lang="en-US" sz="2400" dirty="0"/>
              <a:t>on </a:t>
            </a:r>
            <a:r>
              <a:rPr lang="en-US" sz="2400" dirty="0" smtClean="0"/>
              <a:t>the beam</a:t>
            </a:r>
            <a:br>
              <a:rPr lang="en-US" sz="2400" dirty="0" smtClean="0"/>
            </a:br>
            <a:r>
              <a:rPr lang="en-US" sz="2400" dirty="0" smtClean="0"/>
              <a:t>	 </a:t>
            </a:r>
            <a:r>
              <a:rPr lang="en-US" sz="2400" dirty="0"/>
              <a:t>as shown.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Find</a:t>
            </a:r>
            <a:r>
              <a:rPr lang="en-US" sz="2400" dirty="0">
                <a:solidFill>
                  <a:srgbClr val="990033"/>
                </a:solidFill>
              </a:rPr>
              <a:t>:</a:t>
            </a:r>
            <a:r>
              <a:rPr lang="en-US" sz="2400" dirty="0"/>
              <a:t>	The equivalent force  	and </a:t>
            </a:r>
            <a:r>
              <a:rPr lang="en-US" sz="2400" dirty="0" smtClean="0"/>
              <a:t>couple moment </a:t>
            </a:r>
            <a:br>
              <a:rPr lang="en-US" sz="2400" dirty="0" smtClean="0"/>
            </a:br>
            <a:r>
              <a:rPr lang="en-US" sz="2400" dirty="0" smtClean="0"/>
              <a:t>            acting at point O.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Plan</a:t>
            </a:r>
            <a:r>
              <a:rPr lang="en-US" sz="2400" b="1" dirty="0" smtClean="0">
                <a:solidFill>
                  <a:srgbClr val="990033"/>
                </a:solidFill>
              </a:rPr>
              <a:t>:</a:t>
            </a:r>
            <a:endParaRPr lang="en-US" sz="2400" b="1" u="sng" dirty="0">
              <a:solidFill>
                <a:srgbClr val="99003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GROUP  PROBLEM  SOLVING</a:t>
            </a:r>
            <a:endParaRPr lang="en-US" dirty="0" smtClean="0"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134" y="1459264"/>
            <a:ext cx="4212866" cy="211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8923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75" name="Group 38"/>
          <p:cNvGrpSpPr>
            <a:grpSpLocks/>
          </p:cNvGrpSpPr>
          <p:nvPr/>
        </p:nvGrpSpPr>
        <p:grpSpPr bwMode="auto">
          <a:xfrm>
            <a:off x="381000" y="3258918"/>
            <a:ext cx="8763000" cy="1347788"/>
            <a:chOff x="240" y="1878"/>
            <a:chExt cx="5520" cy="8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7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0" y="1878"/>
                  <a:ext cx="5520" cy="8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r>
                    <a:rPr lang="en-US" sz="2400" dirty="0" smtClean="0"/>
                    <a:t>For the left triangular loading of height </a:t>
                  </a:r>
                  <a:r>
                    <a:rPr lang="en-US" sz="2400" dirty="0"/>
                    <a:t>6</a:t>
                  </a:r>
                  <a:r>
                    <a:rPr lang="en-US" sz="2400" dirty="0" smtClean="0"/>
                    <a:t> </a:t>
                  </a:r>
                  <a:r>
                    <a:rPr lang="en-US" sz="2400" dirty="0" err="1" smtClean="0"/>
                    <a:t>kN</a:t>
                  </a:r>
                  <a:r>
                    <a:rPr lang="en-US" sz="2400" dirty="0" smtClean="0"/>
                    <a:t>/m </a:t>
                  </a:r>
                  <a:r>
                    <a:rPr lang="en-US" sz="2400" dirty="0"/>
                    <a:t>and width </a:t>
                  </a:r>
                  <a:r>
                    <a:rPr lang="en-US" sz="2400" dirty="0" smtClean="0"/>
                    <a:t>7.5 m, </a:t>
                  </a:r>
                  <a:endParaRPr lang="en-US" sz="2400" dirty="0"/>
                </a:p>
                <a:p>
                  <a:pPr eaLnBrk="1" hangingPunct="1">
                    <a:spcBef>
                      <a:spcPct val="20000"/>
                    </a:spcBef>
                  </a:pPr>
                  <a:r>
                    <a:rPr lang="en-US" sz="2400" dirty="0" smtClean="0"/>
                    <a:t>F</a:t>
                  </a:r>
                  <a:r>
                    <a:rPr lang="en-US" sz="2400" baseline="-25000" dirty="0" smtClean="0"/>
                    <a:t>R1</a:t>
                  </a:r>
                  <a:r>
                    <a:rPr lang="en-US" sz="2400" dirty="0" smtClean="0"/>
                    <a:t>  </a:t>
                  </a:r>
                  <a:r>
                    <a:rPr lang="en-US" sz="2400" dirty="0"/>
                    <a:t>=   (0.5) </a:t>
                  </a:r>
                  <a:r>
                    <a:rPr lang="en-US" sz="2400" dirty="0" smtClean="0"/>
                    <a:t>(</a:t>
                  </a:r>
                  <a:r>
                    <a:rPr lang="en-US" sz="2400" dirty="0"/>
                    <a:t>6</a:t>
                  </a:r>
                  <a:r>
                    <a:rPr lang="en-US" sz="2400" dirty="0" smtClean="0"/>
                    <a:t>) (7.5)   </a:t>
                  </a:r>
                  <a:r>
                    <a:rPr lang="en-US" sz="2400" dirty="0"/>
                    <a:t>=   </a:t>
                  </a:r>
                  <a:r>
                    <a:rPr lang="en-US" sz="2400" dirty="0" smtClean="0">
                      <a:solidFill>
                        <a:srgbClr val="0000FA"/>
                      </a:solidFill>
                    </a:rPr>
                    <a:t>22.5  </a:t>
                  </a:r>
                  <a:r>
                    <a:rPr lang="en-US" sz="2400" dirty="0" err="1" smtClean="0">
                      <a:solidFill>
                        <a:srgbClr val="0000FA"/>
                      </a:solidFill>
                    </a:rPr>
                    <a:t>kN</a:t>
                  </a:r>
                  <a:endParaRPr lang="en-US" sz="2400" dirty="0">
                    <a:solidFill>
                      <a:srgbClr val="0000FA"/>
                    </a:solidFill>
                  </a:endParaRPr>
                </a:p>
                <a:p>
                  <a:pPr eaLnBrk="1" hangingPunct="1">
                    <a:spcBef>
                      <a:spcPct val="20000"/>
                    </a:spcBef>
                  </a:pPr>
                  <a:r>
                    <a:rPr lang="en-US" sz="2400" dirty="0"/>
                    <a:t>and its line of action is at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 dirty="0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 dirty="0">
                                  <a:latin typeface="Cambria Math"/>
                                  <a:cs typeface="Times New Roman" pitchFamily="18" charset="0"/>
                                  <a:sym typeface="Symbol" pitchFamily="18" charset="2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/>
                                  <a:cs typeface="Times New Roman" pitchFamily="18" charset="0"/>
                                  <a:sym typeface="Symbol" pitchFamily="18" charset="2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1</m:t>
                          </m:r>
                        </m:sub>
                      </m:sSub>
                      <m:r>
                        <a:rPr lang="en-US" sz="2400" i="1" dirty="0">
                          <a:latin typeface="Cambria Math"/>
                          <a:cs typeface="Times New Roman" pitchFamily="18" charset="0"/>
                          <a:sym typeface="Symbol" pitchFamily="18" charset="2"/>
                        </a:rPr>
                        <m:t> </m:t>
                      </m:r>
                    </m:oMath>
                  </a14:m>
                  <a:r>
                    <a:rPr lang="en-US" sz="2400" dirty="0"/>
                    <a:t>= </a:t>
                  </a:r>
                  <a:r>
                    <a:rPr lang="en-US" sz="2400" dirty="0" smtClean="0">
                      <a:cs typeface="Times New Roman" pitchFamily="18" charset="0"/>
                      <a:sym typeface="Symbol" pitchFamily="18" charset="2"/>
                    </a:rPr>
                    <a:t>(2/3)(7.5) = </a:t>
                  </a:r>
                  <a:r>
                    <a:rPr lang="en-US" sz="2400" dirty="0" smtClean="0">
                      <a:solidFill>
                        <a:srgbClr val="0000FA"/>
                      </a:solidFill>
                      <a:sym typeface="Symbol" pitchFamily="18" charset="2"/>
                    </a:rPr>
                    <a:t>5</a:t>
                  </a:r>
                  <a:r>
                    <a:rPr lang="en-US" sz="2400" dirty="0" smtClean="0">
                      <a:solidFill>
                        <a:srgbClr val="0000FA"/>
                      </a:solidFill>
                    </a:rPr>
                    <a:t> m  </a:t>
                  </a:r>
                  <a:r>
                    <a:rPr lang="en-US" sz="2400" dirty="0">
                      <a:solidFill>
                        <a:srgbClr val="0000FA"/>
                      </a:solidFill>
                    </a:rPr>
                    <a:t>from  </a:t>
                  </a:r>
                  <a:r>
                    <a:rPr lang="en-US" sz="2400" dirty="0" smtClean="0">
                      <a:solidFill>
                        <a:srgbClr val="0000FA"/>
                      </a:solidFill>
                    </a:rPr>
                    <a:t>O</a:t>
                  </a:r>
                  <a:endParaRPr lang="en-US" sz="2400" dirty="0">
                    <a:solidFill>
                      <a:srgbClr val="0000FA"/>
                    </a:solidFill>
                  </a:endParaRPr>
                </a:p>
              </p:txBody>
            </p:sp>
          </mc:Choice>
          <mc:Fallback xmlns="">
            <p:sp>
              <p:nvSpPr>
                <p:cNvPr id="15377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0" y="1878"/>
                  <a:ext cx="5520" cy="84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113" t="-3620" b="-9502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379" name="Rectangle 26"/>
            <p:cNvSpPr>
              <a:spLocks noChangeArrowheads="1"/>
            </p:cNvSpPr>
            <p:nvPr/>
          </p:nvSpPr>
          <p:spPr bwMode="auto">
            <a:xfrm>
              <a:off x="2421" y="2381"/>
              <a:ext cx="19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370" name="Text Box 6"/>
              <p:cNvSpPr txBox="1">
                <a:spLocks noChangeArrowheads="1"/>
              </p:cNvSpPr>
              <p:nvPr/>
            </p:nvSpPr>
            <p:spPr bwMode="auto">
              <a:xfrm>
                <a:off x="457200" y="4879122"/>
                <a:ext cx="8763000" cy="1347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/>
                  <a:t>For the </a:t>
                </a:r>
                <a:r>
                  <a:rPr lang="en-US" sz="2400" dirty="0" smtClean="0"/>
                  <a:t>right </a:t>
                </a:r>
                <a:r>
                  <a:rPr lang="en-US" sz="2400" dirty="0"/>
                  <a:t>triangular loading of height 6 </a:t>
                </a:r>
                <a:r>
                  <a:rPr lang="en-US" sz="2400" dirty="0" err="1"/>
                  <a:t>kN</a:t>
                </a:r>
                <a:r>
                  <a:rPr lang="en-US" sz="2400" dirty="0"/>
                  <a:t>/m and width </a:t>
                </a:r>
                <a:r>
                  <a:rPr lang="en-US" sz="2400" dirty="0" smtClean="0"/>
                  <a:t>4.5 </a:t>
                </a:r>
                <a:r>
                  <a:rPr lang="en-US" sz="2400" dirty="0"/>
                  <a:t>m, 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/>
                  <a:t>F</a:t>
                </a:r>
                <a:r>
                  <a:rPr lang="en-US" sz="2400" baseline="-25000" dirty="0"/>
                  <a:t>R2</a:t>
                </a:r>
                <a:r>
                  <a:rPr lang="en-US" sz="2400" dirty="0"/>
                  <a:t>  =   (0.5) (6) </a:t>
                </a:r>
                <a:r>
                  <a:rPr lang="en-US" sz="2400" dirty="0" smtClean="0"/>
                  <a:t>(4.5</a:t>
                </a:r>
                <a:r>
                  <a:rPr lang="en-US" sz="2400" dirty="0"/>
                  <a:t>)   =   </a:t>
                </a:r>
                <a:r>
                  <a:rPr lang="en-US" sz="2400" dirty="0" smtClean="0">
                    <a:solidFill>
                      <a:srgbClr val="0000FA"/>
                    </a:solidFill>
                  </a:rPr>
                  <a:t>13.5  </a:t>
                </a:r>
                <a:r>
                  <a:rPr lang="en-US" sz="2400" dirty="0" err="1">
                    <a:solidFill>
                      <a:srgbClr val="0000FA"/>
                    </a:solidFill>
                  </a:rPr>
                  <a:t>kN</a:t>
                </a:r>
                <a:endParaRPr lang="en-US" sz="2400" dirty="0">
                  <a:solidFill>
                    <a:srgbClr val="0000FA"/>
                  </a:solidFill>
                </a:endParaRP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/>
                  <a:t>and its line of action is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400" i="1" dirty="0">
                                <a:latin typeface="Cambria Math"/>
                                <a:cs typeface="Times New Roman" pitchFamily="18" charset="0"/>
                                <a:sym typeface="Symbol" pitchFamily="18" charset="2"/>
                              </a:rPr>
                            </m:ctrlPr>
                          </m:accPr>
                          <m:e>
                            <m:r>
                              <a:rPr lang="en-US" sz="2400" i="1" dirty="0">
                                <a:latin typeface="Cambria Math"/>
                                <a:cs typeface="Times New Roman" pitchFamily="18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400" i="1" dirty="0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2</m:t>
                        </m:r>
                      </m:sub>
                    </m:sSub>
                    <m:r>
                      <a:rPr lang="en-US" sz="2400" i="1" dirty="0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:r>
                  <a:rPr lang="en-US" sz="2400" dirty="0" smtClean="0"/>
                  <a:t>7.5 + </a:t>
                </a:r>
                <a:r>
                  <a:rPr lang="en-US" sz="2400" dirty="0" smtClean="0">
                    <a:cs typeface="Times New Roman" pitchFamily="18" charset="0"/>
                    <a:sym typeface="Symbol" pitchFamily="18" charset="2"/>
                  </a:rPr>
                  <a:t>(1/3)(4.5</a:t>
                </a:r>
                <a:r>
                  <a:rPr lang="en-US" sz="2400" dirty="0">
                    <a:cs typeface="Times New Roman" pitchFamily="18" charset="0"/>
                    <a:sym typeface="Symbol" pitchFamily="18" charset="2"/>
                  </a:rPr>
                  <a:t>) = </a:t>
                </a:r>
                <a:r>
                  <a:rPr lang="en-US" sz="2400" dirty="0" smtClean="0">
                    <a:solidFill>
                      <a:srgbClr val="0000FA"/>
                    </a:solidFill>
                    <a:sym typeface="Symbol" pitchFamily="18" charset="2"/>
                  </a:rPr>
                  <a:t>9</a:t>
                </a:r>
                <a:r>
                  <a:rPr lang="en-US" sz="2400" dirty="0" smtClean="0">
                    <a:solidFill>
                      <a:srgbClr val="0000FA"/>
                    </a:solidFill>
                  </a:rPr>
                  <a:t> </a:t>
                </a:r>
                <a:r>
                  <a:rPr lang="en-US" sz="2400" dirty="0">
                    <a:solidFill>
                      <a:srgbClr val="0000FA"/>
                    </a:solidFill>
                  </a:rPr>
                  <a:t>m  from  </a:t>
                </a:r>
                <a:r>
                  <a:rPr lang="en-US" sz="2400" dirty="0" smtClean="0">
                    <a:solidFill>
                      <a:srgbClr val="0000FA"/>
                    </a:solidFill>
                  </a:rPr>
                  <a:t>O</a:t>
                </a:r>
                <a:endParaRPr lang="en-US" sz="2400" dirty="0">
                  <a:solidFill>
                    <a:srgbClr val="0000FA"/>
                  </a:solidFill>
                </a:endParaRPr>
              </a:p>
            </p:txBody>
          </p:sp>
        </mc:Choice>
        <mc:Fallback xmlns="">
          <p:sp>
            <p:nvSpPr>
              <p:cNvPr id="1537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879122"/>
                <a:ext cx="8763000" cy="1347788"/>
              </a:xfrm>
              <a:prstGeom prst="rect">
                <a:avLst/>
              </a:prstGeom>
              <a:blipFill rotWithShape="0">
                <a:blip r:embed="rId4"/>
                <a:stretch>
                  <a:fillRect l="-1043" t="-3620" b="-95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191683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606839" y="1071815"/>
            <a:ext cx="4093554" cy="2050895"/>
            <a:chOff x="1606839" y="1071815"/>
            <a:chExt cx="4093554" cy="205089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06839" y="1071815"/>
              <a:ext cx="4093554" cy="2050895"/>
            </a:xfrm>
            <a:prstGeom prst="rect">
              <a:avLst/>
            </a:prstGeom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3289738" y="1492469"/>
              <a:ext cx="0" cy="604793"/>
            </a:xfrm>
            <a:prstGeom prst="straightConnector1">
              <a:avLst/>
            </a:prstGeom>
            <a:ln w="38100">
              <a:solidFill>
                <a:srgbClr val="0000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4377559" y="1608083"/>
              <a:ext cx="5255" cy="471010"/>
            </a:xfrm>
            <a:prstGeom prst="straightConnector1">
              <a:avLst/>
            </a:prstGeom>
            <a:ln w="38100">
              <a:solidFill>
                <a:srgbClr val="0000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912883" y="1229710"/>
              <a:ext cx="0" cy="7147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923393" y="1813851"/>
              <a:ext cx="136634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912883" y="1563839"/>
              <a:ext cx="24646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3060348" y="1176745"/>
              <a:ext cx="45878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00FA"/>
                  </a:solidFill>
                </a:rPr>
                <a:t>F</a:t>
              </a:r>
              <a:r>
                <a:rPr lang="en-US" sz="1600" baseline="-25000" dirty="0" smtClean="0">
                  <a:solidFill>
                    <a:srgbClr val="0000FA"/>
                  </a:solidFill>
                </a:rPr>
                <a:t>R1</a:t>
              </a:r>
              <a:endParaRPr lang="en-US" sz="1600" dirty="0">
                <a:solidFill>
                  <a:srgbClr val="0000FA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426693" y="1417785"/>
              <a:ext cx="45878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00FA"/>
                  </a:solidFill>
                </a:rPr>
                <a:t>F</a:t>
              </a:r>
              <a:r>
                <a:rPr lang="en-US" sz="1600" baseline="-25000" dirty="0" smtClean="0">
                  <a:solidFill>
                    <a:srgbClr val="0000FA"/>
                  </a:solidFill>
                </a:rPr>
                <a:t>R2</a:t>
              </a:r>
              <a:endParaRPr lang="en-US" sz="1600" dirty="0">
                <a:solidFill>
                  <a:srgbClr val="0000FA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31810" y="1289028"/>
              <a:ext cx="4988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00FA"/>
                  </a:solidFill>
                  <a:sym typeface="Symbol" pitchFamily="18" charset="2"/>
                </a:rPr>
                <a:t>9</a:t>
              </a:r>
              <a:r>
                <a:rPr lang="en-US" sz="1600" dirty="0" smtClean="0">
                  <a:solidFill>
                    <a:srgbClr val="0000FA"/>
                  </a:solidFill>
                </a:rPr>
                <a:t> </a:t>
              </a:r>
              <a:r>
                <a:rPr lang="en-US" sz="1600" dirty="0">
                  <a:solidFill>
                    <a:srgbClr val="0000FA"/>
                  </a:solidFill>
                </a:rPr>
                <a:t>m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40900" y="1554492"/>
              <a:ext cx="4988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00FA"/>
                  </a:solidFill>
                  <a:sym typeface="Symbol" pitchFamily="18" charset="2"/>
                </a:rPr>
                <a:t>5</a:t>
              </a:r>
              <a:r>
                <a:rPr lang="en-US" sz="1600" dirty="0">
                  <a:solidFill>
                    <a:srgbClr val="0000FA"/>
                  </a:solidFill>
                </a:rPr>
                <a:t>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5227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6971" y="4390104"/>
            <a:ext cx="7869675" cy="1595092"/>
            <a:chOff x="609600" y="3048000"/>
            <a:chExt cx="7869675" cy="1595092"/>
          </a:xfrm>
        </p:grpSpPr>
        <p:sp>
          <p:nvSpPr>
            <p:cNvPr id="16396" name="Text Box 7"/>
            <p:cNvSpPr txBox="1">
              <a:spLocks noChangeArrowheads="1"/>
            </p:cNvSpPr>
            <p:nvPr/>
          </p:nvSpPr>
          <p:spPr bwMode="auto">
            <a:xfrm>
              <a:off x="609600" y="3048000"/>
              <a:ext cx="7869675" cy="98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sz="2400" dirty="0" smtClean="0"/>
                <a:t>The couple moment at point O will be</a:t>
              </a:r>
              <a:endParaRPr lang="en-US" sz="2400" dirty="0">
                <a:solidFill>
                  <a:srgbClr val="0000FA"/>
                </a:solidFill>
              </a:endParaRPr>
            </a:p>
            <a:p>
              <a:pPr eaLnBrk="1" hangingPunct="1">
                <a:spcBef>
                  <a:spcPts val="1200"/>
                </a:spcBef>
                <a:buFont typeface="Symbol" pitchFamily="18" charset="2"/>
                <a:buNone/>
              </a:pPr>
              <a:r>
                <a:rPr lang="en-US" sz="2400" dirty="0">
                  <a:sym typeface="Symbol" pitchFamily="18" charset="2"/>
                </a:rPr>
                <a:t>  +  </a:t>
              </a:r>
              <a:r>
                <a:rPr lang="en-US" sz="2400" dirty="0" smtClean="0">
                  <a:sym typeface="Symbol" pitchFamily="18" charset="2"/>
                </a:rPr>
                <a:t>M</a:t>
              </a:r>
              <a:r>
                <a:rPr lang="en-US" sz="2400" baseline="-25000" dirty="0" smtClean="0">
                  <a:sym typeface="Symbol" pitchFamily="18" charset="2"/>
                </a:rPr>
                <a:t>RO</a:t>
              </a:r>
              <a:r>
                <a:rPr lang="en-US" sz="2400" dirty="0" smtClean="0">
                  <a:sym typeface="Symbol" pitchFamily="18" charset="2"/>
                </a:rPr>
                <a:t>= 500 + 5 (22.5) +9 (13.5) + 12 (15) </a:t>
              </a:r>
              <a:r>
                <a:rPr lang="en-US" sz="2400" dirty="0">
                  <a:sym typeface="Symbol" pitchFamily="18" charset="2"/>
                </a:rPr>
                <a:t>= </a:t>
              </a:r>
              <a:r>
                <a:rPr lang="en-US" sz="2400" u="sng" dirty="0" smtClean="0">
                  <a:solidFill>
                    <a:srgbClr val="0000FA"/>
                  </a:solidFill>
                  <a:sym typeface="Symbol" pitchFamily="18" charset="2"/>
                </a:rPr>
                <a:t>914 </a:t>
              </a:r>
              <a:r>
                <a:rPr lang="en-US" sz="2400" u="sng" dirty="0" err="1" smtClean="0">
                  <a:solidFill>
                    <a:srgbClr val="0000FA"/>
                  </a:solidFill>
                  <a:sym typeface="Symbol" pitchFamily="18" charset="2"/>
                </a:rPr>
                <a:t>kN</a:t>
              </a:r>
              <a:r>
                <a:rPr lang="en-US" sz="2400" u="sng" dirty="0" err="1" smtClean="0">
                  <a:solidFill>
                    <a:srgbClr val="0000FA"/>
                  </a:solidFill>
                  <a:cs typeface="Times New Roman" pitchFamily="18" charset="0"/>
                  <a:sym typeface="Symbol"/>
                </a:rPr>
                <a:t></a:t>
              </a:r>
              <a:r>
                <a:rPr lang="en-US" sz="2400" u="sng" dirty="0" err="1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m</a:t>
              </a:r>
              <a:endParaRPr lang="en-US" sz="2400" u="sng" dirty="0">
                <a:solidFill>
                  <a:srgbClr val="0000FA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6395" name="Arc 14"/>
            <p:cNvSpPr>
              <a:spLocks/>
            </p:cNvSpPr>
            <p:nvPr/>
          </p:nvSpPr>
          <p:spPr bwMode="auto">
            <a:xfrm rot="13837604">
              <a:off x="842963" y="3950148"/>
              <a:ext cx="1066800" cy="319088"/>
            </a:xfrm>
            <a:custGeom>
              <a:avLst/>
              <a:gdLst>
                <a:gd name="T0" fmla="*/ 0 w 21600"/>
                <a:gd name="T1" fmla="*/ 0 h 14171"/>
                <a:gd name="T2" fmla="*/ 0 w 21600"/>
                <a:gd name="T3" fmla="*/ 0 h 14171"/>
                <a:gd name="T4" fmla="*/ 0 w 21600"/>
                <a:gd name="T5" fmla="*/ 0 h 141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4171"/>
                <a:gd name="T11" fmla="*/ 21600 w 21600"/>
                <a:gd name="T12" fmla="*/ 14171 h 141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4171" fill="none" extrusionOk="0">
                  <a:moveTo>
                    <a:pt x="16301" y="0"/>
                  </a:moveTo>
                  <a:cubicBezTo>
                    <a:pt x="19718" y="3930"/>
                    <a:pt x="21600" y="8963"/>
                    <a:pt x="21600" y="14171"/>
                  </a:cubicBezTo>
                </a:path>
                <a:path w="21600" h="14171" stroke="0" extrusionOk="0">
                  <a:moveTo>
                    <a:pt x="16301" y="0"/>
                  </a:moveTo>
                  <a:cubicBezTo>
                    <a:pt x="19718" y="3930"/>
                    <a:pt x="21600" y="8963"/>
                    <a:pt x="21600" y="14171"/>
                  </a:cubicBezTo>
                  <a:lnTo>
                    <a:pt x="0" y="1417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128931" y="1129837"/>
            <a:ext cx="4093554" cy="2050895"/>
            <a:chOff x="1606839" y="1071815"/>
            <a:chExt cx="4093554" cy="2050895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06839" y="1071815"/>
              <a:ext cx="4093554" cy="2050895"/>
            </a:xfrm>
            <a:prstGeom prst="rect">
              <a:avLst/>
            </a:prstGeom>
          </p:spPr>
        </p:pic>
        <p:cxnSp>
          <p:nvCxnSpPr>
            <p:cNvPr id="26" name="Straight Arrow Connector 25"/>
            <p:cNvCxnSpPr/>
            <p:nvPr/>
          </p:nvCxnSpPr>
          <p:spPr>
            <a:xfrm>
              <a:off x="3289738" y="1410369"/>
              <a:ext cx="0" cy="686893"/>
            </a:xfrm>
            <a:prstGeom prst="straightConnector1">
              <a:avLst/>
            </a:prstGeom>
            <a:ln w="38100">
              <a:solidFill>
                <a:srgbClr val="0000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4377559" y="1608083"/>
              <a:ext cx="5255" cy="471010"/>
            </a:xfrm>
            <a:prstGeom prst="straightConnector1">
              <a:avLst/>
            </a:prstGeom>
            <a:ln w="38100">
              <a:solidFill>
                <a:srgbClr val="0000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912883" y="1229710"/>
              <a:ext cx="0" cy="7147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923393" y="1813851"/>
              <a:ext cx="136634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912883" y="1563839"/>
              <a:ext cx="24646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3060348" y="1071815"/>
              <a:ext cx="45878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00FA"/>
                  </a:solidFill>
                </a:rPr>
                <a:t>F</a:t>
              </a:r>
              <a:r>
                <a:rPr lang="en-US" sz="1600" baseline="-25000" dirty="0" smtClean="0">
                  <a:solidFill>
                    <a:srgbClr val="0000FA"/>
                  </a:solidFill>
                </a:rPr>
                <a:t>R1</a:t>
              </a:r>
              <a:endParaRPr lang="en-US" sz="1600" dirty="0">
                <a:solidFill>
                  <a:srgbClr val="0000FA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426693" y="1417785"/>
              <a:ext cx="45878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00FA"/>
                  </a:solidFill>
                </a:rPr>
                <a:t>F</a:t>
              </a:r>
              <a:r>
                <a:rPr lang="en-US" sz="1600" baseline="-25000" dirty="0" smtClean="0">
                  <a:solidFill>
                    <a:srgbClr val="0000FA"/>
                  </a:solidFill>
                </a:rPr>
                <a:t>R2</a:t>
              </a:r>
              <a:endParaRPr lang="en-US" sz="1600" dirty="0">
                <a:solidFill>
                  <a:srgbClr val="0000FA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31810" y="1215938"/>
              <a:ext cx="4988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00FA"/>
                  </a:solidFill>
                  <a:sym typeface="Symbol" pitchFamily="18" charset="2"/>
                </a:rPr>
                <a:t>9</a:t>
              </a:r>
              <a:r>
                <a:rPr lang="en-US" sz="1600" dirty="0" smtClean="0">
                  <a:solidFill>
                    <a:srgbClr val="0000FA"/>
                  </a:solidFill>
                </a:rPr>
                <a:t> </a:t>
              </a:r>
              <a:r>
                <a:rPr lang="en-US" sz="1600" dirty="0">
                  <a:solidFill>
                    <a:srgbClr val="0000FA"/>
                  </a:solidFill>
                </a:rPr>
                <a:t>m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40900" y="1554492"/>
              <a:ext cx="4988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00FA"/>
                  </a:solidFill>
                  <a:sym typeface="Symbol" pitchFamily="18" charset="2"/>
                </a:rPr>
                <a:t>5</a:t>
              </a:r>
              <a:r>
                <a:rPr lang="en-US" sz="1600" dirty="0">
                  <a:solidFill>
                    <a:srgbClr val="0000FA"/>
                  </a:solidFill>
                </a:rPr>
                <a:t> m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657353" y="3190079"/>
            <a:ext cx="7829293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dirty="0"/>
              <a:t>For the combined loading of the </a:t>
            </a:r>
            <a:r>
              <a:rPr lang="en-US" sz="2400" u="sng" dirty="0">
                <a:solidFill>
                  <a:srgbClr val="0000FA"/>
                </a:solidFill>
              </a:rPr>
              <a:t>three forces</a:t>
            </a:r>
            <a:r>
              <a:rPr lang="en-US" sz="2400" dirty="0"/>
              <a:t>, add them.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/>
              <a:t>     F</a:t>
            </a:r>
            <a:r>
              <a:rPr lang="en-US" sz="2400" baseline="-25000" dirty="0"/>
              <a:t>R</a:t>
            </a:r>
            <a:r>
              <a:rPr lang="en-US" sz="2400" dirty="0"/>
              <a:t>  =  22.5 + 13.5 + 15 = </a:t>
            </a:r>
            <a:r>
              <a:rPr lang="en-US" sz="2400" u="sng" dirty="0">
                <a:solidFill>
                  <a:srgbClr val="0000FA"/>
                </a:solidFill>
              </a:rPr>
              <a:t>51 </a:t>
            </a:r>
            <a:r>
              <a:rPr lang="en-US" sz="2400" u="sng" dirty="0" err="1">
                <a:solidFill>
                  <a:srgbClr val="0000FA"/>
                </a:solidFill>
              </a:rPr>
              <a:t>kN</a:t>
            </a:r>
            <a:endParaRPr lang="en-US" sz="2400" u="sng" dirty="0">
              <a:solidFill>
                <a:srgbClr val="0000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996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3429000"/>
            <a:ext cx="4419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  1. F</a:t>
            </a:r>
            <a:r>
              <a:rPr lang="en-US" sz="2400" baseline="-25000" dirty="0"/>
              <a:t>R</a:t>
            </a:r>
            <a:r>
              <a:rPr lang="en-US" sz="2400" dirty="0"/>
              <a:t>  =  ____________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	</a:t>
            </a:r>
            <a:r>
              <a:rPr lang="en-US" sz="2400" dirty="0">
                <a:cs typeface="Times New Roman" pitchFamily="18" charset="0"/>
              </a:rPr>
              <a:t>A) 12 N	    B) 100 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cs typeface="Times New Roman" pitchFamily="18" charset="0"/>
              </a:rPr>
              <a:t>	C) 600 N	    D) 1200 N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105400" y="3352800"/>
            <a:ext cx="3657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2.   x  =  __________.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    A) 3 m	   B) 4 m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	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C) 6 m	   D) </a:t>
            </a:r>
            <a:r>
              <a:rPr lang="en-US" sz="2400">
                <a:sym typeface="Symbol" pitchFamily="18" charset="2"/>
              </a:rPr>
              <a:t>8 m</a:t>
            </a:r>
            <a:endParaRPr lang="en-US" sz="2400" b="1" i="1" baseline="-2500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7495" name="Line 89"/>
          <p:cNvSpPr>
            <a:spLocks noChangeShapeType="1"/>
          </p:cNvSpPr>
          <p:nvPr/>
        </p:nvSpPr>
        <p:spPr bwMode="auto">
          <a:xfrm>
            <a:off x="4800600" y="11430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ATTENTION QUIZ</a:t>
            </a:r>
            <a:endParaRPr lang="en-US" dirty="0" smtClean="0">
              <a:effectLst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2000" y="1066800"/>
            <a:ext cx="7391400" cy="1965325"/>
            <a:chOff x="762000" y="1066800"/>
            <a:chExt cx="7391400" cy="1965325"/>
          </a:xfrm>
        </p:grpSpPr>
        <p:sp>
          <p:nvSpPr>
            <p:cNvPr id="17415" name="Rectangle 8"/>
            <p:cNvSpPr>
              <a:spLocks noChangeArrowheads="1"/>
            </p:cNvSpPr>
            <p:nvPr/>
          </p:nvSpPr>
          <p:spPr bwMode="auto">
            <a:xfrm>
              <a:off x="762000" y="1066800"/>
              <a:ext cx="7391400" cy="19653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10"/>
            <p:cNvSpPr>
              <a:spLocks noChangeShapeType="1"/>
            </p:cNvSpPr>
            <p:nvPr/>
          </p:nvSpPr>
          <p:spPr bwMode="auto">
            <a:xfrm>
              <a:off x="1887538" y="1166813"/>
              <a:ext cx="2444750" cy="882650"/>
            </a:xfrm>
            <a:prstGeom prst="line">
              <a:avLst/>
            </a:prstGeom>
            <a:noFill/>
            <a:ln w="19050">
              <a:solidFill>
                <a:srgbClr val="0000F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Line 11"/>
            <p:cNvSpPr>
              <a:spLocks noChangeShapeType="1"/>
            </p:cNvSpPr>
            <p:nvPr/>
          </p:nvSpPr>
          <p:spPr bwMode="auto">
            <a:xfrm>
              <a:off x="1884363" y="1166813"/>
              <a:ext cx="1587" cy="882650"/>
            </a:xfrm>
            <a:prstGeom prst="line">
              <a:avLst/>
            </a:prstGeom>
            <a:noFill/>
            <a:ln w="38100">
              <a:solidFill>
                <a:srgbClr val="0000FA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14"/>
            <p:cNvSpPr>
              <a:spLocks noChangeShapeType="1"/>
            </p:cNvSpPr>
            <p:nvPr/>
          </p:nvSpPr>
          <p:spPr bwMode="auto">
            <a:xfrm>
              <a:off x="2266950" y="1284034"/>
              <a:ext cx="10672" cy="764415"/>
            </a:xfrm>
            <a:prstGeom prst="line">
              <a:avLst/>
            </a:prstGeom>
            <a:noFill/>
            <a:ln w="38100">
              <a:solidFill>
                <a:srgbClr val="0000FA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7"/>
            <p:cNvSpPr>
              <a:spLocks noChangeShapeType="1"/>
            </p:cNvSpPr>
            <p:nvPr/>
          </p:nvSpPr>
          <p:spPr bwMode="auto">
            <a:xfrm>
              <a:off x="2660650" y="1443038"/>
              <a:ext cx="1588" cy="606425"/>
            </a:xfrm>
            <a:prstGeom prst="line">
              <a:avLst/>
            </a:prstGeom>
            <a:noFill/>
            <a:ln w="38100">
              <a:solidFill>
                <a:srgbClr val="0000FA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20"/>
            <p:cNvSpPr>
              <a:spLocks noChangeShapeType="1"/>
            </p:cNvSpPr>
            <p:nvPr/>
          </p:nvSpPr>
          <p:spPr bwMode="auto">
            <a:xfrm>
              <a:off x="2992438" y="1563688"/>
              <a:ext cx="1587" cy="485775"/>
            </a:xfrm>
            <a:prstGeom prst="line">
              <a:avLst/>
            </a:prstGeom>
            <a:noFill/>
            <a:ln w="38100">
              <a:solidFill>
                <a:srgbClr val="0000FA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23"/>
            <p:cNvSpPr>
              <a:spLocks noChangeShapeType="1"/>
            </p:cNvSpPr>
            <p:nvPr/>
          </p:nvSpPr>
          <p:spPr bwMode="auto">
            <a:xfrm>
              <a:off x="3325813" y="1684338"/>
              <a:ext cx="1587" cy="365125"/>
            </a:xfrm>
            <a:prstGeom prst="line">
              <a:avLst/>
            </a:prstGeom>
            <a:noFill/>
            <a:ln w="38100">
              <a:solidFill>
                <a:srgbClr val="0000FA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Arc 26"/>
            <p:cNvSpPr>
              <a:spLocks/>
            </p:cNvSpPr>
            <p:nvPr/>
          </p:nvSpPr>
          <p:spPr bwMode="auto">
            <a:xfrm>
              <a:off x="1714500" y="2076450"/>
              <a:ext cx="350838" cy="244475"/>
            </a:xfrm>
            <a:custGeom>
              <a:avLst/>
              <a:gdLst>
                <a:gd name="T0" fmla="*/ 2147483647 w 43200"/>
                <a:gd name="T1" fmla="*/ 2147483647 h 30301"/>
                <a:gd name="T2" fmla="*/ 2147483647 w 43200"/>
                <a:gd name="T3" fmla="*/ 2147483647 h 30301"/>
                <a:gd name="T4" fmla="*/ 2147483647 w 43200"/>
                <a:gd name="T5" fmla="*/ 2147483647 h 30301"/>
                <a:gd name="T6" fmla="*/ 0 60000 65536"/>
                <a:gd name="T7" fmla="*/ 0 60000 65536"/>
                <a:gd name="T8" fmla="*/ 0 60000 65536"/>
                <a:gd name="T9" fmla="*/ 0 w 43200"/>
                <a:gd name="T10" fmla="*/ 0 h 30301"/>
                <a:gd name="T11" fmla="*/ 43200 w 43200"/>
                <a:gd name="T12" fmla="*/ 30301 h 30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0301" fill="none" extrusionOk="0">
                  <a:moveTo>
                    <a:pt x="1830" y="30300"/>
                  </a:moveTo>
                  <a:cubicBezTo>
                    <a:pt x="623" y="27558"/>
                    <a:pt x="0" y="2459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570"/>
                    <a:pt x="42587" y="27509"/>
                    <a:pt x="41400" y="30232"/>
                  </a:cubicBezTo>
                </a:path>
                <a:path w="43200" h="30301" stroke="0" extrusionOk="0">
                  <a:moveTo>
                    <a:pt x="1830" y="30300"/>
                  </a:moveTo>
                  <a:cubicBezTo>
                    <a:pt x="623" y="27558"/>
                    <a:pt x="0" y="2459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570"/>
                    <a:pt x="42587" y="27509"/>
                    <a:pt x="41400" y="3023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7"/>
            <p:cNvSpPr>
              <a:spLocks noChangeShapeType="1"/>
            </p:cNvSpPr>
            <p:nvPr/>
          </p:nvSpPr>
          <p:spPr bwMode="auto">
            <a:xfrm>
              <a:off x="1722438" y="2316163"/>
              <a:ext cx="33337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28"/>
            <p:cNvSpPr>
              <a:spLocks noChangeShapeType="1"/>
            </p:cNvSpPr>
            <p:nvPr/>
          </p:nvSpPr>
          <p:spPr bwMode="auto">
            <a:xfrm flipV="1">
              <a:off x="1630363" y="2324100"/>
              <a:ext cx="107950" cy="119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29"/>
            <p:cNvSpPr>
              <a:spLocks noChangeShapeType="1"/>
            </p:cNvSpPr>
            <p:nvPr/>
          </p:nvSpPr>
          <p:spPr bwMode="auto">
            <a:xfrm flipV="1">
              <a:off x="1938338" y="2324100"/>
              <a:ext cx="106362" cy="119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30"/>
            <p:cNvSpPr>
              <a:spLocks noChangeShapeType="1"/>
            </p:cNvSpPr>
            <p:nvPr/>
          </p:nvSpPr>
          <p:spPr bwMode="auto">
            <a:xfrm flipV="1">
              <a:off x="1804988" y="2324100"/>
              <a:ext cx="106362" cy="119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Oval 31"/>
            <p:cNvSpPr>
              <a:spLocks noChangeArrowheads="1"/>
            </p:cNvSpPr>
            <p:nvPr/>
          </p:nvSpPr>
          <p:spPr bwMode="auto">
            <a:xfrm>
              <a:off x="4149725" y="2062163"/>
              <a:ext cx="201613" cy="20161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32"/>
            <p:cNvSpPr>
              <a:spLocks noChangeShapeType="1"/>
            </p:cNvSpPr>
            <p:nvPr/>
          </p:nvSpPr>
          <p:spPr bwMode="auto">
            <a:xfrm>
              <a:off x="4103688" y="2270125"/>
              <a:ext cx="3333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33"/>
            <p:cNvSpPr>
              <a:spLocks noChangeShapeType="1"/>
            </p:cNvSpPr>
            <p:nvPr/>
          </p:nvSpPr>
          <p:spPr bwMode="auto">
            <a:xfrm flipV="1">
              <a:off x="4022725" y="2270125"/>
              <a:ext cx="107950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34"/>
            <p:cNvSpPr>
              <a:spLocks noChangeShapeType="1"/>
            </p:cNvSpPr>
            <p:nvPr/>
          </p:nvSpPr>
          <p:spPr bwMode="auto">
            <a:xfrm flipV="1">
              <a:off x="4330700" y="2270125"/>
              <a:ext cx="106363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5"/>
            <p:cNvSpPr>
              <a:spLocks noChangeShapeType="1"/>
            </p:cNvSpPr>
            <p:nvPr/>
          </p:nvSpPr>
          <p:spPr bwMode="auto">
            <a:xfrm flipV="1">
              <a:off x="4224338" y="2270125"/>
              <a:ext cx="106362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36"/>
            <p:cNvSpPr>
              <a:spLocks noChangeShapeType="1"/>
            </p:cNvSpPr>
            <p:nvPr/>
          </p:nvSpPr>
          <p:spPr bwMode="auto">
            <a:xfrm flipV="1">
              <a:off x="4116388" y="2282825"/>
              <a:ext cx="107950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37"/>
            <p:cNvSpPr>
              <a:spLocks noChangeShapeType="1"/>
            </p:cNvSpPr>
            <p:nvPr/>
          </p:nvSpPr>
          <p:spPr bwMode="auto">
            <a:xfrm flipV="1">
              <a:off x="1711325" y="2324100"/>
              <a:ext cx="106363" cy="119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38"/>
            <p:cNvSpPr>
              <a:spLocks noChangeShapeType="1"/>
            </p:cNvSpPr>
            <p:nvPr/>
          </p:nvSpPr>
          <p:spPr bwMode="auto">
            <a:xfrm>
              <a:off x="5535613" y="2043113"/>
              <a:ext cx="2446337" cy="15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Arc 39"/>
            <p:cNvSpPr>
              <a:spLocks/>
            </p:cNvSpPr>
            <p:nvPr/>
          </p:nvSpPr>
          <p:spPr bwMode="auto">
            <a:xfrm>
              <a:off x="5364163" y="2055813"/>
              <a:ext cx="350837" cy="244475"/>
            </a:xfrm>
            <a:custGeom>
              <a:avLst/>
              <a:gdLst>
                <a:gd name="T0" fmla="*/ 2147483647 w 43200"/>
                <a:gd name="T1" fmla="*/ 2147483647 h 30109"/>
                <a:gd name="T2" fmla="*/ 2147483647 w 43200"/>
                <a:gd name="T3" fmla="*/ 2147483647 h 30109"/>
                <a:gd name="T4" fmla="*/ 2147483647 w 43200"/>
                <a:gd name="T5" fmla="*/ 2147483647 h 30109"/>
                <a:gd name="T6" fmla="*/ 0 60000 65536"/>
                <a:gd name="T7" fmla="*/ 0 60000 65536"/>
                <a:gd name="T8" fmla="*/ 0 60000 65536"/>
                <a:gd name="T9" fmla="*/ 0 w 43200"/>
                <a:gd name="T10" fmla="*/ 0 h 30109"/>
                <a:gd name="T11" fmla="*/ 43200 w 43200"/>
                <a:gd name="T12" fmla="*/ 30109 h 301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0109" fill="none" extrusionOk="0">
                  <a:moveTo>
                    <a:pt x="1746" y="30108"/>
                  </a:moveTo>
                  <a:cubicBezTo>
                    <a:pt x="594" y="27420"/>
                    <a:pt x="0" y="2452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525"/>
                    <a:pt x="42605" y="27420"/>
                    <a:pt x="41453" y="30108"/>
                  </a:cubicBezTo>
                </a:path>
                <a:path w="43200" h="30109" stroke="0" extrusionOk="0">
                  <a:moveTo>
                    <a:pt x="1746" y="30108"/>
                  </a:moveTo>
                  <a:cubicBezTo>
                    <a:pt x="594" y="27420"/>
                    <a:pt x="0" y="2452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525"/>
                    <a:pt x="42605" y="27420"/>
                    <a:pt x="41453" y="301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40"/>
            <p:cNvSpPr>
              <a:spLocks noChangeShapeType="1"/>
            </p:cNvSpPr>
            <p:nvPr/>
          </p:nvSpPr>
          <p:spPr bwMode="auto">
            <a:xfrm>
              <a:off x="5370513" y="2297113"/>
              <a:ext cx="334962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41"/>
            <p:cNvSpPr>
              <a:spLocks noChangeShapeType="1"/>
            </p:cNvSpPr>
            <p:nvPr/>
          </p:nvSpPr>
          <p:spPr bwMode="auto">
            <a:xfrm flipV="1">
              <a:off x="5280025" y="2303463"/>
              <a:ext cx="106363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Line 42"/>
            <p:cNvSpPr>
              <a:spLocks noChangeShapeType="1"/>
            </p:cNvSpPr>
            <p:nvPr/>
          </p:nvSpPr>
          <p:spPr bwMode="auto">
            <a:xfrm flipV="1">
              <a:off x="5586413" y="2303463"/>
              <a:ext cx="107950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Line 43"/>
            <p:cNvSpPr>
              <a:spLocks noChangeShapeType="1"/>
            </p:cNvSpPr>
            <p:nvPr/>
          </p:nvSpPr>
          <p:spPr bwMode="auto">
            <a:xfrm flipV="1">
              <a:off x="5453063" y="2303463"/>
              <a:ext cx="107950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Oval 44"/>
            <p:cNvSpPr>
              <a:spLocks noChangeArrowheads="1"/>
            </p:cNvSpPr>
            <p:nvPr/>
          </p:nvSpPr>
          <p:spPr bwMode="auto">
            <a:xfrm>
              <a:off x="7799388" y="2043113"/>
              <a:ext cx="200025" cy="2000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5"/>
            <p:cNvSpPr>
              <a:spLocks noChangeShapeType="1"/>
            </p:cNvSpPr>
            <p:nvPr/>
          </p:nvSpPr>
          <p:spPr bwMode="auto">
            <a:xfrm>
              <a:off x="7751763" y="2249488"/>
              <a:ext cx="334962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Line 46"/>
            <p:cNvSpPr>
              <a:spLocks noChangeShapeType="1"/>
            </p:cNvSpPr>
            <p:nvPr/>
          </p:nvSpPr>
          <p:spPr bwMode="auto">
            <a:xfrm flipV="1">
              <a:off x="7672388" y="2249488"/>
              <a:ext cx="106362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Line 47"/>
            <p:cNvSpPr>
              <a:spLocks noChangeShapeType="1"/>
            </p:cNvSpPr>
            <p:nvPr/>
          </p:nvSpPr>
          <p:spPr bwMode="auto">
            <a:xfrm flipV="1">
              <a:off x="7980363" y="2249488"/>
              <a:ext cx="106362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Line 48"/>
            <p:cNvSpPr>
              <a:spLocks noChangeShapeType="1"/>
            </p:cNvSpPr>
            <p:nvPr/>
          </p:nvSpPr>
          <p:spPr bwMode="auto">
            <a:xfrm flipV="1">
              <a:off x="7872413" y="2249488"/>
              <a:ext cx="107950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Line 49"/>
            <p:cNvSpPr>
              <a:spLocks noChangeShapeType="1"/>
            </p:cNvSpPr>
            <p:nvPr/>
          </p:nvSpPr>
          <p:spPr bwMode="auto">
            <a:xfrm flipV="1">
              <a:off x="7766050" y="2263775"/>
              <a:ext cx="106363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50"/>
            <p:cNvSpPr>
              <a:spLocks noChangeShapeType="1"/>
            </p:cNvSpPr>
            <p:nvPr/>
          </p:nvSpPr>
          <p:spPr bwMode="auto">
            <a:xfrm flipV="1">
              <a:off x="5359400" y="2303463"/>
              <a:ext cx="107950" cy="120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1"/>
            <p:cNvSpPr>
              <a:spLocks noChangeArrowheads="1"/>
            </p:cNvSpPr>
            <p:nvPr/>
          </p:nvSpPr>
          <p:spPr bwMode="auto">
            <a:xfrm>
              <a:off x="7237413" y="1266825"/>
              <a:ext cx="4445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Rectangle 52"/>
            <p:cNvSpPr>
              <a:spLocks noChangeArrowheads="1"/>
            </p:cNvSpPr>
            <p:nvPr/>
          </p:nvSpPr>
          <p:spPr bwMode="auto">
            <a:xfrm>
              <a:off x="7237413" y="1276350"/>
              <a:ext cx="1859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/>
                <a:t>F</a:t>
              </a:r>
              <a:endParaRPr lang="en-US" sz="2400"/>
            </a:p>
          </p:txBody>
        </p:sp>
        <p:sp>
          <p:nvSpPr>
            <p:cNvPr id="17460" name="Rectangle 53"/>
            <p:cNvSpPr>
              <a:spLocks noChangeArrowheads="1"/>
            </p:cNvSpPr>
            <p:nvPr/>
          </p:nvSpPr>
          <p:spPr bwMode="auto">
            <a:xfrm>
              <a:off x="7424738" y="1427163"/>
              <a:ext cx="16190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dirty="0"/>
                <a:t>R</a:t>
              </a:r>
              <a:endParaRPr lang="en-US" sz="2400" dirty="0"/>
            </a:p>
          </p:txBody>
        </p:sp>
        <p:sp>
          <p:nvSpPr>
            <p:cNvPr id="17461" name="Line 54"/>
            <p:cNvSpPr>
              <a:spLocks noChangeShapeType="1"/>
            </p:cNvSpPr>
            <p:nvPr/>
          </p:nvSpPr>
          <p:spPr bwMode="auto">
            <a:xfrm>
              <a:off x="7004050" y="1133475"/>
              <a:ext cx="1588" cy="8699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Line 57"/>
            <p:cNvSpPr>
              <a:spLocks noChangeShapeType="1"/>
            </p:cNvSpPr>
            <p:nvPr/>
          </p:nvSpPr>
          <p:spPr bwMode="auto">
            <a:xfrm>
              <a:off x="1042988" y="1147763"/>
              <a:ext cx="1587" cy="320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58"/>
            <p:cNvSpPr>
              <a:spLocks noChangeShapeType="1"/>
            </p:cNvSpPr>
            <p:nvPr/>
          </p:nvSpPr>
          <p:spPr bwMode="auto">
            <a:xfrm>
              <a:off x="1042988" y="1133475"/>
              <a:ext cx="66675" cy="187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59"/>
            <p:cNvSpPr>
              <a:spLocks noChangeShapeType="1"/>
            </p:cNvSpPr>
            <p:nvPr/>
          </p:nvSpPr>
          <p:spPr bwMode="auto">
            <a:xfrm flipH="1">
              <a:off x="977900" y="1133475"/>
              <a:ext cx="65088" cy="187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Line 60"/>
            <p:cNvSpPr>
              <a:spLocks noChangeShapeType="1"/>
            </p:cNvSpPr>
            <p:nvPr/>
          </p:nvSpPr>
          <p:spPr bwMode="auto">
            <a:xfrm>
              <a:off x="1042988" y="1735138"/>
              <a:ext cx="1587" cy="320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Line 61"/>
            <p:cNvSpPr>
              <a:spLocks noChangeShapeType="1"/>
            </p:cNvSpPr>
            <p:nvPr/>
          </p:nvSpPr>
          <p:spPr bwMode="auto">
            <a:xfrm flipH="1" flipV="1">
              <a:off x="976313" y="1882775"/>
              <a:ext cx="66675" cy="187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Line 62"/>
            <p:cNvSpPr>
              <a:spLocks noChangeShapeType="1"/>
            </p:cNvSpPr>
            <p:nvPr/>
          </p:nvSpPr>
          <p:spPr bwMode="auto">
            <a:xfrm flipV="1">
              <a:off x="1042988" y="1882775"/>
              <a:ext cx="65087" cy="187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Line 63"/>
            <p:cNvSpPr>
              <a:spLocks noChangeShapeType="1"/>
            </p:cNvSpPr>
            <p:nvPr/>
          </p:nvSpPr>
          <p:spPr bwMode="auto">
            <a:xfrm>
              <a:off x="935038" y="2082800"/>
              <a:ext cx="2286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Line 64"/>
            <p:cNvSpPr>
              <a:spLocks noChangeShapeType="1"/>
            </p:cNvSpPr>
            <p:nvPr/>
          </p:nvSpPr>
          <p:spPr bwMode="auto">
            <a:xfrm>
              <a:off x="935038" y="1133475"/>
              <a:ext cx="2286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Rectangle 65"/>
            <p:cNvSpPr>
              <a:spLocks noChangeArrowheads="1"/>
            </p:cNvSpPr>
            <p:nvPr/>
          </p:nvSpPr>
          <p:spPr bwMode="auto">
            <a:xfrm>
              <a:off x="828675" y="1374775"/>
              <a:ext cx="10318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6"/>
            <p:cNvSpPr>
              <a:spLocks noChangeArrowheads="1"/>
            </p:cNvSpPr>
            <p:nvPr/>
          </p:nvSpPr>
          <p:spPr bwMode="auto">
            <a:xfrm>
              <a:off x="828675" y="1376363"/>
              <a:ext cx="1040349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300" dirty="0"/>
                <a:t>100 N/m</a:t>
              </a:r>
              <a:endParaRPr lang="en-US" sz="2400" dirty="0"/>
            </a:p>
          </p:txBody>
        </p:sp>
        <p:sp>
          <p:nvSpPr>
            <p:cNvPr id="17474" name="Line 67"/>
            <p:cNvSpPr>
              <a:spLocks noChangeShapeType="1"/>
            </p:cNvSpPr>
            <p:nvPr/>
          </p:nvSpPr>
          <p:spPr bwMode="auto">
            <a:xfrm>
              <a:off x="1831975" y="2578100"/>
              <a:ext cx="1588" cy="2270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Line 68"/>
            <p:cNvSpPr>
              <a:spLocks noChangeShapeType="1"/>
            </p:cNvSpPr>
            <p:nvPr/>
          </p:nvSpPr>
          <p:spPr bwMode="auto">
            <a:xfrm>
              <a:off x="4384675" y="2563813"/>
              <a:ext cx="1588" cy="214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Line 69"/>
            <p:cNvSpPr>
              <a:spLocks noChangeShapeType="1"/>
            </p:cNvSpPr>
            <p:nvPr/>
          </p:nvSpPr>
          <p:spPr bwMode="auto">
            <a:xfrm>
              <a:off x="1849438" y="2682875"/>
              <a:ext cx="757237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Line 70"/>
            <p:cNvSpPr>
              <a:spLocks noChangeShapeType="1"/>
            </p:cNvSpPr>
            <p:nvPr/>
          </p:nvSpPr>
          <p:spPr bwMode="auto">
            <a:xfrm flipV="1">
              <a:off x="1831975" y="2617788"/>
              <a:ext cx="185738" cy="650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Line 71"/>
            <p:cNvSpPr>
              <a:spLocks noChangeShapeType="1"/>
            </p:cNvSpPr>
            <p:nvPr/>
          </p:nvSpPr>
          <p:spPr bwMode="auto">
            <a:xfrm>
              <a:off x="1831975" y="2682875"/>
              <a:ext cx="185738" cy="66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Line 72"/>
            <p:cNvSpPr>
              <a:spLocks noChangeShapeType="1"/>
            </p:cNvSpPr>
            <p:nvPr/>
          </p:nvSpPr>
          <p:spPr bwMode="auto">
            <a:xfrm>
              <a:off x="3381375" y="2684463"/>
              <a:ext cx="989013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Line 73"/>
            <p:cNvSpPr>
              <a:spLocks noChangeShapeType="1"/>
            </p:cNvSpPr>
            <p:nvPr/>
          </p:nvSpPr>
          <p:spPr bwMode="auto">
            <a:xfrm flipH="1">
              <a:off x="4197350" y="2684463"/>
              <a:ext cx="187325" cy="66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Line 74"/>
            <p:cNvSpPr>
              <a:spLocks noChangeShapeType="1"/>
            </p:cNvSpPr>
            <p:nvPr/>
          </p:nvSpPr>
          <p:spPr bwMode="auto">
            <a:xfrm flipH="1" flipV="1">
              <a:off x="4197350" y="2617788"/>
              <a:ext cx="187325" cy="66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Rectangle 75"/>
            <p:cNvSpPr>
              <a:spLocks noChangeArrowheads="1"/>
            </p:cNvSpPr>
            <p:nvPr/>
          </p:nvSpPr>
          <p:spPr bwMode="auto">
            <a:xfrm>
              <a:off x="2719388" y="2497138"/>
              <a:ext cx="784225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Rectangle 76"/>
            <p:cNvSpPr>
              <a:spLocks noChangeArrowheads="1"/>
            </p:cNvSpPr>
            <p:nvPr/>
          </p:nvSpPr>
          <p:spPr bwMode="auto">
            <a:xfrm>
              <a:off x="2719388" y="2500313"/>
              <a:ext cx="597921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300"/>
                <a:t>12 m</a:t>
              </a:r>
              <a:endParaRPr lang="en-US" sz="2400"/>
            </a:p>
          </p:txBody>
        </p:sp>
        <p:sp>
          <p:nvSpPr>
            <p:cNvPr id="17484" name="Line 77"/>
            <p:cNvSpPr>
              <a:spLocks noChangeShapeType="1"/>
            </p:cNvSpPr>
            <p:nvPr/>
          </p:nvSpPr>
          <p:spPr bwMode="auto">
            <a:xfrm>
              <a:off x="5519738" y="2684463"/>
              <a:ext cx="42862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Line 78"/>
            <p:cNvSpPr>
              <a:spLocks noChangeShapeType="1"/>
            </p:cNvSpPr>
            <p:nvPr/>
          </p:nvSpPr>
          <p:spPr bwMode="auto">
            <a:xfrm flipV="1">
              <a:off x="5507038" y="2617788"/>
              <a:ext cx="187325" cy="66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Line 79"/>
            <p:cNvSpPr>
              <a:spLocks noChangeShapeType="1"/>
            </p:cNvSpPr>
            <p:nvPr/>
          </p:nvSpPr>
          <p:spPr bwMode="auto">
            <a:xfrm>
              <a:off x="5507038" y="2684463"/>
              <a:ext cx="187325" cy="66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Line 80"/>
            <p:cNvSpPr>
              <a:spLocks noChangeShapeType="1"/>
            </p:cNvSpPr>
            <p:nvPr/>
          </p:nvSpPr>
          <p:spPr bwMode="auto">
            <a:xfrm flipV="1">
              <a:off x="6456363" y="2682875"/>
              <a:ext cx="503237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Line 81"/>
            <p:cNvSpPr>
              <a:spLocks noChangeShapeType="1"/>
            </p:cNvSpPr>
            <p:nvPr/>
          </p:nvSpPr>
          <p:spPr bwMode="auto">
            <a:xfrm flipH="1">
              <a:off x="6789738" y="2682875"/>
              <a:ext cx="187325" cy="66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Line 82"/>
            <p:cNvSpPr>
              <a:spLocks noChangeShapeType="1"/>
            </p:cNvSpPr>
            <p:nvPr/>
          </p:nvSpPr>
          <p:spPr bwMode="auto">
            <a:xfrm flipH="1" flipV="1">
              <a:off x="6789738" y="2617788"/>
              <a:ext cx="187325" cy="650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Line 83"/>
            <p:cNvSpPr>
              <a:spLocks noChangeShapeType="1"/>
            </p:cNvSpPr>
            <p:nvPr/>
          </p:nvSpPr>
          <p:spPr bwMode="auto">
            <a:xfrm>
              <a:off x="5507038" y="2470150"/>
              <a:ext cx="1587" cy="441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Line 84"/>
            <p:cNvSpPr>
              <a:spLocks noChangeShapeType="1"/>
            </p:cNvSpPr>
            <p:nvPr/>
          </p:nvSpPr>
          <p:spPr bwMode="auto">
            <a:xfrm>
              <a:off x="6977063" y="2470150"/>
              <a:ext cx="1587" cy="441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Rectangle 85"/>
            <p:cNvSpPr>
              <a:spLocks noChangeArrowheads="1"/>
            </p:cNvSpPr>
            <p:nvPr/>
          </p:nvSpPr>
          <p:spPr bwMode="auto">
            <a:xfrm>
              <a:off x="6161088" y="2497138"/>
              <a:ext cx="3238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Rectangle 86"/>
            <p:cNvSpPr>
              <a:spLocks noChangeArrowheads="1"/>
            </p:cNvSpPr>
            <p:nvPr/>
          </p:nvSpPr>
          <p:spPr bwMode="auto">
            <a:xfrm>
              <a:off x="6161088" y="2506663"/>
              <a:ext cx="1667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dirty="0"/>
                <a:t>x</a:t>
              </a:r>
              <a:endParaRPr lang="en-US" sz="2400" dirty="0"/>
            </a:p>
          </p:txBody>
        </p:sp>
        <p:sp>
          <p:nvSpPr>
            <p:cNvPr id="17494" name="Line 88"/>
            <p:cNvSpPr>
              <a:spLocks noChangeShapeType="1"/>
            </p:cNvSpPr>
            <p:nvPr/>
          </p:nvSpPr>
          <p:spPr bwMode="auto">
            <a:xfrm>
              <a:off x="3733800" y="1828800"/>
              <a:ext cx="0" cy="228600"/>
            </a:xfrm>
            <a:prstGeom prst="line">
              <a:avLst/>
            </a:prstGeom>
            <a:noFill/>
            <a:ln w="38100">
              <a:solidFill>
                <a:srgbClr val="0000FA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9"/>
            <p:cNvSpPr>
              <a:spLocks noChangeShapeType="1"/>
            </p:cNvSpPr>
            <p:nvPr/>
          </p:nvSpPr>
          <p:spPr bwMode="auto">
            <a:xfrm>
              <a:off x="1905000" y="2057400"/>
              <a:ext cx="2444750" cy="1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8704" y="2238901"/>
            <a:ext cx="4931057" cy="1553983"/>
            <a:chOff x="2423975" y="2436124"/>
            <a:chExt cx="4931057" cy="1553983"/>
          </a:xfrm>
        </p:grpSpPr>
        <p:sp>
          <p:nvSpPr>
            <p:cNvPr id="6" name="Rectangle 5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28600" y="4267200"/>
            <a:ext cx="8610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9113" indent="-519113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  2. The line of action of the distributed load’s equivalent force passes through the ______ of the distributed load.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       A)  Centroid	  B)  Mid-point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       C)	 Left edge	  D)  Right edge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1000" y="993822"/>
            <a:ext cx="8288172" cy="2724150"/>
            <a:chOff x="381000" y="993822"/>
            <a:chExt cx="8288172" cy="2724150"/>
          </a:xfrm>
        </p:grpSpPr>
        <p:grpSp>
          <p:nvGrpSpPr>
            <p:cNvPr id="2" name="Group 42"/>
            <p:cNvGrpSpPr>
              <a:grpSpLocks/>
            </p:cNvGrpSpPr>
            <p:nvPr/>
          </p:nvGrpSpPr>
          <p:grpSpPr bwMode="auto">
            <a:xfrm>
              <a:off x="381000" y="1070022"/>
              <a:ext cx="8288172" cy="2647950"/>
              <a:chOff x="-2497" y="528"/>
              <a:chExt cx="5135" cy="1668"/>
            </a:xfrm>
          </p:grpSpPr>
          <p:sp>
            <p:nvSpPr>
              <p:cNvPr id="5129" name="Text Box 3"/>
              <p:cNvSpPr txBox="1">
                <a:spLocks noChangeArrowheads="1"/>
              </p:cNvSpPr>
              <p:nvPr/>
            </p:nvSpPr>
            <p:spPr bwMode="auto">
              <a:xfrm>
                <a:off x="-2497" y="528"/>
                <a:ext cx="2880" cy="16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6075" indent="-346075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/>
                  <a:t>1. The resultant force (F</a:t>
                </a:r>
                <a:r>
                  <a:rPr lang="en-US" sz="2400" baseline="-25000" dirty="0"/>
                  <a:t>R</a:t>
                </a:r>
                <a:r>
                  <a:rPr lang="en-US" sz="2400" dirty="0"/>
                  <a:t>) due to a distributed  load is equivalent to the _____ under the distributed loading curve, w = w(x).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/>
                  <a:t>    A) Centroid      B)  Arc length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/>
                  <a:t>	C) Area	     D) Volume</a:t>
                </a:r>
              </a:p>
            </p:txBody>
          </p:sp>
          <p:sp>
            <p:nvSpPr>
              <p:cNvPr id="5130" name="Line 16"/>
              <p:cNvSpPr>
                <a:spLocks noChangeShapeType="1"/>
              </p:cNvSpPr>
              <p:nvPr/>
            </p:nvSpPr>
            <p:spPr bwMode="auto">
              <a:xfrm>
                <a:off x="415" y="1412"/>
                <a:ext cx="1751" cy="1"/>
              </a:xfrm>
              <a:prstGeom prst="line">
                <a:avLst/>
              </a:prstGeom>
              <a:noFill/>
              <a:ln w="20638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8"/>
              <p:cNvSpPr>
                <a:spLocks/>
              </p:cNvSpPr>
              <p:nvPr/>
            </p:nvSpPr>
            <p:spPr bwMode="auto">
              <a:xfrm>
                <a:off x="375" y="1316"/>
                <a:ext cx="79" cy="96"/>
              </a:xfrm>
              <a:custGeom>
                <a:avLst/>
                <a:gdLst>
                  <a:gd name="T0" fmla="*/ 63500 w 79"/>
                  <a:gd name="T1" fmla="*/ 152400 h 96"/>
                  <a:gd name="T2" fmla="*/ 0 w 79"/>
                  <a:gd name="T3" fmla="*/ 0 h 96"/>
                  <a:gd name="T4" fmla="*/ 63500 w 79"/>
                  <a:gd name="T5" fmla="*/ 69850 h 96"/>
                  <a:gd name="T6" fmla="*/ 125412 w 79"/>
                  <a:gd name="T7" fmla="*/ 0 h 96"/>
                  <a:gd name="T8" fmla="*/ 63500 w 79"/>
                  <a:gd name="T9" fmla="*/ 15240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96"/>
                  <a:gd name="T17" fmla="*/ 79 w 79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96">
                    <a:moveTo>
                      <a:pt x="40" y="96"/>
                    </a:moveTo>
                    <a:lnTo>
                      <a:pt x="0" y="0"/>
                    </a:lnTo>
                    <a:lnTo>
                      <a:pt x="40" y="44"/>
                    </a:lnTo>
                    <a:lnTo>
                      <a:pt x="79" y="0"/>
                    </a:lnTo>
                    <a:lnTo>
                      <a:pt x="40" y="96"/>
                    </a:lnTo>
                    <a:close/>
                  </a:path>
                </a:pathLst>
              </a:custGeom>
              <a:solidFill>
                <a:srgbClr val="0000FA"/>
              </a:solidFill>
              <a:ln w="20701">
                <a:solidFill>
                  <a:srgbClr val="0000F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Line 19"/>
              <p:cNvSpPr>
                <a:spLocks noChangeShapeType="1"/>
              </p:cNvSpPr>
              <p:nvPr/>
            </p:nvSpPr>
            <p:spPr bwMode="auto">
              <a:xfrm>
                <a:off x="742" y="866"/>
                <a:ext cx="1" cy="511"/>
              </a:xfrm>
              <a:prstGeom prst="line">
                <a:avLst/>
              </a:prstGeom>
              <a:noFill/>
              <a:ln w="20701">
                <a:solidFill>
                  <a:srgbClr val="0000F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20"/>
              <p:cNvSpPr>
                <a:spLocks/>
              </p:cNvSpPr>
              <p:nvPr/>
            </p:nvSpPr>
            <p:spPr bwMode="auto">
              <a:xfrm>
                <a:off x="702" y="1316"/>
                <a:ext cx="79" cy="96"/>
              </a:xfrm>
              <a:custGeom>
                <a:avLst/>
                <a:gdLst>
                  <a:gd name="T0" fmla="*/ 63500 w 79"/>
                  <a:gd name="T1" fmla="*/ 152400 h 96"/>
                  <a:gd name="T2" fmla="*/ 0 w 79"/>
                  <a:gd name="T3" fmla="*/ 0 h 96"/>
                  <a:gd name="T4" fmla="*/ 63500 w 79"/>
                  <a:gd name="T5" fmla="*/ 69850 h 96"/>
                  <a:gd name="T6" fmla="*/ 125413 w 79"/>
                  <a:gd name="T7" fmla="*/ 0 h 96"/>
                  <a:gd name="T8" fmla="*/ 63500 w 79"/>
                  <a:gd name="T9" fmla="*/ 15240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96"/>
                  <a:gd name="T17" fmla="*/ 79 w 79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96">
                    <a:moveTo>
                      <a:pt x="40" y="96"/>
                    </a:moveTo>
                    <a:lnTo>
                      <a:pt x="0" y="0"/>
                    </a:lnTo>
                    <a:lnTo>
                      <a:pt x="40" y="44"/>
                    </a:lnTo>
                    <a:lnTo>
                      <a:pt x="79" y="0"/>
                    </a:lnTo>
                    <a:lnTo>
                      <a:pt x="40" y="96"/>
                    </a:lnTo>
                    <a:close/>
                  </a:path>
                </a:pathLst>
              </a:custGeom>
              <a:solidFill>
                <a:srgbClr val="0000FA"/>
              </a:solidFill>
              <a:ln w="20701">
                <a:solidFill>
                  <a:srgbClr val="0000F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Line 21"/>
              <p:cNvSpPr>
                <a:spLocks noChangeShapeType="1"/>
              </p:cNvSpPr>
              <p:nvPr/>
            </p:nvSpPr>
            <p:spPr bwMode="auto">
              <a:xfrm>
                <a:off x="1069" y="1031"/>
                <a:ext cx="1" cy="346"/>
              </a:xfrm>
              <a:prstGeom prst="line">
                <a:avLst/>
              </a:prstGeom>
              <a:noFill/>
              <a:ln w="20701">
                <a:solidFill>
                  <a:srgbClr val="0000F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22"/>
              <p:cNvSpPr>
                <a:spLocks/>
              </p:cNvSpPr>
              <p:nvPr/>
            </p:nvSpPr>
            <p:spPr bwMode="auto">
              <a:xfrm>
                <a:off x="1029" y="1316"/>
                <a:ext cx="79" cy="96"/>
              </a:xfrm>
              <a:custGeom>
                <a:avLst/>
                <a:gdLst>
                  <a:gd name="T0" fmla="*/ 63500 w 79"/>
                  <a:gd name="T1" fmla="*/ 152400 h 96"/>
                  <a:gd name="T2" fmla="*/ 0 w 79"/>
                  <a:gd name="T3" fmla="*/ 0 h 96"/>
                  <a:gd name="T4" fmla="*/ 63500 w 79"/>
                  <a:gd name="T5" fmla="*/ 69850 h 96"/>
                  <a:gd name="T6" fmla="*/ 125412 w 79"/>
                  <a:gd name="T7" fmla="*/ 0 h 96"/>
                  <a:gd name="T8" fmla="*/ 63500 w 79"/>
                  <a:gd name="T9" fmla="*/ 15240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96"/>
                  <a:gd name="T17" fmla="*/ 79 w 79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96">
                    <a:moveTo>
                      <a:pt x="40" y="96"/>
                    </a:moveTo>
                    <a:lnTo>
                      <a:pt x="0" y="0"/>
                    </a:lnTo>
                    <a:lnTo>
                      <a:pt x="40" y="44"/>
                    </a:lnTo>
                    <a:lnTo>
                      <a:pt x="79" y="0"/>
                    </a:lnTo>
                    <a:lnTo>
                      <a:pt x="40" y="96"/>
                    </a:lnTo>
                    <a:close/>
                  </a:path>
                </a:pathLst>
              </a:custGeom>
              <a:solidFill>
                <a:srgbClr val="0000FA"/>
              </a:solidFill>
              <a:ln w="20701">
                <a:solidFill>
                  <a:srgbClr val="0000F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Line 23"/>
              <p:cNvSpPr>
                <a:spLocks noChangeShapeType="1"/>
              </p:cNvSpPr>
              <p:nvPr/>
            </p:nvSpPr>
            <p:spPr bwMode="auto">
              <a:xfrm>
                <a:off x="1455" y="864"/>
                <a:ext cx="1" cy="511"/>
              </a:xfrm>
              <a:prstGeom prst="line">
                <a:avLst/>
              </a:prstGeom>
              <a:noFill/>
              <a:ln w="20701">
                <a:solidFill>
                  <a:srgbClr val="0000F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24"/>
              <p:cNvSpPr>
                <a:spLocks/>
              </p:cNvSpPr>
              <p:nvPr/>
            </p:nvSpPr>
            <p:spPr bwMode="auto">
              <a:xfrm>
                <a:off x="1415" y="1314"/>
                <a:ext cx="79" cy="96"/>
              </a:xfrm>
              <a:custGeom>
                <a:avLst/>
                <a:gdLst>
                  <a:gd name="T0" fmla="*/ 63500 w 79"/>
                  <a:gd name="T1" fmla="*/ 152400 h 96"/>
                  <a:gd name="T2" fmla="*/ 0 w 79"/>
                  <a:gd name="T3" fmla="*/ 0 h 96"/>
                  <a:gd name="T4" fmla="*/ 63500 w 79"/>
                  <a:gd name="T5" fmla="*/ 69850 h 96"/>
                  <a:gd name="T6" fmla="*/ 125412 w 79"/>
                  <a:gd name="T7" fmla="*/ 0 h 96"/>
                  <a:gd name="T8" fmla="*/ 63500 w 79"/>
                  <a:gd name="T9" fmla="*/ 15240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96"/>
                  <a:gd name="T17" fmla="*/ 79 w 79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96">
                    <a:moveTo>
                      <a:pt x="40" y="96"/>
                    </a:moveTo>
                    <a:lnTo>
                      <a:pt x="0" y="0"/>
                    </a:lnTo>
                    <a:lnTo>
                      <a:pt x="40" y="44"/>
                    </a:lnTo>
                    <a:lnTo>
                      <a:pt x="79" y="0"/>
                    </a:lnTo>
                    <a:lnTo>
                      <a:pt x="40" y="96"/>
                    </a:lnTo>
                    <a:close/>
                  </a:path>
                </a:pathLst>
              </a:custGeom>
              <a:solidFill>
                <a:srgbClr val="0000FA"/>
              </a:solidFill>
              <a:ln w="20701">
                <a:solidFill>
                  <a:srgbClr val="0000F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Line 25"/>
              <p:cNvSpPr>
                <a:spLocks noChangeShapeType="1"/>
              </p:cNvSpPr>
              <p:nvPr/>
            </p:nvSpPr>
            <p:spPr bwMode="auto">
              <a:xfrm>
                <a:off x="1784" y="876"/>
                <a:ext cx="1" cy="493"/>
              </a:xfrm>
              <a:prstGeom prst="line">
                <a:avLst/>
              </a:prstGeom>
              <a:noFill/>
              <a:ln w="20701">
                <a:solidFill>
                  <a:srgbClr val="0000F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Freeform 26"/>
              <p:cNvSpPr>
                <a:spLocks/>
              </p:cNvSpPr>
              <p:nvPr/>
            </p:nvSpPr>
            <p:spPr bwMode="auto">
              <a:xfrm>
                <a:off x="1744" y="1307"/>
                <a:ext cx="79" cy="97"/>
              </a:xfrm>
              <a:custGeom>
                <a:avLst/>
                <a:gdLst>
                  <a:gd name="T0" fmla="*/ 63500 w 79"/>
                  <a:gd name="T1" fmla="*/ 153987 h 97"/>
                  <a:gd name="T2" fmla="*/ 0 w 79"/>
                  <a:gd name="T3" fmla="*/ 0 h 97"/>
                  <a:gd name="T4" fmla="*/ 63500 w 79"/>
                  <a:gd name="T5" fmla="*/ 69850 h 97"/>
                  <a:gd name="T6" fmla="*/ 125413 w 79"/>
                  <a:gd name="T7" fmla="*/ 0 h 97"/>
                  <a:gd name="T8" fmla="*/ 63500 w 79"/>
                  <a:gd name="T9" fmla="*/ 153987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97"/>
                  <a:gd name="T17" fmla="*/ 79 w 79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97">
                    <a:moveTo>
                      <a:pt x="40" y="97"/>
                    </a:moveTo>
                    <a:lnTo>
                      <a:pt x="0" y="0"/>
                    </a:lnTo>
                    <a:lnTo>
                      <a:pt x="40" y="44"/>
                    </a:lnTo>
                    <a:lnTo>
                      <a:pt x="79" y="0"/>
                    </a:lnTo>
                    <a:lnTo>
                      <a:pt x="40" y="97"/>
                    </a:lnTo>
                    <a:close/>
                  </a:path>
                </a:pathLst>
              </a:custGeom>
              <a:solidFill>
                <a:srgbClr val="0000FA"/>
              </a:solidFill>
              <a:ln w="20701">
                <a:solidFill>
                  <a:srgbClr val="0000F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Line 27"/>
              <p:cNvSpPr>
                <a:spLocks noChangeShapeType="1"/>
              </p:cNvSpPr>
              <p:nvPr/>
            </p:nvSpPr>
            <p:spPr bwMode="auto">
              <a:xfrm>
                <a:off x="2166" y="1083"/>
                <a:ext cx="1" cy="294"/>
              </a:xfrm>
              <a:prstGeom prst="line">
                <a:avLst/>
              </a:prstGeom>
              <a:noFill/>
              <a:ln w="20701">
                <a:solidFill>
                  <a:srgbClr val="0000F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Freeform 28"/>
              <p:cNvSpPr>
                <a:spLocks/>
              </p:cNvSpPr>
              <p:nvPr/>
            </p:nvSpPr>
            <p:spPr bwMode="auto">
              <a:xfrm>
                <a:off x="2126" y="1316"/>
                <a:ext cx="79" cy="96"/>
              </a:xfrm>
              <a:custGeom>
                <a:avLst/>
                <a:gdLst>
                  <a:gd name="T0" fmla="*/ 63500 w 79"/>
                  <a:gd name="T1" fmla="*/ 152400 h 96"/>
                  <a:gd name="T2" fmla="*/ 0 w 79"/>
                  <a:gd name="T3" fmla="*/ 0 h 96"/>
                  <a:gd name="T4" fmla="*/ 63500 w 79"/>
                  <a:gd name="T5" fmla="*/ 69850 h 96"/>
                  <a:gd name="T6" fmla="*/ 125413 w 79"/>
                  <a:gd name="T7" fmla="*/ 0 h 96"/>
                  <a:gd name="T8" fmla="*/ 63500 w 79"/>
                  <a:gd name="T9" fmla="*/ 15240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96"/>
                  <a:gd name="T17" fmla="*/ 79 w 79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96">
                    <a:moveTo>
                      <a:pt x="40" y="96"/>
                    </a:moveTo>
                    <a:lnTo>
                      <a:pt x="0" y="0"/>
                    </a:lnTo>
                    <a:lnTo>
                      <a:pt x="40" y="44"/>
                    </a:lnTo>
                    <a:lnTo>
                      <a:pt x="79" y="0"/>
                    </a:lnTo>
                    <a:lnTo>
                      <a:pt x="40" y="96"/>
                    </a:lnTo>
                    <a:close/>
                  </a:path>
                </a:pathLst>
              </a:custGeom>
              <a:solidFill>
                <a:srgbClr val="0000FA"/>
              </a:solidFill>
              <a:ln w="20701">
                <a:solidFill>
                  <a:srgbClr val="0000F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Arc 29"/>
              <p:cNvSpPr>
                <a:spLocks/>
              </p:cNvSpPr>
              <p:nvPr/>
            </p:nvSpPr>
            <p:spPr bwMode="auto">
              <a:xfrm>
                <a:off x="415" y="866"/>
                <a:ext cx="658" cy="412"/>
              </a:xfrm>
              <a:custGeom>
                <a:avLst/>
                <a:gdLst>
                  <a:gd name="T0" fmla="*/ 0 w 34562"/>
                  <a:gd name="T1" fmla="*/ 0 h 21600"/>
                  <a:gd name="T2" fmla="*/ 0 w 34562"/>
                  <a:gd name="T3" fmla="*/ 0 h 21600"/>
                  <a:gd name="T4" fmla="*/ 0 w 3456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4562"/>
                  <a:gd name="T10" fmla="*/ 0 h 21600"/>
                  <a:gd name="T11" fmla="*/ 34562 w 3456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562" h="21600" fill="none" extrusionOk="0">
                    <a:moveTo>
                      <a:pt x="-1" y="8641"/>
                    </a:moveTo>
                    <a:cubicBezTo>
                      <a:pt x="4078" y="3201"/>
                      <a:pt x="10481" y="-1"/>
                      <a:pt x="17281" y="0"/>
                    </a:cubicBezTo>
                    <a:cubicBezTo>
                      <a:pt x="24080" y="0"/>
                      <a:pt x="30483" y="3201"/>
                      <a:pt x="34562" y="8641"/>
                    </a:cubicBezTo>
                  </a:path>
                  <a:path w="34562" h="21600" stroke="0" extrusionOk="0">
                    <a:moveTo>
                      <a:pt x="-1" y="8641"/>
                    </a:moveTo>
                    <a:cubicBezTo>
                      <a:pt x="4078" y="3201"/>
                      <a:pt x="10481" y="-1"/>
                      <a:pt x="17281" y="0"/>
                    </a:cubicBezTo>
                    <a:cubicBezTo>
                      <a:pt x="24080" y="0"/>
                      <a:pt x="30483" y="3201"/>
                      <a:pt x="34562" y="8641"/>
                    </a:cubicBezTo>
                    <a:lnTo>
                      <a:pt x="17281" y="21600"/>
                    </a:lnTo>
                    <a:close/>
                  </a:path>
                </a:pathLst>
              </a:custGeom>
              <a:noFill/>
              <a:ln w="20701">
                <a:solidFill>
                  <a:srgbClr val="0000F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Arc 30"/>
              <p:cNvSpPr>
                <a:spLocks/>
              </p:cNvSpPr>
              <p:nvPr/>
            </p:nvSpPr>
            <p:spPr bwMode="auto">
              <a:xfrm>
                <a:off x="1072" y="854"/>
                <a:ext cx="1093" cy="842"/>
              </a:xfrm>
              <a:custGeom>
                <a:avLst/>
                <a:gdLst>
                  <a:gd name="T0" fmla="*/ 0 w 28044"/>
                  <a:gd name="T1" fmla="*/ 0 h 21600"/>
                  <a:gd name="T2" fmla="*/ 0 w 28044"/>
                  <a:gd name="T3" fmla="*/ 0 h 21600"/>
                  <a:gd name="T4" fmla="*/ 0 w 2804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8044"/>
                  <a:gd name="T10" fmla="*/ 0 h 21600"/>
                  <a:gd name="T11" fmla="*/ 28044 w 2804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044" h="21600" fill="none" extrusionOk="0">
                    <a:moveTo>
                      <a:pt x="0" y="4522"/>
                    </a:moveTo>
                    <a:cubicBezTo>
                      <a:pt x="3785" y="1590"/>
                      <a:pt x="8438" y="-1"/>
                      <a:pt x="13226" y="0"/>
                    </a:cubicBezTo>
                    <a:cubicBezTo>
                      <a:pt x="18734" y="0"/>
                      <a:pt x="24035" y="2104"/>
                      <a:pt x="28043" y="5884"/>
                    </a:cubicBezTo>
                  </a:path>
                  <a:path w="28044" h="21600" stroke="0" extrusionOk="0">
                    <a:moveTo>
                      <a:pt x="0" y="4522"/>
                    </a:moveTo>
                    <a:cubicBezTo>
                      <a:pt x="3785" y="1590"/>
                      <a:pt x="8438" y="-1"/>
                      <a:pt x="13226" y="0"/>
                    </a:cubicBezTo>
                    <a:cubicBezTo>
                      <a:pt x="18734" y="0"/>
                      <a:pt x="24035" y="2104"/>
                      <a:pt x="28043" y="5884"/>
                    </a:cubicBezTo>
                    <a:lnTo>
                      <a:pt x="13226" y="21600"/>
                    </a:lnTo>
                    <a:close/>
                  </a:path>
                </a:pathLst>
              </a:custGeom>
              <a:noFill/>
              <a:ln w="20701">
                <a:solidFill>
                  <a:srgbClr val="0000F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145" name="Line 31"/>
              <p:cNvSpPr>
                <a:spLocks noChangeShapeType="1"/>
              </p:cNvSpPr>
              <p:nvPr/>
            </p:nvSpPr>
            <p:spPr bwMode="auto">
              <a:xfrm>
                <a:off x="415" y="729"/>
                <a:ext cx="1" cy="345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32"/>
              <p:cNvSpPr>
                <a:spLocks/>
              </p:cNvSpPr>
              <p:nvPr/>
            </p:nvSpPr>
            <p:spPr bwMode="auto">
              <a:xfrm>
                <a:off x="375" y="694"/>
                <a:ext cx="79" cy="96"/>
              </a:xfrm>
              <a:custGeom>
                <a:avLst/>
                <a:gdLst>
                  <a:gd name="T0" fmla="*/ 63500 w 79"/>
                  <a:gd name="T1" fmla="*/ 0 h 96"/>
                  <a:gd name="T2" fmla="*/ 125412 w 79"/>
                  <a:gd name="T3" fmla="*/ 152400 h 96"/>
                  <a:gd name="T4" fmla="*/ 63500 w 79"/>
                  <a:gd name="T5" fmla="*/ 82550 h 96"/>
                  <a:gd name="T6" fmla="*/ 0 w 79"/>
                  <a:gd name="T7" fmla="*/ 152400 h 96"/>
                  <a:gd name="T8" fmla="*/ 63500 w 79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96"/>
                  <a:gd name="T17" fmla="*/ 79 w 79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96">
                    <a:moveTo>
                      <a:pt x="40" y="0"/>
                    </a:moveTo>
                    <a:lnTo>
                      <a:pt x="79" y="96"/>
                    </a:lnTo>
                    <a:lnTo>
                      <a:pt x="40" y="52"/>
                    </a:lnTo>
                    <a:lnTo>
                      <a:pt x="0" y="96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Line 33"/>
              <p:cNvSpPr>
                <a:spLocks noChangeShapeType="1"/>
              </p:cNvSpPr>
              <p:nvPr/>
            </p:nvSpPr>
            <p:spPr bwMode="auto">
              <a:xfrm>
                <a:off x="2166" y="1405"/>
                <a:ext cx="248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34"/>
              <p:cNvSpPr>
                <a:spLocks/>
              </p:cNvSpPr>
              <p:nvPr/>
            </p:nvSpPr>
            <p:spPr bwMode="auto">
              <a:xfrm>
                <a:off x="2352" y="1366"/>
                <a:ext cx="97" cy="77"/>
              </a:xfrm>
              <a:custGeom>
                <a:avLst/>
                <a:gdLst>
                  <a:gd name="T0" fmla="*/ 153988 w 97"/>
                  <a:gd name="T1" fmla="*/ 61913 h 77"/>
                  <a:gd name="T2" fmla="*/ 0 w 97"/>
                  <a:gd name="T3" fmla="*/ 122238 h 77"/>
                  <a:gd name="T4" fmla="*/ 69850 w 97"/>
                  <a:gd name="T5" fmla="*/ 61913 h 77"/>
                  <a:gd name="T6" fmla="*/ 0 w 97"/>
                  <a:gd name="T7" fmla="*/ 0 h 77"/>
                  <a:gd name="T8" fmla="*/ 153988 w 97"/>
                  <a:gd name="T9" fmla="*/ 61913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7"/>
                  <a:gd name="T16" fmla="*/ 0 h 77"/>
                  <a:gd name="T17" fmla="*/ 97 w 97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7" h="77">
                    <a:moveTo>
                      <a:pt x="97" y="39"/>
                    </a:moveTo>
                    <a:lnTo>
                      <a:pt x="0" y="77"/>
                    </a:lnTo>
                    <a:lnTo>
                      <a:pt x="44" y="39"/>
                    </a:lnTo>
                    <a:lnTo>
                      <a:pt x="0" y="0"/>
                    </a:lnTo>
                    <a:lnTo>
                      <a:pt x="97" y="39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Rectangle 36"/>
              <p:cNvSpPr>
                <a:spLocks noChangeArrowheads="1"/>
              </p:cNvSpPr>
              <p:nvPr/>
            </p:nvSpPr>
            <p:spPr bwMode="auto">
              <a:xfrm>
                <a:off x="2501" y="1327"/>
                <a:ext cx="91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300" dirty="0"/>
                  <a:t>x</a:t>
                </a:r>
                <a:endParaRPr lang="en-US" sz="2400" dirty="0"/>
              </a:p>
            </p:txBody>
          </p:sp>
          <p:sp>
            <p:nvSpPr>
              <p:cNvPr id="5151" name="Rectangle 37"/>
              <p:cNvSpPr>
                <a:spLocks noChangeArrowheads="1"/>
              </p:cNvSpPr>
              <p:nvPr/>
            </p:nvSpPr>
            <p:spPr bwMode="auto">
              <a:xfrm>
                <a:off x="479" y="627"/>
                <a:ext cx="25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Rectangle 38"/>
              <p:cNvSpPr>
                <a:spLocks noChangeArrowheads="1"/>
              </p:cNvSpPr>
              <p:nvPr/>
            </p:nvSpPr>
            <p:spPr bwMode="auto">
              <a:xfrm>
                <a:off x="666" y="672"/>
                <a:ext cx="13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300" b="1" dirty="0"/>
                  <a:t>w</a:t>
                </a:r>
                <a:endParaRPr lang="en-US" sz="2400" dirty="0"/>
              </a:p>
            </p:txBody>
          </p:sp>
          <p:sp>
            <p:nvSpPr>
              <p:cNvPr id="5153" name="Line 43"/>
              <p:cNvSpPr>
                <a:spLocks noChangeShapeType="1"/>
              </p:cNvSpPr>
              <p:nvPr/>
            </p:nvSpPr>
            <p:spPr bwMode="auto">
              <a:xfrm>
                <a:off x="415" y="2133"/>
                <a:ext cx="1757" cy="1"/>
              </a:xfrm>
              <a:prstGeom prst="line">
                <a:avLst/>
              </a:prstGeom>
              <a:noFill/>
              <a:ln w="20638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Line 44"/>
              <p:cNvSpPr>
                <a:spLocks noChangeShapeType="1"/>
              </p:cNvSpPr>
              <p:nvPr/>
            </p:nvSpPr>
            <p:spPr bwMode="auto">
              <a:xfrm>
                <a:off x="1488" y="1728"/>
                <a:ext cx="1" cy="39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Rectangle 55"/>
              <p:cNvSpPr>
                <a:spLocks noChangeArrowheads="1"/>
              </p:cNvSpPr>
              <p:nvPr/>
            </p:nvSpPr>
            <p:spPr bwMode="auto">
              <a:xfrm>
                <a:off x="1257" y="1746"/>
                <a:ext cx="284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Rectangle 56"/>
              <p:cNvSpPr>
                <a:spLocks noChangeArrowheads="1"/>
              </p:cNvSpPr>
              <p:nvPr/>
            </p:nvSpPr>
            <p:spPr bwMode="auto">
              <a:xfrm>
                <a:off x="1257" y="1747"/>
                <a:ext cx="7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dirty="0"/>
                  <a:t>F</a:t>
                </a:r>
                <a:endParaRPr lang="en-US" sz="2400" dirty="0"/>
              </a:p>
            </p:txBody>
          </p:sp>
          <p:sp>
            <p:nvSpPr>
              <p:cNvPr id="5157" name="Rectangle 57"/>
              <p:cNvSpPr>
                <a:spLocks noChangeArrowheads="1"/>
              </p:cNvSpPr>
              <p:nvPr/>
            </p:nvSpPr>
            <p:spPr bwMode="auto">
              <a:xfrm>
                <a:off x="1336" y="1810"/>
                <a:ext cx="7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/>
                  <a:t>R</a:t>
                </a:r>
                <a:endParaRPr lang="en-US" sz="2400" dirty="0"/>
              </a:p>
            </p:txBody>
          </p:sp>
          <p:sp>
            <p:nvSpPr>
              <p:cNvPr id="5158" name="Line 58"/>
              <p:cNvSpPr>
                <a:spLocks noChangeShapeType="1"/>
              </p:cNvSpPr>
              <p:nvPr/>
            </p:nvSpPr>
            <p:spPr bwMode="auto">
              <a:xfrm flipV="1">
                <a:off x="803" y="693"/>
                <a:ext cx="494" cy="176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Rectangle 59"/>
              <p:cNvSpPr>
                <a:spLocks noChangeArrowheads="1"/>
              </p:cNvSpPr>
              <p:nvPr/>
            </p:nvSpPr>
            <p:spPr bwMode="auto">
              <a:xfrm>
                <a:off x="1350" y="561"/>
                <a:ext cx="105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Rectangle 60"/>
              <p:cNvSpPr>
                <a:spLocks noChangeArrowheads="1"/>
              </p:cNvSpPr>
              <p:nvPr/>
            </p:nvSpPr>
            <p:spPr bwMode="auto">
              <a:xfrm>
                <a:off x="1350" y="562"/>
                <a:ext cx="128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dirty="0"/>
                  <a:t>Distributed load curve</a:t>
                </a:r>
                <a:endParaRPr lang="en-US" sz="2400" dirty="0"/>
              </a:p>
            </p:txBody>
          </p:sp>
          <p:sp>
            <p:nvSpPr>
              <p:cNvPr id="5161" name="Rectangle 61"/>
              <p:cNvSpPr>
                <a:spLocks noChangeArrowheads="1"/>
              </p:cNvSpPr>
              <p:nvPr/>
            </p:nvSpPr>
            <p:spPr bwMode="auto">
              <a:xfrm>
                <a:off x="432" y="1392"/>
                <a:ext cx="172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Rectangle 62"/>
              <p:cNvSpPr>
                <a:spLocks noChangeArrowheads="1"/>
              </p:cNvSpPr>
              <p:nvPr/>
            </p:nvSpPr>
            <p:spPr bwMode="auto">
              <a:xfrm>
                <a:off x="432" y="2112"/>
                <a:ext cx="1728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Line 17"/>
              <p:cNvSpPr>
                <a:spLocks noChangeShapeType="1"/>
              </p:cNvSpPr>
              <p:nvPr/>
            </p:nvSpPr>
            <p:spPr bwMode="auto">
              <a:xfrm>
                <a:off x="415" y="1031"/>
                <a:ext cx="1" cy="346"/>
              </a:xfrm>
              <a:prstGeom prst="line">
                <a:avLst/>
              </a:prstGeom>
              <a:noFill/>
              <a:ln w="20701">
                <a:solidFill>
                  <a:srgbClr val="0000F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8" name="Rectangle 41"/>
            <p:cNvSpPr>
              <a:spLocks noChangeArrowheads="1"/>
            </p:cNvSpPr>
            <p:nvPr/>
          </p:nvSpPr>
          <p:spPr bwMode="auto">
            <a:xfrm>
              <a:off x="4953000" y="993822"/>
              <a:ext cx="3000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28650" y="125568"/>
            <a:ext cx="7886700" cy="762000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READING 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19041" y="4978184"/>
            <a:ext cx="716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To analyze the load’s effect on the steel beams, it is often helpful to reduce this distributed load to a single force.       How would you do this?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90546" y="1146884"/>
            <a:ext cx="6781800" cy="3779838"/>
            <a:chOff x="576" y="816"/>
            <a:chExt cx="4272" cy="2381"/>
          </a:xfrm>
        </p:grpSpPr>
        <p:sp>
          <p:nvSpPr>
            <p:cNvPr id="6151" name="Text Box 4"/>
            <p:cNvSpPr txBox="1">
              <a:spLocks noChangeArrowheads="1"/>
            </p:cNvSpPr>
            <p:nvPr/>
          </p:nvSpPr>
          <p:spPr bwMode="auto">
            <a:xfrm>
              <a:off x="576" y="2208"/>
              <a:ext cx="4272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There is a bundle (called a bunk) of 2” x 4” boards stored on a storage rack.  This lumber places a distributed load (due to the weight of the wood) on the beams holding the bunk.</a:t>
              </a:r>
            </a:p>
          </p:txBody>
        </p:sp>
        <p:pic>
          <p:nvPicPr>
            <p:cNvPr id="6152" name="Picture 9" descr="CH 4 Lumb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816"/>
              <a:ext cx="2112" cy="1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APPLICATIONS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3581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/>
              <a:t>The uniform wind pressure is acting on a triangular sign (shown in light brown). 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3124200"/>
            <a:ext cx="4191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To be able to design the joint between the sign and the sign post, we need to determine a single equivalent resultant force and its location.</a:t>
            </a:r>
          </a:p>
        </p:txBody>
      </p:sp>
      <p:pic>
        <p:nvPicPr>
          <p:cNvPr id="7175" name="Picture 9" descr="CH 4 Triangle 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19200"/>
            <a:ext cx="3194050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267200" y="5181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In such cases, w is a function of x and has </a:t>
            </a:r>
            <a:r>
              <a:rPr lang="en-US" sz="2400" dirty="0">
                <a:solidFill>
                  <a:srgbClr val="0000FA"/>
                </a:solidFill>
              </a:rPr>
              <a:t>units of force per length</a:t>
            </a:r>
            <a:r>
              <a:rPr lang="en-US" sz="2400" dirty="0"/>
              <a:t>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981075"/>
            <a:ext cx="7924800" cy="2600325"/>
            <a:chOff x="528" y="618"/>
            <a:chExt cx="4992" cy="1638"/>
          </a:xfrm>
        </p:grpSpPr>
        <p:sp>
          <p:nvSpPr>
            <p:cNvPr id="8202" name="Text Box 4"/>
            <p:cNvSpPr txBox="1">
              <a:spLocks noChangeArrowheads="1"/>
            </p:cNvSpPr>
            <p:nvPr/>
          </p:nvSpPr>
          <p:spPr bwMode="auto">
            <a:xfrm>
              <a:off x="2688" y="618"/>
              <a:ext cx="2832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/>
                <a:t>In many situations, a surface area of a body is subjected to a distributed load.  Such forces are caused by winds, fluids, or the weight of items on the body’s surface.</a:t>
              </a:r>
              <a:endParaRPr lang="en-US" sz="2200" dirty="0"/>
            </a:p>
          </p:txBody>
        </p:sp>
        <p:pic>
          <p:nvPicPr>
            <p:cNvPr id="8203" name="Picture 11" descr="CH 4 Distributed Loadi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624"/>
              <a:ext cx="1795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38200" y="3200400"/>
            <a:ext cx="8001000" cy="2994025"/>
            <a:chOff x="528" y="2016"/>
            <a:chExt cx="5040" cy="1886"/>
          </a:xfrm>
        </p:grpSpPr>
        <p:sp>
          <p:nvSpPr>
            <p:cNvPr id="8200" name="Text Box 7"/>
            <p:cNvSpPr txBox="1">
              <a:spLocks noChangeArrowheads="1"/>
            </p:cNvSpPr>
            <p:nvPr/>
          </p:nvSpPr>
          <p:spPr bwMode="auto">
            <a:xfrm>
              <a:off x="2688" y="2016"/>
              <a:ext cx="2880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We will analyze the most common case of a distributed pressure loading. This is a uniform load along one axis of a flat rectangular body.</a:t>
              </a:r>
            </a:p>
          </p:txBody>
        </p:sp>
        <p:pic>
          <p:nvPicPr>
            <p:cNvPr id="8201" name="Picture 12" descr="CH 4 Distributed Loading II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400"/>
              <a:ext cx="1795" cy="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28650" y="228600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DISTRIBUTED</a:t>
            </a:r>
            <a:r>
              <a:rPr lang="en-US" sz="2400" b="1" kern="1200" dirty="0" smtClean="0">
                <a:effectLst/>
                <a:ea typeface="+mn-ea"/>
                <a:cs typeface="+mn-cs"/>
              </a:rPr>
              <a:t>  LOADING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86200" y="3733800"/>
            <a:ext cx="4876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A"/>
                </a:solidFill>
              </a:rPr>
              <a:t>The net force </a:t>
            </a:r>
            <a:r>
              <a:rPr lang="en-US" sz="2400" dirty="0"/>
              <a:t>on the beam is given by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+ </a:t>
            </a:r>
            <a:r>
              <a:rPr lang="en-US" sz="2400" dirty="0">
                <a:sym typeface="Symbol" pitchFamily="18" charset="2"/>
              </a:rPr>
              <a:t></a:t>
            </a:r>
            <a:r>
              <a:rPr lang="en-US" sz="2400" dirty="0"/>
              <a:t>  F</a:t>
            </a:r>
            <a:r>
              <a:rPr lang="en-US" sz="2400" baseline="-25000" dirty="0"/>
              <a:t>R</a:t>
            </a:r>
            <a:r>
              <a:rPr lang="en-US" sz="2400" dirty="0"/>
              <a:t>  =   </a:t>
            </a:r>
            <a:r>
              <a:rPr lang="en-US" sz="2400" dirty="0">
                <a:sym typeface="Symbol" pitchFamily="18" charset="2"/>
              </a:rPr>
              <a:t></a:t>
            </a:r>
            <a:r>
              <a:rPr lang="en-US" sz="2400" baseline="-25000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dF</a:t>
            </a:r>
            <a:r>
              <a:rPr lang="en-US" sz="2400" dirty="0">
                <a:sym typeface="Symbol" pitchFamily="18" charset="2"/>
              </a:rPr>
              <a:t>   =   </a:t>
            </a:r>
            <a:r>
              <a:rPr lang="en-US" sz="2400" baseline="-25000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 w(x) </a:t>
            </a:r>
            <a:r>
              <a:rPr lang="en-US" sz="2400" dirty="0" err="1">
                <a:sym typeface="Symbol" pitchFamily="18" charset="2"/>
              </a:rPr>
              <a:t>dx</a:t>
            </a:r>
            <a:r>
              <a:rPr lang="en-US" sz="2400" dirty="0">
                <a:sym typeface="Symbol" pitchFamily="18" charset="2"/>
              </a:rPr>
              <a:t>  =  A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ym typeface="Symbol" pitchFamily="18" charset="2"/>
              </a:rPr>
              <a:t>Here </a:t>
            </a:r>
            <a:r>
              <a:rPr lang="en-US" sz="2400" dirty="0">
                <a:solidFill>
                  <a:srgbClr val="0000FA"/>
                </a:solidFill>
                <a:sym typeface="Symbol" pitchFamily="18" charset="2"/>
              </a:rPr>
              <a:t>A is the area under the loading curve w(x)</a:t>
            </a:r>
            <a:r>
              <a:rPr lang="en-US" sz="2400" dirty="0">
                <a:sym typeface="Symbol" pitchFamily="18" charset="2"/>
              </a:rPr>
              <a:t>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5800" y="1066800"/>
            <a:ext cx="8153400" cy="2536825"/>
            <a:chOff x="432" y="672"/>
            <a:chExt cx="5136" cy="1598"/>
          </a:xfrm>
        </p:grpSpPr>
        <p:sp>
          <p:nvSpPr>
            <p:cNvPr id="9224" name="Text Box 6"/>
            <p:cNvSpPr txBox="1">
              <a:spLocks noChangeArrowheads="1"/>
            </p:cNvSpPr>
            <p:nvPr/>
          </p:nvSpPr>
          <p:spPr bwMode="auto">
            <a:xfrm>
              <a:off x="2400" y="672"/>
              <a:ext cx="3168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Consider an element of length dx.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The force magnitude dF acting on it is given as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            dF  =  w(x) dx</a:t>
              </a:r>
            </a:p>
          </p:txBody>
        </p:sp>
        <p:pic>
          <p:nvPicPr>
            <p:cNvPr id="9225" name="Picture 10" descr="CH 4 Distributed Loading II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768"/>
              <a:ext cx="1795" cy="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29" name="Picture 13" descr="CH 4 Distributed Loading N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28495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MAGNITUDE</a:t>
            </a:r>
            <a:r>
              <a:rPr lang="en-US" sz="2400" b="1" kern="1200" dirty="0" smtClean="0">
                <a:effectLst/>
                <a:ea typeface="+mn-ea"/>
                <a:cs typeface="+mn-cs"/>
              </a:rPr>
              <a:t>  OF  RESULTANT  FORCE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505200" y="2057400"/>
            <a:ext cx="5029200" cy="1981200"/>
            <a:chOff x="2208" y="1680"/>
            <a:chExt cx="3168" cy="1248"/>
          </a:xfrm>
        </p:grpSpPr>
        <p:sp>
          <p:nvSpPr>
            <p:cNvPr id="1041" name="Text Box 6"/>
            <p:cNvSpPr txBox="1">
              <a:spLocks noChangeArrowheads="1"/>
            </p:cNvSpPr>
            <p:nvPr/>
          </p:nvSpPr>
          <p:spPr bwMode="auto">
            <a:xfrm>
              <a:off x="2208" y="1680"/>
              <a:ext cx="3168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The total moment about point O is given as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ym typeface="Symbol" pitchFamily="18" charset="2"/>
                </a:rPr>
                <a:t>  +  M</a:t>
              </a:r>
              <a:r>
                <a:rPr lang="en-US" sz="2400" baseline="-25000">
                  <a:sym typeface="Symbol" pitchFamily="18" charset="2"/>
                </a:rPr>
                <a:t>RO</a:t>
              </a:r>
              <a:r>
                <a:rPr lang="en-US" sz="2400">
                  <a:sym typeface="Symbol" pitchFamily="18" charset="2"/>
                </a:rPr>
                <a:t>    =  </a:t>
              </a:r>
              <a:r>
                <a:rPr lang="en-US" sz="2400" baseline="-25000">
                  <a:sym typeface="Symbol" pitchFamily="18" charset="2"/>
                </a:rPr>
                <a:t>L</a:t>
              </a:r>
              <a:r>
                <a:rPr lang="en-US" sz="2400">
                  <a:sym typeface="Symbol" pitchFamily="18" charset="2"/>
                </a:rPr>
                <a:t> x dF  =  </a:t>
              </a:r>
              <a:r>
                <a:rPr lang="en-US" sz="2400" baseline="-25000"/>
                <a:t>L</a:t>
              </a:r>
              <a:r>
                <a:rPr lang="en-US" sz="2400"/>
                <a:t> x w(x) dx</a:t>
              </a:r>
            </a:p>
          </p:txBody>
        </p:sp>
        <p:sp>
          <p:nvSpPr>
            <p:cNvPr id="1042" name="Arc 21"/>
            <p:cNvSpPr>
              <a:spLocks/>
            </p:cNvSpPr>
            <p:nvPr/>
          </p:nvSpPr>
          <p:spPr bwMode="auto">
            <a:xfrm rot="-7762396">
              <a:off x="2165" y="2491"/>
              <a:ext cx="672" cy="201"/>
            </a:xfrm>
            <a:custGeom>
              <a:avLst/>
              <a:gdLst>
                <a:gd name="T0" fmla="*/ 0 w 21600"/>
                <a:gd name="T1" fmla="*/ 0 h 14171"/>
                <a:gd name="T2" fmla="*/ 0 w 21600"/>
                <a:gd name="T3" fmla="*/ 0 h 14171"/>
                <a:gd name="T4" fmla="*/ 0 w 21600"/>
                <a:gd name="T5" fmla="*/ 0 h 141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4171"/>
                <a:gd name="T11" fmla="*/ 21600 w 21600"/>
                <a:gd name="T12" fmla="*/ 14171 h 141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4171" fill="none" extrusionOk="0">
                  <a:moveTo>
                    <a:pt x="16301" y="0"/>
                  </a:moveTo>
                  <a:cubicBezTo>
                    <a:pt x="19718" y="3930"/>
                    <a:pt x="21600" y="8963"/>
                    <a:pt x="21600" y="14171"/>
                  </a:cubicBezTo>
                </a:path>
                <a:path w="21600" h="14171" stroke="0" extrusionOk="0">
                  <a:moveTo>
                    <a:pt x="16301" y="0"/>
                  </a:moveTo>
                  <a:cubicBezTo>
                    <a:pt x="19718" y="3930"/>
                    <a:pt x="21600" y="8963"/>
                    <a:pt x="21600" y="14171"/>
                  </a:cubicBezTo>
                  <a:lnTo>
                    <a:pt x="0" y="1417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57200" y="1143000"/>
            <a:ext cx="8305800" cy="2536825"/>
            <a:chOff x="288" y="720"/>
            <a:chExt cx="5232" cy="1598"/>
          </a:xfrm>
        </p:grpSpPr>
        <p:sp>
          <p:nvSpPr>
            <p:cNvPr id="1036" name="Text Box 5"/>
            <p:cNvSpPr txBox="1">
              <a:spLocks noChangeArrowheads="1"/>
            </p:cNvSpPr>
            <p:nvPr/>
          </p:nvSpPr>
          <p:spPr bwMode="auto">
            <a:xfrm>
              <a:off x="2208" y="720"/>
              <a:ext cx="331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The force dF will produce a moment of (x)(dF) about point O.</a:t>
              </a:r>
            </a:p>
          </p:txBody>
        </p:sp>
        <p:pic>
          <p:nvPicPr>
            <p:cNvPr id="1037" name="Picture 19" descr="CH 4 Distributed Loading II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816"/>
              <a:ext cx="1795" cy="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45" name="Picture 21" descr="CH 4 Distributed Loading N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8495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LOCATION  OF  THE  RESULTANT  FORCE</a:t>
            </a:r>
            <a:endParaRPr lang="en-US" dirty="0" smtClean="0"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52800" y="4241810"/>
            <a:ext cx="5410200" cy="2006590"/>
            <a:chOff x="3352800" y="4241810"/>
            <a:chExt cx="5410200" cy="2006590"/>
          </a:xfrm>
        </p:grpSpPr>
        <p:grpSp>
          <p:nvGrpSpPr>
            <p:cNvPr id="1038" name="Group 34"/>
            <p:cNvGrpSpPr>
              <a:grpSpLocks/>
            </p:cNvGrpSpPr>
            <p:nvPr/>
          </p:nvGrpSpPr>
          <p:grpSpPr bwMode="auto">
            <a:xfrm>
              <a:off x="3352800" y="4267200"/>
              <a:ext cx="5410200" cy="1981200"/>
              <a:chOff x="2112" y="2688"/>
              <a:chExt cx="3408" cy="1248"/>
            </a:xfrm>
          </p:grpSpPr>
          <p:sp>
            <p:nvSpPr>
              <p:cNvPr id="1039" name="Text Box 7"/>
              <p:cNvSpPr txBox="1">
                <a:spLocks noChangeArrowheads="1"/>
              </p:cNvSpPr>
              <p:nvPr/>
            </p:nvSpPr>
            <p:spPr bwMode="auto">
              <a:xfrm>
                <a:off x="2112" y="2688"/>
                <a:ext cx="3408" cy="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/>
                  <a:t>Assuming that F</a:t>
                </a:r>
                <a:r>
                  <a:rPr lang="en-US" sz="2400" baseline="-25000" dirty="0"/>
                  <a:t>R</a:t>
                </a:r>
                <a:r>
                  <a:rPr lang="en-US" sz="2400" dirty="0"/>
                  <a:t> acts at    , it will produce the moment about point O as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>
                    <a:sym typeface="Symbol" pitchFamily="18" charset="2"/>
                  </a:rPr>
                  <a:t>  +  M</a:t>
                </a:r>
                <a:r>
                  <a:rPr lang="en-US" sz="2400" baseline="-25000" dirty="0">
                    <a:sym typeface="Symbol" pitchFamily="18" charset="2"/>
                  </a:rPr>
                  <a:t>RO</a:t>
                </a:r>
                <a:r>
                  <a:rPr lang="en-US" sz="2400" dirty="0">
                    <a:sym typeface="Symbol" pitchFamily="18" charset="2"/>
                  </a:rPr>
                  <a:t>  =   (   ) (F</a:t>
                </a:r>
                <a:r>
                  <a:rPr lang="en-US" sz="2400" baseline="-25000" dirty="0">
                    <a:sym typeface="Symbol" pitchFamily="18" charset="2"/>
                  </a:rPr>
                  <a:t>R</a:t>
                </a:r>
                <a:r>
                  <a:rPr lang="en-US" sz="2400" dirty="0">
                    <a:sym typeface="Symbol" pitchFamily="18" charset="2"/>
                  </a:rPr>
                  <a:t>)   =       </a:t>
                </a:r>
                <a:r>
                  <a:rPr lang="en-US" sz="2400" baseline="-25000" dirty="0">
                    <a:sym typeface="Symbol" pitchFamily="18" charset="2"/>
                  </a:rPr>
                  <a:t>L</a:t>
                </a:r>
                <a:r>
                  <a:rPr lang="en-US" sz="2400" dirty="0">
                    <a:sym typeface="Symbol" pitchFamily="18" charset="2"/>
                  </a:rPr>
                  <a:t> w(x) dx</a:t>
                </a:r>
              </a:p>
            </p:txBody>
          </p:sp>
          <p:sp>
            <p:nvSpPr>
              <p:cNvPr id="1040" name="Arc 26"/>
              <p:cNvSpPr>
                <a:spLocks/>
              </p:cNvSpPr>
              <p:nvPr/>
            </p:nvSpPr>
            <p:spPr bwMode="auto">
              <a:xfrm rot="13837604">
                <a:off x="2069" y="3499"/>
                <a:ext cx="672" cy="201"/>
              </a:xfrm>
              <a:custGeom>
                <a:avLst/>
                <a:gdLst>
                  <a:gd name="T0" fmla="*/ 0 w 21600"/>
                  <a:gd name="T1" fmla="*/ 0 h 14171"/>
                  <a:gd name="T2" fmla="*/ 0 w 21600"/>
                  <a:gd name="T3" fmla="*/ 0 h 14171"/>
                  <a:gd name="T4" fmla="*/ 0 w 21600"/>
                  <a:gd name="T5" fmla="*/ 0 h 141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4171"/>
                  <a:gd name="T11" fmla="*/ 21600 w 21600"/>
                  <a:gd name="T12" fmla="*/ 14171 h 141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4171" fill="none" extrusionOk="0">
                    <a:moveTo>
                      <a:pt x="16301" y="0"/>
                    </a:moveTo>
                    <a:cubicBezTo>
                      <a:pt x="19718" y="3930"/>
                      <a:pt x="21600" y="8963"/>
                      <a:pt x="21600" y="14171"/>
                    </a:cubicBezTo>
                  </a:path>
                  <a:path w="21600" h="14171" stroke="0" extrusionOk="0">
                    <a:moveTo>
                      <a:pt x="16301" y="0"/>
                    </a:moveTo>
                    <a:cubicBezTo>
                      <a:pt x="19718" y="3930"/>
                      <a:pt x="21600" y="8963"/>
                      <a:pt x="21600" y="14171"/>
                    </a:cubicBezTo>
                    <a:lnTo>
                      <a:pt x="0" y="1417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6368494" y="4241810"/>
                  <a:ext cx="47609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8494" y="4241810"/>
                  <a:ext cx="476091" cy="52322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5003769" y="5158445"/>
                  <a:ext cx="47609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3769" y="5158445"/>
                  <a:ext cx="476091" cy="52322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6546593" y="5135585"/>
                  <a:ext cx="47609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6593" y="5135585"/>
                  <a:ext cx="476091" cy="52322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1066800"/>
            <a:ext cx="7620000" cy="2460625"/>
            <a:chOff x="384" y="672"/>
            <a:chExt cx="4800" cy="1550"/>
          </a:xfrm>
        </p:grpSpPr>
        <p:sp>
          <p:nvSpPr>
            <p:cNvPr id="10250" name="Text Box 6"/>
            <p:cNvSpPr txBox="1">
              <a:spLocks noChangeArrowheads="1"/>
            </p:cNvSpPr>
            <p:nvPr/>
          </p:nvSpPr>
          <p:spPr bwMode="auto">
            <a:xfrm>
              <a:off x="2208" y="672"/>
              <a:ext cx="297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/>
                <a:t>Comparing the last two equations, we get</a:t>
              </a:r>
              <a:r>
                <a:rPr lang="en-US" sz="2200"/>
                <a:t> </a:t>
              </a:r>
            </a:p>
          </p:txBody>
        </p:sp>
        <p:pic>
          <p:nvPicPr>
            <p:cNvPr id="10251" name="Picture 11" descr="CH 4 Distributed Loading II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720"/>
              <a:ext cx="1795" cy="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09600" y="3733800"/>
            <a:ext cx="7772400" cy="2378075"/>
            <a:chOff x="384" y="2352"/>
            <a:chExt cx="4896" cy="1498"/>
          </a:xfrm>
        </p:grpSpPr>
        <p:sp>
          <p:nvSpPr>
            <p:cNvPr id="10248" name="Text Box 14"/>
            <p:cNvSpPr txBox="1">
              <a:spLocks noChangeArrowheads="1"/>
            </p:cNvSpPr>
            <p:nvPr/>
          </p:nvSpPr>
          <p:spPr bwMode="auto">
            <a:xfrm>
              <a:off x="2256" y="2352"/>
              <a:ext cx="3024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FF00"/>
                </a:buClr>
              </a:pPr>
              <a:r>
                <a:rPr lang="en-US" sz="2400" dirty="0"/>
                <a:t>You will learn more detail later, but  F</a:t>
              </a:r>
              <a:r>
                <a:rPr lang="en-US" sz="2400" baseline="-25000" dirty="0"/>
                <a:t>R</a:t>
              </a:r>
              <a:r>
                <a:rPr lang="en-US" sz="2400" dirty="0"/>
                <a:t> acts through a point “C,” which is called the geometric center or centroid of the area under the loading curve w(x).</a:t>
              </a:r>
            </a:p>
          </p:txBody>
        </p:sp>
        <p:pic>
          <p:nvPicPr>
            <p:cNvPr id="10249" name="Picture 13" descr="CH 4 Distributed Loading Ne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400"/>
              <a:ext cx="1795" cy="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56" name="Picture 16" descr="CH 4 Distributed Load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" t="2505" r="-3142" b="-2505"/>
          <a:stretch/>
        </p:blipFill>
        <p:spPr bwMode="auto">
          <a:xfrm>
            <a:off x="4389120" y="2011680"/>
            <a:ext cx="370716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28650" y="224231"/>
            <a:ext cx="7886700" cy="762000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LOCATION  OF  THE  RESULTANT  FORCE </a:t>
            </a:r>
            <a:r>
              <a:rPr lang="en-US" sz="2400" b="1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1042314"/>
            <a:ext cx="8458200" cy="3221038"/>
            <a:chOff x="240" y="492"/>
            <a:chExt cx="5328" cy="2029"/>
          </a:xfrm>
        </p:grpSpPr>
        <p:sp>
          <p:nvSpPr>
            <p:cNvPr id="11271" name="Text Box 8"/>
            <p:cNvSpPr txBox="1">
              <a:spLocks noChangeArrowheads="1"/>
            </p:cNvSpPr>
            <p:nvPr/>
          </p:nvSpPr>
          <p:spPr bwMode="auto">
            <a:xfrm>
              <a:off x="240" y="492"/>
              <a:ext cx="532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 dirty="0"/>
                <a:t>Until you learn more about </a:t>
              </a:r>
              <a:r>
                <a:rPr lang="en-US" sz="2400" dirty="0" err="1"/>
                <a:t>centroids</a:t>
              </a:r>
              <a:r>
                <a:rPr lang="en-US" sz="2400" dirty="0"/>
                <a:t>, we will consider only </a:t>
              </a:r>
              <a:r>
                <a:rPr lang="en-US" sz="2400" dirty="0">
                  <a:solidFill>
                    <a:srgbClr val="0000FA"/>
                  </a:solidFill>
                </a:rPr>
                <a:t>rectangular and triangular </a:t>
              </a:r>
              <a:r>
                <a:rPr lang="en-US" sz="2400" dirty="0"/>
                <a:t>loading diagrams whose </a:t>
              </a:r>
              <a:r>
                <a:rPr lang="en-US" sz="2400" dirty="0" err="1"/>
                <a:t>centroids</a:t>
              </a:r>
              <a:r>
                <a:rPr lang="en-US" sz="2400" dirty="0"/>
                <a:t> are well defined and shown on the inside back cover of your textbook.</a:t>
              </a:r>
            </a:p>
          </p:txBody>
        </p:sp>
        <p:pic>
          <p:nvPicPr>
            <p:cNvPr id="11272" name="Picture 21" descr="CH 4 Dist Beam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" y="1258"/>
              <a:ext cx="3641" cy="1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3400" y="4414161"/>
            <a:ext cx="83058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/>
              <a:t>Look at the inside back cover of your textbook.  You should find the rectangle and triangle cases.  Finding the area of a rectangle and its centroid is easy!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/>
              <a:t>Note that triangle presents a bit of a challenge but still is pretty straightforward.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28650" y="282878"/>
            <a:ext cx="7886700" cy="758952"/>
          </a:xfrm>
        </p:spPr>
        <p:txBody>
          <a:bodyPr/>
          <a:lstStyle/>
          <a:p>
            <a:pPr fontAlgn="base"/>
            <a:r>
              <a:rPr lang="en-US" sz="2400" dirty="0"/>
              <a:t>EXAMPLE </a:t>
            </a:r>
            <a:r>
              <a:rPr lang="en-US" sz="2400" dirty="0" smtClean="0"/>
              <a:t>I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2042</TotalTime>
  <Words>1680</Words>
  <Application>Microsoft Office PowerPoint</Application>
  <PresentationFormat>On-screen Show (4:3)</PresentationFormat>
  <Paragraphs>213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Template_White</vt:lpstr>
      <vt:lpstr>REDUCTION  OF  A  SIMPLE  DISTRIBUTED  LOADING</vt:lpstr>
      <vt:lpstr>READING  QUIZ</vt:lpstr>
      <vt:lpstr>APPLICATIONS</vt:lpstr>
      <vt:lpstr>APPLICATIONS (continued)</vt:lpstr>
      <vt:lpstr>DISTRIBUTED  LOADING</vt:lpstr>
      <vt:lpstr>MAGNITUDE  OF  RESULTANT  FORCE</vt:lpstr>
      <vt:lpstr>LOCATION  OF  THE  RESULTANT  FORCE</vt:lpstr>
      <vt:lpstr>LOCATION  OF  THE  RESULTANT  FORCE (continued)</vt:lpstr>
      <vt:lpstr>EXAMPLE I</vt:lpstr>
      <vt:lpstr>EXAMPLE I (continued)</vt:lpstr>
      <vt:lpstr>EXAMPLE II</vt:lpstr>
      <vt:lpstr>EXAMPLE II (continued)</vt:lpstr>
      <vt:lpstr>EXAMPLE II (continued)</vt:lpstr>
      <vt:lpstr>CONCEPT  QUIZ</vt:lpstr>
      <vt:lpstr>GROUP  PROBLEM  SOLVING</vt:lpstr>
      <vt:lpstr>GROUP  PROBLEM  SOLVING (continued)</vt:lpstr>
      <vt:lpstr>GROUP  PROBLEM  SOLVING (continued)</vt:lpstr>
      <vt:lpstr>ATTENTION QUIZ</vt:lpstr>
      <vt:lpstr>PowerPoint Presentation</vt:lpstr>
    </vt:vector>
  </TitlesOfParts>
  <Company>NDSU &amp; ASU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4.9</dc:title>
  <dc:subject>Hibbeler Statics 14th Edition</dc:subject>
  <dc:creator>Mehta, Danielson, Nam, &amp; Georgeou</dc:creator>
  <dc:description>Updated for Hibbeler's 14th Edition Statics textbook by Dr. Changho Nam, edited by Dr. Scott Danielson.</dc:description>
  <cp:lastModifiedBy>SDanielson</cp:lastModifiedBy>
  <cp:revision>103</cp:revision>
  <cp:lastPrinted>2001-02-27T20:48:15Z</cp:lastPrinted>
  <dcterms:created xsi:type="dcterms:W3CDTF">2000-09-21T13:10:48Z</dcterms:created>
  <dcterms:modified xsi:type="dcterms:W3CDTF">2015-08-04T01:43:44Z</dcterms:modified>
</cp:coreProperties>
</file>