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79" r:id="rId15"/>
    <p:sldId id="270" r:id="rId16"/>
    <p:sldId id="265" r:id="rId17"/>
    <p:sldId id="266" r:id="rId18"/>
    <p:sldId id="280" r:id="rId19"/>
    <p:sldId id="281" r:id="rId20"/>
    <p:sldId id="282" r:id="rId21"/>
    <p:sldId id="269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00FFFF"/>
    <a:srgbClr val="990033"/>
    <a:srgbClr val="FFFF00"/>
    <a:srgbClr val="000096"/>
    <a:srgbClr val="FF0000"/>
    <a:srgbClr val="0000CC"/>
    <a:srgbClr val="00FF00"/>
    <a:srgbClr val="00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2" autoAdjust="0"/>
    <p:restoredTop sz="90227" autoAdjust="0"/>
  </p:normalViewPr>
  <p:slideViewPr>
    <p:cSldViewPr snapToGrid="0">
      <p:cViewPr varScale="1">
        <p:scale>
          <a:sx n="67" d="100"/>
          <a:sy n="67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7020"/>
    </p:cViewPr>
  </p:sorterViewPr>
  <p:notesViewPr>
    <p:cSldViewPr snapToGrid="0">
      <p:cViewPr varScale="1">
        <p:scale>
          <a:sx n="37" d="100"/>
          <a:sy n="37" d="100"/>
        </p:scale>
        <p:origin x="-14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706CF-10A3-4721-93D5-F552B2A16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7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Sections 4.7-4.9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2BA7A1-9BA7-4D13-BDA8-7D83707ED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59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ED2B2A-338D-4214-A0F8-D37317C079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1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B27424-8E82-456D-9D74-EEFDB7325AC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Source : F4-32</a:t>
            </a:r>
          </a:p>
        </p:txBody>
      </p:sp>
    </p:spTree>
    <p:extLst>
      <p:ext uri="{BB962C8B-B14F-4D97-AF65-F5344CB8AC3E}">
        <p14:creationId xmlns:p14="http://schemas.microsoft.com/office/powerpoint/2010/main" val="357459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272DC4-25FF-4907-A5A4-53E2709E3CC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5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:</a:t>
            </a:r>
            <a:r>
              <a:rPr lang="en-US" baseline="0" dirty="0" smtClean="0"/>
              <a:t> </a:t>
            </a:r>
            <a:r>
              <a:rPr lang="en-US" dirty="0" smtClean="0"/>
              <a:t>F4-35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Statics:The Next Generation (2nd Ed.)   Mehta, Danielson, &amp; Berg   Lecture Notes for Sections 4.7-4.9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BA7A1-9BA7-4D13-BDA8-7D83707EDC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8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32D357-3B86-4121-971A-BC45B0A5F2E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Answers:</a:t>
            </a:r>
          </a:p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1. E</a:t>
            </a:r>
          </a:p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2. C </a:t>
            </a:r>
          </a:p>
        </p:txBody>
      </p:sp>
    </p:spTree>
    <p:extLst>
      <p:ext uri="{BB962C8B-B14F-4D97-AF65-F5344CB8AC3E}">
        <p14:creationId xmlns:p14="http://schemas.microsoft.com/office/powerpoint/2010/main" val="101984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529D70-088F-434D-86B2-949200276426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Source</a:t>
            </a:r>
            <a:r>
              <a:rPr lang="en-US" baseline="0" dirty="0" smtClean="0">
                <a:latin typeface="Times New Roman" pitchFamily="18" charset="0"/>
              </a:rPr>
              <a:t> : P4-117</a:t>
            </a: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3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2E0453-02ED-4B4A-98F9-BBBEEE53447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96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DC6144-D0FF-4F94-9385-4C669AB7226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Source : P4-134</a:t>
            </a:r>
          </a:p>
        </p:txBody>
      </p:sp>
    </p:spTree>
    <p:extLst>
      <p:ext uri="{BB962C8B-B14F-4D97-AF65-F5344CB8AC3E}">
        <p14:creationId xmlns:p14="http://schemas.microsoft.com/office/powerpoint/2010/main" val="68563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827C5D-E7FF-4EC6-8512-E4DB411AA855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7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827C5D-E7FF-4EC6-8512-E4DB411AA855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53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191F62-66D1-4544-91BC-2DB4DAABCBAD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</a:rPr>
              <a:t>Answer: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1. D</a:t>
            </a:r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4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980EAC-A5FD-49AA-A5E8-B4EA64EE77AE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Answers:</a:t>
            </a:r>
          </a:p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1. D</a:t>
            </a:r>
          </a:p>
          <a:p>
            <a:pPr marL="228600" indent="-228600" eaLnBrk="1" hangingPunct="1"/>
            <a:r>
              <a:rPr lang="en-US" sz="2400" smtClean="0">
                <a:latin typeface="Times New Roman" pitchFamily="18" charset="0"/>
              </a:rPr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2674432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C2C920-6CC1-4321-82AE-9FEC426EAF3B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</a:rPr>
              <a:t>Answer: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2. B</a:t>
            </a:r>
          </a:p>
        </p:txBody>
      </p:sp>
    </p:spTree>
    <p:extLst>
      <p:ext uri="{BB962C8B-B14F-4D97-AF65-F5344CB8AC3E}">
        <p14:creationId xmlns:p14="http://schemas.microsoft.com/office/powerpoint/2010/main" val="67456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3F1C3-1CF3-47E0-871C-2424CCD8EF5D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BECBCB-1C17-4A37-871C-68BF3619930B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867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5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B63287-2E44-4985-A293-708538897425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7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45064F-49A3-433C-96EA-6BD59893905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3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07BABC-2350-4760-8696-1F4709F6E4E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4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DCD8CD-2F78-4408-BE04-DF6D37622EA6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277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33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6575FD-875F-4E4B-A327-3AD9BE7A8A1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19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Sections 4.7-4.9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8B7846-0062-4639-8A08-5A4448AC5C9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482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5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361F-1317-415C-BC20-F676BC2FA1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0893-2A6A-474D-871E-D1D485D1A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27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5A84-F3A9-4B8D-957B-2C0F0CAE3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4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3945-4BBB-436C-B4BE-38A21A6C9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0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916D-5D59-4181-88A6-D19144053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F7B25-9CDC-4E7C-A6DA-70485B396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165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5F1D1-05CA-4430-B38B-AEA2764BA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68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6254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00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46D3-E417-470D-8176-07F6CC8D7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65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FADC-82BA-4805-AD24-ABDEE08FC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1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E24-136E-4EC5-97E4-4B3D2BD09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313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B5CB-06DB-4734-86C1-5AF7B57EF2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05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B072-D93C-4C0F-B0D9-F78D4EC964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900" i="1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 algn="l">
              <a:defRPr/>
            </a:pPr>
            <a:r>
              <a:rPr lang="en-US" sz="900" dirty="0" smtClean="0">
                <a:solidFill>
                  <a:schemeClr val="bg1"/>
                </a:solidFill>
                <a:latin typeface="Verdana" charset="0"/>
                <a:cs typeface="Arial" charset="0"/>
              </a:rPr>
              <a:t>R.C. </a:t>
            </a:r>
            <a:r>
              <a:rPr lang="en-US" sz="900" dirty="0" err="1" smtClean="0">
                <a:solidFill>
                  <a:schemeClr val="bg1"/>
                </a:solidFill>
                <a:latin typeface="Verdana" charset="0"/>
                <a:cs typeface="Arial" charset="0"/>
              </a:rPr>
              <a:t>Hibbeler</a:t>
            </a:r>
            <a:endParaRPr lang="en-US" sz="900" dirty="0" smtClean="0">
              <a:solidFill>
                <a:schemeClr val="bg1"/>
              </a:solidFill>
              <a:latin typeface="Verdana" charset="0"/>
              <a:cs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9176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96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73384" y="1277868"/>
            <a:ext cx="50292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200" b="1" u="sng" dirty="0"/>
              <a:t>Today’s Objectives</a:t>
            </a:r>
            <a:r>
              <a:rPr lang="en-US" sz="2200" dirty="0"/>
              <a:t>: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200" dirty="0"/>
              <a:t>Students will be able to:</a:t>
            </a:r>
          </a:p>
          <a:p>
            <a:pPr algn="l" eaLnBrk="1" hangingPunct="1">
              <a:spcBef>
                <a:spcPct val="20000"/>
              </a:spcBef>
              <a:buFontTx/>
              <a:buAutoNum type="alphaLcParenR"/>
            </a:pPr>
            <a:r>
              <a:rPr lang="en-US" sz="2200" dirty="0"/>
              <a:t>Determine the effect of moving a force.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2200" dirty="0"/>
              <a:t>b)   Find an equivalent force-couple system for a system of forces and couples.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896551" y="1470657"/>
            <a:ext cx="3048000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30000"/>
              </a:spcBef>
              <a:buClr>
                <a:srgbClr val="66FF33"/>
              </a:buClr>
            </a:pPr>
            <a:r>
              <a:rPr lang="en-US" sz="2200" b="1" u="sng" dirty="0"/>
              <a:t>In-Class Activities</a:t>
            </a:r>
            <a:r>
              <a:rPr lang="en-US" sz="2200" dirty="0"/>
              <a:t>: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Check Homework                     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Reading Quiz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Applications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Equivalent Systems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System Reduction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Concept Quiz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Group Problem Solving</a:t>
            </a:r>
          </a:p>
          <a:p>
            <a:pPr algn="l" eaLnBrk="1" hangingPunct="1">
              <a:spcBef>
                <a:spcPct val="3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Attention Quiz</a:t>
            </a:r>
          </a:p>
        </p:txBody>
      </p:sp>
      <p:pic>
        <p:nvPicPr>
          <p:cNvPr id="4102" name="Picture 8" descr="CH 4 Beam Simplif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51990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SIMPLIFICATION  OF   FORCE  AND  COUPLE  SYSTEMS </a:t>
            </a:r>
            <a:br>
              <a:rPr lang="en-US" sz="2400" b="1" kern="1200" dirty="0" smtClean="0">
                <a:effectLst/>
                <a:ea typeface="+mn-ea"/>
                <a:cs typeface="+mn-cs"/>
              </a:rPr>
            </a:br>
            <a:r>
              <a:rPr lang="en-US" sz="2400" b="1" kern="1200" dirty="0" smtClean="0">
                <a:effectLst/>
                <a:ea typeface="+mn-ea"/>
                <a:cs typeface="+mn-cs"/>
              </a:rPr>
              <a:t>&amp; THEIR  FURTHER  SIMPLIFICATION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2590800" y="2514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546725" y="24384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49249" y="5351200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In three special cases, </a:t>
            </a:r>
            <a:r>
              <a:rPr lang="en-US" sz="2400" dirty="0">
                <a:solidFill>
                  <a:srgbClr val="0000FA"/>
                </a:solidFill>
              </a:rPr>
              <a:t>concurrent, coplanar, and parallel </a:t>
            </a:r>
            <a:r>
              <a:rPr lang="en-US" sz="2400" dirty="0"/>
              <a:t>systems of forces, the system can always be reduced to a single force.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466353"/>
            <a:ext cx="8001000" cy="3638550"/>
            <a:chOff x="288" y="1104"/>
            <a:chExt cx="5040" cy="2292"/>
          </a:xfrm>
        </p:grpSpPr>
        <p:sp>
          <p:nvSpPr>
            <p:cNvPr id="13321" name="Text Box 3"/>
            <p:cNvSpPr txBox="1">
              <a:spLocks noChangeArrowheads="1"/>
            </p:cNvSpPr>
            <p:nvPr/>
          </p:nvSpPr>
          <p:spPr bwMode="auto">
            <a:xfrm>
              <a:off x="288" y="2640"/>
              <a:ext cx="504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30000"/>
                </a:spcBef>
              </a:pPr>
              <a:r>
                <a:rPr lang="en-US" sz="2400" dirty="0"/>
                <a:t>If </a:t>
              </a: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</a:t>
              </a:r>
              <a:r>
                <a:rPr lang="en-US" sz="2400" dirty="0"/>
                <a:t> and </a:t>
              </a:r>
              <a:r>
                <a:rPr lang="en-US" sz="2400" b="1" i="1" dirty="0">
                  <a:solidFill>
                    <a:srgbClr val="FF0000"/>
                  </a:solidFill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/>
                <a:t> are perpendicular to each other, then the system can be further reduced to a single force, </a:t>
              </a: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</a:t>
              </a:r>
              <a:r>
                <a:rPr lang="en-US" sz="2400" b="1" i="1" baseline="-25000" dirty="0">
                  <a:solidFill>
                    <a:srgbClr val="FFFF00"/>
                  </a:solidFill>
                </a:rPr>
                <a:t> </a:t>
              </a:r>
              <a:r>
                <a:rPr lang="en-US" sz="2400" dirty="0"/>
                <a:t>, by simply moving </a:t>
              </a: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</a:t>
              </a:r>
              <a:r>
                <a:rPr lang="en-US" sz="2400" dirty="0"/>
                <a:t> from O to P. </a:t>
              </a:r>
            </a:p>
          </p:txBody>
        </p:sp>
        <p:pic>
          <p:nvPicPr>
            <p:cNvPr id="13322" name="Picture 11" descr="CH 4 Force &amp; Couple I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04"/>
              <a:ext cx="4977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FURTHER  SIMPLIFICATION  OF  A  FORCE  AND COUPLE  SYSTEM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 (Section 4.8)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92138" y="4618575"/>
            <a:ext cx="80772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1) Sum all the x and y components of the forces to find F</a:t>
            </a:r>
            <a:r>
              <a:rPr lang="en-US" sz="2400" baseline="-25000" dirty="0"/>
              <a:t>RA</a:t>
            </a:r>
            <a:r>
              <a:rPr lang="en-US" sz="2400" dirty="0"/>
              <a:t>.</a:t>
            </a:r>
            <a:endParaRPr lang="en-US" sz="2400" baseline="-25000" dirty="0"/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2) Find and sum all the moments resulting from moving each force component to A.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3) Shift F</a:t>
            </a:r>
            <a:r>
              <a:rPr lang="en-US" sz="2400" baseline="-25000" dirty="0"/>
              <a:t>RA</a:t>
            </a:r>
            <a:r>
              <a:rPr lang="en-US" sz="2400" dirty="0"/>
              <a:t> to a distance d such that d = M</a:t>
            </a:r>
            <a:r>
              <a:rPr lang="en-US" sz="2400" baseline="-25000" dirty="0"/>
              <a:t>RA</a:t>
            </a:r>
            <a:r>
              <a:rPr lang="en-US" sz="2400" dirty="0"/>
              <a:t>/</a:t>
            </a:r>
            <a:r>
              <a:rPr lang="en-US" sz="2400" dirty="0" err="1"/>
              <a:t>F</a:t>
            </a:r>
            <a:r>
              <a:rPr lang="en-US" sz="2400" baseline="-25000" dirty="0" err="1"/>
              <a:t>Ry</a:t>
            </a:r>
            <a:endParaRPr lang="en-US" sz="2400" baseline="-25000" dirty="0"/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4343400" y="964301"/>
            <a:ext cx="419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1225" indent="-9112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Given:  </a:t>
            </a:r>
            <a:r>
              <a:rPr lang="en-US" sz="2400" dirty="0"/>
              <a:t>A 2-D force system with geometry as shown.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Find:</a:t>
            </a:r>
            <a:r>
              <a:rPr lang="en-US" sz="2400" dirty="0">
                <a:solidFill>
                  <a:srgbClr val="990033"/>
                </a:solidFill>
              </a:rPr>
              <a:t>  </a:t>
            </a:r>
            <a:r>
              <a:rPr lang="en-US" sz="2400" dirty="0"/>
              <a:t>The equivalent resultant force and couple moment acting at A and then the equivalent single force location measured from A.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Plan:</a:t>
            </a:r>
            <a:endParaRPr lang="en-US" sz="2400" dirty="0">
              <a:solidFill>
                <a:srgbClr val="990033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96328"/>
            <a:ext cx="3638985" cy="198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 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44" y="1448752"/>
            <a:ext cx="3223791" cy="175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062480" y="3733800"/>
            <a:ext cx="4876800" cy="904875"/>
            <a:chOff x="1872" y="2304"/>
            <a:chExt cx="3072" cy="570"/>
          </a:xfrm>
        </p:grpSpPr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2112" y="2304"/>
              <a:ext cx="2832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</a:pPr>
              <a:r>
                <a:rPr lang="en-US" sz="2400" dirty="0"/>
                <a:t>F</a:t>
              </a:r>
              <a:r>
                <a:rPr lang="en-US" sz="2400" baseline="-25000" dirty="0"/>
                <a:t>R</a:t>
              </a:r>
              <a:r>
                <a:rPr lang="en-US" sz="2400" dirty="0"/>
                <a:t> = ( </a:t>
              </a:r>
              <a:r>
                <a:rPr lang="en-US" sz="2400" dirty="0" smtClean="0"/>
                <a:t>85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163.3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)</a:t>
              </a:r>
              <a:r>
                <a:rPr lang="en-US" sz="2400" baseline="30000" dirty="0"/>
                <a:t>1/2</a:t>
              </a:r>
              <a:r>
                <a:rPr lang="en-US" sz="2400" dirty="0"/>
                <a:t>  = 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184 </a:t>
              </a:r>
              <a:r>
                <a:rPr lang="en-US" sz="2400" u="sng" dirty="0" err="1">
                  <a:solidFill>
                    <a:srgbClr val="0000FA"/>
                  </a:solidFill>
                </a:rPr>
                <a:t>lb</a:t>
              </a:r>
              <a:r>
                <a:rPr lang="en-US" sz="2400" u="sng" dirty="0">
                  <a:solidFill>
                    <a:srgbClr val="0000FA"/>
                  </a:solidFill>
                </a:rPr>
                <a:t> </a:t>
              </a:r>
            </a:p>
            <a:p>
              <a:pPr algn="l" eaLnBrk="1" hangingPunct="1">
                <a:spcBef>
                  <a:spcPct val="20000"/>
                </a:spcBef>
              </a:pPr>
              <a:r>
                <a:rPr lang="en-US" sz="2400" dirty="0">
                  <a:sym typeface="Symbol" pitchFamily="18" charset="2"/>
                </a:rPr>
                <a:t>  =  tan</a:t>
              </a:r>
              <a:r>
                <a:rPr lang="en-US" sz="2400" baseline="30000" dirty="0">
                  <a:sym typeface="Symbol" pitchFamily="18" charset="2"/>
                </a:rPr>
                <a:t>-1</a:t>
              </a:r>
              <a:r>
                <a:rPr lang="en-US" sz="2400" dirty="0">
                  <a:sym typeface="Symbol" pitchFamily="18" charset="2"/>
                </a:rPr>
                <a:t> ( </a:t>
              </a:r>
              <a:r>
                <a:rPr lang="en-US" sz="2400" dirty="0" smtClean="0">
                  <a:sym typeface="Symbol" pitchFamily="18" charset="2"/>
                </a:rPr>
                <a:t>163.3/85)   </a:t>
              </a:r>
              <a:r>
                <a:rPr lang="en-US" sz="2400" dirty="0">
                  <a:sym typeface="Symbol" pitchFamily="18" charset="2"/>
                </a:rPr>
                <a:t>= </a:t>
              </a:r>
              <a:r>
                <a:rPr lang="en-US" sz="2400" u="sng" dirty="0" smtClean="0">
                  <a:solidFill>
                    <a:srgbClr val="0000FA"/>
                  </a:solidFill>
                  <a:sym typeface="Symbol" pitchFamily="18" charset="2"/>
                </a:rPr>
                <a:t>62.5</a:t>
              </a:r>
              <a:r>
                <a:rPr lang="en-US" sz="2400" u="sng" dirty="0" smtClean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°</a:t>
              </a:r>
              <a:endParaRPr lang="en-US" sz="2400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872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1872" y="2589"/>
              <a:ext cx="192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84200" y="48514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The equivalent single force F</a:t>
            </a:r>
            <a:r>
              <a:rPr lang="en-US" sz="2400" baseline="-25000" dirty="0"/>
              <a:t>R</a:t>
            </a:r>
            <a:r>
              <a:rPr lang="en-US" sz="2400" dirty="0"/>
              <a:t> can be located at a distance d measured from A.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d  =  M</a:t>
            </a:r>
            <a:r>
              <a:rPr lang="en-US" sz="2400" baseline="-25000" dirty="0"/>
              <a:t>RA</a:t>
            </a:r>
            <a:r>
              <a:rPr lang="en-US" sz="2400" dirty="0"/>
              <a:t>/</a:t>
            </a:r>
            <a:r>
              <a:rPr lang="en-US" sz="2400" dirty="0" err="1"/>
              <a:t>F</a:t>
            </a:r>
            <a:r>
              <a:rPr lang="en-US" sz="2400" baseline="-25000" dirty="0" err="1"/>
              <a:t>Ry</a:t>
            </a:r>
            <a:r>
              <a:rPr lang="en-US" sz="2400" dirty="0"/>
              <a:t>  =  </a:t>
            </a:r>
            <a:r>
              <a:rPr lang="en-US" sz="2400" dirty="0" smtClean="0"/>
              <a:t>509.7 </a:t>
            </a:r>
            <a:r>
              <a:rPr lang="en-US" sz="2400" dirty="0"/>
              <a:t>/ </a:t>
            </a:r>
            <a:r>
              <a:rPr lang="en-US" sz="2400" dirty="0" smtClean="0"/>
              <a:t>163.3  </a:t>
            </a:r>
            <a:r>
              <a:rPr lang="en-US" sz="2400" dirty="0"/>
              <a:t>=  </a:t>
            </a:r>
            <a:r>
              <a:rPr lang="en-US" sz="2400" u="sng" dirty="0" smtClean="0">
                <a:solidFill>
                  <a:srgbClr val="0000FA"/>
                </a:solidFill>
              </a:rPr>
              <a:t>3.12 ft</a:t>
            </a:r>
            <a:endParaRPr lang="en-US" sz="2400" u="sng" baseline="-25000" dirty="0">
              <a:solidFill>
                <a:srgbClr val="0000FA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757165" y="1484690"/>
            <a:ext cx="669027" cy="926345"/>
            <a:chOff x="1505387" y="889483"/>
            <a:chExt cx="668108" cy="925788"/>
          </a:xfrm>
        </p:grpSpPr>
        <p:sp>
          <p:nvSpPr>
            <p:cNvPr id="15369" name="Line 14"/>
            <p:cNvSpPr>
              <a:spLocks noChangeShapeType="1"/>
            </p:cNvSpPr>
            <p:nvPr/>
          </p:nvSpPr>
          <p:spPr bwMode="auto">
            <a:xfrm flipH="1">
              <a:off x="1505387" y="1281871"/>
              <a:ext cx="333103" cy="5334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Text Box 15"/>
            <p:cNvSpPr txBox="1">
              <a:spLocks noChangeArrowheads="1"/>
            </p:cNvSpPr>
            <p:nvPr/>
          </p:nvSpPr>
          <p:spPr bwMode="auto">
            <a:xfrm>
              <a:off x="1708942" y="889483"/>
              <a:ext cx="464553" cy="39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b="1" dirty="0">
                  <a:solidFill>
                    <a:srgbClr val="0000CC"/>
                  </a:solidFill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</a:rPr>
                <a:t>R</a:t>
              </a:r>
            </a:p>
          </p:txBody>
        </p:sp>
      </p:grpSp>
      <p:grpSp>
        <p:nvGrpSpPr>
          <p:cNvPr id="15375" name="Group 5"/>
          <p:cNvGrpSpPr>
            <a:grpSpLocks/>
          </p:cNvGrpSpPr>
          <p:nvPr/>
        </p:nvGrpSpPr>
        <p:grpSpPr bwMode="auto">
          <a:xfrm>
            <a:off x="416560" y="1300480"/>
            <a:ext cx="5452127" cy="2308225"/>
            <a:chOff x="2064" y="768"/>
            <a:chExt cx="3256" cy="1454"/>
          </a:xfrm>
        </p:grpSpPr>
        <p:sp>
          <p:nvSpPr>
            <p:cNvPr id="15376" name="Text Box 6"/>
            <p:cNvSpPr txBox="1">
              <a:spLocks noChangeArrowheads="1"/>
            </p:cNvSpPr>
            <p:nvPr/>
          </p:nvSpPr>
          <p:spPr bwMode="auto">
            <a:xfrm>
              <a:off x="2064" y="768"/>
              <a:ext cx="32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2400" dirty="0" smtClean="0"/>
                <a:t>+</a:t>
              </a:r>
              <a:r>
                <a:rPr lang="en-US" sz="2400" dirty="0" smtClean="0">
                  <a:sym typeface="Symbol" pitchFamily="18" charset="2"/>
                </a:rPr>
                <a:t> </a:t>
              </a:r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err="1" smtClean="0">
                  <a:sym typeface="Symbol" pitchFamily="18" charset="2"/>
                </a:rPr>
                <a:t>F</a:t>
              </a:r>
              <a:r>
                <a:rPr lang="en-US" sz="2400" baseline="-25000" dirty="0" err="1" smtClean="0">
                  <a:sym typeface="Symbol" pitchFamily="18" charset="2"/>
                </a:rPr>
                <a:t>Rx</a:t>
              </a:r>
              <a:r>
                <a:rPr lang="en-US" sz="2400" dirty="0" smtClean="0">
                  <a:sym typeface="Symbol" pitchFamily="18" charset="2"/>
                </a:rPr>
                <a:t>= 50(sin 30) </a:t>
              </a:r>
              <a:r>
                <a:rPr lang="en-US" sz="2400" dirty="0">
                  <a:sym typeface="Symbol" pitchFamily="18" charset="2"/>
                </a:rPr>
                <a:t>+ </a:t>
              </a:r>
              <a:r>
                <a:rPr lang="en-US" sz="2400" dirty="0" smtClean="0">
                  <a:sym typeface="Symbol" pitchFamily="18" charset="2"/>
                </a:rPr>
                <a:t>100(3/5</a:t>
              </a:r>
              <a:r>
                <a:rPr lang="en-US" sz="2400" dirty="0">
                  <a:sym typeface="Symbol" pitchFamily="18" charset="2"/>
                </a:rPr>
                <a:t>)</a:t>
              </a:r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 </a:t>
              </a:r>
            </a:p>
            <a:p>
              <a:pPr algn="l" eaLnBrk="1" hangingPunct="1"/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               </a:t>
              </a:r>
              <a:r>
                <a:rPr lang="en-US" sz="2400" dirty="0" smtClean="0">
                  <a:cs typeface="Times New Roman" pitchFamily="18" charset="0"/>
                  <a:sym typeface="Symbol" pitchFamily="18" charset="2"/>
                </a:rPr>
                <a:t>= 85 </a:t>
              </a:r>
              <a:r>
                <a:rPr lang="en-US" sz="2400" dirty="0" err="1">
                  <a:cs typeface="Times New Roman" pitchFamily="18" charset="0"/>
                  <a:sym typeface="Symbol" pitchFamily="18" charset="2"/>
                </a:rPr>
                <a:t>lb</a:t>
              </a:r>
              <a:endParaRPr lang="en-US" sz="2400" dirty="0">
                <a:cs typeface="Times New Roman" pitchFamily="18" charset="0"/>
                <a:sym typeface="Symbol" pitchFamily="18" charset="2"/>
              </a:endParaRPr>
            </a:p>
            <a:p>
              <a:pPr algn="l" eaLnBrk="1" hangingPunct="1"/>
              <a:r>
                <a:rPr lang="en-US" sz="2400" dirty="0"/>
                <a:t>+ </a:t>
              </a:r>
              <a:r>
                <a:rPr lang="en-US" sz="2400" dirty="0" smtClean="0">
                  <a:sym typeface="Symbol"/>
                </a:rPr>
                <a:t></a:t>
              </a:r>
              <a:r>
                <a:rPr lang="en-US" sz="2400" dirty="0" smtClean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err="1" smtClean="0">
                  <a:sym typeface="Symbol" pitchFamily="18" charset="2"/>
                </a:rPr>
                <a:t>F</a:t>
              </a:r>
              <a:r>
                <a:rPr lang="en-US" sz="2400" baseline="-25000" dirty="0" err="1" smtClean="0">
                  <a:sym typeface="Symbol" pitchFamily="18" charset="2"/>
                </a:rPr>
                <a:t>Ry</a:t>
              </a:r>
              <a:r>
                <a:rPr lang="en-US" sz="2400" dirty="0" smtClean="0">
                  <a:sym typeface="Symbol" pitchFamily="18" charset="2"/>
                </a:rPr>
                <a:t>= 200 + 50(</a:t>
              </a:r>
              <a:r>
                <a:rPr lang="en-US" sz="2400" dirty="0" err="1" smtClean="0">
                  <a:sym typeface="Symbol" pitchFamily="18" charset="2"/>
                </a:rPr>
                <a:t>cos</a:t>
              </a:r>
              <a:r>
                <a:rPr lang="en-US" sz="2400" dirty="0" smtClean="0">
                  <a:sym typeface="Symbol" pitchFamily="18" charset="2"/>
                </a:rPr>
                <a:t> 30) </a:t>
              </a:r>
              <a:r>
                <a:rPr lang="en-US" sz="2400" dirty="0">
                  <a:cs typeface="Times New Roman" pitchFamily="18" charset="0"/>
                </a:rPr>
                <a:t>– </a:t>
              </a:r>
              <a:r>
                <a:rPr lang="en-US" sz="2400" dirty="0" smtClean="0">
                  <a:sym typeface="Symbol" pitchFamily="18" charset="2"/>
                </a:rPr>
                <a:t>100(4/5</a:t>
              </a:r>
              <a:r>
                <a:rPr lang="en-US" sz="2400" dirty="0">
                  <a:sym typeface="Symbol" pitchFamily="18" charset="2"/>
                </a:rPr>
                <a:t>)</a:t>
              </a:r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 </a:t>
              </a:r>
            </a:p>
            <a:p>
              <a:pPr algn="l" eaLnBrk="1" hangingPunct="1"/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              </a:t>
              </a:r>
              <a:r>
                <a:rPr lang="en-US" sz="2400" dirty="0" smtClean="0">
                  <a:cs typeface="Times New Roman" pitchFamily="18" charset="0"/>
                  <a:sym typeface="Symbol" pitchFamily="18" charset="2"/>
                </a:rPr>
                <a:t>= 163.3 </a:t>
              </a:r>
              <a:r>
                <a:rPr lang="en-US" sz="2400" dirty="0" err="1">
                  <a:cs typeface="Times New Roman" pitchFamily="18" charset="0"/>
                  <a:sym typeface="Symbol" pitchFamily="18" charset="2"/>
                </a:rPr>
                <a:t>lb</a:t>
              </a:r>
              <a:endParaRPr lang="en-US" sz="2400" dirty="0">
                <a:cs typeface="Times New Roman" pitchFamily="18" charset="0"/>
                <a:sym typeface="Symbol" pitchFamily="18" charset="2"/>
              </a:endParaRPr>
            </a:p>
            <a:p>
              <a:pPr algn="l" eaLnBrk="1" hangingPunct="1"/>
              <a:r>
                <a:rPr lang="en-US" sz="2400" dirty="0" smtClean="0"/>
                <a:t>+   </a:t>
              </a:r>
              <a:r>
                <a:rPr lang="en-US" sz="2400" dirty="0"/>
                <a:t>M</a:t>
              </a:r>
              <a:r>
                <a:rPr lang="en-US" sz="2400" baseline="-25000" dirty="0"/>
                <a:t>RA   </a:t>
              </a:r>
              <a:r>
                <a:rPr lang="en-US" sz="2400" dirty="0"/>
                <a:t>= </a:t>
              </a:r>
              <a:r>
                <a:rPr lang="en-US" sz="2400" dirty="0">
                  <a:sym typeface="Symbol" pitchFamily="18" charset="2"/>
                </a:rPr>
                <a:t>2</a:t>
              </a:r>
              <a:r>
                <a:rPr lang="en-US" sz="2400" dirty="0" smtClean="0">
                  <a:sym typeface="Symbol" pitchFamily="18" charset="2"/>
                </a:rPr>
                <a:t>00 (3)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+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smtClean="0">
                  <a:sym typeface="Symbol" pitchFamily="18" charset="2"/>
                </a:rPr>
                <a:t>50 (</a:t>
              </a:r>
              <a:r>
                <a:rPr lang="en-US" sz="2400" dirty="0" err="1" smtClean="0">
                  <a:sym typeface="Symbol" pitchFamily="18" charset="2"/>
                </a:rPr>
                <a:t>cos</a:t>
              </a:r>
              <a:r>
                <a:rPr lang="en-US" sz="2400" dirty="0" smtClean="0">
                  <a:sym typeface="Symbol" pitchFamily="18" charset="2"/>
                </a:rPr>
                <a:t> 30) (9)</a:t>
              </a:r>
              <a:endParaRPr lang="en-US" sz="2400" dirty="0">
                <a:cs typeface="Times New Roman" pitchFamily="18" charset="0"/>
                <a:sym typeface="Symbol" pitchFamily="18" charset="2"/>
              </a:endParaRPr>
            </a:p>
            <a:p>
              <a:pPr algn="l" eaLnBrk="1" hangingPunct="1"/>
              <a:r>
                <a:rPr lang="en-US" sz="2400" dirty="0">
                  <a:cs typeface="Times New Roman" pitchFamily="18" charset="0"/>
                  <a:sym typeface="Symbol" pitchFamily="18" charset="2"/>
                </a:rPr>
                <a:t>               </a:t>
              </a:r>
              <a:r>
                <a:rPr lang="en-US" sz="2400" dirty="0">
                  <a:cs typeface="Times New Roman" pitchFamily="18" charset="0"/>
                </a:rPr>
                <a:t>– </a:t>
              </a:r>
              <a:r>
                <a:rPr lang="en-US" sz="2400" dirty="0" smtClean="0">
                  <a:cs typeface="Times New Roman" pitchFamily="18" charset="0"/>
                </a:rPr>
                <a:t>100 (4/5</a:t>
              </a:r>
              <a:r>
                <a:rPr lang="en-US" sz="2400" dirty="0">
                  <a:cs typeface="Times New Roman" pitchFamily="18" charset="0"/>
                </a:rPr>
                <a:t>) </a:t>
              </a:r>
              <a:r>
                <a:rPr lang="en-US" sz="2400" dirty="0" smtClean="0">
                  <a:cs typeface="Times New Roman" pitchFamily="18" charset="0"/>
                </a:rPr>
                <a:t>6 </a:t>
              </a:r>
              <a:r>
                <a:rPr lang="en-US" sz="2400" dirty="0">
                  <a:cs typeface="Times New Roman" pitchFamily="18" charset="0"/>
                </a:rPr>
                <a:t>= </a:t>
              </a:r>
              <a:r>
                <a:rPr lang="en-US" sz="2400" u="sng" dirty="0" smtClean="0">
                  <a:solidFill>
                    <a:srgbClr val="0000FA"/>
                  </a:solidFill>
                  <a:cs typeface="Times New Roman" pitchFamily="18" charset="0"/>
                </a:rPr>
                <a:t>509.7  </a:t>
              </a:r>
              <a:r>
                <a:rPr lang="en-US" sz="2400" u="sng" dirty="0" err="1" smtClean="0">
                  <a:solidFill>
                    <a:srgbClr val="0000FA"/>
                  </a:solidFill>
                  <a:cs typeface="Times New Roman" pitchFamily="18" charset="0"/>
                </a:rPr>
                <a:t>lb·ft</a:t>
              </a:r>
              <a:r>
                <a:rPr lang="en-US" sz="2400" u="sng" dirty="0" smtClean="0">
                  <a:solidFill>
                    <a:srgbClr val="0000FA"/>
                  </a:solidFill>
                  <a:cs typeface="Times New Roman" pitchFamily="18" charset="0"/>
                </a:rPr>
                <a:t>  CCW</a:t>
              </a:r>
              <a:endParaRPr lang="en-US" sz="2400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77" name="Arc 7"/>
            <p:cNvSpPr>
              <a:spLocks/>
            </p:cNvSpPr>
            <p:nvPr/>
          </p:nvSpPr>
          <p:spPr bwMode="auto">
            <a:xfrm rot="2209312" flipH="1" flipV="1">
              <a:off x="2267" y="1739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 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17538" y="4465933"/>
            <a:ext cx="8001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1) Find </a:t>
            </a: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RO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 =  </a:t>
            </a:r>
            <a:r>
              <a:rPr lang="en-US" sz="2400" dirty="0">
                <a:sym typeface="Symbol" pitchFamily="18" charset="2"/>
              </a:rPr>
              <a:t></a:t>
            </a:r>
            <a:r>
              <a:rPr lang="en-US" sz="2400" b="1" i="1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400" b="1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 = 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Rzo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k</a:t>
            </a:r>
            <a:endParaRPr lang="en-US" sz="2400" dirty="0">
              <a:solidFill>
                <a:srgbClr val="FF0000"/>
              </a:solidFill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2) Find 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baseline="-25000" dirty="0">
                <a:solidFill>
                  <a:srgbClr val="FF0000"/>
                </a:solidFill>
              </a:rPr>
              <a:t>RO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=  </a:t>
            </a:r>
            <a:r>
              <a:rPr lang="en-US" sz="2400" dirty="0">
                <a:sym typeface="Symbol" pitchFamily="18" charset="2"/>
              </a:rPr>
              <a:t> (</a:t>
            </a:r>
            <a:r>
              <a:rPr lang="en-US" sz="2400" b="1" i="1" dirty="0" err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 </a:t>
            </a:r>
            <a:r>
              <a:rPr lang="en-US" sz="2400" b="1" i="1" dirty="0" err="1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400" b="1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) =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RxO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+  </a:t>
            </a:r>
            <a:r>
              <a:rPr lang="en-US" sz="2400" dirty="0" err="1">
                <a:sym typeface="Symbol" pitchFamily="18" charset="2"/>
              </a:rPr>
              <a:t>M</a:t>
            </a:r>
            <a:r>
              <a:rPr lang="en-US" sz="2400" baseline="-25000" dirty="0" err="1">
                <a:sym typeface="Symbol" pitchFamily="18" charset="2"/>
              </a:rPr>
              <a:t>RyO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j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ym typeface="Symbol" pitchFamily="18" charset="2"/>
              </a:rPr>
              <a:t>3) The location of the single equivalent resultant force is given as x = – </a:t>
            </a:r>
            <a:r>
              <a:rPr lang="en-US" sz="2400" dirty="0" err="1" smtClean="0">
                <a:sym typeface="Symbol" pitchFamily="18" charset="2"/>
              </a:rPr>
              <a:t>M</a:t>
            </a:r>
            <a:r>
              <a:rPr lang="en-US" sz="2400" baseline="-25000" dirty="0" err="1" smtClean="0">
                <a:sym typeface="Symbol" pitchFamily="18" charset="2"/>
              </a:rPr>
              <a:t>RyO</a:t>
            </a:r>
            <a:r>
              <a:rPr lang="en-US" sz="2400" baseline="-250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/ </a:t>
            </a:r>
            <a:r>
              <a:rPr lang="en-US" sz="2400" dirty="0" err="1" smtClean="0">
                <a:sym typeface="Symbol" pitchFamily="18" charset="2"/>
              </a:rPr>
              <a:t>F</a:t>
            </a:r>
            <a:r>
              <a:rPr lang="en-US" sz="2400" baseline="-25000" dirty="0" err="1" smtClean="0">
                <a:sym typeface="Symbol" pitchFamily="18" charset="2"/>
              </a:rPr>
              <a:t>RzO</a:t>
            </a:r>
            <a:r>
              <a:rPr lang="en-US" sz="2400" dirty="0" smtClean="0">
                <a:sym typeface="Symbol" pitchFamily="18" charset="2"/>
              </a:rPr>
              <a:t>  </a:t>
            </a:r>
            <a:r>
              <a:rPr lang="en-US" sz="2400" dirty="0">
                <a:sym typeface="Symbol" pitchFamily="18" charset="2"/>
              </a:rPr>
              <a:t>and y  =  </a:t>
            </a:r>
            <a:r>
              <a:rPr lang="en-US" sz="2400" dirty="0" err="1" smtClean="0">
                <a:sym typeface="Symbol" pitchFamily="18" charset="2"/>
              </a:rPr>
              <a:t>M</a:t>
            </a:r>
            <a:r>
              <a:rPr lang="en-US" sz="2400" baseline="-25000" dirty="0" err="1" smtClean="0">
                <a:sym typeface="Symbol" pitchFamily="18" charset="2"/>
              </a:rPr>
              <a:t>RxO</a:t>
            </a:r>
            <a:r>
              <a:rPr lang="en-US" sz="2400" baseline="-25000" dirty="0" smtClean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/ </a:t>
            </a:r>
            <a:r>
              <a:rPr lang="en-US" sz="2400" dirty="0" err="1" smtClean="0">
                <a:sym typeface="Symbol" pitchFamily="18" charset="2"/>
              </a:rPr>
              <a:t>F</a:t>
            </a:r>
            <a:r>
              <a:rPr lang="en-US" sz="2400" baseline="-25000" dirty="0" err="1" smtClean="0">
                <a:sym typeface="Symbol" pitchFamily="18" charset="2"/>
              </a:rPr>
              <a:t>RzO</a:t>
            </a:r>
            <a:endParaRPr lang="en-US" sz="2400" baseline="-25000" dirty="0">
              <a:sym typeface="Symbol" pitchFamily="18" charset="2"/>
            </a:endParaRP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560655" y="1040109"/>
            <a:ext cx="8380145" cy="3600450"/>
            <a:chOff x="561188" y="976314"/>
            <a:chExt cx="8379612" cy="3600450"/>
          </a:xfrm>
        </p:grpSpPr>
        <p:grpSp>
          <p:nvGrpSpPr>
            <p:cNvPr id="16391" name="Group 12"/>
            <p:cNvGrpSpPr>
              <a:grpSpLocks/>
            </p:cNvGrpSpPr>
            <p:nvPr/>
          </p:nvGrpSpPr>
          <p:grpSpPr bwMode="auto">
            <a:xfrm>
              <a:off x="685800" y="976314"/>
              <a:ext cx="8255000" cy="3600450"/>
              <a:chOff x="432" y="615"/>
              <a:chExt cx="4944" cy="2268"/>
            </a:xfrm>
          </p:grpSpPr>
          <p:sp>
            <p:nvSpPr>
              <p:cNvPr id="16393" name="Text Box 3"/>
              <p:cNvSpPr txBox="1">
                <a:spLocks noChangeArrowheads="1"/>
              </p:cNvSpPr>
              <p:nvPr/>
            </p:nvSpPr>
            <p:spPr bwMode="auto">
              <a:xfrm>
                <a:off x="2832" y="615"/>
                <a:ext cx="2544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035050" indent="-10350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990033"/>
                    </a:solidFill>
                  </a:rPr>
                  <a:t>Given:</a:t>
                </a:r>
                <a:r>
                  <a:rPr lang="en-US" sz="2400" dirty="0">
                    <a:solidFill>
                      <a:srgbClr val="990033"/>
                    </a:solidFill>
                  </a:rPr>
                  <a:t> </a:t>
                </a:r>
                <a:r>
                  <a:rPr lang="en-US" sz="2400" dirty="0"/>
                  <a:t>The slab is subjected to three parallel forces.</a:t>
                </a: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990033"/>
                    </a:solidFill>
                  </a:rPr>
                  <a:t>Find:</a:t>
                </a:r>
                <a:r>
                  <a:rPr lang="en-US" sz="2400" dirty="0">
                    <a:solidFill>
                      <a:srgbClr val="990033"/>
                    </a:solidFill>
                  </a:rPr>
                  <a:t>    </a:t>
                </a:r>
                <a:r>
                  <a:rPr lang="en-US" sz="2400" dirty="0"/>
                  <a:t>The equivalent resultant force and couple moment at the origin O. Also find the location (x, y) of the single equivalent resultant force.</a:t>
                </a:r>
              </a:p>
            </p:txBody>
          </p:sp>
          <p:pic>
            <p:nvPicPr>
              <p:cNvPr id="16394" name="Picture 11" descr="CH 4 Building Slab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672"/>
                <a:ext cx="2352" cy="1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561188" y="4064000"/>
              <a:ext cx="8674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rgbClr val="990033"/>
                  </a:solidFill>
                </a:rPr>
                <a:t>Plan</a:t>
              </a:r>
              <a:r>
                <a:rPr lang="en-US" sz="2400" dirty="0">
                  <a:solidFill>
                    <a:srgbClr val="990033"/>
                  </a:solidFill>
                </a:rPr>
                <a:t>:</a:t>
              </a:r>
              <a:endParaRPr lang="en-US" sz="24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EXAMPLE</a:t>
            </a:r>
            <a:r>
              <a:rPr lang="en-US" sz="2400" b="1" kern="1200" dirty="0" smtClean="0">
                <a:effectLst/>
                <a:ea typeface="+mn-ea"/>
                <a:cs typeface="+mn-cs"/>
              </a:rPr>
              <a:t>  II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" y="1295400"/>
            <a:ext cx="8382000" cy="2246313"/>
            <a:chOff x="384" y="816"/>
            <a:chExt cx="5280" cy="1415"/>
          </a:xfrm>
        </p:grpSpPr>
        <p:pic>
          <p:nvPicPr>
            <p:cNvPr id="17417" name="Picture 12" descr="CH 4 Building S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12"/>
              <a:ext cx="1538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029"/>
            <p:cNvSpPr txBox="1">
              <a:spLocks noChangeArrowheads="1"/>
            </p:cNvSpPr>
            <p:nvPr/>
          </p:nvSpPr>
          <p:spPr bwMode="auto">
            <a:xfrm>
              <a:off x="2016" y="816"/>
              <a:ext cx="3648" cy="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ts val="600"/>
                </a:spcBef>
              </a:pP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= {100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 – 500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 – 400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} = – 800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 N</a:t>
              </a:r>
            </a:p>
            <a:p>
              <a:pPr algn="l" eaLnBrk="1" hangingPunct="1">
                <a:spcBef>
                  <a:spcPts val="600"/>
                </a:spcBef>
              </a:pPr>
              <a:r>
                <a:rPr lang="en-US" sz="2400" b="1" i="1" dirty="0">
                  <a:solidFill>
                    <a:srgbClr val="FF0000"/>
                  </a:solidFill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/>
                <a:t> = (3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/>
                <a:t>) </a:t>
              </a:r>
              <a:r>
                <a:rPr lang="en-US" sz="2400" dirty="0">
                  <a:sym typeface="Symbol" pitchFamily="18" charset="2"/>
                </a:rPr>
                <a:t> (100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k</a:t>
              </a:r>
              <a:r>
                <a:rPr lang="en-US" sz="2400" dirty="0">
                  <a:sym typeface="Symbol" pitchFamily="18" charset="2"/>
                </a:rPr>
                <a:t>) + (4 </a:t>
              </a:r>
              <a:r>
                <a:rPr lang="en-US" sz="2400" b="1" i="1" dirty="0" err="1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+ 4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j</a:t>
              </a:r>
              <a:r>
                <a:rPr lang="en-US" sz="2400" dirty="0">
                  <a:sym typeface="Symbol" pitchFamily="18" charset="2"/>
                </a:rPr>
                <a:t>)  (-500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k</a:t>
              </a:r>
              <a:r>
                <a:rPr lang="en-US" sz="2400" dirty="0">
                  <a:sym typeface="Symbol" pitchFamily="18" charset="2"/>
                </a:rPr>
                <a:t>)</a:t>
              </a:r>
            </a:p>
            <a:p>
              <a:pPr algn="l" eaLnBrk="1" hangingPunct="1">
                <a:spcBef>
                  <a:spcPts val="600"/>
                </a:spcBef>
              </a:pPr>
              <a:r>
                <a:rPr lang="en-US" sz="2400" dirty="0">
                  <a:sym typeface="Symbol" pitchFamily="18" charset="2"/>
                </a:rPr>
                <a:t>         +</a:t>
              </a:r>
              <a:r>
                <a:rPr lang="en-US" sz="2400" dirty="0"/>
                <a:t> (4 </a:t>
              </a:r>
              <a:r>
                <a:rPr lang="en-US" sz="2400" b="1" i="1" dirty="0">
                  <a:solidFill>
                    <a:srgbClr val="FF0000"/>
                  </a:solidFill>
                </a:rPr>
                <a:t>j</a:t>
              </a:r>
              <a:r>
                <a:rPr lang="en-US" sz="2400" dirty="0"/>
                <a:t>) </a:t>
              </a:r>
              <a:r>
                <a:rPr lang="en-US" sz="2400" dirty="0">
                  <a:sym typeface="Symbol" pitchFamily="18" charset="2"/>
                </a:rPr>
                <a:t> (-400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k</a:t>
              </a:r>
              <a:r>
                <a:rPr lang="en-US" sz="2400" dirty="0">
                  <a:sym typeface="Symbol" pitchFamily="18" charset="2"/>
                </a:rPr>
                <a:t>) </a:t>
              </a:r>
            </a:p>
            <a:p>
              <a:pPr algn="l" eaLnBrk="1" hangingPunct="1">
                <a:spcBef>
                  <a:spcPts val="600"/>
                </a:spcBef>
              </a:pPr>
              <a:r>
                <a:rPr lang="en-US" sz="2400" dirty="0">
                  <a:sym typeface="Symbol" pitchFamily="18" charset="2"/>
                </a:rPr>
                <a:t>        = {–300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j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+ 2000</a:t>
              </a:r>
              <a:r>
                <a:rPr lang="en-US" sz="2400" b="1" i="1" dirty="0">
                  <a:solidFill>
                    <a:srgbClr val="FFFF00"/>
                  </a:solidFill>
                  <a:sym typeface="Symbol" pitchFamily="18" charset="2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j</a:t>
              </a:r>
              <a:r>
                <a:rPr lang="en-US" sz="2400" dirty="0">
                  <a:sym typeface="Symbol" pitchFamily="18" charset="2"/>
                </a:rPr>
                <a:t> – 2000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– 1600 </a:t>
              </a:r>
              <a:r>
                <a:rPr lang="en-US" sz="2400" b="1" i="1" dirty="0" err="1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dirty="0">
                  <a:sym typeface="Symbol" pitchFamily="18" charset="2"/>
                </a:rPr>
                <a:t>} </a:t>
              </a:r>
            </a:p>
            <a:p>
              <a:pPr algn="l" eaLnBrk="1" hangingPunct="1">
                <a:spcBef>
                  <a:spcPts val="600"/>
                </a:spcBef>
              </a:pPr>
              <a:r>
                <a:rPr lang="en-US" sz="2400" dirty="0">
                  <a:sym typeface="Symbol" pitchFamily="18" charset="2"/>
                </a:rPr>
                <a:t>        = { </a:t>
              </a:r>
              <a:r>
                <a:rPr lang="en-US" sz="2400" u="sng" dirty="0">
                  <a:solidFill>
                    <a:srgbClr val="0000FA"/>
                  </a:solidFill>
                  <a:sym typeface="Symbol" pitchFamily="18" charset="2"/>
                </a:rPr>
                <a:t>– 3600 </a:t>
              </a:r>
              <a:r>
                <a:rPr lang="en-US" sz="2400" b="1" i="1" u="sng" dirty="0" err="1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u="sng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+ </a:t>
              </a:r>
              <a:r>
                <a:rPr lang="en-US" sz="2400" u="sng" dirty="0">
                  <a:solidFill>
                    <a:srgbClr val="0000FA"/>
                  </a:solidFill>
                  <a:sym typeface="Symbol" pitchFamily="18" charset="2"/>
                </a:rPr>
                <a:t>1700</a:t>
              </a:r>
              <a:r>
                <a:rPr lang="en-US" sz="2400" b="1" i="1" u="sng" dirty="0">
                  <a:solidFill>
                    <a:srgbClr val="FFFF00"/>
                  </a:solidFill>
                  <a:sym typeface="Symbol" pitchFamily="18" charset="2"/>
                </a:rPr>
                <a:t> </a:t>
              </a:r>
              <a:r>
                <a:rPr lang="en-US" sz="2400" b="1" i="1" u="sng" dirty="0">
                  <a:solidFill>
                    <a:srgbClr val="FF0000"/>
                  </a:solidFill>
                  <a:sym typeface="Symbol" pitchFamily="18" charset="2"/>
                </a:rPr>
                <a:t>j</a:t>
              </a:r>
              <a:r>
                <a:rPr lang="en-US" sz="2400" dirty="0">
                  <a:sym typeface="Symbol" pitchFamily="18" charset="2"/>
                </a:rPr>
                <a:t> }</a:t>
              </a:r>
              <a:r>
                <a:rPr lang="en-US" sz="2400" u="sng" dirty="0" err="1">
                  <a:solidFill>
                    <a:srgbClr val="0000FA"/>
                  </a:solidFill>
                  <a:sym typeface="Symbol" pitchFamily="18" charset="2"/>
                </a:rPr>
                <a:t>N</a:t>
              </a:r>
              <a:r>
                <a:rPr lang="en-US" sz="2400" u="sng" dirty="0" err="1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·m</a:t>
              </a:r>
              <a:endParaRPr lang="en-US" sz="2400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9600" y="2343150"/>
            <a:ext cx="8305800" cy="3189288"/>
            <a:chOff x="384" y="1476"/>
            <a:chExt cx="5232" cy="2009"/>
          </a:xfrm>
        </p:grpSpPr>
        <p:sp>
          <p:nvSpPr>
            <p:cNvPr id="17415" name="Text Box 1030"/>
            <p:cNvSpPr txBox="1">
              <a:spLocks noChangeArrowheads="1"/>
            </p:cNvSpPr>
            <p:nvPr/>
          </p:nvSpPr>
          <p:spPr bwMode="auto">
            <a:xfrm>
              <a:off x="384" y="2496"/>
              <a:ext cx="5232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The location of the single equivalent resultant force is given as,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>
                  <a:sym typeface="Symbol" pitchFamily="18" charset="2"/>
                </a:rPr>
                <a:t>x = – </a:t>
              </a:r>
              <a:r>
                <a:rPr lang="en-US" sz="2400" dirty="0" err="1">
                  <a:sym typeface="Symbol" pitchFamily="18" charset="2"/>
                </a:rPr>
                <a:t>M</a:t>
              </a:r>
              <a:r>
                <a:rPr lang="en-US" sz="2400" baseline="-25000" dirty="0" err="1">
                  <a:sym typeface="Symbol" pitchFamily="18" charset="2"/>
                </a:rPr>
                <a:t>Ryo</a:t>
              </a:r>
              <a:r>
                <a:rPr lang="en-US" sz="2400" baseline="-25000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/ </a:t>
              </a:r>
              <a:r>
                <a:rPr lang="en-US" sz="2400" dirty="0" err="1">
                  <a:sym typeface="Symbol" pitchFamily="18" charset="2"/>
                </a:rPr>
                <a:t>F</a:t>
              </a:r>
              <a:r>
                <a:rPr lang="en-US" sz="2400" baseline="-25000" dirty="0" err="1">
                  <a:sym typeface="Symbol" pitchFamily="18" charset="2"/>
                </a:rPr>
                <a:t>Rzo</a:t>
              </a:r>
              <a:r>
                <a:rPr lang="en-US" sz="2400" dirty="0">
                  <a:sym typeface="Symbol" pitchFamily="18" charset="2"/>
                </a:rPr>
                <a:t>  = (–1700) / (–800)  = </a:t>
              </a:r>
              <a:r>
                <a:rPr lang="en-US" sz="2400" u="sng" dirty="0">
                  <a:solidFill>
                    <a:srgbClr val="0000FA"/>
                  </a:solidFill>
                  <a:sym typeface="Symbol" pitchFamily="18" charset="2"/>
                </a:rPr>
                <a:t>2.13 m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>
                  <a:sym typeface="Symbol" pitchFamily="18" charset="2"/>
                </a:rPr>
                <a:t>y  =  </a:t>
              </a:r>
              <a:r>
                <a:rPr lang="en-US" sz="2400" dirty="0" err="1">
                  <a:sym typeface="Symbol" pitchFamily="18" charset="2"/>
                </a:rPr>
                <a:t>M</a:t>
              </a:r>
              <a:r>
                <a:rPr lang="en-US" sz="2400" baseline="-25000" dirty="0" err="1">
                  <a:sym typeface="Symbol" pitchFamily="18" charset="2"/>
                </a:rPr>
                <a:t>Rxo</a:t>
              </a:r>
              <a:r>
                <a:rPr lang="en-US" sz="2400" baseline="-25000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/ </a:t>
              </a:r>
              <a:r>
                <a:rPr lang="en-US" sz="2400" dirty="0" err="1">
                  <a:sym typeface="Symbol" pitchFamily="18" charset="2"/>
                </a:rPr>
                <a:t>F</a:t>
              </a:r>
              <a:r>
                <a:rPr lang="en-US" sz="2400" baseline="-25000" dirty="0" err="1">
                  <a:sym typeface="Symbol" pitchFamily="18" charset="2"/>
                </a:rPr>
                <a:t>Rzo</a:t>
              </a:r>
              <a:r>
                <a:rPr lang="en-US" sz="2400" dirty="0">
                  <a:sym typeface="Symbol" pitchFamily="18" charset="2"/>
                </a:rPr>
                <a:t> =  (–3600) / (–800)  =  </a:t>
              </a:r>
              <a:r>
                <a:rPr lang="en-US" sz="2400" u="sng" dirty="0">
                  <a:solidFill>
                    <a:srgbClr val="0000FA"/>
                  </a:solidFill>
                  <a:sym typeface="Symbol" pitchFamily="18" charset="2"/>
                </a:rPr>
                <a:t>4.5 m</a:t>
              </a:r>
              <a:endParaRPr lang="en-US" sz="2400" u="sng" baseline="-25000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  <p:sp>
          <p:nvSpPr>
            <p:cNvPr id="17416" name="Line 1033"/>
            <p:cNvSpPr>
              <a:spLocks noChangeShapeType="1"/>
            </p:cNvSpPr>
            <p:nvPr/>
          </p:nvSpPr>
          <p:spPr bwMode="auto">
            <a:xfrm>
              <a:off x="1484" y="147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 II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381000" y="3623930"/>
            <a:ext cx="830580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 2. Consider </a:t>
            </a:r>
            <a:r>
              <a:rPr lang="en-US" sz="2400" dirty="0">
                <a:solidFill>
                  <a:srgbClr val="0000FA"/>
                </a:solidFill>
              </a:rPr>
              <a:t>two couples </a:t>
            </a:r>
            <a:r>
              <a:rPr lang="en-US" sz="2400" dirty="0"/>
              <a:t>acting on a body. The simplest possible equivalent system at any arbitrary point on the body will have</a:t>
            </a:r>
          </a:p>
          <a:p>
            <a:pPr algn="l" eaLnBrk="1" hangingPunct="1">
              <a:spcBef>
                <a:spcPct val="35000"/>
              </a:spcBef>
            </a:pPr>
            <a:r>
              <a:rPr lang="en-US" sz="2400" dirty="0"/>
              <a:t>     A) One force and one couple moment.</a:t>
            </a:r>
          </a:p>
          <a:p>
            <a:pPr algn="l" eaLnBrk="1" hangingPunct="1">
              <a:spcBef>
                <a:spcPct val="35000"/>
              </a:spcBef>
            </a:pPr>
            <a:r>
              <a:rPr lang="en-US" sz="2400" dirty="0"/>
              <a:t>     B) One force.</a:t>
            </a:r>
          </a:p>
          <a:p>
            <a:pPr algn="l" eaLnBrk="1" hangingPunct="1">
              <a:spcBef>
                <a:spcPct val="35000"/>
              </a:spcBef>
            </a:pPr>
            <a:r>
              <a:rPr lang="en-US" sz="2400" dirty="0"/>
              <a:t>     C) One couple moment.</a:t>
            </a:r>
          </a:p>
          <a:p>
            <a:pPr algn="l" eaLnBrk="1" hangingPunct="1">
              <a:spcBef>
                <a:spcPct val="35000"/>
              </a:spcBef>
            </a:pPr>
            <a:r>
              <a:rPr lang="en-US" sz="2400" dirty="0"/>
              <a:t>     D) Two couple moments.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164205"/>
            <a:ext cx="7886700" cy="7620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CONCEPT 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990000"/>
            <a:ext cx="7960685" cy="2702289"/>
            <a:chOff x="533400" y="990000"/>
            <a:chExt cx="7960685" cy="2702289"/>
          </a:xfrm>
        </p:grpSpPr>
        <p:sp>
          <p:nvSpPr>
            <p:cNvPr id="1037" name="Text Box 1027"/>
            <p:cNvSpPr txBox="1">
              <a:spLocks noChangeArrowheads="1"/>
            </p:cNvSpPr>
            <p:nvPr/>
          </p:nvSpPr>
          <p:spPr bwMode="auto">
            <a:xfrm>
              <a:off x="533400" y="1143000"/>
              <a:ext cx="5486400" cy="228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0513" indent="-290513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1. The forces on the pole can be reduced to a single force and a single moment at point ____ .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   	 A) P	 B) Q   		C) R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	 D) S	 E) Any of these points.</a:t>
              </a:r>
              <a:endParaRPr lang="en-US" sz="2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753" y="990000"/>
              <a:ext cx="2365332" cy="2702289"/>
              <a:chOff x="6150018" y="883675"/>
              <a:chExt cx="2365332" cy="2702289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6768458" y="2526301"/>
                <a:ext cx="436988" cy="157748"/>
              </a:xfrm>
              <a:prstGeom prst="straightConnector1">
                <a:avLst/>
              </a:prstGeom>
              <a:ln w="28575">
                <a:solidFill>
                  <a:srgbClr val="0000F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7205443" y="2561145"/>
                <a:ext cx="738673" cy="130194"/>
              </a:xfrm>
              <a:prstGeom prst="straightConnector1">
                <a:avLst/>
              </a:prstGeom>
              <a:ln w="28575">
                <a:solidFill>
                  <a:srgbClr val="0000F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712475" y="2091744"/>
                <a:ext cx="468089" cy="159205"/>
              </a:xfrm>
              <a:prstGeom prst="straightConnector1">
                <a:avLst/>
              </a:prstGeom>
              <a:ln w="28575">
                <a:solidFill>
                  <a:srgbClr val="0000F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7218658" y="1479770"/>
                <a:ext cx="412311" cy="506941"/>
              </a:xfrm>
              <a:prstGeom prst="straightConnector1">
                <a:avLst/>
              </a:prstGeom>
              <a:ln w="28575">
                <a:solidFill>
                  <a:srgbClr val="0000F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6768458" y="1487783"/>
                <a:ext cx="412106" cy="412495"/>
              </a:xfrm>
              <a:prstGeom prst="straightConnector1">
                <a:avLst/>
              </a:prstGeom>
              <a:ln w="28575">
                <a:solidFill>
                  <a:srgbClr val="0000FA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245945" y="3145526"/>
                <a:ext cx="19594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7197668" y="1190371"/>
                <a:ext cx="6678" cy="19738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6413896" y="3151661"/>
                <a:ext cx="1530220" cy="131300"/>
              </a:xfrm>
              <a:prstGeom prst="rect">
                <a:avLst/>
              </a:prstGeom>
              <a:pattFill prst="ltUpDiag">
                <a:fgClr>
                  <a:schemeClr val="bg2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H="1">
                <a:off x="6494659" y="3177628"/>
                <a:ext cx="703703" cy="184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065486" y="296085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068598" y="249744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068598" y="18816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68598" y="12844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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176796" y="282244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72531" y="883675"/>
                <a:ext cx="32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205326" y="282263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168421" y="2275294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05909" y="1881616"/>
                <a:ext cx="3561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237205" y="123071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150018" y="3124299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6263" y="4039523"/>
            <a:ext cx="82550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1) Sum all the x and y components of the two forces to find F</a:t>
            </a:r>
            <a:r>
              <a:rPr lang="en-US" sz="2400" baseline="-25000" dirty="0"/>
              <a:t>RA</a:t>
            </a:r>
            <a:r>
              <a:rPr lang="en-US" sz="2400" dirty="0"/>
              <a:t>.</a:t>
            </a:r>
            <a:endParaRPr lang="en-US" sz="2400" baseline="-25000" dirty="0"/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2) Find and sum all the moments resulting from moving each force to A and add them to the </a:t>
            </a:r>
            <a:r>
              <a:rPr lang="en-US" sz="2400" dirty="0" smtClean="0"/>
              <a:t>1500 </a:t>
            </a:r>
            <a:r>
              <a:rPr lang="en-US" sz="2400" dirty="0" err="1" smtClean="0"/>
              <a:t>N</a:t>
            </a:r>
            <a:r>
              <a:rPr lang="en-US" sz="2400" dirty="0" err="1" smtClean="0">
                <a:sym typeface="Symbol"/>
              </a:rPr>
              <a:t></a:t>
            </a:r>
            <a:r>
              <a:rPr lang="en-US" sz="2400" dirty="0" err="1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free moment to find the resultant M</a:t>
            </a:r>
            <a:r>
              <a:rPr lang="en-US" sz="2400" baseline="-25000" dirty="0"/>
              <a:t>RA</a:t>
            </a:r>
            <a:r>
              <a:rPr lang="en-US" sz="2400" dirty="0"/>
              <a:t> .</a:t>
            </a:r>
          </a:p>
        </p:txBody>
      </p:sp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4724400" y="1151860"/>
            <a:ext cx="419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1225" indent="-9112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Given:</a:t>
            </a:r>
            <a:r>
              <a:rPr lang="en-US" sz="2400" dirty="0">
                <a:solidFill>
                  <a:srgbClr val="990033"/>
                </a:solidFill>
              </a:rPr>
              <a:t> </a:t>
            </a:r>
            <a:r>
              <a:rPr lang="en-US" sz="2400" dirty="0"/>
              <a:t>A 2-D force and couple system as shown.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Find:</a:t>
            </a:r>
            <a:r>
              <a:rPr lang="en-US" sz="2400" dirty="0">
                <a:solidFill>
                  <a:srgbClr val="990033"/>
                </a:solidFill>
              </a:rPr>
              <a:t>  </a:t>
            </a:r>
            <a:r>
              <a:rPr lang="en-US" sz="2400" dirty="0"/>
              <a:t>The equivalent resultant force and couple moment acting at A.</a:t>
            </a:r>
            <a:endParaRPr lang="en-US" sz="2400" b="1" u="sng" dirty="0"/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Plan:</a:t>
            </a:r>
            <a:endParaRPr lang="en-US" sz="2400" dirty="0">
              <a:solidFill>
                <a:srgbClr val="990033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16643"/>
            <a:ext cx="4267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GROUP   PROBLEM   SOLVING I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0520" y="1643675"/>
            <a:ext cx="6019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+</a:t>
            </a:r>
            <a:r>
              <a:rPr lang="en-US" sz="2400" dirty="0" smtClean="0">
                <a:sym typeface="Symbol" pitchFamily="18" charset="2"/>
              </a:rPr>
              <a:t> 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x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= 450 (cos 60) </a:t>
            </a:r>
            <a:r>
              <a:rPr lang="en-US" sz="2400" dirty="0" smtClean="0"/>
              <a:t>–</a:t>
            </a:r>
            <a:r>
              <a:rPr lang="en-US" sz="2400" dirty="0" smtClean="0">
                <a:sym typeface="Symbol" pitchFamily="18" charset="2"/>
              </a:rPr>
              <a:t> 700 (sin 30)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  </a:t>
            </a:r>
            <a:endParaRPr lang="en-US" sz="2400" dirty="0">
              <a:cs typeface="Times New Roman" pitchFamily="18" charset="0"/>
              <a:sym typeface="Symbol" pitchFamily="18" charset="2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             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dirty="0">
                <a:solidFill>
                  <a:srgbClr val="0000FA"/>
                </a:solidFill>
              </a:rPr>
              <a:t>– </a:t>
            </a:r>
            <a:r>
              <a:rPr lang="en-US" sz="2400" dirty="0" smtClean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125 N</a:t>
            </a:r>
            <a:endParaRPr lang="en-US" sz="2400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+ </a:t>
            </a:r>
            <a:r>
              <a:rPr lang="en-US" sz="2400" dirty="0">
                <a:sym typeface="Symbol" pitchFamily="18" charset="2"/>
              </a:rPr>
              <a:t>  </a:t>
            </a:r>
            <a:r>
              <a:rPr lang="en-US" sz="2400" dirty="0" err="1">
                <a:sym typeface="Symbol" pitchFamily="18" charset="2"/>
              </a:rPr>
              <a:t>F</a:t>
            </a:r>
            <a:r>
              <a:rPr lang="en-US" sz="2400" baseline="-25000" dirty="0" err="1">
                <a:sym typeface="Symbol" pitchFamily="18" charset="2"/>
              </a:rPr>
              <a:t>y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= </a:t>
            </a:r>
            <a:r>
              <a:rPr lang="en-US" sz="2400" dirty="0"/>
              <a:t>– </a:t>
            </a:r>
            <a:r>
              <a:rPr lang="en-US" sz="2400" dirty="0" smtClean="0">
                <a:sym typeface="Symbol" pitchFamily="18" charset="2"/>
              </a:rPr>
              <a:t>450 (sin 60)  </a:t>
            </a:r>
            <a:r>
              <a:rPr lang="en-US" sz="2400" dirty="0"/>
              <a:t>–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300 </a:t>
            </a:r>
            <a:r>
              <a:rPr lang="en-US" sz="2400" dirty="0"/>
              <a:t>–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700 (cos 30)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cs typeface="Times New Roman" pitchFamily="18" charset="0"/>
              <a:sym typeface="Symbol" pitchFamily="18" charset="2"/>
            </a:endParaRP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cs typeface="Times New Roman" pitchFamily="18" charset="0"/>
                <a:sym typeface="Symbol" pitchFamily="18" charset="2"/>
              </a:rPr>
              <a:t>             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dirty="0">
                <a:solidFill>
                  <a:srgbClr val="0000FA"/>
                </a:solidFill>
              </a:rPr>
              <a:t>– </a:t>
            </a:r>
            <a:r>
              <a:rPr lang="en-US" sz="2400" dirty="0" smtClean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1296 N</a:t>
            </a:r>
            <a:endParaRPr lang="en-US" sz="2400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39738" y="1041355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/>
              <a:t>Summing the force components: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198517"/>
            <a:ext cx="3606800" cy="126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6400" y="5189198"/>
            <a:ext cx="8458200" cy="1028700"/>
            <a:chOff x="406400" y="5125403"/>
            <a:chExt cx="8458200" cy="1028700"/>
          </a:xfrm>
        </p:grpSpPr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406400" y="5125403"/>
              <a:ext cx="8458200" cy="1028700"/>
              <a:chOff x="219" y="3336"/>
              <a:chExt cx="5328" cy="648"/>
            </a:xfrm>
          </p:grpSpPr>
          <p:sp>
            <p:nvSpPr>
              <p:cNvPr id="19471" name="Text Box 5"/>
              <p:cNvSpPr txBox="1">
                <a:spLocks noChangeArrowheads="1"/>
              </p:cNvSpPr>
              <p:nvPr/>
            </p:nvSpPr>
            <p:spPr bwMode="auto">
              <a:xfrm>
                <a:off x="219" y="3344"/>
                <a:ext cx="5328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dirty="0"/>
                  <a:t>+   M</a:t>
                </a:r>
                <a:r>
                  <a:rPr lang="en-US" sz="2400" baseline="-25000" dirty="0"/>
                  <a:t>RA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450 (sin 60)</a:t>
                </a:r>
                <a:r>
                  <a:rPr lang="en-US" sz="2400" dirty="0" smtClean="0">
                    <a:cs typeface="Times New Roman" pitchFamily="18" charset="0"/>
                  </a:rPr>
                  <a:t> (</a:t>
                </a:r>
                <a:r>
                  <a:rPr lang="en-US" sz="2400" dirty="0">
                    <a:cs typeface="Times New Roman" pitchFamily="18" charset="0"/>
                  </a:rPr>
                  <a:t>2</a:t>
                </a:r>
                <a:r>
                  <a:rPr lang="en-US" sz="2400" dirty="0" smtClean="0">
                    <a:cs typeface="Times New Roman" pitchFamily="18" charset="0"/>
                  </a:rPr>
                  <a:t>) </a:t>
                </a:r>
                <a:r>
                  <a:rPr lang="en-US" sz="2400" dirty="0"/>
                  <a:t>+</a:t>
                </a:r>
                <a:r>
                  <a:rPr lang="en-US" sz="2400" dirty="0" smtClean="0"/>
                  <a:t> 300 </a:t>
                </a:r>
                <a:r>
                  <a:rPr lang="en-US" sz="2400" dirty="0" smtClean="0">
                    <a:cs typeface="Times New Roman" pitchFamily="18" charset="0"/>
                  </a:rPr>
                  <a:t>(6) </a:t>
                </a:r>
                <a:r>
                  <a:rPr lang="en-US" sz="2400" dirty="0"/>
                  <a:t>+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ym typeface="Symbol" pitchFamily="18" charset="2"/>
                  </a:rPr>
                  <a:t>700 (</a:t>
                </a:r>
                <a:r>
                  <a:rPr lang="en-US" sz="2400" dirty="0" err="1">
                    <a:sym typeface="Symbol" pitchFamily="18" charset="2"/>
                  </a:rPr>
                  <a:t>cos</a:t>
                </a:r>
                <a:r>
                  <a:rPr lang="en-US" sz="2400" dirty="0">
                    <a:sym typeface="Symbol" pitchFamily="18" charset="2"/>
                  </a:rPr>
                  <a:t> 30)</a:t>
                </a:r>
                <a:r>
                  <a:rPr lang="en-US" sz="2400" dirty="0"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 smtClean="0">
                    <a:cs typeface="Times New Roman" pitchFamily="18" charset="0"/>
                  </a:rPr>
                  <a:t>(9) + 1500 </a:t>
                </a:r>
                <a:endParaRPr lang="en-US" sz="2400" dirty="0">
                  <a:cs typeface="Times New Roman" pitchFamily="18" charset="0"/>
                </a:endParaRPr>
              </a:p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dirty="0">
                    <a:cs typeface="Times New Roman" pitchFamily="18" charset="0"/>
                  </a:rPr>
                  <a:t>              </a:t>
                </a:r>
                <a:r>
                  <a:rPr lang="en-US" sz="2400" dirty="0" smtClean="0">
                    <a:cs typeface="Times New Roman" pitchFamily="18" charset="0"/>
                  </a:rPr>
                  <a:t>= </a:t>
                </a:r>
                <a:r>
                  <a:rPr lang="en-US" sz="2400" dirty="0" smtClean="0">
                    <a:solidFill>
                      <a:srgbClr val="0000FA"/>
                    </a:solidFill>
                    <a:cs typeface="Times New Roman" pitchFamily="18" charset="0"/>
                  </a:rPr>
                  <a:t> </a:t>
                </a:r>
                <a:r>
                  <a:rPr lang="en-US" sz="2400" u="sng" dirty="0" smtClean="0">
                    <a:solidFill>
                      <a:srgbClr val="0000FA"/>
                    </a:solidFill>
                    <a:cs typeface="Times New Roman" pitchFamily="18" charset="0"/>
                  </a:rPr>
                  <a:t>9535 </a:t>
                </a:r>
                <a:r>
                  <a:rPr lang="en-US" sz="2400" u="sng" dirty="0" err="1" smtClean="0">
                    <a:solidFill>
                      <a:srgbClr val="0000FA"/>
                    </a:solidFill>
                    <a:cs typeface="Times New Roman" pitchFamily="18" charset="0"/>
                  </a:rPr>
                  <a:t>N</a:t>
                </a:r>
                <a:r>
                  <a:rPr lang="en-US" sz="2400" u="sng" dirty="0" err="1" smtClean="0">
                    <a:solidFill>
                      <a:srgbClr val="0000FA"/>
                    </a:solidFill>
                    <a:cs typeface="Times New Roman" pitchFamily="18" charset="0"/>
                    <a:sym typeface="Symbol"/>
                  </a:rPr>
                  <a:t></a:t>
                </a:r>
                <a:r>
                  <a:rPr lang="en-US" sz="2400" u="sng" dirty="0" err="1" smtClean="0">
                    <a:solidFill>
                      <a:srgbClr val="0000FA"/>
                    </a:solidFill>
                    <a:cs typeface="Times New Roman" pitchFamily="18" charset="0"/>
                  </a:rPr>
                  <a:t>m</a:t>
                </a:r>
                <a:endParaRPr lang="en-US" sz="2400" u="sng" dirty="0">
                  <a:solidFill>
                    <a:srgbClr val="0000FA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9472" name="Arc 9"/>
              <p:cNvSpPr>
                <a:spLocks/>
              </p:cNvSpPr>
              <p:nvPr/>
            </p:nvSpPr>
            <p:spPr bwMode="auto">
              <a:xfrm rot="20175476" flipH="1">
                <a:off x="388" y="3336"/>
                <a:ext cx="257" cy="268"/>
              </a:xfrm>
              <a:custGeom>
                <a:avLst/>
                <a:gdLst>
                  <a:gd name="T0" fmla="*/ 0 w 21600"/>
                  <a:gd name="T1" fmla="*/ 0 h 20032"/>
                  <a:gd name="T2" fmla="*/ 0 w 21600"/>
                  <a:gd name="T3" fmla="*/ 0 h 20032"/>
                  <a:gd name="T4" fmla="*/ 0 w 21600"/>
                  <a:gd name="T5" fmla="*/ 0 h 200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032"/>
                  <a:gd name="T11" fmla="*/ 21600 w 21600"/>
                  <a:gd name="T12" fmla="*/ 20032 h 200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032" fill="none" extrusionOk="0">
                    <a:moveTo>
                      <a:pt x="9710" y="0"/>
                    </a:moveTo>
                    <a:cubicBezTo>
                      <a:pt x="17000" y="3669"/>
                      <a:pt x="21600" y="11133"/>
                      <a:pt x="21600" y="19294"/>
                    </a:cubicBezTo>
                    <a:cubicBezTo>
                      <a:pt x="21600" y="19540"/>
                      <a:pt x="21595" y="19786"/>
                      <a:pt x="21587" y="20032"/>
                    </a:cubicBezTo>
                  </a:path>
                  <a:path w="21600" h="20032" stroke="0" extrusionOk="0">
                    <a:moveTo>
                      <a:pt x="9710" y="0"/>
                    </a:moveTo>
                    <a:cubicBezTo>
                      <a:pt x="17000" y="3669"/>
                      <a:pt x="21600" y="11133"/>
                      <a:pt x="21600" y="19294"/>
                    </a:cubicBezTo>
                    <a:cubicBezTo>
                      <a:pt x="21600" y="19540"/>
                      <a:pt x="21595" y="19786"/>
                      <a:pt x="21587" y="20032"/>
                    </a:cubicBezTo>
                    <a:lnTo>
                      <a:pt x="0" y="1929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Arc 9"/>
            <p:cNvSpPr>
              <a:spLocks/>
            </p:cNvSpPr>
            <p:nvPr/>
          </p:nvSpPr>
          <p:spPr bwMode="auto">
            <a:xfrm rot="20175476" flipH="1">
              <a:off x="3197817" y="5721255"/>
              <a:ext cx="203647" cy="304254"/>
            </a:xfrm>
            <a:custGeom>
              <a:avLst/>
              <a:gdLst>
                <a:gd name="T0" fmla="*/ 0 w 21600"/>
                <a:gd name="T1" fmla="*/ 0 h 20032"/>
                <a:gd name="T2" fmla="*/ 0 w 21600"/>
                <a:gd name="T3" fmla="*/ 0 h 20032"/>
                <a:gd name="T4" fmla="*/ 0 w 21600"/>
                <a:gd name="T5" fmla="*/ 0 h 2003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032"/>
                <a:gd name="T11" fmla="*/ 21600 w 21600"/>
                <a:gd name="T12" fmla="*/ 20032 h 200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032" fill="none" extrusionOk="0">
                  <a:moveTo>
                    <a:pt x="9710" y="0"/>
                  </a:moveTo>
                  <a:cubicBezTo>
                    <a:pt x="17000" y="3669"/>
                    <a:pt x="21600" y="11133"/>
                    <a:pt x="21600" y="19294"/>
                  </a:cubicBezTo>
                  <a:cubicBezTo>
                    <a:pt x="21600" y="19540"/>
                    <a:pt x="21595" y="19786"/>
                    <a:pt x="21587" y="20032"/>
                  </a:cubicBezTo>
                </a:path>
                <a:path w="21600" h="20032" stroke="0" extrusionOk="0">
                  <a:moveTo>
                    <a:pt x="9710" y="0"/>
                  </a:moveTo>
                  <a:cubicBezTo>
                    <a:pt x="17000" y="3669"/>
                    <a:pt x="21600" y="11133"/>
                    <a:pt x="21600" y="19294"/>
                  </a:cubicBezTo>
                  <a:cubicBezTo>
                    <a:pt x="21600" y="19540"/>
                    <a:pt x="21595" y="19786"/>
                    <a:pt x="21587" y="20032"/>
                  </a:cubicBezTo>
                  <a:lnTo>
                    <a:pt x="0" y="19294"/>
                  </a:lnTo>
                  <a:close/>
                </a:path>
              </a:pathLst>
            </a:custGeom>
            <a:noFill/>
            <a:ln w="9525">
              <a:solidFill>
                <a:srgbClr val="0000FA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 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3720" y="3518187"/>
            <a:ext cx="8229600" cy="1285558"/>
            <a:chOff x="553720" y="3518187"/>
            <a:chExt cx="8229600" cy="128555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53720" y="3518187"/>
              <a:ext cx="8229600" cy="1285558"/>
              <a:chOff x="440267" y="3759200"/>
              <a:chExt cx="8229600" cy="1286216"/>
            </a:xfrm>
          </p:grpSpPr>
          <p:sp>
            <p:nvSpPr>
              <p:cNvPr id="19467" name="Text Box 4"/>
              <p:cNvSpPr txBox="1">
                <a:spLocks noChangeArrowheads="1"/>
              </p:cNvSpPr>
              <p:nvPr/>
            </p:nvSpPr>
            <p:spPr bwMode="auto">
              <a:xfrm>
                <a:off x="440267" y="3759200"/>
                <a:ext cx="8229600" cy="127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dirty="0"/>
                  <a:t>Now find the magnitude and direction of the resultant.</a:t>
                </a:r>
              </a:p>
              <a:p>
                <a:pPr algn="l" eaLnBrk="1" hangingPunct="1">
                  <a:spcBef>
                    <a:spcPct val="20000"/>
                  </a:spcBef>
                </a:pPr>
                <a:r>
                  <a:rPr lang="en-US" sz="2400" dirty="0" smtClean="0"/>
                  <a:t> F</a:t>
                </a:r>
                <a:r>
                  <a:rPr lang="en-US" sz="2400" baseline="-25000" dirty="0" smtClean="0"/>
                  <a:t>RA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(125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+ </a:t>
                </a:r>
                <a:r>
                  <a:rPr lang="en-US" sz="2400" dirty="0" smtClean="0"/>
                  <a:t>1296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baseline="30000" dirty="0" smtClean="0"/>
                  <a:t>1/2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:r>
                  <a:rPr lang="en-US" sz="2400" u="sng" dirty="0" smtClean="0">
                    <a:solidFill>
                      <a:srgbClr val="0000FA"/>
                    </a:solidFill>
                  </a:rPr>
                  <a:t>1302 N</a:t>
                </a:r>
                <a:r>
                  <a:rPr lang="en-US" sz="2400" dirty="0" smtClean="0">
                    <a:solidFill>
                      <a:srgbClr val="0000FA"/>
                    </a:solidFill>
                  </a:rPr>
                  <a:t>   </a:t>
                </a:r>
                <a:r>
                  <a:rPr lang="en-US" sz="2400" dirty="0"/>
                  <a:t>and     </a:t>
                </a:r>
                <a:r>
                  <a:rPr lang="en-US" sz="2400" dirty="0">
                    <a:sym typeface="Symbol" pitchFamily="18" charset="2"/>
                  </a:rPr>
                  <a:t> = tan</a:t>
                </a:r>
                <a:r>
                  <a:rPr lang="en-US" sz="2400" baseline="30000" dirty="0">
                    <a:sym typeface="Symbol" pitchFamily="18" charset="2"/>
                  </a:rPr>
                  <a:t>-1</a:t>
                </a:r>
                <a:r>
                  <a:rPr lang="en-US" sz="2400" dirty="0">
                    <a:sym typeface="Symbol" pitchFamily="18" charset="2"/>
                  </a:rPr>
                  <a:t> </a:t>
                </a:r>
                <a:r>
                  <a:rPr lang="en-US" sz="2400" dirty="0" smtClean="0">
                    <a:sym typeface="Symbol" pitchFamily="18" charset="2"/>
                  </a:rPr>
                  <a:t>(1296 /125</a:t>
                </a:r>
                <a:r>
                  <a:rPr lang="en-US" sz="2400" dirty="0">
                    <a:sym typeface="Symbol" pitchFamily="18" charset="2"/>
                  </a:rPr>
                  <a:t>)        					           </a:t>
                </a:r>
                <a:r>
                  <a:rPr lang="en-US" sz="2400" dirty="0" smtClean="0">
                    <a:sym typeface="Symbol" pitchFamily="18" charset="2"/>
                  </a:rPr>
                  <a:t> = </a:t>
                </a:r>
                <a:r>
                  <a:rPr lang="en-US" sz="2400" u="sng" dirty="0" smtClean="0">
                    <a:solidFill>
                      <a:srgbClr val="0000FA"/>
                    </a:solidFill>
                    <a:sym typeface="Symbol" pitchFamily="18" charset="2"/>
                  </a:rPr>
                  <a:t>84.5</a:t>
                </a:r>
                <a:r>
                  <a:rPr lang="en-US" sz="2400" u="sng" dirty="0" smtClean="0">
                    <a:solidFill>
                      <a:srgbClr val="0000FA"/>
                    </a:solidFill>
                    <a:cs typeface="Times New Roman" pitchFamily="18" charset="0"/>
                    <a:sym typeface="Symbol" pitchFamily="18" charset="2"/>
                  </a:rPr>
                  <a:t>°</a:t>
                </a:r>
                <a:r>
                  <a:rPr lang="en-US" sz="2400" dirty="0" smtClean="0">
                    <a:solidFill>
                      <a:srgbClr val="0000FA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endParaRPr lang="en-US" sz="2400" dirty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9468" name="Group 17"/>
              <p:cNvGrpSpPr>
                <a:grpSpLocks/>
              </p:cNvGrpSpPr>
              <p:nvPr/>
            </p:nvGrpSpPr>
            <p:grpSpPr bwMode="auto">
              <a:xfrm>
                <a:off x="7228840" y="4740616"/>
                <a:ext cx="381000" cy="304800"/>
                <a:chOff x="7228840" y="4740616"/>
                <a:chExt cx="381000" cy="304800"/>
              </a:xfrm>
            </p:grpSpPr>
            <p:sp>
              <p:nvSpPr>
                <p:cNvPr id="19469" name="Line 16"/>
                <p:cNvSpPr>
                  <a:spLocks noChangeShapeType="1"/>
                </p:cNvSpPr>
                <p:nvPr/>
              </p:nvSpPr>
              <p:spPr bwMode="auto">
                <a:xfrm>
                  <a:off x="7228840" y="4740616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19470" name="Straight Arrow Connector 1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28840" y="4740616"/>
                  <a:ext cx="381000" cy="30480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FA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6" name="Freeform 5"/>
            <p:cNvSpPr/>
            <p:nvPr/>
          </p:nvSpPr>
          <p:spPr>
            <a:xfrm>
              <a:off x="7417310" y="4498581"/>
              <a:ext cx="61414" cy="200234"/>
            </a:xfrm>
            <a:custGeom>
              <a:avLst/>
              <a:gdLst>
                <a:gd name="connsiteX0" fmla="*/ 8018 w 61414"/>
                <a:gd name="connsiteY0" fmla="*/ 0 h 200234"/>
                <a:gd name="connsiteX1" fmla="*/ 1344 w 61414"/>
                <a:gd name="connsiteY1" fmla="*/ 90105 h 200234"/>
                <a:gd name="connsiteX2" fmla="*/ 31379 w 61414"/>
                <a:gd name="connsiteY2" fmla="*/ 173536 h 200234"/>
                <a:gd name="connsiteX3" fmla="*/ 61414 w 61414"/>
                <a:gd name="connsiteY3" fmla="*/ 200234 h 200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14" h="200234">
                  <a:moveTo>
                    <a:pt x="8018" y="0"/>
                  </a:moveTo>
                  <a:cubicBezTo>
                    <a:pt x="2734" y="30591"/>
                    <a:pt x="-2550" y="61182"/>
                    <a:pt x="1344" y="90105"/>
                  </a:cubicBezTo>
                  <a:cubicBezTo>
                    <a:pt x="5238" y="119028"/>
                    <a:pt x="21367" y="155181"/>
                    <a:pt x="31379" y="173536"/>
                  </a:cubicBezTo>
                  <a:cubicBezTo>
                    <a:pt x="41391" y="191891"/>
                    <a:pt x="51402" y="196062"/>
                    <a:pt x="61414" y="200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0200" y="5334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24019" y="1118190"/>
            <a:ext cx="45805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1225" indent="-9112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Given</a:t>
            </a:r>
            <a:r>
              <a:rPr lang="en-US" sz="2400" dirty="0">
                <a:solidFill>
                  <a:srgbClr val="990033"/>
                </a:solidFill>
              </a:rPr>
              <a:t>: </a:t>
            </a:r>
            <a:r>
              <a:rPr lang="en-US" sz="2400" dirty="0"/>
              <a:t>Forces </a:t>
            </a:r>
            <a:r>
              <a:rPr lang="en-US" sz="2400" dirty="0" smtClean="0"/>
              <a:t>and couple </a:t>
            </a:r>
            <a:r>
              <a:rPr lang="en-US" sz="2400" dirty="0"/>
              <a:t>m</a:t>
            </a:r>
            <a:r>
              <a:rPr lang="en-US" sz="2400" dirty="0" smtClean="0"/>
              <a:t>oments are applied </a:t>
            </a:r>
            <a:r>
              <a:rPr lang="en-US" sz="2400" dirty="0"/>
              <a:t>to the pipe.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Find</a:t>
            </a:r>
            <a:r>
              <a:rPr lang="en-US" sz="2400" dirty="0">
                <a:solidFill>
                  <a:srgbClr val="990033"/>
                </a:solidFill>
              </a:rPr>
              <a:t>:   </a:t>
            </a:r>
            <a:r>
              <a:rPr lang="en-US" sz="2400" dirty="0"/>
              <a:t>An equivalent resultant force and couple moment at point O.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990033"/>
                </a:solidFill>
              </a:rPr>
              <a:t>Plan</a:t>
            </a:r>
            <a:r>
              <a:rPr lang="en-US" sz="2400" dirty="0">
                <a:solidFill>
                  <a:srgbClr val="990033"/>
                </a:solidFill>
              </a:rPr>
              <a:t>: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419600" y="3866892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a) Find </a:t>
            </a: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RO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  <a:sym typeface="Symbol" pitchFamily="18" charset="2"/>
              </a:rPr>
              <a:t>i </a:t>
            </a:r>
            <a:r>
              <a:rPr lang="en-US" sz="2400" dirty="0"/>
              <a:t>= </a:t>
            </a: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1 </a:t>
            </a:r>
            <a:r>
              <a:rPr lang="en-US" sz="2400" dirty="0">
                <a:sym typeface="Symbol" pitchFamily="18" charset="2"/>
              </a:rPr>
              <a:t>+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>
                <a:sym typeface="Symbol" pitchFamily="18" charset="2"/>
              </a:rPr>
              <a:t>+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3</a:t>
            </a:r>
            <a:endParaRPr lang="en-US" sz="2400" b="1" i="1" dirty="0">
              <a:solidFill>
                <a:srgbClr val="FF0000"/>
              </a:solidFill>
              <a:sym typeface="Symbol" pitchFamily="18" charset="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b) Find </a:t>
            </a: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baseline="-25000" dirty="0">
                <a:solidFill>
                  <a:srgbClr val="FF0000"/>
                </a:solidFill>
              </a:rPr>
              <a:t>RO</a:t>
            </a:r>
            <a:r>
              <a:rPr lang="en-US" sz="2400" dirty="0"/>
              <a:t> = 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lang="en-US" sz="2400" b="1" i="1" baseline="-25000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+  (</a:t>
            </a:r>
            <a:r>
              <a:rPr lang="en-US" sz="2400" b="1" i="1" dirty="0">
                <a:sym typeface="Symbol" pitchFamily="18" charset="2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  <a:sym typeface="Symbol" pitchFamily="18" charset="2"/>
              </a:rPr>
              <a:t>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2463" y="4709410"/>
            <a:ext cx="8305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400" dirty="0"/>
              <a:t>where, </a:t>
            </a:r>
            <a:endParaRPr lang="en-US" sz="2400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M</a:t>
            </a:r>
            <a:r>
              <a:rPr lang="en-US" sz="2400" b="1" i="1" baseline="-25000" dirty="0">
                <a:solidFill>
                  <a:srgbClr val="FF0000"/>
                </a:solidFill>
              </a:rPr>
              <a:t>C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are any free couple </a:t>
            </a:r>
            <a:r>
              <a:rPr lang="en-US" sz="2400" dirty="0" smtClean="0"/>
              <a:t>moments.</a:t>
            </a:r>
            <a:endParaRPr lang="en-US" sz="2400" dirty="0"/>
          </a:p>
          <a:p>
            <a:pPr algn="l" eaLnBrk="1" hangingPunct="1">
              <a:spcBef>
                <a:spcPct val="20000"/>
              </a:spcBef>
            </a:pPr>
            <a:r>
              <a:rPr lang="en-US" sz="2400" b="1" i="1" dirty="0" err="1">
                <a:solidFill>
                  <a:srgbClr val="FF0000"/>
                </a:solidFill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the position vectors from the point O to any point on the line of action of </a:t>
            </a:r>
            <a:r>
              <a:rPr lang="en-US" sz="2400" b="1" i="1" dirty="0" err="1">
                <a:solidFill>
                  <a:srgbClr val="FF0000"/>
                </a:solidFill>
              </a:rPr>
              <a:t>F</a:t>
            </a:r>
            <a:r>
              <a:rPr lang="en-US" sz="24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b="1" i="1" baseline="-250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  II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60" y="1295400"/>
            <a:ext cx="3644223" cy="29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106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4" grpId="0" autoUpdateAnimBg="0"/>
      <p:bldP spid="174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69975" y="1253440"/>
            <a:ext cx="48962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1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{300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} N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200{cos45</a:t>
            </a:r>
            <a:r>
              <a:rPr lang="en-US" sz="2400" dirty="0" smtClean="0">
                <a:sym typeface="Symbol" panose="05050102010706020507" pitchFamily="18" charset="2"/>
              </a:rPr>
              <a:t>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en-US" sz="2400" dirty="0"/>
              <a:t> </a:t>
            </a:r>
            <a:r>
              <a:rPr lang="en-US" sz="2400" dirty="0" smtClean="0"/>
              <a:t>sin 45</a:t>
            </a:r>
            <a:r>
              <a:rPr lang="en-US" sz="2400" dirty="0" smtClean="0">
                <a:sym typeface="Symbol" panose="05050102010706020507" pitchFamily="18" charset="2"/>
              </a:rPr>
              <a:t> </a:t>
            </a:r>
            <a:r>
              <a:rPr lang="en-US" sz="2400" b="1" i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} N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 smtClean="0"/>
              <a:t>      = {141.4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– </a:t>
            </a:r>
            <a:r>
              <a:rPr lang="en-US" sz="2400" dirty="0" smtClean="0"/>
              <a:t>141.4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k</a:t>
            </a:r>
            <a:r>
              <a:rPr lang="en-US" sz="2400" dirty="0"/>
              <a:t>} </a:t>
            </a:r>
            <a:r>
              <a:rPr lang="en-US" sz="2400" dirty="0" smtClean="0"/>
              <a:t>N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F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3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= </a:t>
            </a:r>
            <a:r>
              <a:rPr lang="en-US" sz="2400" dirty="0" smtClean="0"/>
              <a:t>{100 </a:t>
            </a:r>
            <a:r>
              <a:rPr lang="en-US" sz="2400" b="1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/>
              <a:t>} N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</a:rPr>
              <a:t>1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{0.5 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} m, </a:t>
            </a:r>
            <a:r>
              <a:rPr lang="en-US" sz="2400" b="1" i="1" dirty="0" smtClean="0">
                <a:solidFill>
                  <a:srgbClr val="FF0000"/>
                </a:solidFill>
              </a:rPr>
              <a:t>r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= {1.1 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} </a:t>
            </a:r>
            <a:r>
              <a:rPr lang="en-US" sz="2400" dirty="0" smtClean="0"/>
              <a:t>m, 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</a:rPr>
              <a:t>3</a:t>
            </a:r>
            <a:r>
              <a:rPr lang="en-US" sz="2400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= </a:t>
            </a:r>
            <a:r>
              <a:rPr lang="en-US" sz="2400" dirty="0" smtClean="0"/>
              <a:t>{1.9 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} 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PROBLEM SOLVING II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4119" y="4429935"/>
            <a:ext cx="6534553" cy="1822038"/>
            <a:chOff x="634119" y="4429935"/>
            <a:chExt cx="6534553" cy="1822038"/>
          </a:xfrm>
        </p:grpSpPr>
        <p:sp>
          <p:nvSpPr>
            <p:cNvPr id="4" name="Rectangle 3"/>
            <p:cNvSpPr/>
            <p:nvPr/>
          </p:nvSpPr>
          <p:spPr>
            <a:xfrm>
              <a:off x="891438" y="4830045"/>
              <a:ext cx="6277234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30000"/>
                </a:spcBef>
              </a:pP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  <a:sym typeface="Symbol" pitchFamily="18" charset="2"/>
                </a:rPr>
                <a:t>C1</a:t>
              </a:r>
              <a:r>
                <a:rPr lang="en-US" sz="2400" b="1" i="1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= </a:t>
              </a:r>
              <a:r>
                <a:rPr lang="en-US" sz="2400" dirty="0"/>
                <a:t>{100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} </a:t>
              </a:r>
              <a:r>
                <a:rPr lang="en-US" sz="2400" dirty="0" err="1"/>
                <a:t>N</a:t>
              </a:r>
              <a:r>
                <a:rPr lang="en-US" sz="2400" dirty="0" err="1">
                  <a:sym typeface="Symbol" panose="05050102010706020507" pitchFamily="18" charset="2"/>
                </a:rPr>
                <a:t></a:t>
              </a:r>
              <a:r>
                <a:rPr lang="en-US" sz="2400" dirty="0" err="1"/>
                <a:t>m</a:t>
              </a:r>
              <a:endParaRPr lang="en-US" sz="2400" dirty="0"/>
            </a:p>
            <a:p>
              <a:pPr algn="l" eaLnBrk="1" hangingPunct="1">
                <a:spcBef>
                  <a:spcPct val="30000"/>
                </a:spcBef>
              </a:pP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  <a:sym typeface="Symbol" pitchFamily="18" charset="2"/>
                </a:rPr>
                <a:t>C2</a:t>
              </a:r>
              <a:r>
                <a:rPr lang="en-US" sz="2400" b="1" i="1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= 180</a:t>
              </a:r>
              <a:r>
                <a:rPr lang="en-US" sz="2400" dirty="0"/>
                <a:t>{cos45</a:t>
              </a:r>
              <a:r>
                <a:rPr lang="en-US" sz="2400" dirty="0">
                  <a:sym typeface="Symbol" panose="05050102010706020507" pitchFamily="18" charset="2"/>
                </a:rPr>
                <a:t>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– sin 45</a:t>
              </a:r>
              <a:r>
                <a:rPr lang="en-US" sz="2400" dirty="0">
                  <a:sym typeface="Symbol" panose="05050102010706020507" pitchFamily="18" charset="2"/>
                </a:rPr>
                <a:t>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/>
                <a:t>}</a:t>
              </a:r>
              <a:r>
                <a:rPr lang="en-US" sz="2400" dirty="0" err="1"/>
                <a:t>N</a:t>
              </a:r>
              <a:r>
                <a:rPr lang="en-US" sz="2400" dirty="0" err="1">
                  <a:sym typeface="Symbol" panose="05050102010706020507" pitchFamily="18" charset="2"/>
                </a:rPr>
                <a:t></a:t>
              </a:r>
              <a:r>
                <a:rPr lang="en-US" sz="2400" dirty="0" err="1" smtClean="0"/>
                <a:t>m</a:t>
              </a:r>
              <a:endParaRPr lang="en-US" sz="2400" dirty="0" smtClean="0"/>
            </a:p>
            <a:p>
              <a:pPr algn="l">
                <a:spcBef>
                  <a:spcPct val="30000"/>
                </a:spcBef>
              </a:pPr>
              <a:r>
                <a:rPr lang="en-US" sz="2400" dirty="0" smtClean="0">
                  <a:sym typeface="Symbol" pitchFamily="18" charset="2"/>
                </a:rPr>
                <a:t>        = </a:t>
              </a:r>
              <a:r>
                <a:rPr lang="en-US" sz="2400" dirty="0" smtClean="0"/>
                <a:t>{127.3</a:t>
              </a:r>
              <a:r>
                <a:rPr lang="en-US" sz="2400" dirty="0" smtClean="0">
                  <a:sym typeface="Symbol" panose="05050102010706020507" pitchFamily="18" charset="2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– </a:t>
              </a:r>
              <a:r>
                <a:rPr lang="en-US" sz="2400" dirty="0" smtClean="0"/>
                <a:t>127.3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/>
                <a:t>}</a:t>
              </a:r>
              <a:r>
                <a:rPr lang="en-US" sz="2400" dirty="0" err="1" smtClean="0"/>
                <a:t>N</a:t>
              </a:r>
              <a:r>
                <a:rPr lang="en-US" sz="2400" dirty="0" err="1">
                  <a:sym typeface="Symbol" panose="05050102010706020507" pitchFamily="18" charset="2"/>
                </a:rPr>
                <a:t></a:t>
              </a:r>
              <a:r>
                <a:rPr lang="en-US" sz="2400" dirty="0" err="1" smtClean="0"/>
                <a:t>m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4119" y="4429935"/>
              <a:ext cx="33682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Free </a:t>
              </a:r>
              <a:r>
                <a:rPr lang="en-US" sz="2400" dirty="0"/>
                <a:t>couple </a:t>
              </a:r>
              <a:r>
                <a:rPr lang="en-US" sz="2400" dirty="0" smtClean="0"/>
                <a:t>moments are: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52" y="1085896"/>
            <a:ext cx="3644223" cy="2986898"/>
            <a:chOff x="525752" y="1085896"/>
            <a:chExt cx="3644223" cy="298689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52" y="1093906"/>
              <a:ext cx="3644223" cy="29788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255536" y="1547796"/>
              <a:ext cx="4235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/>
                <a:t>F</a:t>
              </a:r>
              <a:r>
                <a:rPr lang="en-US" sz="1600" b="1" i="1" baseline="-25000" dirty="0"/>
                <a:t>1 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77058" y="3076277"/>
              <a:ext cx="4235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/>
                <a:t>F</a:t>
              </a:r>
              <a:r>
                <a:rPr lang="en-US" sz="1600" b="1" i="1" baseline="-25000" dirty="0" smtClean="0"/>
                <a:t>2 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5531" y="2284491"/>
              <a:ext cx="4235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/>
                <a:t>F</a:t>
              </a:r>
              <a:r>
                <a:rPr lang="en-US" sz="1600" b="1" i="1" baseline="-25000" dirty="0" smtClean="0"/>
                <a:t>3 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20976" y="1085896"/>
              <a:ext cx="5277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ym typeface="Symbol" pitchFamily="18" charset="2"/>
                </a:rPr>
                <a:t>M</a:t>
              </a:r>
              <a:r>
                <a:rPr lang="en-US" sz="1600" b="1" i="1" baseline="-25000" dirty="0">
                  <a:sym typeface="Symbol" pitchFamily="18" charset="2"/>
                </a:rPr>
                <a:t>C1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9279" y="3633654"/>
              <a:ext cx="5277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ym typeface="Symbol" pitchFamily="18" charset="2"/>
                </a:rPr>
                <a:t>M</a:t>
              </a:r>
              <a:r>
                <a:rPr lang="en-US" sz="1600" b="1" i="1" baseline="-25000" dirty="0" smtClean="0">
                  <a:sym typeface="Symbol" pitchFamily="18" charset="2"/>
                </a:rPr>
                <a:t>C2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684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1061036"/>
            <a:ext cx="82296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1. A </a:t>
            </a:r>
            <a:r>
              <a:rPr lang="en-US" sz="2400" u="sng" dirty="0">
                <a:solidFill>
                  <a:srgbClr val="0000FA"/>
                </a:solidFill>
              </a:rPr>
              <a:t>general system</a:t>
            </a:r>
            <a:r>
              <a:rPr lang="en-US" sz="2400" dirty="0">
                <a:solidFill>
                  <a:srgbClr val="0000FA"/>
                </a:solidFill>
              </a:rPr>
              <a:t> </a:t>
            </a:r>
            <a:r>
              <a:rPr lang="en-US" sz="2400" dirty="0"/>
              <a:t>of forces and couple moments acting on a rigid body can be reduced to a ___ .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    A) single force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    B) single moment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    C) single force and two moments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sz="2400" dirty="0"/>
              <a:t>    D) single force and a single moment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81000" y="4081130"/>
            <a:ext cx="792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3700" indent="-3937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 2. The original force and couple system and an equivalent    force-couple system have the same _____ effect on a body.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      A) internal			      B) external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      C) internal and external	      D) microscopic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32493"/>
            <a:ext cx="7886700" cy="7620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READING  QUIZ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PROBLEM SOLVING II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3614" y="3630947"/>
            <a:ext cx="7986951" cy="2791812"/>
            <a:chOff x="593614" y="3545887"/>
            <a:chExt cx="7986951" cy="2791812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593614" y="3545887"/>
              <a:ext cx="45515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FF0000"/>
                  </a:solidFill>
                </a:rPr>
                <a:t>M</a:t>
              </a:r>
              <a:r>
                <a:rPr lang="en-US" sz="2400" b="1" i="1" baseline="-25000" dirty="0" smtClean="0">
                  <a:solidFill>
                    <a:srgbClr val="FF0000"/>
                  </a:solidFill>
                </a:rPr>
                <a:t>RO</a:t>
              </a:r>
              <a:r>
                <a:rPr lang="en-US" sz="2400" dirty="0" smtClean="0"/>
                <a:t> </a:t>
              </a:r>
              <a:r>
                <a:rPr lang="en-US" sz="2400" dirty="0"/>
                <a:t>= </a:t>
              </a:r>
              <a:r>
                <a:rPr lang="en-US" sz="2400" dirty="0">
                  <a:sym typeface="Symbol" pitchFamily="18" charset="2"/>
                </a:rPr>
                <a:t>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  <a:sym typeface="Symbol" pitchFamily="18" charset="2"/>
                </a:rPr>
                <a:t>C</a:t>
              </a:r>
              <a:r>
                <a:rPr lang="en-US" sz="2400" b="1" i="1" dirty="0">
                  <a:sym typeface="Symbol" pitchFamily="18" charset="2"/>
                </a:rPr>
                <a:t> </a:t>
              </a:r>
              <a:r>
                <a:rPr lang="en-US" sz="2400" dirty="0">
                  <a:sym typeface="Symbol" pitchFamily="18" charset="2"/>
                </a:rPr>
                <a:t>+  (</a:t>
              </a:r>
              <a:r>
                <a:rPr lang="en-US" sz="2400" b="1" i="1" dirty="0">
                  <a:sym typeface="Symbol" pitchFamily="18" charset="2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sym typeface="Symbol" pitchFamily="18" charset="2"/>
                </a:rPr>
                <a:t>r</a:t>
              </a:r>
              <a:r>
                <a:rPr lang="en-US" sz="2400" b="1" i="1" baseline="-25000" dirty="0" err="1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dirty="0">
                  <a:sym typeface="Symbol" pitchFamily="18" charset="2"/>
                </a:rPr>
                <a:t></a:t>
              </a:r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  <a:sym typeface="Symbol" pitchFamily="18" charset="2"/>
                </a:rPr>
                <a:t>i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)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13989" y="4093548"/>
              <a:ext cx="7966576" cy="1656559"/>
              <a:chOff x="486399" y="3540658"/>
              <a:chExt cx="7966576" cy="1656559"/>
            </a:xfrm>
          </p:grpSpPr>
          <p:sp>
            <p:nvSpPr>
              <p:cNvPr id="21514" name="Text Box 15"/>
              <p:cNvSpPr txBox="1">
                <a:spLocks noChangeArrowheads="1"/>
              </p:cNvSpPr>
              <p:nvPr/>
            </p:nvSpPr>
            <p:spPr bwMode="auto">
              <a:xfrm>
                <a:off x="1188316" y="4335328"/>
                <a:ext cx="34336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sz="2200" dirty="0" smtClean="0"/>
                  <a:t>+</a:t>
                </a:r>
                <a:endParaRPr lang="en-US" sz="2200" dirty="0"/>
              </a:p>
            </p:txBody>
          </p:sp>
          <p:grpSp>
            <p:nvGrpSpPr>
              <p:cNvPr id="21516" name="Group 22"/>
              <p:cNvGrpSpPr>
                <a:grpSpLocks/>
              </p:cNvGrpSpPr>
              <p:nvPr/>
            </p:nvGrpSpPr>
            <p:grpSpPr bwMode="auto">
              <a:xfrm>
                <a:off x="1662224" y="3991224"/>
                <a:ext cx="1723549" cy="1200329"/>
                <a:chOff x="1905000" y="4114800"/>
                <a:chExt cx="1723549" cy="1200148"/>
              </a:xfrm>
            </p:grpSpPr>
            <p:sp>
              <p:nvSpPr>
                <p:cNvPr id="21522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905000" y="4114800"/>
                  <a:ext cx="1723549" cy="1200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/>
                  <a:r>
                    <a:rPr lang="en-US" sz="2400" b="1" i="1" dirty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sz="2400" b="1" i="1" dirty="0" err="1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2400" b="1" i="1" dirty="0">
                      <a:solidFill>
                        <a:srgbClr val="FF0000"/>
                      </a:solidFill>
                    </a:rPr>
                    <a:t>       j     k</a:t>
                  </a:r>
                </a:p>
                <a:p>
                  <a:pPr algn="l" eaLnBrk="1" hangingPunct="1"/>
                  <a:r>
                    <a:rPr lang="en-US" sz="24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 smtClean="0"/>
                    <a:t>0    0.5    </a:t>
                  </a:r>
                  <a:r>
                    <a:rPr lang="en-US" sz="2400" dirty="0"/>
                    <a:t>0</a:t>
                  </a:r>
                </a:p>
                <a:p>
                  <a:pPr algn="l" eaLnBrk="1" hangingPunct="1"/>
                  <a:r>
                    <a:rPr lang="en-US" sz="2400" dirty="0"/>
                    <a:t> </a:t>
                  </a:r>
                  <a:r>
                    <a:rPr lang="en-US" sz="2400" dirty="0" smtClean="0"/>
                    <a:t> 0      0  300</a:t>
                  </a:r>
                  <a:endParaRPr lang="en-US" sz="2400" dirty="0"/>
                </a:p>
              </p:txBody>
            </p:sp>
            <p:cxnSp>
              <p:nvCxnSpPr>
                <p:cNvPr id="21523" name="Straight Connector 1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410494" y="4762500"/>
                  <a:ext cx="989806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24" name="Straight Connector 1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086100" y="4761706"/>
                  <a:ext cx="989806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1517" name="Group 23"/>
              <p:cNvGrpSpPr>
                <a:grpSpLocks/>
              </p:cNvGrpSpPr>
              <p:nvPr/>
            </p:nvGrpSpPr>
            <p:grpSpPr bwMode="auto">
              <a:xfrm>
                <a:off x="4015564" y="3969959"/>
                <a:ext cx="2445841" cy="1200329"/>
                <a:chOff x="4191000" y="4114800"/>
                <a:chExt cx="2445841" cy="1200148"/>
              </a:xfrm>
            </p:grpSpPr>
            <p:sp>
              <p:nvSpPr>
                <p:cNvPr id="21519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195147" y="4114800"/>
                  <a:ext cx="2441694" cy="1200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/>
                  <a:r>
                    <a:rPr lang="en-US" sz="2400" b="1" i="1" dirty="0">
                      <a:solidFill>
                        <a:srgbClr val="FFFF00"/>
                      </a:solidFill>
                    </a:rPr>
                    <a:t>  </a:t>
                  </a:r>
                  <a:r>
                    <a:rPr lang="en-US" sz="2400" b="1" i="1" dirty="0" smtClean="0">
                      <a:solidFill>
                        <a:srgbClr val="FFFF00"/>
                      </a:solidFill>
                    </a:rPr>
                    <a:t> </a:t>
                  </a:r>
                  <a:r>
                    <a:rPr lang="en-US" sz="2400" b="1" i="1" dirty="0" err="1" smtClean="0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2400" b="1" i="1" dirty="0" smtClean="0">
                      <a:solidFill>
                        <a:srgbClr val="FF0000"/>
                      </a:solidFill>
                    </a:rPr>
                    <a:t>        j        k</a:t>
                  </a:r>
                  <a:endParaRPr lang="en-US" sz="2400" b="1" i="1" dirty="0">
                    <a:solidFill>
                      <a:srgbClr val="FF0000"/>
                    </a:solidFill>
                  </a:endParaRPr>
                </a:p>
                <a:p>
                  <a:pPr algn="l" eaLnBrk="1" hangingPunct="1"/>
                  <a:r>
                    <a:rPr lang="en-US" sz="24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/>
                    <a:t> </a:t>
                  </a:r>
                  <a:r>
                    <a:rPr lang="en-US" sz="2400" dirty="0" smtClean="0"/>
                    <a:t> 0      1.1      0</a:t>
                  </a:r>
                  <a:endParaRPr lang="en-US" sz="2400" dirty="0"/>
                </a:p>
                <a:p>
                  <a:pPr algn="l" eaLnBrk="1" hangingPunct="1"/>
                  <a:r>
                    <a:rPr lang="en-US" sz="2400" dirty="0" smtClean="0"/>
                    <a:t>141.4   0   -141.4  </a:t>
                  </a:r>
                  <a:endParaRPr lang="en-US" sz="2400" dirty="0"/>
                </a:p>
              </p:txBody>
            </p:sp>
            <p:cxnSp>
              <p:nvCxnSpPr>
                <p:cNvPr id="21520" name="Straight Connector 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696494" y="4762500"/>
                  <a:ext cx="989806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21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82460" y="4761706"/>
                  <a:ext cx="989806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518" name="Rectangle 24"/>
              <p:cNvSpPr>
                <a:spLocks noChangeArrowheads="1"/>
              </p:cNvSpPr>
              <p:nvPr/>
            </p:nvSpPr>
            <p:spPr bwMode="auto">
              <a:xfrm>
                <a:off x="3524694" y="4363433"/>
                <a:ext cx="328936" cy="400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86399" y="3540658"/>
                <a:ext cx="46875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b="1" i="1" baseline="-25000" dirty="0">
                    <a:solidFill>
                      <a:srgbClr val="FF0000"/>
                    </a:solidFill>
                  </a:rPr>
                  <a:t>RO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= </a:t>
                </a:r>
                <a:r>
                  <a:rPr lang="en-US" sz="2400" dirty="0"/>
                  <a:t>{100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/>
                  <a:t>} +</a:t>
                </a:r>
                <a:r>
                  <a:rPr lang="en-US" sz="2400" dirty="0"/>
                  <a:t> {127.3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– 127.3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/>
                  <a:t>}</a:t>
                </a: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741769" y="3996888"/>
                <a:ext cx="1711206" cy="1200329"/>
                <a:chOff x="6231409" y="4039418"/>
                <a:chExt cx="1711206" cy="1200329"/>
              </a:xfrm>
            </p:grpSpPr>
            <p:sp>
              <p:nvSpPr>
                <p:cNvPr id="2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6231409" y="4039418"/>
                  <a:ext cx="1646605" cy="120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l" eaLnBrk="1" hangingPunct="1"/>
                  <a:r>
                    <a:rPr lang="en-US" sz="2400" b="1" i="1" dirty="0">
                      <a:solidFill>
                        <a:srgbClr val="FFFF00"/>
                      </a:solidFill>
                    </a:rPr>
                    <a:t>  </a:t>
                  </a:r>
                  <a:r>
                    <a:rPr lang="en-US" sz="2400" b="1" i="1" dirty="0" err="1">
                      <a:solidFill>
                        <a:srgbClr val="FF0000"/>
                      </a:solidFill>
                    </a:rPr>
                    <a:t>i</a:t>
                  </a:r>
                  <a:r>
                    <a:rPr lang="en-US" sz="2400" b="1" i="1" dirty="0">
                      <a:solidFill>
                        <a:srgbClr val="FF0000"/>
                      </a:solidFill>
                    </a:rPr>
                    <a:t>       j     k</a:t>
                  </a:r>
                </a:p>
                <a:p>
                  <a:pPr algn="l" eaLnBrk="1" hangingPunct="1"/>
                  <a:r>
                    <a:rPr lang="en-US" sz="24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sz="2400" dirty="0"/>
                    <a:t> </a:t>
                  </a:r>
                  <a:r>
                    <a:rPr lang="en-US" sz="2400" dirty="0" smtClean="0"/>
                    <a:t>0    1.9    0</a:t>
                  </a:r>
                  <a:endParaRPr lang="en-US" sz="2400" dirty="0"/>
                </a:p>
                <a:p>
                  <a:pPr algn="l" eaLnBrk="1" hangingPunct="1"/>
                  <a:r>
                    <a:rPr lang="en-US" sz="2400" dirty="0"/>
                    <a:t> </a:t>
                  </a:r>
                  <a:r>
                    <a:rPr lang="en-US" sz="2400" dirty="0" smtClean="0"/>
                    <a:t> 0    100   0</a:t>
                  </a:r>
                  <a:endParaRPr lang="en-US" sz="2400" dirty="0"/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47240" y="4633204"/>
                  <a:ext cx="989955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Straight Connector 2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75781" y="4643020"/>
                  <a:ext cx="989955" cy="794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6356493" y="4366978"/>
                <a:ext cx="328936" cy="400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8650" y="5876034"/>
              <a:ext cx="36038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2400" b="1" i="1" dirty="0">
                  <a:solidFill>
                    <a:srgbClr val="FF0000"/>
                  </a:solidFill>
                </a:rPr>
                <a:t>M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/>
                <a:t> = </a:t>
              </a:r>
              <a:r>
                <a:rPr lang="en-US" sz="2400" dirty="0" smtClean="0"/>
                <a:t>{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122</a:t>
              </a:r>
              <a:r>
                <a:rPr lang="en-US" sz="2400" dirty="0" smtClean="0">
                  <a:sym typeface="Symbol" panose="05050102010706020507" pitchFamily="18" charset="2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u="sng" dirty="0">
                  <a:solidFill>
                    <a:srgbClr val="0000FA"/>
                  </a:solidFill>
                </a:rPr>
                <a:t>– 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183</a:t>
              </a:r>
              <a:r>
                <a:rPr lang="en-US" sz="2400" dirty="0" smtClean="0">
                  <a:solidFill>
                    <a:srgbClr val="0000FA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/>
                <a:t>} </a:t>
              </a:r>
              <a:r>
                <a:rPr lang="en-US" sz="2400" u="sng" dirty="0" err="1">
                  <a:solidFill>
                    <a:srgbClr val="0000FA"/>
                  </a:solidFill>
                </a:rPr>
                <a:t>N</a:t>
              </a:r>
              <a:r>
                <a:rPr lang="en-US" sz="2400" u="sng" dirty="0" err="1">
                  <a:solidFill>
                    <a:srgbClr val="0000FA"/>
                  </a:solidFill>
                  <a:sym typeface="Symbol" panose="05050102010706020507" pitchFamily="18" charset="2"/>
                </a:rPr>
                <a:t></a:t>
              </a:r>
              <a:r>
                <a:rPr lang="en-US" sz="2400" u="sng" dirty="0" err="1" smtClean="0">
                  <a:solidFill>
                    <a:srgbClr val="0000FA"/>
                  </a:solidFill>
                </a:rPr>
                <a:t>m</a:t>
              </a:r>
              <a:endParaRPr lang="en-US" sz="2400" u="sng" dirty="0">
                <a:solidFill>
                  <a:srgbClr val="0000FA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7869" y="1024941"/>
            <a:ext cx="5945859" cy="2376884"/>
            <a:chOff x="547869" y="1067471"/>
            <a:chExt cx="5945859" cy="2376884"/>
          </a:xfrm>
        </p:grpSpPr>
        <p:sp>
          <p:nvSpPr>
            <p:cNvPr id="8" name="Rectangle 7"/>
            <p:cNvSpPr/>
            <p:nvPr/>
          </p:nvSpPr>
          <p:spPr>
            <a:xfrm>
              <a:off x="547869" y="1067471"/>
              <a:ext cx="59458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Resultant force </a:t>
              </a:r>
              <a:r>
                <a:rPr lang="en-US" sz="2400" dirty="0"/>
                <a:t>and couple moment at point </a:t>
              </a:r>
              <a:r>
                <a:rPr lang="en-US" sz="2400" dirty="0" smtClean="0"/>
                <a:t>O: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3726" y="1505363"/>
              <a:ext cx="4591321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/>
                <a:t> = </a:t>
              </a:r>
              <a:r>
                <a:rPr lang="en-US" sz="2400" dirty="0">
                  <a:sym typeface="Symbol" pitchFamily="18" charset="2"/>
                </a:rPr>
                <a:t> </a:t>
              </a:r>
              <a:r>
                <a:rPr lang="en-US" sz="2400" b="1" i="1" dirty="0">
                  <a:solidFill>
                    <a:srgbClr val="FF0000"/>
                  </a:solidFill>
                  <a:sym typeface="Symbol" pitchFamily="18" charset="2"/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  <a:sym typeface="Symbol" pitchFamily="18" charset="2"/>
                </a:rPr>
                <a:t>i </a:t>
              </a:r>
              <a:r>
                <a:rPr lang="en-US" sz="2400" dirty="0"/>
                <a:t>= </a:t>
              </a: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1 </a:t>
              </a:r>
              <a:r>
                <a:rPr lang="en-US" sz="2400" dirty="0">
                  <a:sym typeface="Symbol" pitchFamily="18" charset="2"/>
                </a:rPr>
                <a:t>+</a:t>
              </a:r>
              <a:r>
                <a:rPr lang="en-US" sz="2400" b="1" i="1" dirty="0">
                  <a:solidFill>
                    <a:srgbClr val="FFFF0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>
                  <a:sym typeface="Symbol" pitchFamily="18" charset="2"/>
                </a:rPr>
                <a:t>+</a:t>
              </a:r>
              <a:r>
                <a:rPr lang="en-US" sz="2400" b="1" i="1" dirty="0">
                  <a:solidFill>
                    <a:srgbClr val="FFFF0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 smtClean="0">
                  <a:solidFill>
                    <a:srgbClr val="FF0000"/>
                  </a:solidFill>
                </a:rPr>
                <a:t>3</a:t>
              </a:r>
              <a:endParaRPr lang="en-US" sz="2400" b="1" i="1" dirty="0">
                <a:solidFill>
                  <a:srgbClr val="FF0000"/>
                </a:solidFill>
                <a:sym typeface="Symbol" pitchFamily="18" charset="2"/>
              </a:endParaRP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 smtClean="0"/>
                <a:t>       = {</a:t>
              </a:r>
              <a:r>
                <a:rPr lang="en-US" sz="2400" dirty="0"/>
                <a:t>300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/>
                <a:t>}+{</a:t>
              </a:r>
              <a:r>
                <a:rPr lang="en-US" sz="2400" dirty="0"/>
                <a:t>141.4</a:t>
              </a:r>
              <a:r>
                <a:rPr lang="en-US" sz="2400" dirty="0">
                  <a:sym typeface="Symbol" panose="05050102010706020507" pitchFamily="18" charset="2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/>
                <a:t>– 141.4</a:t>
              </a:r>
              <a:r>
                <a:rPr lang="en-US" sz="2400" dirty="0">
                  <a:sym typeface="Symbol" panose="05050102010706020507" pitchFamily="18" charset="2"/>
                </a:rPr>
                <a:t> </a:t>
              </a:r>
              <a:r>
                <a:rPr lang="en-US" sz="2400" b="1" i="1" dirty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/>
                <a:t>}</a:t>
              </a:r>
              <a:r>
                <a:rPr lang="en-US" sz="2400" dirty="0"/>
                <a:t>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         + {</a:t>
              </a:r>
              <a:r>
                <a:rPr lang="en-US" sz="2400" dirty="0"/>
                <a:t>100 </a:t>
              </a:r>
              <a:r>
                <a:rPr lang="en-US" sz="2400" b="1" i="1" dirty="0">
                  <a:solidFill>
                    <a:srgbClr val="FF0000"/>
                  </a:solidFill>
                </a:rPr>
                <a:t>j</a:t>
              </a:r>
              <a:r>
                <a:rPr lang="en-US" sz="2400" dirty="0"/>
                <a:t>}</a:t>
              </a:r>
              <a:r>
                <a:rPr lang="en-US" sz="2400" dirty="0" smtClean="0"/>
                <a:t> 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b="1" i="1" dirty="0">
                  <a:solidFill>
                    <a:srgbClr val="FF0000"/>
                  </a:solidFill>
                </a:rPr>
                <a:t>F</a:t>
              </a:r>
              <a:r>
                <a:rPr lang="en-US" sz="2400" b="1" i="1" baseline="-25000" dirty="0">
                  <a:solidFill>
                    <a:srgbClr val="FF0000"/>
                  </a:solidFill>
                </a:rPr>
                <a:t>RO</a:t>
              </a:r>
              <a:r>
                <a:rPr lang="en-US" sz="2400" dirty="0"/>
                <a:t> </a:t>
              </a:r>
              <a:r>
                <a:rPr lang="en-US" sz="2400" dirty="0" smtClean="0"/>
                <a:t>=</a:t>
              </a:r>
              <a:r>
                <a:rPr lang="en-US" sz="2400" dirty="0"/>
                <a:t> </a:t>
              </a:r>
              <a:r>
                <a:rPr lang="en-US" sz="2400" dirty="0" smtClean="0"/>
                <a:t>{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141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/>
                <a:t>+ 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100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j</a:t>
              </a:r>
              <a:r>
                <a:rPr lang="en-US" sz="2400" b="1" dirty="0" smtClean="0"/>
                <a:t> </a:t>
              </a:r>
              <a:r>
                <a:rPr lang="en-US" sz="2400" dirty="0"/>
                <a:t>+ 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159</a:t>
              </a:r>
              <a:r>
                <a:rPr lang="en-US" sz="2400" b="1" i="1" dirty="0">
                  <a:solidFill>
                    <a:srgbClr val="FF0000"/>
                  </a:solidFill>
                </a:rPr>
                <a:t>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/>
                <a:t>} </a:t>
              </a:r>
              <a:r>
                <a:rPr lang="en-US" sz="2400" u="sng" dirty="0" smtClean="0">
                  <a:solidFill>
                    <a:srgbClr val="0000FA"/>
                  </a:solidFill>
                </a:rPr>
                <a:t>N</a:t>
              </a:r>
              <a:endParaRPr lang="en-US" sz="2400" b="1" i="1" u="sng" dirty="0">
                <a:solidFill>
                  <a:srgbClr val="0000FA"/>
                </a:solidFill>
                <a:sym typeface="Symbol" pitchFamily="18" charset="2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297230" y="1553814"/>
            <a:ext cx="3243358" cy="2658339"/>
            <a:chOff x="525752" y="1085896"/>
            <a:chExt cx="3644223" cy="298689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52" y="1093906"/>
              <a:ext cx="3644223" cy="297888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229364" y="1547796"/>
              <a:ext cx="475858" cy="380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/>
                <a:t>F</a:t>
              </a:r>
              <a:r>
                <a:rPr lang="en-US" sz="1600" b="1" i="1" baseline="-25000" dirty="0"/>
                <a:t>1 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46324" y="3017355"/>
              <a:ext cx="475858" cy="380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/>
                <a:t>F</a:t>
              </a:r>
              <a:r>
                <a:rPr lang="en-US" sz="1600" b="1" i="1" baseline="-25000" dirty="0" smtClean="0"/>
                <a:t>2 </a:t>
              </a:r>
              <a:endParaRPr lang="en-US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19359" y="2284490"/>
              <a:ext cx="475858" cy="380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/>
                <a:t>F</a:t>
              </a:r>
              <a:r>
                <a:rPr lang="en-US" sz="1600" b="1" i="1" baseline="-25000" dirty="0" smtClean="0"/>
                <a:t>3 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88364" y="1085896"/>
              <a:ext cx="592933" cy="380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ym typeface="Symbol" pitchFamily="18" charset="2"/>
                </a:rPr>
                <a:t>M</a:t>
              </a:r>
              <a:r>
                <a:rPr lang="en-US" sz="1600" b="1" i="1" baseline="-25000" dirty="0">
                  <a:sym typeface="Symbol" pitchFamily="18" charset="2"/>
                </a:rPr>
                <a:t>C1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6667" y="3633654"/>
              <a:ext cx="592933" cy="380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ym typeface="Symbol" pitchFamily="18" charset="2"/>
                </a:rPr>
                <a:t>M</a:t>
              </a:r>
              <a:r>
                <a:rPr lang="en-US" sz="1600" b="1" i="1" baseline="-25000" dirty="0" smtClean="0">
                  <a:sym typeface="Symbol" pitchFamily="18" charset="2"/>
                </a:rPr>
                <a:t>C2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7825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153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3700" indent="-3937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/>
              <a:t> 1. For this force system, the equivalent  system at P is ___________  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 A) F</a:t>
            </a:r>
            <a:r>
              <a:rPr lang="en-US" sz="2400" baseline="-25000"/>
              <a:t>RP</a:t>
            </a:r>
            <a:r>
              <a:rPr lang="en-US" sz="2400"/>
              <a:t> = 40 lb (along +x-dir.) and M</a:t>
            </a:r>
            <a:r>
              <a:rPr lang="en-US" sz="2400" baseline="-25000"/>
              <a:t>RP</a:t>
            </a:r>
            <a:r>
              <a:rPr lang="en-US" sz="2400"/>
              <a:t> = +60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 B) F</a:t>
            </a:r>
            <a:r>
              <a:rPr lang="en-US" sz="2400" baseline="-25000"/>
              <a:t>RP</a:t>
            </a:r>
            <a:r>
              <a:rPr lang="en-US" sz="2400"/>
              <a:t> = 0 lb and M</a:t>
            </a:r>
            <a:r>
              <a:rPr lang="en-US" sz="2400" baseline="-25000"/>
              <a:t>RP</a:t>
            </a:r>
            <a:r>
              <a:rPr lang="en-US" sz="2400"/>
              <a:t> = +30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 lb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 C) F</a:t>
            </a:r>
            <a:r>
              <a:rPr lang="en-US" sz="2400" baseline="-25000"/>
              <a:t>RP</a:t>
            </a:r>
            <a:r>
              <a:rPr lang="en-US" sz="2400"/>
              <a:t> = 30 lb (along +y-dir.) and  M</a:t>
            </a:r>
            <a:r>
              <a:rPr lang="en-US" sz="2400" baseline="-25000"/>
              <a:t>RP</a:t>
            </a:r>
            <a:r>
              <a:rPr lang="en-US" sz="2400"/>
              <a:t> = -30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 D) F</a:t>
            </a:r>
            <a:r>
              <a:rPr lang="en-US" sz="2400" baseline="-25000"/>
              <a:t>RP</a:t>
            </a:r>
            <a:r>
              <a:rPr lang="en-US" sz="2400"/>
              <a:t> = 40 lb (along +x-dir.) and M</a:t>
            </a:r>
            <a:r>
              <a:rPr lang="en-US" sz="2400" baseline="-25000"/>
              <a:t>RP</a:t>
            </a:r>
            <a:r>
              <a:rPr lang="en-US" sz="2400"/>
              <a:t> = +30 ft </a:t>
            </a:r>
            <a:r>
              <a:rPr lang="en-US" sz="2200">
                <a:cs typeface="Times New Roman" pitchFamily="18" charset="0"/>
              </a:rPr>
              <a:t>·</a:t>
            </a:r>
            <a:r>
              <a:rPr lang="en-US" sz="2400"/>
              <a:t>lb</a:t>
            </a: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4343400" y="4419600"/>
            <a:ext cx="3733800" cy="1544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>
            <a:off x="4471988" y="5224463"/>
            <a:ext cx="24765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>
            <a:off x="4471988" y="5041900"/>
            <a:ext cx="1587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 flipV="1">
            <a:off x="4392613" y="5041900"/>
            <a:ext cx="79375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 flipV="1">
            <a:off x="4392613" y="5224463"/>
            <a:ext cx="79375" cy="85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7"/>
          <p:cNvSpPr>
            <a:spLocks noChangeShapeType="1"/>
          </p:cNvSpPr>
          <p:nvPr/>
        </p:nvSpPr>
        <p:spPr bwMode="auto">
          <a:xfrm flipV="1">
            <a:off x="4392613" y="5394325"/>
            <a:ext cx="79375" cy="9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4560888" y="5353050"/>
            <a:ext cx="3460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4560888" y="5360988"/>
            <a:ext cx="185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/>
              <a:t>P</a:t>
            </a:r>
            <a:endParaRPr lang="en-US" sz="2400"/>
          </a:p>
        </p:txBody>
      </p:sp>
      <p:sp>
        <p:nvSpPr>
          <p:cNvPr id="22542" name="Line 20"/>
          <p:cNvSpPr>
            <a:spLocks noChangeShapeType="1"/>
          </p:cNvSpPr>
          <p:nvPr/>
        </p:nvSpPr>
        <p:spPr bwMode="auto">
          <a:xfrm flipH="1">
            <a:off x="5632450" y="5181600"/>
            <a:ext cx="6350" cy="25717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Freeform 21"/>
          <p:cNvSpPr>
            <a:spLocks/>
          </p:cNvSpPr>
          <p:nvPr/>
        </p:nvSpPr>
        <p:spPr bwMode="auto">
          <a:xfrm>
            <a:off x="5583238" y="5341938"/>
            <a:ext cx="95250" cy="150812"/>
          </a:xfrm>
          <a:custGeom>
            <a:avLst/>
            <a:gdLst>
              <a:gd name="T0" fmla="*/ 2147483647 w 60"/>
              <a:gd name="T1" fmla="*/ 2147483647 h 95"/>
              <a:gd name="T2" fmla="*/ 0 w 60"/>
              <a:gd name="T3" fmla="*/ 0 h 95"/>
              <a:gd name="T4" fmla="*/ 2147483647 w 60"/>
              <a:gd name="T5" fmla="*/ 2147483647 h 95"/>
              <a:gd name="T6" fmla="*/ 2147483647 w 60"/>
              <a:gd name="T7" fmla="*/ 0 h 95"/>
              <a:gd name="T8" fmla="*/ 2147483647 w 60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95"/>
              <a:gd name="T17" fmla="*/ 60 w 60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95">
                <a:moveTo>
                  <a:pt x="30" y="95"/>
                </a:moveTo>
                <a:lnTo>
                  <a:pt x="0" y="0"/>
                </a:lnTo>
                <a:lnTo>
                  <a:pt x="30" y="44"/>
                </a:lnTo>
                <a:lnTo>
                  <a:pt x="60" y="0"/>
                </a:lnTo>
                <a:lnTo>
                  <a:pt x="30" y="9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22"/>
          <p:cNvSpPr>
            <a:spLocks noChangeShapeType="1"/>
          </p:cNvSpPr>
          <p:nvPr/>
        </p:nvSpPr>
        <p:spPr bwMode="auto">
          <a:xfrm>
            <a:off x="4521200" y="5041900"/>
            <a:ext cx="366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Freeform 23"/>
          <p:cNvSpPr>
            <a:spLocks/>
          </p:cNvSpPr>
          <p:nvPr/>
        </p:nvSpPr>
        <p:spPr bwMode="auto">
          <a:xfrm>
            <a:off x="4471988" y="4989513"/>
            <a:ext cx="138112" cy="106362"/>
          </a:xfrm>
          <a:custGeom>
            <a:avLst/>
            <a:gdLst>
              <a:gd name="T0" fmla="*/ 0 w 87"/>
              <a:gd name="T1" fmla="*/ 2147483647 h 67"/>
              <a:gd name="T2" fmla="*/ 2147483647 w 87"/>
              <a:gd name="T3" fmla="*/ 0 h 67"/>
              <a:gd name="T4" fmla="*/ 2147483647 w 87"/>
              <a:gd name="T5" fmla="*/ 2147483647 h 67"/>
              <a:gd name="T6" fmla="*/ 2147483647 w 87"/>
              <a:gd name="T7" fmla="*/ 2147483647 h 67"/>
              <a:gd name="T8" fmla="*/ 0 w 87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7"/>
              <a:gd name="T17" fmla="*/ 87 w 87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7">
                <a:moveTo>
                  <a:pt x="0" y="33"/>
                </a:moveTo>
                <a:lnTo>
                  <a:pt x="87" y="0"/>
                </a:lnTo>
                <a:lnTo>
                  <a:pt x="47" y="33"/>
                </a:lnTo>
                <a:lnTo>
                  <a:pt x="87" y="67"/>
                </a:lnTo>
                <a:lnTo>
                  <a:pt x="0" y="3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4"/>
          <p:cNvSpPr>
            <a:spLocks noChangeShapeType="1"/>
          </p:cNvSpPr>
          <p:nvPr/>
        </p:nvSpPr>
        <p:spPr bwMode="auto">
          <a:xfrm>
            <a:off x="5214938" y="5041900"/>
            <a:ext cx="3667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Freeform 25"/>
          <p:cNvSpPr>
            <a:spLocks/>
          </p:cNvSpPr>
          <p:nvPr/>
        </p:nvSpPr>
        <p:spPr bwMode="auto">
          <a:xfrm>
            <a:off x="5492750" y="4987925"/>
            <a:ext cx="138113" cy="106363"/>
          </a:xfrm>
          <a:custGeom>
            <a:avLst/>
            <a:gdLst>
              <a:gd name="T0" fmla="*/ 2147483647 w 87"/>
              <a:gd name="T1" fmla="*/ 2147483647 h 67"/>
              <a:gd name="T2" fmla="*/ 0 w 87"/>
              <a:gd name="T3" fmla="*/ 2147483647 h 67"/>
              <a:gd name="T4" fmla="*/ 2147483647 w 87"/>
              <a:gd name="T5" fmla="*/ 2147483647 h 67"/>
              <a:gd name="T6" fmla="*/ 0 w 87"/>
              <a:gd name="T7" fmla="*/ 0 h 67"/>
              <a:gd name="T8" fmla="*/ 2147483647 w 87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7"/>
              <a:gd name="T17" fmla="*/ 87 w 87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7">
                <a:moveTo>
                  <a:pt x="87" y="34"/>
                </a:moveTo>
                <a:lnTo>
                  <a:pt x="0" y="67"/>
                </a:lnTo>
                <a:lnTo>
                  <a:pt x="40" y="34"/>
                </a:lnTo>
                <a:lnTo>
                  <a:pt x="0" y="0"/>
                </a:lnTo>
                <a:lnTo>
                  <a:pt x="87" y="34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4967288" y="4656138"/>
            <a:ext cx="3746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Rectangle 27"/>
          <p:cNvSpPr>
            <a:spLocks noChangeArrowheads="1"/>
          </p:cNvSpPr>
          <p:nvPr/>
        </p:nvSpPr>
        <p:spPr bwMode="auto">
          <a:xfrm>
            <a:off x="4967288" y="4664075"/>
            <a:ext cx="226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 dirty="0"/>
              <a:t>1'</a:t>
            </a:r>
            <a:endParaRPr lang="en-US" sz="2400" dirty="0"/>
          </a:p>
        </p:txBody>
      </p:sp>
      <p:sp>
        <p:nvSpPr>
          <p:cNvPr id="22550" name="Line 28"/>
          <p:cNvSpPr>
            <a:spLocks noChangeShapeType="1"/>
          </p:cNvSpPr>
          <p:nvPr/>
        </p:nvSpPr>
        <p:spPr bwMode="auto">
          <a:xfrm>
            <a:off x="5680075" y="5041900"/>
            <a:ext cx="366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Freeform 29"/>
          <p:cNvSpPr>
            <a:spLocks/>
          </p:cNvSpPr>
          <p:nvPr/>
        </p:nvSpPr>
        <p:spPr bwMode="auto">
          <a:xfrm>
            <a:off x="5630863" y="4989513"/>
            <a:ext cx="138112" cy="106362"/>
          </a:xfrm>
          <a:custGeom>
            <a:avLst/>
            <a:gdLst>
              <a:gd name="T0" fmla="*/ 0 w 87"/>
              <a:gd name="T1" fmla="*/ 2147483647 h 67"/>
              <a:gd name="T2" fmla="*/ 2147483647 w 87"/>
              <a:gd name="T3" fmla="*/ 0 h 67"/>
              <a:gd name="T4" fmla="*/ 2147483647 w 87"/>
              <a:gd name="T5" fmla="*/ 2147483647 h 67"/>
              <a:gd name="T6" fmla="*/ 2147483647 w 87"/>
              <a:gd name="T7" fmla="*/ 2147483647 h 67"/>
              <a:gd name="T8" fmla="*/ 0 w 87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7"/>
              <a:gd name="T17" fmla="*/ 87 w 87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7">
                <a:moveTo>
                  <a:pt x="0" y="33"/>
                </a:moveTo>
                <a:lnTo>
                  <a:pt x="87" y="0"/>
                </a:lnTo>
                <a:lnTo>
                  <a:pt x="47" y="33"/>
                </a:lnTo>
                <a:lnTo>
                  <a:pt x="87" y="67"/>
                </a:lnTo>
                <a:lnTo>
                  <a:pt x="0" y="3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30"/>
          <p:cNvSpPr>
            <a:spLocks noChangeShapeType="1"/>
          </p:cNvSpPr>
          <p:nvPr/>
        </p:nvSpPr>
        <p:spPr bwMode="auto">
          <a:xfrm>
            <a:off x="6948488" y="4913313"/>
            <a:ext cx="1587" cy="3111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32"/>
          <p:cNvSpPr>
            <a:spLocks noChangeShapeType="1"/>
          </p:cNvSpPr>
          <p:nvPr/>
        </p:nvSpPr>
        <p:spPr bwMode="auto">
          <a:xfrm>
            <a:off x="6542088" y="5041900"/>
            <a:ext cx="3571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Freeform 33"/>
          <p:cNvSpPr>
            <a:spLocks/>
          </p:cNvSpPr>
          <p:nvPr/>
        </p:nvSpPr>
        <p:spPr bwMode="auto">
          <a:xfrm>
            <a:off x="6808788" y="4987925"/>
            <a:ext cx="139700" cy="106363"/>
          </a:xfrm>
          <a:custGeom>
            <a:avLst/>
            <a:gdLst>
              <a:gd name="T0" fmla="*/ 2147483647 w 88"/>
              <a:gd name="T1" fmla="*/ 2147483647 h 67"/>
              <a:gd name="T2" fmla="*/ 0 w 88"/>
              <a:gd name="T3" fmla="*/ 2147483647 h 67"/>
              <a:gd name="T4" fmla="*/ 2147483647 w 88"/>
              <a:gd name="T5" fmla="*/ 2147483647 h 67"/>
              <a:gd name="T6" fmla="*/ 0 w 88"/>
              <a:gd name="T7" fmla="*/ 0 h 67"/>
              <a:gd name="T8" fmla="*/ 2147483647 w 88"/>
              <a:gd name="T9" fmla="*/ 2147483647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67"/>
              <a:gd name="T17" fmla="*/ 88 w 88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67">
                <a:moveTo>
                  <a:pt x="88" y="34"/>
                </a:moveTo>
                <a:lnTo>
                  <a:pt x="0" y="67"/>
                </a:lnTo>
                <a:lnTo>
                  <a:pt x="41" y="34"/>
                </a:lnTo>
                <a:lnTo>
                  <a:pt x="0" y="0"/>
                </a:lnTo>
                <a:lnTo>
                  <a:pt x="88" y="3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Rectangle 34"/>
          <p:cNvSpPr>
            <a:spLocks noChangeArrowheads="1"/>
          </p:cNvSpPr>
          <p:nvPr/>
        </p:nvSpPr>
        <p:spPr bwMode="auto">
          <a:xfrm>
            <a:off x="6086475" y="4719638"/>
            <a:ext cx="3746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Rectangle 35"/>
          <p:cNvSpPr>
            <a:spLocks noChangeArrowheads="1"/>
          </p:cNvSpPr>
          <p:nvPr/>
        </p:nvSpPr>
        <p:spPr bwMode="auto">
          <a:xfrm>
            <a:off x="6086475" y="4727575"/>
            <a:ext cx="2260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/>
              <a:t>1'</a:t>
            </a:r>
            <a:endParaRPr lang="en-US" sz="2400"/>
          </a:p>
        </p:txBody>
      </p:sp>
      <p:sp>
        <p:nvSpPr>
          <p:cNvPr id="22557" name="Rectangle 36"/>
          <p:cNvSpPr>
            <a:spLocks noChangeArrowheads="1"/>
          </p:cNvSpPr>
          <p:nvPr/>
        </p:nvSpPr>
        <p:spPr bwMode="auto">
          <a:xfrm>
            <a:off x="5429250" y="5459413"/>
            <a:ext cx="9001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Rectangle 37"/>
          <p:cNvSpPr>
            <a:spLocks noChangeArrowheads="1"/>
          </p:cNvSpPr>
          <p:nvPr/>
        </p:nvSpPr>
        <p:spPr bwMode="auto">
          <a:xfrm>
            <a:off x="5429250" y="5468938"/>
            <a:ext cx="676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/>
              <a:t>30 lb</a:t>
            </a:r>
            <a:endParaRPr lang="en-US" sz="2400"/>
          </a:p>
        </p:txBody>
      </p:sp>
      <p:sp>
        <p:nvSpPr>
          <p:cNvPr id="22559" name="Rectangle 40"/>
          <p:cNvSpPr>
            <a:spLocks noChangeArrowheads="1"/>
          </p:cNvSpPr>
          <p:nvPr/>
        </p:nvSpPr>
        <p:spPr bwMode="auto">
          <a:xfrm>
            <a:off x="7331075" y="5095875"/>
            <a:ext cx="6985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Rectangle 41"/>
          <p:cNvSpPr>
            <a:spLocks noChangeArrowheads="1"/>
          </p:cNvSpPr>
          <p:nvPr/>
        </p:nvSpPr>
        <p:spPr bwMode="auto">
          <a:xfrm>
            <a:off x="7331075" y="5103813"/>
            <a:ext cx="676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/>
              <a:t>40 lb</a:t>
            </a:r>
            <a:endParaRPr lang="en-US" sz="2400"/>
          </a:p>
        </p:txBody>
      </p:sp>
      <p:sp>
        <p:nvSpPr>
          <p:cNvPr id="22561" name="Rectangle 42"/>
          <p:cNvSpPr>
            <a:spLocks noChangeArrowheads="1"/>
          </p:cNvSpPr>
          <p:nvPr/>
        </p:nvSpPr>
        <p:spPr bwMode="auto">
          <a:xfrm>
            <a:off x="6915150" y="4473575"/>
            <a:ext cx="698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Rectangle 43"/>
          <p:cNvSpPr>
            <a:spLocks noChangeArrowheads="1"/>
          </p:cNvSpPr>
          <p:nvPr/>
        </p:nvSpPr>
        <p:spPr bwMode="auto">
          <a:xfrm>
            <a:off x="6915150" y="4481513"/>
            <a:ext cx="676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600" dirty="0"/>
              <a:t>30 </a:t>
            </a:r>
            <a:r>
              <a:rPr lang="en-US" sz="2600" dirty="0" err="1"/>
              <a:t>lb</a:t>
            </a:r>
            <a:endParaRPr lang="en-US" sz="2400" dirty="0"/>
          </a:p>
        </p:txBody>
      </p:sp>
      <p:sp>
        <p:nvSpPr>
          <p:cNvPr id="22563" name="Text Box 7"/>
          <p:cNvSpPr txBox="1">
            <a:spLocks noChangeArrowheads="1"/>
          </p:cNvSpPr>
          <p:nvPr/>
        </p:nvSpPr>
        <p:spPr bwMode="auto">
          <a:xfrm>
            <a:off x="4332287" y="4992688"/>
            <a:ext cx="29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 dirty="0">
                <a:cs typeface="Times New Roman" pitchFamily="18" charset="0"/>
              </a:rPr>
              <a:t>•</a:t>
            </a:r>
          </a:p>
        </p:txBody>
      </p:sp>
      <p:sp>
        <p:nvSpPr>
          <p:cNvPr id="22564" name="Text Box 8"/>
          <p:cNvSpPr txBox="1">
            <a:spLocks noChangeArrowheads="1"/>
          </p:cNvSpPr>
          <p:nvPr/>
        </p:nvSpPr>
        <p:spPr bwMode="auto">
          <a:xfrm>
            <a:off x="8137525" y="4841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/>
              <a:t>x</a:t>
            </a:r>
          </a:p>
        </p:txBody>
      </p:sp>
      <p:sp>
        <p:nvSpPr>
          <p:cNvPr id="22565" name="Line 9"/>
          <p:cNvSpPr>
            <a:spLocks noChangeShapeType="1"/>
          </p:cNvSpPr>
          <p:nvPr/>
        </p:nvSpPr>
        <p:spPr bwMode="auto">
          <a:xfrm>
            <a:off x="81534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10"/>
          <p:cNvSpPr>
            <a:spLocks noChangeShapeType="1"/>
          </p:cNvSpPr>
          <p:nvPr/>
        </p:nvSpPr>
        <p:spPr bwMode="auto">
          <a:xfrm flipV="1">
            <a:off x="44958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11"/>
          <p:cNvSpPr txBox="1">
            <a:spLocks noChangeArrowheads="1"/>
          </p:cNvSpPr>
          <p:nvPr/>
        </p:nvSpPr>
        <p:spPr bwMode="auto">
          <a:xfrm>
            <a:off x="41910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2400"/>
              <a:t>y</a:t>
            </a:r>
          </a:p>
        </p:txBody>
      </p:sp>
      <p:sp>
        <p:nvSpPr>
          <p:cNvPr id="22568" name="Line 44"/>
          <p:cNvSpPr>
            <a:spLocks noChangeShapeType="1"/>
          </p:cNvSpPr>
          <p:nvPr/>
        </p:nvSpPr>
        <p:spPr bwMode="auto">
          <a:xfrm>
            <a:off x="56388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2569" name="Straight Arrow Connector 44"/>
          <p:cNvCxnSpPr>
            <a:cxnSpLocks noChangeShapeType="1"/>
            <a:stCxn id="22542" idx="0"/>
          </p:cNvCxnSpPr>
          <p:nvPr/>
        </p:nvCxnSpPr>
        <p:spPr bwMode="auto">
          <a:xfrm rot="5400000">
            <a:off x="5486401" y="5334000"/>
            <a:ext cx="304800" cy="3175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0" name="Straight Arrow Connector 45"/>
          <p:cNvCxnSpPr>
            <a:cxnSpLocks noChangeShapeType="1"/>
          </p:cNvCxnSpPr>
          <p:nvPr/>
        </p:nvCxnSpPr>
        <p:spPr bwMode="auto">
          <a:xfrm rot="5400000">
            <a:off x="6801327" y="5066506"/>
            <a:ext cx="304800" cy="1587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Straight Arrow Connector 49"/>
          <p:cNvCxnSpPr>
            <a:cxnSpLocks noChangeShapeType="1"/>
          </p:cNvCxnSpPr>
          <p:nvPr/>
        </p:nvCxnSpPr>
        <p:spPr bwMode="auto">
          <a:xfrm flipV="1">
            <a:off x="6946900" y="5219700"/>
            <a:ext cx="444500" cy="12700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41479"/>
            <a:ext cx="7886700" cy="7620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ATTENTION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7772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/>
              <a:t>2. Consider three couples acting on a body. Equivalent systems will be _______ at different points on the body.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A)  Different when located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B)  The same even when located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C)  Zero when located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/>
              <a:t>    D)  None of the above.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ATTENTION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6" name="Rectangle 5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066800" y="4495800"/>
            <a:ext cx="6992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What are the resultant effects on the person’s hand when the force is applied in these  four different ways?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Why is understanding these </a:t>
            </a:r>
            <a:r>
              <a:rPr lang="en-US" sz="2400" dirty="0" smtClean="0"/>
              <a:t>differences </a:t>
            </a:r>
            <a:r>
              <a:rPr lang="en-US" sz="2400" dirty="0"/>
              <a:t>important when designing various load-bearing structures?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APPLICATIONS</a:t>
            </a:r>
            <a:endParaRPr lang="en-US" dirty="0" smtClean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39010" y="1485736"/>
            <a:ext cx="6978452" cy="2845730"/>
            <a:chOff x="1139010" y="1485736"/>
            <a:chExt cx="6978452" cy="28457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010" y="1486897"/>
              <a:ext cx="3267075" cy="13049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010" y="2944165"/>
              <a:ext cx="3286125" cy="1362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6468" y="1485736"/>
              <a:ext cx="3351848" cy="1331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6468" y="2951865"/>
              <a:ext cx="3380994" cy="137960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1650" y="995825"/>
            <a:ext cx="7313613" cy="2436813"/>
            <a:chOff x="316" y="480"/>
            <a:chExt cx="4607" cy="1535"/>
          </a:xfrm>
        </p:grpSpPr>
        <p:sp>
          <p:nvSpPr>
            <p:cNvPr id="7180" name="Text Box 3"/>
            <p:cNvSpPr txBox="1">
              <a:spLocks noChangeArrowheads="1"/>
            </p:cNvSpPr>
            <p:nvPr/>
          </p:nvSpPr>
          <p:spPr bwMode="auto">
            <a:xfrm>
              <a:off x="1947" y="805"/>
              <a:ext cx="297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Several forces and a couple moment are acting on this vertical section of an I-beam.</a:t>
              </a:r>
            </a:p>
          </p:txBody>
        </p:sp>
        <p:pic>
          <p:nvPicPr>
            <p:cNvPr id="7181" name="Picture 12" descr="CH 4 I bea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480"/>
              <a:ext cx="130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68160" y="3341710"/>
            <a:ext cx="7212180" cy="2913662"/>
            <a:chOff x="568681" y="3341687"/>
            <a:chExt cx="7211660" cy="2913245"/>
          </a:xfrm>
        </p:grpSpPr>
        <p:grpSp>
          <p:nvGrpSpPr>
            <p:cNvPr id="7175" name="Group 14"/>
            <p:cNvGrpSpPr>
              <a:grpSpLocks/>
            </p:cNvGrpSpPr>
            <p:nvPr/>
          </p:nvGrpSpPr>
          <p:grpSpPr bwMode="auto">
            <a:xfrm>
              <a:off x="1031877" y="3341687"/>
              <a:ext cx="6748464" cy="2867025"/>
              <a:chOff x="650" y="2105"/>
              <a:chExt cx="4251" cy="1806"/>
            </a:xfrm>
          </p:grpSpPr>
          <p:sp>
            <p:nvSpPr>
              <p:cNvPr id="7177" name="Text Box 4"/>
              <p:cNvSpPr txBox="1">
                <a:spLocks noChangeArrowheads="1"/>
              </p:cNvSpPr>
              <p:nvPr/>
            </p:nvSpPr>
            <p:spPr bwMode="auto">
              <a:xfrm>
                <a:off x="1973" y="2224"/>
                <a:ext cx="2928" cy="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dirty="0"/>
                  <a:t>For the process of designing the I-beam, it would be very helpful if you could replace the various forces and moment just one force and one couple moment at point O with the same external effect?   How will you do that?</a:t>
                </a:r>
              </a:p>
            </p:txBody>
          </p:sp>
          <p:sp>
            <p:nvSpPr>
              <p:cNvPr id="7178" name="Text Box 9"/>
              <p:cNvSpPr txBox="1">
                <a:spLocks noChangeArrowheads="1"/>
              </p:cNvSpPr>
              <p:nvPr/>
            </p:nvSpPr>
            <p:spPr bwMode="auto">
              <a:xfrm>
                <a:off x="650" y="2105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400" dirty="0"/>
                  <a:t>   </a:t>
                </a:r>
                <a:r>
                  <a:rPr lang="en-US" sz="2400" b="1" dirty="0"/>
                  <a:t>| |</a:t>
                </a:r>
              </a:p>
            </p:txBody>
          </p:sp>
          <p:sp>
            <p:nvSpPr>
              <p:cNvPr id="7179" name="Text Box 10"/>
              <p:cNvSpPr txBox="1">
                <a:spLocks noChangeArrowheads="1"/>
              </p:cNvSpPr>
              <p:nvPr/>
            </p:nvSpPr>
            <p:spPr bwMode="auto">
              <a:xfrm>
                <a:off x="1044" y="2121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l" eaLnBrk="1" hangingPunct="1"/>
                <a:r>
                  <a:rPr lang="en-US" sz="2400" dirty="0">
                    <a:solidFill>
                      <a:srgbClr val="FF0000"/>
                    </a:solidFill>
                  </a:rPr>
                  <a:t>??</a:t>
                </a:r>
              </a:p>
            </p:txBody>
          </p:sp>
        </p:grpSp>
        <p:pic>
          <p:nvPicPr>
            <p:cNvPr id="7176" name="Picture 15" descr="CH 4 I Beam I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81" y="3754560"/>
              <a:ext cx="1835720" cy="25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latin typeface="Times New Roman" panose="02020603050405020304" pitchFamily="18" charset="0"/>
                <a:ea typeface="+mn-ea"/>
                <a:cs typeface="+mn-cs"/>
              </a:rPr>
              <a:t>APPLICATIONS </a:t>
            </a:r>
            <a:r>
              <a:rPr lang="en-US" sz="2400" kern="1200" dirty="0" smtClean="0">
                <a:effectLst/>
                <a:ea typeface="+mn-ea"/>
                <a:cs typeface="+mn-cs"/>
              </a:rPr>
              <a:t>(continued)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9453" y="1338263"/>
            <a:ext cx="7719409" cy="4112575"/>
            <a:chOff x="959453" y="1338263"/>
            <a:chExt cx="7719409" cy="4112575"/>
          </a:xfrm>
        </p:grpSpPr>
        <p:sp>
          <p:nvSpPr>
            <p:cNvPr id="8198" name="Text Box 3"/>
            <p:cNvSpPr txBox="1">
              <a:spLocks noChangeArrowheads="1"/>
            </p:cNvSpPr>
            <p:nvPr/>
          </p:nvSpPr>
          <p:spPr bwMode="auto">
            <a:xfrm>
              <a:off x="3497262" y="1338263"/>
              <a:ext cx="5181600" cy="397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When a number of forces and couple moments are acting on a body, it is easier to understand their overall effect on the body if they are combined into a single force and couple moment having the same external effect.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sz="2400" dirty="0"/>
                <a:t>The two force and couple systems are called </a:t>
              </a:r>
              <a:r>
                <a:rPr lang="en-US" sz="2400" dirty="0">
                  <a:solidFill>
                    <a:srgbClr val="0000FA"/>
                  </a:solidFill>
                </a:rPr>
                <a:t>equivalent systems </a:t>
              </a:r>
              <a:r>
                <a:rPr lang="en-US" sz="2400" dirty="0"/>
                <a:t>since they have the same </a:t>
              </a:r>
              <a:r>
                <a:rPr lang="en-US" sz="2400" dirty="0">
                  <a:solidFill>
                    <a:srgbClr val="0000FA"/>
                  </a:solidFill>
                </a:rPr>
                <a:t>external</a:t>
              </a:r>
              <a:r>
                <a:rPr lang="en-US" sz="2400" dirty="0"/>
                <a:t> effect on the body.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5" r="21161"/>
            <a:stretch/>
          </p:blipFill>
          <p:spPr bwMode="auto">
            <a:xfrm>
              <a:off x="959453" y="1480501"/>
              <a:ext cx="2039970" cy="397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SIMPLIFICATION  OF   FORCE  AND  COUPLE SYSTEM (Section 4.7)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25463" y="2776538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Moving a force from A to B, when both points are on the vector’s line of action, does not change the </a:t>
            </a:r>
            <a:r>
              <a:rPr lang="en-US" sz="2400" dirty="0">
                <a:solidFill>
                  <a:srgbClr val="0000FA"/>
                </a:solidFill>
              </a:rPr>
              <a:t>external effect</a:t>
            </a:r>
            <a:r>
              <a:rPr lang="en-US" sz="2400" dirty="0"/>
              <a:t>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 Hence, a force vector is called a </a:t>
            </a:r>
            <a:r>
              <a:rPr lang="en-US" sz="2400" dirty="0">
                <a:solidFill>
                  <a:srgbClr val="0000FA"/>
                </a:solidFill>
              </a:rPr>
              <a:t>sliding vector</a:t>
            </a:r>
            <a:r>
              <a:rPr lang="en-US" sz="2400" dirty="0"/>
              <a:t>.  (But the internal effect of the force on the body does depend on where the force is applied).</a:t>
            </a:r>
          </a:p>
        </p:txBody>
      </p:sp>
      <p:pic>
        <p:nvPicPr>
          <p:cNvPr id="9222" name="Picture 8" descr="C:\Documents and Settings\chnam\Desktop\Statics_09\Hibbeler_12th\IMAGES-FINAL_M04\fig04_3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3181" r="2315" b="48331"/>
          <a:stretch>
            <a:fillRect/>
          </a:stretch>
        </p:blipFill>
        <p:spPr bwMode="auto">
          <a:xfrm>
            <a:off x="576263" y="1516063"/>
            <a:ext cx="7772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MOVING  A  FORCE  ON  ITS  LINE  OF  ACTION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27063" y="2506663"/>
            <a:ext cx="8001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When a force is moved, but not along its line of action, there is a change in its external effect!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Essentially, moving a force from point A to B (as shown above) requires creating an additional couple moment.  So moving a force means you have to “add” a new couple.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Since this new couple moment is a </a:t>
            </a:r>
            <a:r>
              <a:rPr lang="en-US" sz="2400" dirty="0">
                <a:solidFill>
                  <a:srgbClr val="0000FA"/>
                </a:solidFill>
              </a:rPr>
              <a:t>“free” vector</a:t>
            </a:r>
            <a:r>
              <a:rPr lang="en-US" sz="2400" dirty="0"/>
              <a:t>, it can be applied at any point on the body.</a:t>
            </a:r>
            <a:endParaRPr lang="en-US" sz="2200" dirty="0"/>
          </a:p>
        </p:txBody>
      </p:sp>
      <p:grpSp>
        <p:nvGrpSpPr>
          <p:cNvPr id="10246" name="Group 9"/>
          <p:cNvGrpSpPr>
            <a:grpSpLocks/>
          </p:cNvGrpSpPr>
          <p:nvPr/>
        </p:nvGrpSpPr>
        <p:grpSpPr bwMode="auto">
          <a:xfrm>
            <a:off x="754063" y="1193800"/>
            <a:ext cx="7772400" cy="990600"/>
            <a:chOff x="792555" y="1722188"/>
            <a:chExt cx="7535077" cy="834101"/>
          </a:xfrm>
        </p:grpSpPr>
        <p:pic>
          <p:nvPicPr>
            <p:cNvPr id="10247" name="Picture 8" descr="C:\Documents and Settings\chnam\Desktop\Statics_09\Hibbeler_12th\IMAGES-FINAL_M04\fig04_3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" t="12976" r="2315" b="47578"/>
            <a:stretch>
              <a:fillRect/>
            </a:stretch>
          </p:blipFill>
          <p:spPr bwMode="auto">
            <a:xfrm>
              <a:off x="792555" y="1722188"/>
              <a:ext cx="7535077" cy="83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Box 8"/>
            <p:cNvSpPr txBox="1">
              <a:spLocks noChangeArrowheads="1"/>
            </p:cNvSpPr>
            <p:nvPr/>
          </p:nvSpPr>
          <p:spPr bwMode="auto">
            <a:xfrm>
              <a:off x="827690" y="2140381"/>
              <a:ext cx="2792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i="1"/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MOVING  A  FORCE  OFF  OF  ITS  LINE  OF  ACTION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73400" y="1041400"/>
            <a:ext cx="5334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When several forces and couple moments act on a body, you can move each force and its associated couple moment to a common point O.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Now you can add all the forces and couple moments together and find one resultant force-couple moment pair.      </a:t>
            </a:r>
          </a:p>
        </p:txBody>
      </p:sp>
      <p:pic>
        <p:nvPicPr>
          <p:cNvPr id="11270" name="Picture 6" descr="C:\WINDOWS\DESKTOP\Mehta\p10pics\11_fig4_35.jpg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981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:\WINDOWS\DESKTOP\Mehta\p10pics\11_equ4_17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64000"/>
            <a:ext cx="3124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SIMPLIFICATION OF A FORCE AND COUPLE SYSTEM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1371600"/>
            <a:ext cx="8382000" cy="3333750"/>
            <a:chOff x="336" y="864"/>
            <a:chExt cx="5280" cy="2100"/>
          </a:xfrm>
        </p:grpSpPr>
        <p:sp>
          <p:nvSpPr>
            <p:cNvPr id="12297" name="Text Box 4"/>
            <p:cNvSpPr txBox="1">
              <a:spLocks noChangeArrowheads="1"/>
            </p:cNvSpPr>
            <p:nvPr/>
          </p:nvSpPr>
          <p:spPr bwMode="auto">
            <a:xfrm>
              <a:off x="336" y="2208"/>
              <a:ext cx="528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/>
                <a:t>If the force system lies in the x-y plane (a 2-D case), then the reduced equivalent system can be obtained using the following three scalar equations.</a:t>
              </a:r>
            </a:p>
          </p:txBody>
        </p:sp>
        <p:grpSp>
          <p:nvGrpSpPr>
            <p:cNvPr id="12298" name="Group 15"/>
            <p:cNvGrpSpPr>
              <a:grpSpLocks/>
            </p:cNvGrpSpPr>
            <p:nvPr/>
          </p:nvGrpSpPr>
          <p:grpSpPr bwMode="auto">
            <a:xfrm>
              <a:off x="864" y="864"/>
              <a:ext cx="3746" cy="1362"/>
              <a:chOff x="864" y="864"/>
              <a:chExt cx="3746" cy="1362"/>
            </a:xfrm>
          </p:grpSpPr>
          <p:pic>
            <p:nvPicPr>
              <p:cNvPr id="12299" name="Picture 13" descr="CH 4 Stoplight I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864"/>
                <a:ext cx="1826" cy="1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1" descr="CH4 Stopligh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864"/>
                <a:ext cx="1849" cy="1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124200" y="1457325"/>
            <a:ext cx="3663951" cy="4781550"/>
            <a:chOff x="1968" y="918"/>
            <a:chExt cx="2308" cy="3012"/>
          </a:xfrm>
        </p:grpSpPr>
        <p:pic>
          <p:nvPicPr>
            <p:cNvPr id="12295" name="Picture 5" descr="C:\WINDOWS\DESKTOP\Mehta\p10pics\11_equ4_18.jpg"/>
            <p:cNvPicPr>
              <a:picLocks noChangeAspect="1" noChangeArrowheads="1"/>
            </p:cNvPicPr>
            <p:nvPr/>
          </p:nvPicPr>
          <p:blipFill>
            <a:blip r:embed="rId5" cstate="print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072"/>
              <a:ext cx="1680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Box 9"/>
            <p:cNvSpPr txBox="1">
              <a:spLocks noChangeArrowheads="1"/>
            </p:cNvSpPr>
            <p:nvPr/>
          </p:nvSpPr>
          <p:spPr bwMode="auto">
            <a:xfrm>
              <a:off x="2844" y="918"/>
              <a:ext cx="143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800" b="1" i="1" dirty="0">
                  <a:solidFill>
                    <a:srgbClr val="FF0000"/>
                  </a:solidFill>
                </a:rPr>
                <a:t>    W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R </a:t>
              </a:r>
              <a:r>
                <a:rPr lang="en-US" sz="1800" b="1" i="1" dirty="0">
                  <a:solidFill>
                    <a:srgbClr val="FF0000"/>
                  </a:solidFill>
                </a:rPr>
                <a:t>= W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1 </a:t>
              </a:r>
              <a:r>
                <a:rPr lang="en-US" sz="1800" b="1" i="1" dirty="0">
                  <a:solidFill>
                    <a:srgbClr val="FF0000"/>
                  </a:solidFill>
                </a:rPr>
                <a:t>+ W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2</a:t>
              </a:r>
            </a:p>
            <a:p>
              <a:pPr algn="l" eaLnBrk="1" hangingPunct="1"/>
              <a:r>
                <a:rPr lang="en-US" sz="1800" b="1" i="1" dirty="0">
                  <a:solidFill>
                    <a:srgbClr val="FF0000"/>
                  </a:solidFill>
                </a:rPr>
                <a:t>(M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R</a:t>
              </a:r>
              <a:r>
                <a:rPr lang="en-US" sz="1800" b="1" i="1" dirty="0">
                  <a:solidFill>
                    <a:srgbClr val="FF0000"/>
                  </a:solidFill>
                </a:rPr>
                <a:t>)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o </a:t>
              </a:r>
              <a:r>
                <a:rPr lang="en-US" sz="1800" b="1" i="1" dirty="0">
                  <a:solidFill>
                    <a:srgbClr val="FF0000"/>
                  </a:solidFill>
                </a:rPr>
                <a:t>= W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1  </a:t>
              </a:r>
              <a:r>
                <a:rPr lang="en-US" sz="1800" b="1" i="1" dirty="0">
                  <a:solidFill>
                    <a:srgbClr val="FF0000"/>
                  </a:solidFill>
                </a:rPr>
                <a:t>d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1 </a:t>
              </a:r>
              <a:r>
                <a:rPr lang="en-US" sz="1800" b="1" i="1" dirty="0">
                  <a:solidFill>
                    <a:srgbClr val="FF0000"/>
                  </a:solidFill>
                </a:rPr>
                <a:t>+ W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2  </a:t>
              </a:r>
              <a:r>
                <a:rPr lang="en-US" sz="1800" b="1" i="1" dirty="0">
                  <a:solidFill>
                    <a:srgbClr val="FF0000"/>
                  </a:solidFill>
                </a:rPr>
                <a:t>d</a:t>
              </a:r>
              <a:r>
                <a:rPr lang="en-US" sz="1800" b="1" i="1" baseline="-250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SIMPLIFICATION  OF  A  FORCE  AND  COUPLE  SYSTEM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_White.potx" id="{8C25AA59-8215-43E2-A456-D09F398F14AE}" vid="{18175F9B-0567-4CE6-B434-30CB09040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3585</TotalTime>
  <Words>2270</Words>
  <Application>Microsoft Office PowerPoint</Application>
  <PresentationFormat>On-screen Show (4:3)</PresentationFormat>
  <Paragraphs>254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Template_White</vt:lpstr>
      <vt:lpstr>SIMPLIFICATION  OF   FORCE  AND  COUPLE  SYSTEMS  &amp; THEIR  FURTHER  SIMPLIFICATION</vt:lpstr>
      <vt:lpstr>READING  QUIZ</vt:lpstr>
      <vt:lpstr>APPLICATIONS</vt:lpstr>
      <vt:lpstr>APPLICATIONS (continued)</vt:lpstr>
      <vt:lpstr>SIMPLIFICATION  OF   FORCE  AND  COUPLE SYSTEM (Section 4.7)</vt:lpstr>
      <vt:lpstr>MOVING  A  FORCE  ON  ITS  LINE  OF  ACTION</vt:lpstr>
      <vt:lpstr>MOVING  A  FORCE  OFF  OF  ITS  LINE  OF  ACTION</vt:lpstr>
      <vt:lpstr>SIMPLIFICATION OF A FORCE AND COUPLE SYSTEM</vt:lpstr>
      <vt:lpstr>SIMPLIFICATION  OF  A  FORCE  AND  COUPLE  SYSTEM (continued)</vt:lpstr>
      <vt:lpstr>FURTHER  SIMPLIFICATION  OF  A  FORCE  AND COUPLE  SYSTEM  (Section 4.8)</vt:lpstr>
      <vt:lpstr>EXAMPLE  I</vt:lpstr>
      <vt:lpstr>EXAMPLE  I (continued)</vt:lpstr>
      <vt:lpstr>EXAMPLE  II</vt:lpstr>
      <vt:lpstr>EXAMPLE  II (continued)</vt:lpstr>
      <vt:lpstr>CONCEPT  QUIZ</vt:lpstr>
      <vt:lpstr>GROUP   PROBLEM   SOLVING I</vt:lpstr>
      <vt:lpstr>GROUP  PROBLEM  SOLVING  I (continued)</vt:lpstr>
      <vt:lpstr>GROUP  PROBLEM  SOLVING  II</vt:lpstr>
      <vt:lpstr>GROUP PROBLEM SOLVING II (continued)</vt:lpstr>
      <vt:lpstr>GROUP PROBLEM SOLVING II (continued)</vt:lpstr>
      <vt:lpstr>ATTENTION QUIZ</vt:lpstr>
      <vt:lpstr>ATTENTION QUIZ</vt:lpstr>
      <vt:lpstr>PowerPoint Presentation</vt:lpstr>
    </vt:vector>
  </TitlesOfParts>
  <Company>NDSU &amp; 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4.7 - 4.8</dc:title>
  <dc:subject>Hibbeler Statics 14th Edition</dc:subject>
  <dc:creator>Mehta &amp; Danielson, Nam, &amp; Georgeou</dc:creator>
  <dc:description>Updated for Hibbeler's 14th Edition Statics textbook by Dr. Changho Nam, edited by Dr. Scott Danielson.</dc:description>
  <cp:lastModifiedBy>SDanielson</cp:lastModifiedBy>
  <cp:revision>151</cp:revision>
  <cp:lastPrinted>2001-02-27T20:55:11Z</cp:lastPrinted>
  <dcterms:created xsi:type="dcterms:W3CDTF">2000-09-21T05:23:12Z</dcterms:created>
  <dcterms:modified xsi:type="dcterms:W3CDTF">2015-08-04T01:36:18Z</dcterms:modified>
</cp:coreProperties>
</file>