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72" r:id="rId8"/>
    <p:sldId id="276" r:id="rId9"/>
    <p:sldId id="274" r:id="rId10"/>
    <p:sldId id="275" r:id="rId11"/>
    <p:sldId id="258" r:id="rId12"/>
    <p:sldId id="277" r:id="rId13"/>
    <p:sldId id="278" r:id="rId14"/>
    <p:sldId id="279" r:id="rId15"/>
    <p:sldId id="271" r:id="rId16"/>
    <p:sldId id="266" r:id="rId17"/>
    <p:sldId id="267" r:id="rId18"/>
    <p:sldId id="268" r:id="rId19"/>
  </p:sldIdLst>
  <p:sldSz cx="9144000" cy="6858000" type="screen4x3"/>
  <p:notesSz cx="6992938" cy="9278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2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990033"/>
    <a:srgbClr val="000096"/>
    <a:srgbClr val="0000FF"/>
    <a:srgbClr val="00FFFF"/>
    <a:srgbClr val="FF0000"/>
    <a:srgbClr val="BD53FF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50" autoAdjust="0"/>
  </p:normalViewPr>
  <p:slideViewPr>
    <p:cSldViewPr snapToGrid="0"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2" d="100"/>
        <a:sy n="162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482" y="-96"/>
      </p:cViewPr>
      <p:guideLst>
        <p:guide orient="horz" pos="2922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 The Next Generation (2nd Ed.)   Mehta, Daniielson, &amp; Berg   Lecture Notes for Section 4.6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441E6E-DE3B-42F9-A45D-619168B2B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42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5325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6900"/>
            <a:ext cx="512921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r>
              <a:rPr lang="en-US"/>
              <a:t>Statics: The Next Generation (2nd Ed.)   Mehta, Daniielson, &amp; Berg   Lecture Notes for Section 4.6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5388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32FA50E4-2802-46CD-AD88-A5ED85DC1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362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5AF6D4-7644-4ECD-BDAE-72668F8DE226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7329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7DF319-0F2E-4A0E-A697-D9975968EC09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8412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1EFA87-11BC-42AE-85DD-FEE8CD6247B6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B</a:t>
            </a:r>
          </a:p>
          <a:p>
            <a:pPr marL="228600" indent="-228600" eaLnBrk="1" hangingPunct="1"/>
            <a:r>
              <a:rPr lang="en-US" sz="240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1207824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00777C-AAEB-4D8F-B2CB-5979BF5D24B8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P4-80</a:t>
            </a:r>
          </a:p>
        </p:txBody>
      </p:sp>
    </p:spTree>
    <p:extLst>
      <p:ext uri="{BB962C8B-B14F-4D97-AF65-F5344CB8AC3E}">
        <p14:creationId xmlns:p14="http://schemas.microsoft.com/office/powerpoint/2010/main" val="2038026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73EEDE-9414-4D8E-870F-BAF900202137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9841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E5BC98-8E72-4311-8C0D-DF26623CC7F9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5853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6676EB-C88C-4957-B9DC-3BB310EECFEB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Source : P4-92</a:t>
            </a:r>
          </a:p>
        </p:txBody>
      </p:sp>
    </p:spTree>
    <p:extLst>
      <p:ext uri="{BB962C8B-B14F-4D97-AF65-F5344CB8AC3E}">
        <p14:creationId xmlns:p14="http://schemas.microsoft.com/office/powerpoint/2010/main" val="114689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25E93F-AF94-4560-B376-C4C2486E8C8D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8909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3862BA-3CEE-4A6B-8192-56DEDB4C1B1E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Answers:</a:t>
            </a:r>
          </a:p>
          <a:p>
            <a:pPr eaLnBrk="1" hangingPunct="1"/>
            <a:r>
              <a:rPr lang="en-US" sz="2400" smtClean="0"/>
              <a:t>1. B</a:t>
            </a:r>
          </a:p>
          <a:p>
            <a:pPr eaLnBrk="1" hangingPunct="1"/>
            <a:r>
              <a:rPr lang="en-US" sz="240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770271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AC4703-3689-47BF-B032-C60025705667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93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3C3464-AC67-4F5C-84C8-C3F487CB8F1E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D</a:t>
            </a:r>
          </a:p>
          <a:p>
            <a:pPr marL="228600" indent="-228600" eaLnBrk="1" hangingPunct="1"/>
            <a:r>
              <a:rPr lang="en-US" sz="2400" smtClean="0"/>
              <a:t>2. A</a:t>
            </a:r>
          </a:p>
        </p:txBody>
      </p:sp>
    </p:spTree>
    <p:extLst>
      <p:ext uri="{BB962C8B-B14F-4D97-AF65-F5344CB8AC3E}">
        <p14:creationId xmlns:p14="http://schemas.microsoft.com/office/powerpoint/2010/main" val="2281266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222CF7-696F-415F-B5AD-C424DFBEAE2F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7271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B42A1A-CCF7-4887-8CD8-06563B5022C1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1625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65F8EF-3FE3-41D8-826A-556976B1ABD3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1987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20E3DC-A0DB-45D9-BF7E-16729DBF39BA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8748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00777C-AAEB-4D8F-B2CB-5979BF5D24B8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F4-21</a:t>
            </a:r>
          </a:p>
        </p:txBody>
      </p:sp>
    </p:spTree>
    <p:extLst>
      <p:ext uri="{BB962C8B-B14F-4D97-AF65-F5344CB8AC3E}">
        <p14:creationId xmlns:p14="http://schemas.microsoft.com/office/powerpoint/2010/main" val="1969308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E5BC98-8E72-4311-8C0D-DF26623CC7F9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6797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 The Next Generation (2nd Ed.)   Mehta, Daniielson, &amp; Berg   Lecture Notes for Section 4.6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8F41C6-D228-41FC-8780-EBCA69EE6C74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F4-24</a:t>
            </a:r>
          </a:p>
        </p:txBody>
      </p:sp>
    </p:spTree>
    <p:extLst>
      <p:ext uri="{BB962C8B-B14F-4D97-AF65-F5344CB8AC3E}">
        <p14:creationId xmlns:p14="http://schemas.microsoft.com/office/powerpoint/2010/main" val="115661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3645-6666-4B1C-94DC-7400F1ED5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58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751F-535A-4EFD-8023-A67DB1876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72E-8913-44FE-9092-8AE4B8850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7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94B3-D367-4F5B-BD6B-1A5018A0E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0EE6-624B-459F-ABF8-0D468A2AA0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6D52-9BEF-413F-AF6E-51DD919335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5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6D-9D4D-40A1-B1E3-313F6B19D7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5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75895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21D-D907-4F4E-A7AD-DEB4FE7E05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5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9401-A0EF-48A8-9C04-E342D3F0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AC69-4914-4E10-A1CD-894F124B0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5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B077-31F0-4E31-8DAC-823F0E7C4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3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E8EB-DBA9-453F-A900-4120365D8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7734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34000" y="2185988"/>
            <a:ext cx="35052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u="sng" dirty="0"/>
              <a:t>In-Class activities</a:t>
            </a:r>
            <a:r>
              <a:rPr lang="en-US" sz="2200" dirty="0"/>
              <a:t>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Check Homework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Reading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Applications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</a:t>
            </a:r>
            <a:r>
              <a:rPr lang="en-US" sz="2200" dirty="0">
                <a:solidFill>
                  <a:srgbClr val="0000FA"/>
                </a:solidFill>
              </a:rPr>
              <a:t>Moment of a Couple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Concept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Group Problem Solving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Attention Quiz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7200" y="1009650"/>
            <a:ext cx="4876800" cy="4946650"/>
            <a:chOff x="288" y="636"/>
            <a:chExt cx="3072" cy="3116"/>
          </a:xfrm>
        </p:grpSpPr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288" y="636"/>
              <a:ext cx="3072" cy="1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u="sng" dirty="0"/>
                <a:t>Today’s Objectives</a:t>
              </a:r>
              <a:r>
                <a:rPr lang="en-US" sz="2200" dirty="0"/>
                <a:t>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200" dirty="0"/>
                <a:t>Students will be able to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200" dirty="0"/>
                <a:t>a) define a couple, and,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200" dirty="0"/>
                <a:t>b) determine the moment of a couple.</a:t>
              </a:r>
            </a:p>
          </p:txBody>
        </p:sp>
        <p:pic>
          <p:nvPicPr>
            <p:cNvPr id="4103" name="Picture 10" descr="CH 4 Floor Wax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" t="2141" r="-700" b="-2141"/>
            <a:stretch/>
          </p:blipFill>
          <p:spPr bwMode="auto">
            <a:xfrm>
              <a:off x="403" y="1958"/>
              <a:ext cx="2741" cy="1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MOMENT  OF  A  COUPLE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030083" y="4789358"/>
            <a:ext cx="799399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= </a:t>
            </a:r>
            <a:r>
              <a:rPr lang="en-US" dirty="0" smtClean="0"/>
              <a:t>[{0(-270) </a:t>
            </a:r>
            <a:r>
              <a:rPr lang="en-US" dirty="0">
                <a:cs typeface="Times New Roman" pitchFamily="18" charset="0"/>
              </a:rPr>
              <a:t>– </a:t>
            </a:r>
            <a:r>
              <a:rPr lang="en-US" dirty="0" smtClean="0">
                <a:cs typeface="Times New Roman" pitchFamily="18" charset="0"/>
              </a:rPr>
              <a:t>0(360)} </a:t>
            </a:r>
            <a:r>
              <a:rPr lang="en-US" b="1" i="1" dirty="0" err="1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 – {</a:t>
            </a:r>
            <a:r>
              <a:rPr lang="en-US" dirty="0" smtClean="0">
                <a:cs typeface="Times New Roman" pitchFamily="18" charset="0"/>
              </a:rPr>
              <a:t>4(-270) </a:t>
            </a:r>
            <a:r>
              <a:rPr lang="en-US" dirty="0">
                <a:cs typeface="Times New Roman" pitchFamily="18" charset="0"/>
              </a:rPr>
              <a:t>– </a:t>
            </a:r>
            <a:r>
              <a:rPr lang="en-US" dirty="0" smtClean="0">
                <a:cs typeface="Times New Roman" pitchFamily="18" charset="0"/>
              </a:rPr>
              <a:t>0(0</a:t>
            </a:r>
            <a:r>
              <a:rPr lang="en-US" dirty="0">
                <a:cs typeface="Times New Roman" pitchFamily="18" charset="0"/>
              </a:rPr>
              <a:t>)}</a:t>
            </a:r>
            <a:r>
              <a:rPr lang="en-US" b="1" i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j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                                       + {0.4(360) </a:t>
            </a:r>
            <a:r>
              <a:rPr lang="en-US" dirty="0">
                <a:cs typeface="Times New Roman" pitchFamily="18" charset="0"/>
              </a:rPr>
              <a:t>– </a:t>
            </a:r>
            <a:r>
              <a:rPr lang="en-US" dirty="0" smtClean="0">
                <a:cs typeface="Times New Roman" pitchFamily="18" charset="0"/>
              </a:rPr>
              <a:t>0(0</a:t>
            </a:r>
            <a:r>
              <a:rPr lang="en-US" dirty="0">
                <a:cs typeface="Times New Roman" pitchFamily="18" charset="0"/>
              </a:rPr>
              <a:t>)} 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k</a:t>
            </a:r>
            <a:r>
              <a:rPr lang="en-US" dirty="0">
                <a:cs typeface="Times New Roman" pitchFamily="18" charset="0"/>
              </a:rPr>
              <a:t>] </a:t>
            </a:r>
            <a:r>
              <a:rPr lang="en-US" dirty="0" err="1" smtClean="0">
                <a:cs typeface="Times New Roman" pitchFamily="18" charset="0"/>
              </a:rPr>
              <a:t>N·m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= </a:t>
            </a:r>
            <a:r>
              <a:rPr lang="en-US" dirty="0" smtClean="0">
                <a:cs typeface="Times New Roman" pitchFamily="18" charset="0"/>
              </a:rPr>
              <a:t>{</a:t>
            </a:r>
            <a:r>
              <a:rPr lang="en-US" u="sng" dirty="0">
                <a:solidFill>
                  <a:srgbClr val="0000FA"/>
                </a:solidFill>
              </a:rPr>
              <a:t>0</a:t>
            </a:r>
            <a:r>
              <a:rPr lang="en-US" u="sng" dirty="0" smtClean="0">
                <a:solidFill>
                  <a:srgbClr val="0000FA"/>
                </a:solidFill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</a:rPr>
              <a:t>i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dirty="0"/>
              <a:t>+ </a:t>
            </a:r>
            <a:r>
              <a:rPr lang="en-US" u="sng" dirty="0" smtClean="0">
                <a:solidFill>
                  <a:srgbClr val="0000FA"/>
                </a:solidFill>
              </a:rPr>
              <a:t>108</a:t>
            </a:r>
            <a:r>
              <a:rPr lang="en-US" u="sng" dirty="0" smtClean="0"/>
              <a:t> </a:t>
            </a:r>
            <a:r>
              <a:rPr lang="en-US" u="sng" dirty="0" smtClean="0">
                <a:cs typeface="Times New Roman" pitchFamily="18" charset="0"/>
              </a:rPr>
              <a:t> </a:t>
            </a:r>
            <a:r>
              <a:rPr lang="en-US" b="1" i="1" u="sng" dirty="0">
                <a:solidFill>
                  <a:srgbClr val="FF0000"/>
                </a:solidFill>
              </a:rPr>
              <a:t>j</a:t>
            </a:r>
            <a:r>
              <a:rPr lang="en-US" b="1" i="1" dirty="0">
                <a:solidFill>
                  <a:srgbClr val="FFFF00"/>
                </a:solidFill>
              </a:rPr>
              <a:t>  </a:t>
            </a:r>
            <a:r>
              <a:rPr lang="en-US" dirty="0"/>
              <a:t>+</a:t>
            </a:r>
            <a:r>
              <a:rPr lang="en-US" b="1" i="1" dirty="0">
                <a:solidFill>
                  <a:schemeClr val="folHlink"/>
                </a:solidFill>
              </a:rPr>
              <a:t>  </a:t>
            </a:r>
            <a:r>
              <a:rPr lang="en-US" u="sng" dirty="0" smtClean="0">
                <a:solidFill>
                  <a:srgbClr val="0000FA"/>
                </a:solidFill>
              </a:rPr>
              <a:t>144</a:t>
            </a:r>
            <a:r>
              <a:rPr lang="en-US" b="1" i="1" u="sng" dirty="0" smtClean="0">
                <a:solidFill>
                  <a:srgbClr val="0000FA"/>
                </a:solidFill>
              </a:rPr>
              <a:t> </a:t>
            </a:r>
            <a:r>
              <a:rPr lang="en-US" b="1" i="1" u="sng" dirty="0">
                <a:solidFill>
                  <a:srgbClr val="FF0000"/>
                </a:solidFill>
              </a:rPr>
              <a:t>k</a:t>
            </a:r>
            <a:r>
              <a:rPr lang="en-US" dirty="0">
                <a:cs typeface="Times New Roman" pitchFamily="18" charset="0"/>
              </a:rPr>
              <a:t>} </a:t>
            </a:r>
            <a:r>
              <a:rPr lang="en-US" u="sng" dirty="0" err="1">
                <a:solidFill>
                  <a:srgbClr val="0000FA"/>
                </a:solidFill>
              </a:rPr>
              <a:t>N</a:t>
            </a:r>
            <a:r>
              <a:rPr lang="en-US" u="sng" dirty="0" err="1">
                <a:solidFill>
                  <a:srgbClr val="0000FA"/>
                </a:solidFill>
                <a:cs typeface="Times New Roman" pitchFamily="18" charset="0"/>
              </a:rPr>
              <a:t>·</a:t>
            </a:r>
            <a:r>
              <a:rPr lang="en-US" u="sng" dirty="0" err="1">
                <a:solidFill>
                  <a:srgbClr val="0000FA"/>
                </a:solidFill>
              </a:rPr>
              <a:t>m</a:t>
            </a:r>
            <a:endParaRPr lang="en-US" u="sng" dirty="0">
              <a:solidFill>
                <a:srgbClr val="0000FA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34094" y="3104262"/>
            <a:ext cx="3756025" cy="1558925"/>
            <a:chOff x="336" y="2064"/>
            <a:chExt cx="2366" cy="982"/>
          </a:xfrm>
        </p:grpSpPr>
        <p:sp>
          <p:nvSpPr>
            <p:cNvPr id="14346" name="Text Box 7"/>
            <p:cNvSpPr txBox="1">
              <a:spLocks noChangeArrowheads="1"/>
            </p:cNvSpPr>
            <p:nvPr/>
          </p:nvSpPr>
          <p:spPr bwMode="auto">
            <a:xfrm>
              <a:off x="336" y="2064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i="1" dirty="0">
                  <a:solidFill>
                    <a:srgbClr val="FF0000"/>
                  </a:solidFill>
                </a:rPr>
                <a:t>M</a:t>
              </a:r>
              <a:r>
                <a:rPr lang="en-US" b="1" i="1" dirty="0">
                  <a:solidFill>
                    <a:srgbClr val="FFFF00"/>
                  </a:solidFill>
                </a:rPr>
                <a:t> </a:t>
              </a:r>
              <a:r>
                <a:rPr lang="en-US" b="1" i="1" dirty="0"/>
                <a:t>=</a:t>
              </a:r>
              <a:r>
                <a:rPr lang="en-US" b="1" i="1" dirty="0">
                  <a:solidFill>
                    <a:srgbClr val="FFFF00"/>
                  </a:solidFill>
                </a:rPr>
                <a:t> </a:t>
              </a:r>
              <a:r>
                <a:rPr lang="en-US" dirty="0">
                  <a:solidFill>
                    <a:srgbClr val="FFFF00"/>
                  </a:solidFill>
                  <a:sym typeface="Symbol" pitchFamily="18" charset="2"/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b="1" i="1" baseline="-25000" dirty="0" err="1">
                  <a:solidFill>
                    <a:srgbClr val="FF0000"/>
                  </a:solidFill>
                  <a:sym typeface="Symbol" pitchFamily="18" charset="2"/>
                </a:rPr>
                <a:t>AB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ym typeface="Symbol" pitchFamily="18" charset="2"/>
                </a:rPr>
                <a:t>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</a:rPr>
                <a:t>F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B</a:t>
              </a:r>
              <a:endParaRPr lang="en-US" b="1" i="1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14347" name="Text Box 9"/>
            <p:cNvSpPr txBox="1">
              <a:spLocks noChangeArrowheads="1"/>
            </p:cNvSpPr>
            <p:nvPr/>
          </p:nvSpPr>
          <p:spPr bwMode="auto">
            <a:xfrm>
              <a:off x="567" y="2583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=</a:t>
              </a:r>
            </a:p>
          </p:txBody>
        </p:sp>
        <p:sp>
          <p:nvSpPr>
            <p:cNvPr id="14348" name="Text Box 10"/>
            <p:cNvSpPr txBox="1">
              <a:spLocks noChangeArrowheads="1"/>
            </p:cNvSpPr>
            <p:nvPr/>
          </p:nvSpPr>
          <p:spPr bwMode="auto">
            <a:xfrm>
              <a:off x="2230" y="2550"/>
              <a:ext cx="4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 err="1"/>
                <a:t>N</a:t>
              </a:r>
              <a:r>
                <a:rPr lang="en-US" dirty="0" err="1">
                  <a:cs typeface="Times New Roman" pitchFamily="18" charset="0"/>
                </a:rPr>
                <a:t>·</a:t>
              </a:r>
              <a:r>
                <a:rPr lang="en-US" dirty="0" err="1"/>
                <a:t>m</a:t>
              </a:r>
              <a:endParaRPr lang="en-US" dirty="0"/>
            </a:p>
          </p:txBody>
        </p:sp>
        <p:sp>
          <p:nvSpPr>
            <p:cNvPr id="14349" name="Rectangle 17"/>
            <p:cNvSpPr>
              <a:spLocks noChangeArrowheads="1"/>
            </p:cNvSpPr>
            <p:nvPr/>
          </p:nvSpPr>
          <p:spPr bwMode="auto">
            <a:xfrm>
              <a:off x="905" y="2380"/>
              <a:ext cx="994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18"/>
            <p:cNvSpPr>
              <a:spLocks noChangeArrowheads="1"/>
            </p:cNvSpPr>
            <p:nvPr/>
          </p:nvSpPr>
          <p:spPr bwMode="auto">
            <a:xfrm>
              <a:off x="770" y="2390"/>
              <a:ext cx="12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 i="1" dirty="0">
                  <a:solidFill>
                    <a:srgbClr val="FF0000"/>
                  </a:solidFill>
                </a:rPr>
                <a:t>   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i</a:t>
              </a:r>
              <a:r>
                <a:rPr lang="en-US" b="1" i="1" dirty="0" smtClean="0">
                  <a:solidFill>
                    <a:srgbClr val="FF0000"/>
                  </a:solidFill>
                </a:rPr>
                <a:t>        j         k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53" name="Rectangle 21"/>
            <p:cNvSpPr>
              <a:spLocks noChangeArrowheads="1"/>
            </p:cNvSpPr>
            <p:nvPr/>
          </p:nvSpPr>
          <p:spPr bwMode="auto">
            <a:xfrm>
              <a:off x="825" y="2601"/>
              <a:ext cx="11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0.4   </a:t>
              </a:r>
              <a:r>
                <a:rPr lang="en-US" dirty="0"/>
                <a:t> </a:t>
              </a:r>
              <a:r>
                <a:rPr lang="en-US" dirty="0" smtClean="0"/>
                <a:t>  0        0</a:t>
              </a:r>
              <a:endParaRPr lang="en-US" dirty="0"/>
            </a:p>
          </p:txBody>
        </p:sp>
        <p:sp>
          <p:nvSpPr>
            <p:cNvPr id="14354" name="Rectangle 22"/>
            <p:cNvSpPr>
              <a:spLocks noChangeArrowheads="1"/>
            </p:cNvSpPr>
            <p:nvPr/>
          </p:nvSpPr>
          <p:spPr bwMode="auto">
            <a:xfrm>
              <a:off x="744" y="2813"/>
              <a:ext cx="14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dirty="0"/>
                <a:t>   </a:t>
              </a:r>
              <a:r>
                <a:rPr lang="en-US" dirty="0" smtClean="0"/>
                <a:t> 0     360   </a:t>
              </a:r>
              <a:r>
                <a:rPr lang="en-US" dirty="0" smtClean="0">
                  <a:cs typeface="Times New Roman" pitchFamily="18" charset="0"/>
                  <a:sym typeface="Symbol"/>
                </a:rPr>
                <a:t></a:t>
              </a:r>
              <a:r>
                <a:rPr lang="en-US" dirty="0" smtClean="0"/>
                <a:t>270 </a:t>
              </a:r>
              <a:endParaRPr lang="en-US" dirty="0"/>
            </a:p>
          </p:txBody>
        </p:sp>
        <p:sp>
          <p:nvSpPr>
            <p:cNvPr id="14355" name="Line 23"/>
            <p:cNvSpPr>
              <a:spLocks noChangeShapeType="1"/>
            </p:cNvSpPr>
            <p:nvPr/>
          </p:nvSpPr>
          <p:spPr bwMode="auto">
            <a:xfrm>
              <a:off x="818" y="2430"/>
              <a:ext cx="1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4"/>
            <p:cNvSpPr>
              <a:spLocks noChangeShapeType="1"/>
            </p:cNvSpPr>
            <p:nvPr/>
          </p:nvSpPr>
          <p:spPr bwMode="auto">
            <a:xfrm>
              <a:off x="2162" y="2436"/>
              <a:ext cx="1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4" name="Text Box 3"/>
          <p:cNvSpPr txBox="1">
            <a:spLocks noChangeArrowheads="1"/>
          </p:cNvSpPr>
          <p:nvPr/>
        </p:nvSpPr>
        <p:spPr bwMode="auto">
          <a:xfrm>
            <a:off x="556017" y="1438416"/>
            <a:ext cx="5356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AB</a:t>
            </a:r>
            <a:r>
              <a:rPr lang="en-US" dirty="0"/>
              <a:t> = { </a:t>
            </a:r>
            <a:r>
              <a:rPr lang="en-US" dirty="0" smtClean="0"/>
              <a:t>0.4</a:t>
            </a:r>
            <a:r>
              <a:rPr lang="en-US" b="1" dirty="0" smtClean="0"/>
              <a:t>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dirty="0" smtClean="0"/>
              <a:t>} </a:t>
            </a:r>
            <a:r>
              <a:rPr lang="en-US" dirty="0"/>
              <a:t>m </a:t>
            </a:r>
          </a:p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b="1" i="1" baseline="-25000" dirty="0">
                <a:solidFill>
                  <a:srgbClr val="FF0000"/>
                </a:solidFill>
              </a:rPr>
              <a:t>B</a:t>
            </a:r>
            <a:r>
              <a:rPr lang="en-US" dirty="0" smtClean="0"/>
              <a:t> = {</a:t>
            </a:r>
            <a:r>
              <a:rPr lang="en-US" dirty="0"/>
              <a:t>0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cs typeface="Times New Roman" pitchFamily="18" charset="0"/>
              </a:rPr>
              <a:t>+</a:t>
            </a:r>
            <a:r>
              <a:rPr lang="en-US" dirty="0" smtClean="0"/>
              <a:t> 450(4/5)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 </a:t>
            </a:r>
            <a:r>
              <a:rPr lang="en-US" dirty="0" smtClean="0">
                <a:cs typeface="Times New Roman" pitchFamily="18" charset="0"/>
                <a:sym typeface="Symbol"/>
              </a:rPr>
              <a:t>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/>
              <a:t>450(3/5)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} </a:t>
            </a:r>
            <a:r>
              <a:rPr lang="en-US" dirty="0" smtClean="0"/>
              <a:t>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      = {</a:t>
            </a:r>
            <a:r>
              <a:rPr lang="en-US" dirty="0"/>
              <a:t>0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+</a:t>
            </a:r>
            <a:r>
              <a:rPr lang="en-US" dirty="0"/>
              <a:t> </a:t>
            </a:r>
            <a:r>
              <a:rPr lang="en-US" dirty="0" smtClean="0"/>
              <a:t>360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  <a:sym typeface="Symbol"/>
              </a:rPr>
              <a:t>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/>
              <a:t>270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} 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952210" y="1149589"/>
            <a:ext cx="2658390" cy="2773363"/>
            <a:chOff x="612173" y="960437"/>
            <a:chExt cx="2658390" cy="2773363"/>
          </a:xfrm>
        </p:grpSpPr>
        <p:pic>
          <p:nvPicPr>
            <p:cNvPr id="21" name="Picture 2" descr="C:\Users\chnam\Desktop\Hibbeler_13\Books\Images_13\CH04\04_FP024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700"/>
            <a:stretch/>
          </p:blipFill>
          <p:spPr bwMode="auto">
            <a:xfrm>
              <a:off x="612173" y="960437"/>
              <a:ext cx="2658390" cy="2773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996550" y="1788227"/>
              <a:ext cx="932956" cy="1480525"/>
              <a:chOff x="1447800" y="1752602"/>
              <a:chExt cx="932956" cy="1480525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447800" y="1752602"/>
                <a:ext cx="932956" cy="1097476"/>
                <a:chOff x="1447800" y="1752602"/>
                <a:chExt cx="932956" cy="1097476"/>
              </a:xfrm>
            </p:grpSpPr>
            <p:cxnSp>
              <p:nvCxnSpPr>
                <p:cNvPr id="26" name="Straight Connector 25"/>
                <p:cNvCxnSpPr/>
                <p:nvPr/>
              </p:nvCxnSpPr>
              <p:spPr bwMode="auto">
                <a:xfrm flipV="1">
                  <a:off x="1447800" y="1752602"/>
                  <a:ext cx="932956" cy="491834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arrow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>
                  <a:off x="1447800" y="2301081"/>
                  <a:ext cx="466478" cy="548997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  <p:sp>
            <p:nvSpPr>
              <p:cNvPr id="24" name="Rectangle 23"/>
              <p:cNvSpPr/>
              <p:nvPr/>
            </p:nvSpPr>
            <p:spPr>
              <a:xfrm>
                <a:off x="1615299" y="1969561"/>
                <a:ext cx="5774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err="1">
                    <a:solidFill>
                      <a:srgbClr val="FF0000"/>
                    </a:solidFill>
                    <a:sym typeface="Symbol" pitchFamily="18" charset="2"/>
                  </a:rPr>
                  <a:t>r</a:t>
                </a:r>
                <a:r>
                  <a:rPr lang="en-US" b="1" i="1" baseline="-25000" dirty="0" err="1">
                    <a:solidFill>
                      <a:srgbClr val="FF0000"/>
                    </a:solidFill>
                    <a:sym typeface="Symbol" pitchFamily="18" charset="2"/>
                  </a:rPr>
                  <a:t>AB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05220" y="2771462"/>
                <a:ext cx="5261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>
                    <a:solidFill>
                      <a:srgbClr val="0000FF"/>
                    </a:solidFill>
                  </a:rPr>
                  <a:t>F</a:t>
                </a:r>
                <a:r>
                  <a:rPr lang="en-US" b="1" i="1" baseline="-25000" dirty="0">
                    <a:solidFill>
                      <a:srgbClr val="0000FF"/>
                    </a:solidFill>
                  </a:rPr>
                  <a:t>B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432647" y="976751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 dirty="0" smtClean="0">
                <a:solidFill>
                  <a:srgbClr val="990033"/>
                </a:solidFill>
              </a:rPr>
              <a:t>Solution:</a:t>
            </a:r>
            <a:endParaRPr lang="en-US" b="1" u="sng" dirty="0">
              <a:solidFill>
                <a:srgbClr val="99003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II:  VECTOR  APPROACH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143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3038060"/>
            <a:ext cx="80010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dirty="0"/>
              <a:t>2. </a:t>
            </a:r>
            <a:r>
              <a:rPr lang="en-US" dirty="0"/>
              <a:t>If three couples act on a body, the overall result is that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A) The net force is not equal to 0.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B) The net force and net moment are equal to 0.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C) The net moment equals 0 but the net force is not  necessarily equal to 0.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D) The net force equals 0 but the net moment is not necessarily equal to 0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CONCEPT   QUIZ</a:t>
            </a:r>
            <a:endParaRPr lang="en-US" dirty="0" smtClean="0">
              <a:effectLst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0" y="1005511"/>
            <a:ext cx="7851321" cy="1938992"/>
            <a:chOff x="381000" y="891208"/>
            <a:chExt cx="7851321" cy="1938992"/>
          </a:xfrm>
        </p:grpSpPr>
        <p:sp>
          <p:nvSpPr>
            <p:cNvPr id="1032" name="Text Box 3"/>
            <p:cNvSpPr txBox="1">
              <a:spLocks noChangeArrowheads="1"/>
            </p:cNvSpPr>
            <p:nvPr/>
          </p:nvSpPr>
          <p:spPr bwMode="auto">
            <a:xfrm>
              <a:off x="381000" y="891208"/>
              <a:ext cx="52578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0988" indent="-280988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1. </a:t>
              </a:r>
              <a:r>
                <a:rPr lang="en-US" b="1" i="1" dirty="0">
                  <a:solidFill>
                    <a:srgbClr val="FF0000"/>
                  </a:solidFill>
                </a:rPr>
                <a:t>F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 and </a:t>
              </a:r>
              <a:r>
                <a:rPr lang="en-US" b="1" i="1" dirty="0">
                  <a:solidFill>
                    <a:srgbClr val="FF0000"/>
                  </a:solidFill>
                </a:rPr>
                <a:t>F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2</a:t>
              </a:r>
              <a:r>
                <a:rPr lang="en-US" dirty="0"/>
                <a:t> form a couple. The moment of the couple is given by ____ 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   A) </a:t>
              </a:r>
              <a:r>
                <a:rPr lang="en-US" b="1" i="1" dirty="0">
                  <a:solidFill>
                    <a:srgbClr val="FF0000"/>
                  </a:solidFill>
                </a:rPr>
                <a:t>r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1</a:t>
              </a:r>
              <a:r>
                <a:rPr lang="en-US" b="1" i="1" dirty="0">
                  <a:solidFill>
                    <a:srgbClr val="FF0000"/>
                  </a:solidFill>
                </a:rPr>
                <a:t>  </a:t>
              </a:r>
              <a:r>
                <a:rPr lang="en-US" dirty="0">
                  <a:sym typeface="Symbol" pitchFamily="18" charset="2"/>
                </a:rPr>
                <a:t>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 F</a:t>
              </a:r>
              <a:r>
                <a:rPr lang="en-US" b="1" i="1" baseline="-25000" dirty="0">
                  <a:solidFill>
                    <a:srgbClr val="FF0000"/>
                  </a:solidFill>
                  <a:sym typeface="Symbol" pitchFamily="18" charset="2"/>
                </a:rPr>
                <a:t>1</a:t>
              </a:r>
              <a:r>
                <a:rPr lang="en-US" b="1" i="1" baseline="-25000" dirty="0">
                  <a:solidFill>
                    <a:srgbClr val="FFFF00"/>
                  </a:solidFill>
                  <a:sym typeface="Symbol" pitchFamily="18" charset="2"/>
                </a:rPr>
                <a:t>		</a:t>
              </a:r>
              <a:r>
                <a:rPr lang="en-US" dirty="0">
                  <a:sym typeface="Symbol" pitchFamily="18" charset="2"/>
                </a:rPr>
                <a:t>B) 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b="1" i="1" baseline="-25000" dirty="0">
                  <a:solidFill>
                    <a:srgbClr val="FF0000"/>
                  </a:solidFill>
                  <a:sym typeface="Symbol" pitchFamily="18" charset="2"/>
                </a:rPr>
                <a:t>2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  </a:t>
              </a:r>
              <a:r>
                <a:rPr lang="en-US" dirty="0">
                  <a:sym typeface="Symbol" pitchFamily="18" charset="2"/>
                </a:rPr>
                <a:t>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</a:rPr>
                <a:t> F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1</a:t>
              </a:r>
              <a:endParaRPr lang="en-US" b="1" i="1" dirty="0">
                <a:solidFill>
                  <a:srgbClr val="FF0000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b="1" i="1" dirty="0">
                  <a:solidFill>
                    <a:srgbClr val="FFFF00"/>
                  </a:solidFill>
                </a:rPr>
                <a:t>    </a:t>
              </a:r>
              <a:r>
                <a:rPr lang="en-US" dirty="0"/>
                <a:t>C) </a:t>
              </a:r>
              <a:r>
                <a:rPr lang="en-US" b="1" i="1" dirty="0">
                  <a:solidFill>
                    <a:srgbClr val="FF0000"/>
                  </a:solidFill>
                </a:rPr>
                <a:t>F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2</a:t>
              </a:r>
              <a:r>
                <a:rPr lang="en-US" b="1" i="1" dirty="0">
                  <a:solidFill>
                    <a:srgbClr val="FF0000"/>
                  </a:solidFill>
                </a:rPr>
                <a:t>  </a:t>
              </a:r>
              <a:r>
                <a:rPr lang="en-US" dirty="0">
                  <a:sym typeface="Symbol" pitchFamily="18" charset="2"/>
                </a:rPr>
                <a:t></a:t>
              </a:r>
              <a:r>
                <a:rPr lang="en-US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</a:rPr>
                <a:t> r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1	</a:t>
              </a:r>
              <a:r>
                <a:rPr lang="en-US" b="1" i="1" baseline="-25000" dirty="0">
                  <a:solidFill>
                    <a:srgbClr val="FFFF00"/>
                  </a:solidFill>
                </a:rPr>
                <a:t>                  </a:t>
              </a:r>
              <a:r>
                <a:rPr lang="en-US" dirty="0"/>
                <a:t>D) </a:t>
              </a:r>
              <a:r>
                <a:rPr lang="en-US" b="1" i="1" dirty="0">
                  <a:solidFill>
                    <a:srgbClr val="FF0000"/>
                  </a:solidFill>
                </a:rPr>
                <a:t>r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2</a:t>
              </a:r>
              <a:r>
                <a:rPr lang="en-US" b="1" i="1" dirty="0">
                  <a:solidFill>
                    <a:srgbClr val="FF0000"/>
                  </a:solidFill>
                </a:rPr>
                <a:t>  </a:t>
              </a:r>
              <a:r>
                <a:rPr lang="en-US" dirty="0">
                  <a:sym typeface="Symbol" pitchFamily="18" charset="2"/>
                </a:rPr>
                <a:t></a:t>
              </a:r>
              <a:r>
                <a:rPr lang="en-US" b="1" i="1" dirty="0">
                  <a:solidFill>
                    <a:srgbClr val="FF0000"/>
                  </a:solidFill>
                </a:rPr>
                <a:t>  F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56823" y="1020481"/>
              <a:ext cx="2375498" cy="1706506"/>
              <a:chOff x="2747913" y="1974907"/>
              <a:chExt cx="3407958" cy="2383845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841171" y="2645229"/>
                <a:ext cx="33147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747913" y="3907971"/>
                <a:ext cx="33147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2988129" y="2645229"/>
                <a:ext cx="1518557" cy="0"/>
              </a:xfrm>
              <a:prstGeom prst="straightConnector1">
                <a:avLst/>
              </a:prstGeom>
              <a:ln w="38100">
                <a:solidFill>
                  <a:srgbClr val="0000FA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3135088" y="3907971"/>
                <a:ext cx="1599363" cy="0"/>
              </a:xfrm>
              <a:prstGeom prst="straightConnector1">
                <a:avLst/>
              </a:prstGeom>
              <a:ln w="38100">
                <a:solidFill>
                  <a:srgbClr val="0000FA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3135086" y="2645229"/>
                <a:ext cx="424543" cy="12627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5323114" y="2645229"/>
                <a:ext cx="326572" cy="12627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004786" y="1974907"/>
                <a:ext cx="4924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b="1" i="1" baseline="-25000" dirty="0" smtClean="0">
                    <a:solidFill>
                      <a:srgbClr val="FF0000"/>
                    </a:solidFill>
                  </a:rPr>
                  <a:t>1</a:t>
                </a:r>
                <a:endParaRPr lang="en-US" b="1" i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059022" y="3897087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b="1" i="1" baseline="-25000" dirty="0" smtClean="0">
                    <a:solidFill>
                      <a:srgbClr val="FF0000"/>
                    </a:solidFill>
                  </a:rPr>
                  <a:t>2</a:t>
                </a:r>
                <a:endParaRPr lang="en-US" b="1" i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429857" y="2872388"/>
                <a:ext cx="4074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>
                    <a:solidFill>
                      <a:srgbClr val="FF0000"/>
                    </a:solidFill>
                  </a:rPr>
                  <a:t>r</a:t>
                </a:r>
                <a:r>
                  <a:rPr lang="en-US" b="1" i="1" baseline="-25000" dirty="0" smtClean="0">
                    <a:solidFill>
                      <a:srgbClr val="FF0000"/>
                    </a:solidFill>
                  </a:rPr>
                  <a:t>1</a:t>
                </a:r>
                <a:endParaRPr lang="en-US" b="1" i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40542" y="2844641"/>
                <a:ext cx="4074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b="1" i="1" baseline="-25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90600" y="4839585"/>
            <a:ext cx="6934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1)  Resolve the forces in x and </a:t>
            </a:r>
            <a:r>
              <a:rPr lang="en-US" dirty="0" smtClean="0"/>
              <a:t>y-directions </a:t>
            </a:r>
            <a:r>
              <a:rPr lang="en-US" dirty="0"/>
              <a:t>so they can be treated as couples.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2)  Add </a:t>
            </a:r>
            <a:r>
              <a:rPr lang="en-US" dirty="0" smtClean="0"/>
              <a:t>these </a:t>
            </a:r>
            <a:r>
              <a:rPr lang="en-US" dirty="0"/>
              <a:t>two couples to find the resultant couple.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 I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0600" y="1066800"/>
            <a:ext cx="7742275" cy="3589923"/>
            <a:chOff x="990600" y="1066800"/>
            <a:chExt cx="7742275" cy="3589923"/>
          </a:xfrm>
        </p:grpSpPr>
        <p:sp>
          <p:nvSpPr>
            <p:cNvPr id="10247" name="Text Box 3"/>
            <p:cNvSpPr txBox="1">
              <a:spLocks noChangeArrowheads="1"/>
            </p:cNvSpPr>
            <p:nvPr/>
          </p:nvSpPr>
          <p:spPr bwMode="auto">
            <a:xfrm>
              <a:off x="4160875" y="1066800"/>
              <a:ext cx="4572000" cy="286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73138" indent="-973138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Given</a:t>
              </a:r>
              <a:r>
                <a:rPr lang="en-US" dirty="0">
                  <a:solidFill>
                    <a:srgbClr val="990033"/>
                  </a:solidFill>
                </a:rPr>
                <a:t>: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/>
                <a:t>Two couples act on the beam with the geometry </a:t>
              </a:r>
              <a:r>
                <a:rPr lang="en-US" dirty="0" smtClean="0"/>
                <a:t>shown and d </a:t>
              </a:r>
              <a:r>
                <a:rPr lang="en-US" dirty="0" smtClean="0"/>
                <a:t>= 4 ft.</a:t>
              </a:r>
              <a:endParaRPr lang="en-US" dirty="0"/>
            </a:p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Find:  </a:t>
              </a:r>
              <a:r>
                <a:rPr lang="en-US" dirty="0">
                  <a:solidFill>
                    <a:srgbClr val="990033"/>
                  </a:solidFill>
                </a:rPr>
                <a:t> </a:t>
              </a:r>
              <a:r>
                <a:rPr lang="en-US" dirty="0"/>
                <a:t>The resultant couple</a:t>
              </a:r>
              <a:endParaRPr lang="en-US" b="1" u="sng" dirty="0"/>
            </a:p>
            <a:p>
              <a:pPr eaLnBrk="1" hangingPunct="1">
                <a:spcBef>
                  <a:spcPct val="50000"/>
                </a:spcBef>
              </a:pPr>
              <a:endParaRPr lang="en-US" b="1" dirty="0"/>
            </a:p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Plan: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0600" y="1066800"/>
              <a:ext cx="2964712" cy="3589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328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733800" y="12192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990600" y="5199079"/>
            <a:ext cx="7685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sng" dirty="0">
                <a:solidFill>
                  <a:srgbClr val="0000FA"/>
                </a:solidFill>
              </a:rPr>
              <a:t>No!  Only the </a:t>
            </a:r>
            <a:r>
              <a:rPr lang="en-US" u="sng" dirty="0" smtClean="0">
                <a:solidFill>
                  <a:srgbClr val="0000FA"/>
                </a:solidFill>
              </a:rPr>
              <a:t>43.30 </a:t>
            </a:r>
            <a:r>
              <a:rPr lang="en-US" u="sng" dirty="0" err="1">
                <a:solidFill>
                  <a:srgbClr val="0000FA"/>
                </a:solidFill>
              </a:rPr>
              <a:t>lb</a:t>
            </a:r>
            <a:r>
              <a:rPr lang="en-US" u="sng" dirty="0">
                <a:solidFill>
                  <a:srgbClr val="0000FA"/>
                </a:solidFill>
              </a:rPr>
              <a:t> components create a couple.  Why?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</a:t>
            </a:r>
            <a:endParaRPr lang="en-US" dirty="0">
              <a:solidFill>
                <a:srgbClr val="00FFFF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 I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42705" y="1369791"/>
            <a:ext cx="8133462" cy="3430809"/>
            <a:chOff x="542705" y="1369791"/>
            <a:chExt cx="8133462" cy="3430809"/>
          </a:xfrm>
        </p:grpSpPr>
        <p:sp>
          <p:nvSpPr>
            <p:cNvPr id="11272" name="Text Box 4"/>
            <p:cNvSpPr txBox="1">
              <a:spLocks noChangeArrowheads="1"/>
            </p:cNvSpPr>
            <p:nvPr/>
          </p:nvSpPr>
          <p:spPr bwMode="auto">
            <a:xfrm>
              <a:off x="3457355" y="1447800"/>
              <a:ext cx="5218812" cy="335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The x and y components of the upper-left </a:t>
              </a:r>
              <a:r>
                <a:rPr lang="en-US" dirty="0" smtClean="0"/>
                <a:t>50 </a:t>
              </a:r>
              <a:r>
                <a:rPr lang="en-US" dirty="0" err="1"/>
                <a:t>lb</a:t>
              </a:r>
              <a:r>
                <a:rPr lang="en-US" dirty="0"/>
                <a:t> force are: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50 </a:t>
              </a:r>
              <a:r>
                <a:rPr lang="en-US" dirty="0" err="1" smtClean="0"/>
                <a:t>lb</a:t>
              </a:r>
              <a:r>
                <a:rPr lang="en-US" dirty="0"/>
                <a:t> (cos 30</a:t>
              </a:r>
              <a:r>
                <a:rPr lang="en-US" dirty="0">
                  <a:sym typeface="Symbol" panose="05050102010706020507" pitchFamily="18" charset="2"/>
                </a:rPr>
                <a:t></a:t>
              </a:r>
              <a:r>
                <a:rPr lang="en-US" dirty="0" smtClean="0"/>
                <a:t>) = 43.30 </a:t>
              </a:r>
              <a:r>
                <a:rPr lang="en-US" dirty="0" err="1"/>
                <a:t>lb</a:t>
              </a:r>
              <a:r>
                <a:rPr lang="en-US" dirty="0"/>
                <a:t> vertically up</a:t>
              </a:r>
            </a:p>
            <a:p>
              <a:pPr eaLnBrk="1" hangingPunct="1">
                <a:spcBef>
                  <a:spcPct val="15000"/>
                </a:spcBef>
              </a:pPr>
              <a:r>
                <a:rPr lang="en-US" dirty="0"/>
                <a:t>50 </a:t>
              </a:r>
              <a:r>
                <a:rPr lang="en-US" dirty="0" err="1"/>
                <a:t>lb</a:t>
              </a:r>
              <a:r>
                <a:rPr lang="en-US" dirty="0"/>
                <a:t> </a:t>
              </a:r>
              <a:r>
                <a:rPr lang="en-US" dirty="0" smtClean="0"/>
                <a:t>(sin </a:t>
              </a:r>
              <a:r>
                <a:rPr lang="en-US" dirty="0"/>
                <a:t>30</a:t>
              </a:r>
              <a:r>
                <a:rPr lang="en-US" dirty="0">
                  <a:sym typeface="Symbol" panose="05050102010706020507" pitchFamily="18" charset="2"/>
                </a:rPr>
                <a:t></a:t>
              </a:r>
              <a:r>
                <a:rPr lang="en-US" dirty="0"/>
                <a:t>) = </a:t>
              </a:r>
              <a:r>
                <a:rPr lang="en-US" dirty="0" smtClean="0"/>
                <a:t>25 </a:t>
              </a:r>
              <a:r>
                <a:rPr lang="en-US" dirty="0" err="1"/>
                <a:t>lb</a:t>
              </a:r>
              <a:r>
                <a:rPr lang="en-US" dirty="0"/>
                <a:t> to the </a:t>
              </a:r>
              <a:r>
                <a:rPr lang="en-US" dirty="0" smtClean="0"/>
                <a:t>right</a:t>
              </a:r>
              <a:endParaRPr lang="en-US" dirty="0"/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Do both of these components form  couples with their matching components of the other </a:t>
              </a:r>
              <a:r>
                <a:rPr lang="en-US" dirty="0" smtClean="0"/>
                <a:t>50 </a:t>
              </a:r>
              <a:r>
                <a:rPr lang="en-US" dirty="0"/>
                <a:t>force?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42705" y="1369791"/>
              <a:ext cx="2914650" cy="3219450"/>
              <a:chOff x="819150" y="1369791"/>
              <a:chExt cx="2914650" cy="321945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9150" y="1369791"/>
                <a:ext cx="2914650" cy="3219450"/>
              </a:xfrm>
              <a:prstGeom prst="rect">
                <a:avLst/>
              </a:prstGeom>
            </p:spPr>
          </p:pic>
          <p:cxnSp>
            <p:nvCxnSpPr>
              <p:cNvPr id="6" name="Straight Arrow Connector 5"/>
              <p:cNvCxnSpPr/>
              <p:nvPr/>
            </p:nvCxnSpPr>
            <p:spPr>
              <a:xfrm flipV="1">
                <a:off x="2516863" y="1865995"/>
                <a:ext cx="253497" cy="487906"/>
              </a:xfrm>
              <a:prstGeom prst="straightConnector1">
                <a:avLst/>
              </a:prstGeom>
              <a:ln w="38100">
                <a:solidFill>
                  <a:srgbClr val="0000FA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3048001" y="2326742"/>
                <a:ext cx="253497" cy="487906"/>
              </a:xfrm>
              <a:prstGeom prst="straightConnector1">
                <a:avLst/>
              </a:prstGeom>
              <a:ln w="38100">
                <a:solidFill>
                  <a:srgbClr val="0000FA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8246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733800" y="12192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4561116"/>
            <a:ext cx="8303846" cy="1570038"/>
            <a:chOff x="288" y="2640"/>
            <a:chExt cx="4992" cy="989"/>
          </a:xfrm>
        </p:grpSpPr>
        <p:sp>
          <p:nvSpPr>
            <p:cNvPr id="12298" name="Text Box 8"/>
            <p:cNvSpPr txBox="1">
              <a:spLocks noChangeArrowheads="1"/>
            </p:cNvSpPr>
            <p:nvPr/>
          </p:nvSpPr>
          <p:spPr bwMode="auto">
            <a:xfrm>
              <a:off x="288" y="2640"/>
              <a:ext cx="4992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The net moment is equal to: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ym typeface="Symbol" pitchFamily="18" charset="2"/>
                </a:rPr>
                <a:t> +   M = </a:t>
              </a:r>
              <a:r>
                <a:rPr lang="en-US" dirty="0"/>
                <a:t>– </a:t>
              </a:r>
              <a:r>
                <a:rPr lang="en-US" dirty="0" smtClean="0">
                  <a:sym typeface="Symbol" pitchFamily="18" charset="2"/>
                </a:rPr>
                <a:t>(43.3 </a:t>
              </a:r>
              <a:r>
                <a:rPr lang="en-US" dirty="0" err="1">
                  <a:sym typeface="Symbol" pitchFamily="18" charset="2"/>
                </a:rPr>
                <a:t>lb</a:t>
              </a:r>
              <a:r>
                <a:rPr lang="en-US" dirty="0" smtClean="0">
                  <a:sym typeface="Symbol" pitchFamily="18" charset="2"/>
                </a:rPr>
                <a:t>)(3 </a:t>
              </a:r>
              <a:r>
                <a:rPr lang="en-US" dirty="0">
                  <a:sym typeface="Symbol" pitchFamily="18" charset="2"/>
                </a:rPr>
                <a:t>ft) +</a:t>
              </a:r>
              <a:r>
                <a:rPr lang="en-US" dirty="0" smtClean="0"/>
                <a:t> </a:t>
              </a:r>
              <a:r>
                <a:rPr lang="en-US" dirty="0" smtClean="0">
                  <a:sym typeface="Symbol" pitchFamily="18" charset="2"/>
                </a:rPr>
                <a:t>(64 </a:t>
              </a:r>
              <a:r>
                <a:rPr lang="en-US" dirty="0" err="1">
                  <a:sym typeface="Symbol" pitchFamily="18" charset="2"/>
                </a:rPr>
                <a:t>lb</a:t>
              </a:r>
              <a:r>
                <a:rPr lang="en-US" dirty="0" smtClean="0">
                  <a:sym typeface="Symbol" pitchFamily="18" charset="2"/>
                </a:rPr>
                <a:t>)</a:t>
              </a:r>
              <a:r>
                <a:rPr lang="en-US" dirty="0" smtClean="0">
                  <a:cs typeface="Times New Roman" pitchFamily="18" charset="0"/>
                </a:rPr>
                <a:t>(4 </a:t>
              </a:r>
              <a:r>
                <a:rPr lang="en-US" dirty="0">
                  <a:cs typeface="Times New Roman" pitchFamily="18" charset="0"/>
                </a:rPr>
                <a:t>ft)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             = </a:t>
              </a:r>
              <a:r>
                <a:rPr lang="en-US" dirty="0"/>
                <a:t>– </a:t>
              </a:r>
              <a:r>
                <a:rPr lang="en-US" dirty="0" smtClean="0">
                  <a:cs typeface="Times New Roman" pitchFamily="18" charset="0"/>
                </a:rPr>
                <a:t>129.9 </a:t>
              </a:r>
              <a:r>
                <a:rPr lang="en-US" dirty="0"/>
                <a:t>+</a:t>
              </a:r>
              <a:r>
                <a:rPr lang="en-US" dirty="0" smtClean="0">
                  <a:cs typeface="Times New Roman" pitchFamily="18" charset="0"/>
                </a:rPr>
                <a:t> 256  </a:t>
              </a:r>
              <a:r>
                <a:rPr lang="en-US" dirty="0">
                  <a:cs typeface="Times New Roman" pitchFamily="18" charset="0"/>
                </a:rPr>
                <a:t>= 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126 </a:t>
              </a:r>
              <a:r>
                <a:rPr lang="en-US" u="sng" dirty="0" err="1" smtClean="0">
                  <a:solidFill>
                    <a:srgbClr val="0000FA"/>
                  </a:solidFill>
                  <a:cs typeface="Times New Roman" pitchFamily="18" charset="0"/>
                </a:rPr>
                <a:t>ft·lb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  CCW</a:t>
              </a:r>
              <a:endParaRPr lang="en-US" u="sng" dirty="0">
                <a:solidFill>
                  <a:srgbClr val="0000FA"/>
                </a:solidFill>
                <a:cs typeface="Times New Roman" pitchFamily="18" charset="0"/>
              </a:endParaRPr>
            </a:p>
          </p:txBody>
        </p:sp>
        <p:sp>
          <p:nvSpPr>
            <p:cNvPr id="12299" name="Arc 9"/>
            <p:cNvSpPr>
              <a:spLocks/>
            </p:cNvSpPr>
            <p:nvPr/>
          </p:nvSpPr>
          <p:spPr bwMode="auto">
            <a:xfrm rot="17660724" flipH="1">
              <a:off x="549" y="3046"/>
              <a:ext cx="245" cy="288"/>
            </a:xfrm>
            <a:custGeom>
              <a:avLst/>
              <a:gdLst>
                <a:gd name="T0" fmla="*/ 0 w 18391"/>
                <a:gd name="T1" fmla="*/ 0 h 21600"/>
                <a:gd name="T2" fmla="*/ 0 w 18391"/>
                <a:gd name="T3" fmla="*/ 0 h 21600"/>
                <a:gd name="T4" fmla="*/ 0 w 18391"/>
                <a:gd name="T5" fmla="*/ 0 h 21600"/>
                <a:gd name="T6" fmla="*/ 0 60000 65536"/>
                <a:gd name="T7" fmla="*/ 0 60000 65536"/>
                <a:gd name="T8" fmla="*/ 0 60000 65536"/>
                <a:gd name="T9" fmla="*/ 0 w 18391"/>
                <a:gd name="T10" fmla="*/ 0 h 21600"/>
                <a:gd name="T11" fmla="*/ 18391 w 1839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391" h="21600" fill="none" extrusionOk="0">
                  <a:moveTo>
                    <a:pt x="-1" y="0"/>
                  </a:moveTo>
                  <a:cubicBezTo>
                    <a:pt x="7497" y="0"/>
                    <a:pt x="14459" y="3888"/>
                    <a:pt x="18391" y="10271"/>
                  </a:cubicBezTo>
                </a:path>
                <a:path w="18391" h="21600" stroke="0" extrusionOk="0">
                  <a:moveTo>
                    <a:pt x="-1" y="0"/>
                  </a:moveTo>
                  <a:cubicBezTo>
                    <a:pt x="7497" y="0"/>
                    <a:pt x="14459" y="3888"/>
                    <a:pt x="18391" y="1027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 I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75459" y="1028703"/>
            <a:ext cx="7911341" cy="3352800"/>
            <a:chOff x="775459" y="1028703"/>
            <a:chExt cx="7911341" cy="3352800"/>
          </a:xfrm>
        </p:grpSpPr>
        <p:sp>
          <p:nvSpPr>
            <p:cNvPr id="12296" name="Text Box 4"/>
            <p:cNvSpPr txBox="1">
              <a:spLocks noChangeArrowheads="1"/>
            </p:cNvSpPr>
            <p:nvPr/>
          </p:nvSpPr>
          <p:spPr bwMode="auto">
            <a:xfrm>
              <a:off x="4038600" y="1028703"/>
              <a:ext cx="4648200" cy="335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Now resolve the lower </a:t>
              </a:r>
              <a:r>
                <a:rPr lang="en-US" dirty="0" smtClean="0"/>
                <a:t>80 </a:t>
              </a:r>
              <a:r>
                <a:rPr lang="en-US" dirty="0" err="1"/>
                <a:t>lb</a:t>
              </a:r>
              <a:r>
                <a:rPr lang="en-US" dirty="0"/>
                <a:t> force: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</a:t>
              </a:r>
              <a:r>
                <a:rPr lang="en-US" dirty="0" smtClean="0"/>
                <a:t>(80 </a:t>
              </a:r>
              <a:r>
                <a:rPr lang="en-US" dirty="0" err="1"/>
                <a:t>lb</a:t>
              </a:r>
              <a:r>
                <a:rPr lang="en-US" dirty="0"/>
                <a:t>) </a:t>
              </a:r>
              <a:r>
                <a:rPr lang="en-US" dirty="0" smtClean="0"/>
                <a:t>(3/5</a:t>
              </a:r>
              <a:r>
                <a:rPr lang="en-US" dirty="0" smtClean="0">
                  <a:cs typeface="Times New Roman" pitchFamily="18" charset="0"/>
                </a:rPr>
                <a:t>)</a:t>
              </a:r>
              <a:r>
                <a:rPr lang="en-US" dirty="0" smtClean="0"/>
                <a:t>, acting </a:t>
              </a:r>
              <a:r>
                <a:rPr lang="en-US" dirty="0"/>
                <a:t>up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</a:t>
              </a:r>
              <a:r>
                <a:rPr lang="en-US" dirty="0" smtClean="0"/>
                <a:t>(80 </a:t>
              </a:r>
              <a:r>
                <a:rPr lang="en-US" dirty="0" err="1"/>
                <a:t>lb</a:t>
              </a:r>
              <a:r>
                <a:rPr lang="en-US" dirty="0"/>
                <a:t>) </a:t>
              </a:r>
              <a:r>
                <a:rPr lang="en-US" dirty="0" smtClean="0"/>
                <a:t>(4/5), </a:t>
              </a:r>
              <a:r>
                <a:rPr lang="en-US" dirty="0"/>
                <a:t>acting to the </a:t>
              </a:r>
              <a:r>
                <a:rPr lang="en-US" dirty="0" smtClean="0"/>
                <a:t>right</a:t>
              </a:r>
              <a:endParaRPr lang="en-US" dirty="0"/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Do both of these components create a couple with components of the other </a:t>
              </a:r>
              <a:r>
                <a:rPr lang="en-US" dirty="0" smtClean="0"/>
                <a:t>80 </a:t>
              </a:r>
              <a:r>
                <a:rPr lang="en-US" dirty="0" err="1"/>
                <a:t>lb</a:t>
              </a:r>
              <a:r>
                <a:rPr lang="en-US" dirty="0"/>
                <a:t> force?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75459" y="1081740"/>
              <a:ext cx="2914650" cy="3219450"/>
              <a:chOff x="775459" y="1081740"/>
              <a:chExt cx="2914650" cy="321945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775459" y="1081740"/>
                <a:ext cx="2914650" cy="3219450"/>
                <a:chOff x="775459" y="1081740"/>
                <a:chExt cx="2914650" cy="3219450"/>
              </a:xfrm>
            </p:grpSpPr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75459" y="1081740"/>
                  <a:ext cx="2914650" cy="3219450"/>
                </a:xfrm>
                <a:prstGeom prst="rect">
                  <a:avLst/>
                </a:prstGeom>
              </p:spPr>
            </p:pic>
            <p:cxnSp>
              <p:nvCxnSpPr>
                <p:cNvPr id="5" name="Straight Arrow Connector 4"/>
                <p:cNvCxnSpPr/>
                <p:nvPr/>
              </p:nvCxnSpPr>
              <p:spPr>
                <a:xfrm flipH="1">
                  <a:off x="1263535" y="2338647"/>
                  <a:ext cx="681643" cy="522938"/>
                </a:xfrm>
                <a:prstGeom prst="straightConnector1">
                  <a:avLst/>
                </a:prstGeom>
                <a:ln w="38100">
                  <a:solidFill>
                    <a:srgbClr val="0000FA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 flipH="1">
                  <a:off x="1253837" y="3319918"/>
                  <a:ext cx="681643" cy="522938"/>
                </a:xfrm>
                <a:prstGeom prst="straightConnector1">
                  <a:avLst/>
                </a:prstGeom>
                <a:ln w="38100">
                  <a:solidFill>
                    <a:srgbClr val="0000FA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Rectangle 6"/>
              <p:cNvSpPr/>
              <p:nvPr/>
            </p:nvSpPr>
            <p:spPr>
              <a:xfrm>
                <a:off x="2454616" y="2858253"/>
                <a:ext cx="9332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d = 4 </a:t>
                </a:r>
                <a:r>
                  <a:rPr lang="en-US" sz="2000" dirty="0" err="1"/>
                  <a:t>ft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667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438400" y="4628320"/>
            <a:ext cx="5867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dirty="0"/>
              <a:t>1) Use  </a:t>
            </a:r>
            <a:r>
              <a:rPr lang="en-US" b="1" i="1" dirty="0">
                <a:solidFill>
                  <a:srgbClr val="FF0000"/>
                </a:solidFill>
              </a:rPr>
              <a:t>M </a:t>
            </a:r>
            <a:r>
              <a:rPr lang="en-US" dirty="0"/>
              <a:t>=</a:t>
            </a:r>
            <a:r>
              <a:rPr lang="en-US" b="1" i="1" dirty="0">
                <a:solidFill>
                  <a:srgbClr val="FF0000"/>
                </a:solidFill>
              </a:rPr>
              <a:t> r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F  </a:t>
            </a:r>
            <a:r>
              <a:rPr lang="en-US" dirty="0">
                <a:sym typeface="Symbol" pitchFamily="18" charset="2"/>
              </a:rPr>
              <a:t>to find the couple moment.</a:t>
            </a:r>
            <a:endParaRPr lang="en-US" dirty="0">
              <a:solidFill>
                <a:srgbClr val="FFFF00"/>
              </a:solidFill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dirty="0">
                <a:sym typeface="Symbol" pitchFamily="18" charset="2"/>
              </a:rPr>
              <a:t>2) Set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</a:t>
            </a:r>
            <a:r>
              <a:rPr lang="en-US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b="1" i="1" dirty="0" err="1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  <a:sym typeface="Symbol" pitchFamily="18" charset="2"/>
              </a:rPr>
              <a:t>AB</a:t>
            </a:r>
            <a:r>
              <a:rPr lang="en-US" b="1" i="1" baseline="-25000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and</a:t>
            </a:r>
            <a:r>
              <a:rPr lang="en-US" b="1" i="1" dirty="0">
                <a:sym typeface="Symbol" pitchFamily="18" charset="2"/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= </a:t>
            </a:r>
            <a:r>
              <a:rPr lang="en-US" dirty="0" smtClean="0"/>
              <a:t>{80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} </a:t>
            </a:r>
            <a:r>
              <a:rPr lang="en-US" dirty="0" smtClean="0"/>
              <a:t>N.</a:t>
            </a:r>
            <a:endParaRPr lang="en-US" b="1" i="1" baseline="-25000" dirty="0">
              <a:solidFill>
                <a:srgbClr val="FFFF00"/>
              </a:solidFill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dirty="0">
                <a:sym typeface="Symbol" pitchFamily="18" charset="2"/>
              </a:rPr>
              <a:t>3) Calculate the cross product to </a:t>
            </a:r>
            <a:r>
              <a:rPr lang="en-US" dirty="0" smtClean="0">
                <a:sym typeface="Symbol" pitchFamily="18" charset="2"/>
              </a:rPr>
              <a:t>find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51120" y="997224"/>
            <a:ext cx="8288080" cy="3600450"/>
            <a:chOff x="551120" y="997224"/>
            <a:chExt cx="8288080" cy="36004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1120" y="1213441"/>
              <a:ext cx="4495800" cy="2857500"/>
            </a:xfrm>
            <a:prstGeom prst="rect">
              <a:avLst/>
            </a:prstGeom>
          </p:spPr>
        </p:pic>
        <p:sp>
          <p:nvSpPr>
            <p:cNvPr id="17415" name="Text Box 3"/>
            <p:cNvSpPr txBox="1">
              <a:spLocks noChangeArrowheads="1"/>
            </p:cNvSpPr>
            <p:nvPr/>
          </p:nvSpPr>
          <p:spPr bwMode="auto">
            <a:xfrm>
              <a:off x="4876800" y="997224"/>
              <a:ext cx="3962400" cy="3600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865188" indent="-865188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Given</a:t>
              </a:r>
              <a:r>
                <a:rPr lang="en-US" dirty="0">
                  <a:solidFill>
                    <a:srgbClr val="990033"/>
                  </a:solidFill>
                </a:rPr>
                <a:t>:	</a:t>
              </a:r>
              <a:r>
                <a:rPr lang="en-US" dirty="0"/>
                <a:t>  </a:t>
              </a:r>
              <a:r>
                <a:rPr lang="en-US" b="1" i="1" dirty="0">
                  <a:solidFill>
                    <a:srgbClr val="FF0000"/>
                  </a:solidFill>
                </a:rPr>
                <a:t>F</a:t>
              </a:r>
              <a:r>
                <a:rPr lang="en-US" b="1" i="1" dirty="0">
                  <a:solidFill>
                    <a:srgbClr val="FFFF00"/>
                  </a:solidFill>
                </a:rPr>
                <a:t> </a:t>
              </a:r>
              <a:r>
                <a:rPr lang="en-US" dirty="0"/>
                <a:t> = </a:t>
              </a:r>
              <a:r>
                <a:rPr lang="en-US" dirty="0" smtClean="0"/>
                <a:t>{80 </a:t>
              </a:r>
              <a:r>
                <a:rPr lang="en-US" b="1" i="1" dirty="0">
                  <a:solidFill>
                    <a:srgbClr val="FF0000"/>
                  </a:solidFill>
                </a:rPr>
                <a:t>k</a:t>
              </a:r>
              <a:r>
                <a:rPr lang="en-US" dirty="0"/>
                <a:t>} N and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	– </a:t>
              </a:r>
              <a:r>
                <a:rPr lang="en-US" b="1" i="1" dirty="0">
                  <a:solidFill>
                    <a:srgbClr val="FF0000"/>
                  </a:solidFill>
                </a:rPr>
                <a:t>F</a:t>
              </a:r>
              <a:r>
                <a:rPr lang="en-US" dirty="0"/>
                <a:t> = {– </a:t>
              </a:r>
              <a:r>
                <a:rPr lang="en-US" dirty="0" smtClean="0"/>
                <a:t>80 </a:t>
              </a:r>
              <a:r>
                <a:rPr lang="en-US" b="1" i="1" dirty="0">
                  <a:solidFill>
                    <a:srgbClr val="FF0000"/>
                  </a:solidFill>
                </a:rPr>
                <a:t>k</a:t>
              </a:r>
              <a:r>
                <a:rPr lang="en-US" dirty="0"/>
                <a:t>} N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Find</a:t>
              </a:r>
              <a:r>
                <a:rPr lang="en-US" dirty="0">
                  <a:solidFill>
                    <a:srgbClr val="990033"/>
                  </a:solidFill>
                </a:rPr>
                <a:t>:</a:t>
              </a:r>
              <a:r>
                <a:rPr lang="en-US" dirty="0">
                  <a:solidFill>
                    <a:srgbClr val="FF0000"/>
                  </a:solidFill>
                </a:rPr>
                <a:t>  </a:t>
              </a:r>
              <a:r>
                <a:rPr lang="en-US" dirty="0"/>
                <a:t>The couple moment acting on the pipe assembly using Cartesian vector notation.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Plan: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GROUP  PROBLEM  SOLVING  II</a:t>
            </a:r>
            <a:endParaRPr lang="en-US" dirty="0" smtClean="0"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73044" y="3010829"/>
            <a:ext cx="1382751" cy="713678"/>
            <a:chOff x="1773044" y="3010829"/>
            <a:chExt cx="1382751" cy="71367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773044" y="3010829"/>
              <a:ext cx="1382751" cy="71367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773044" y="3136835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err="1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b="1" i="1" baseline="-25000" dirty="0" err="1">
                  <a:solidFill>
                    <a:srgbClr val="FF0000"/>
                  </a:solidFill>
                  <a:sym typeface="Symbol" pitchFamily="18" charset="2"/>
                </a:rPr>
                <a:t>AB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90600" y="5410200"/>
            <a:ext cx="7086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= </a:t>
            </a:r>
            <a:r>
              <a:rPr lang="en-US" dirty="0" smtClean="0"/>
              <a:t>{(40 </a:t>
            </a:r>
            <a:r>
              <a:rPr lang="en-US" dirty="0"/>
              <a:t>– </a:t>
            </a:r>
            <a:r>
              <a:rPr lang="en-US" dirty="0" smtClean="0"/>
              <a:t>0)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/>
              <a:t> – </a:t>
            </a:r>
            <a:r>
              <a:rPr lang="en-US" dirty="0" smtClean="0"/>
              <a:t>(8 </a:t>
            </a:r>
            <a:r>
              <a:rPr lang="en-US" dirty="0"/>
              <a:t>–  0)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+ </a:t>
            </a:r>
            <a:r>
              <a:rPr lang="en-US" dirty="0" smtClean="0"/>
              <a:t>(</a:t>
            </a:r>
            <a:r>
              <a:rPr lang="en-US" dirty="0"/>
              <a:t>0)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} </a:t>
            </a:r>
            <a:r>
              <a:rPr lang="en-US" dirty="0"/>
              <a:t>N </a:t>
            </a:r>
            <a:r>
              <a:rPr lang="en-US" dirty="0">
                <a:cs typeface="Times New Roman" pitchFamily="18" charset="0"/>
              </a:rPr>
              <a:t>· m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= { </a:t>
            </a:r>
            <a:r>
              <a:rPr lang="en-US" u="sng" dirty="0" smtClean="0">
                <a:solidFill>
                  <a:srgbClr val="0000FA"/>
                </a:solidFill>
                <a:cs typeface="Times New Roman" pitchFamily="18" charset="0"/>
              </a:rPr>
              <a:t>40</a:t>
            </a: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u="sng" dirty="0">
                <a:solidFill>
                  <a:srgbClr val="0000FA"/>
                </a:solidFill>
              </a:rPr>
              <a:t>–</a:t>
            </a:r>
            <a:r>
              <a:rPr lang="en-US" u="sng" dirty="0">
                <a:solidFill>
                  <a:srgbClr val="0000FA"/>
                </a:solidFill>
                <a:cs typeface="Times New Roman" pitchFamily="18" charset="0"/>
              </a:rPr>
              <a:t> 8</a:t>
            </a:r>
            <a:r>
              <a:rPr lang="en-US" dirty="0" smtClean="0">
                <a:solidFill>
                  <a:srgbClr val="0000FA"/>
                </a:solidFill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>
                <a:solidFill>
                  <a:schemeClr val="folHlink"/>
                </a:solidFill>
              </a:rPr>
              <a:t> </a:t>
            </a:r>
            <a:r>
              <a:rPr lang="en-US" dirty="0">
                <a:cs typeface="Times New Roman" pitchFamily="18" charset="0"/>
              </a:rPr>
              <a:t>} </a:t>
            </a:r>
            <a:r>
              <a:rPr lang="en-US" u="sng" dirty="0">
                <a:solidFill>
                  <a:srgbClr val="0000FA"/>
                </a:solidFill>
                <a:cs typeface="Times New Roman" pitchFamily="18" charset="0"/>
              </a:rPr>
              <a:t>N · m</a:t>
            </a:r>
          </a:p>
        </p:txBody>
      </p:sp>
      <p:sp>
        <p:nvSpPr>
          <p:cNvPr id="18451" name="Text Box 3"/>
          <p:cNvSpPr txBox="1">
            <a:spLocks noChangeArrowheads="1"/>
          </p:cNvSpPr>
          <p:nvPr/>
        </p:nvSpPr>
        <p:spPr bwMode="auto">
          <a:xfrm>
            <a:off x="457200" y="1081402"/>
            <a:ext cx="784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AB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= { (0.3 – 0.2 )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cs typeface="Times New Roman" pitchFamily="18" charset="0"/>
              </a:rPr>
              <a:t>+ (0.8 </a:t>
            </a:r>
            <a:r>
              <a:rPr lang="en-US" dirty="0"/>
              <a:t>–</a:t>
            </a:r>
            <a:r>
              <a:rPr lang="en-US" dirty="0">
                <a:cs typeface="Times New Roman" pitchFamily="18" charset="0"/>
              </a:rPr>
              <a:t> 0.3)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+ (0 – 0) </a:t>
            </a:r>
            <a:r>
              <a:rPr lang="en-US" b="1" i="1" dirty="0">
                <a:solidFill>
                  <a:srgbClr val="FF0000"/>
                </a:solidFill>
              </a:rPr>
              <a:t>k </a:t>
            </a:r>
            <a:r>
              <a:rPr lang="en-US" dirty="0"/>
              <a:t>} m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= { 0.1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+ </a:t>
            </a:r>
            <a:r>
              <a:rPr lang="en-US" dirty="0"/>
              <a:t> 0.5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b="1" i="1" dirty="0">
                <a:solidFill>
                  <a:schemeClr val="folHlink"/>
                </a:solidFill>
              </a:rPr>
              <a:t> </a:t>
            </a:r>
            <a:r>
              <a:rPr lang="en-US" dirty="0"/>
              <a:t>} m</a:t>
            </a:r>
          </a:p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  </a:t>
            </a:r>
            <a:r>
              <a:rPr lang="en-US" dirty="0" smtClean="0"/>
              <a:t>= {80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} N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33400" y="4267200"/>
            <a:ext cx="6172200" cy="1219200"/>
            <a:chOff x="336" y="2688"/>
            <a:chExt cx="3888" cy="768"/>
          </a:xfrm>
        </p:grpSpPr>
        <p:sp>
          <p:nvSpPr>
            <p:cNvPr id="18440" name="Rectangle 20"/>
            <p:cNvSpPr>
              <a:spLocks noChangeArrowheads="1"/>
            </p:cNvSpPr>
            <p:nvPr/>
          </p:nvSpPr>
          <p:spPr bwMode="auto">
            <a:xfrm>
              <a:off x="1963" y="2749"/>
              <a:ext cx="20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 dirty="0">
                  <a:solidFill>
                    <a:srgbClr val="FFFF00"/>
                  </a:solidFill>
                </a:rPr>
                <a:t>   </a:t>
              </a:r>
              <a:r>
                <a:rPr lang="en-US" sz="2500" b="1" i="1" dirty="0" err="1">
                  <a:solidFill>
                    <a:srgbClr val="FF0000"/>
                  </a:solidFill>
                </a:rPr>
                <a:t>i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441" name="Text Box 10"/>
            <p:cNvSpPr txBox="1">
              <a:spLocks noChangeArrowheads="1"/>
            </p:cNvSpPr>
            <p:nvPr/>
          </p:nvSpPr>
          <p:spPr bwMode="auto">
            <a:xfrm>
              <a:off x="1579" y="294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sp>
          <p:nvSpPr>
            <p:cNvPr id="18442" name="Text Box 4"/>
            <p:cNvSpPr txBox="1">
              <a:spLocks noChangeArrowheads="1"/>
            </p:cNvSpPr>
            <p:nvPr/>
          </p:nvSpPr>
          <p:spPr bwMode="auto">
            <a:xfrm>
              <a:off x="336" y="2928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i="1" dirty="0">
                  <a:solidFill>
                    <a:srgbClr val="FF0000"/>
                  </a:solidFill>
                </a:rPr>
                <a:t>M</a:t>
              </a:r>
              <a:r>
                <a:rPr lang="en-US" b="1" i="1" dirty="0">
                  <a:solidFill>
                    <a:srgbClr val="FFFF00"/>
                  </a:solidFill>
                </a:rPr>
                <a:t>   </a:t>
              </a:r>
              <a:r>
                <a:rPr lang="en-US" i="1" dirty="0"/>
                <a:t>=</a:t>
              </a:r>
              <a:r>
                <a:rPr lang="en-US" b="1" i="1" dirty="0">
                  <a:solidFill>
                    <a:srgbClr val="FFFF00"/>
                  </a:solidFill>
                </a:rPr>
                <a:t> </a:t>
              </a:r>
              <a:r>
                <a:rPr lang="en-US" dirty="0">
                  <a:solidFill>
                    <a:srgbClr val="FFFF00"/>
                  </a:solidFill>
                  <a:sym typeface="Symbol" pitchFamily="18" charset="2"/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b="1" i="1" baseline="-25000" dirty="0" err="1">
                  <a:solidFill>
                    <a:srgbClr val="FF0000"/>
                  </a:solidFill>
                  <a:sym typeface="Symbol" pitchFamily="18" charset="2"/>
                </a:rPr>
                <a:t>AB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ym typeface="Symbol" pitchFamily="18" charset="2"/>
                </a:rPr>
                <a:t>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 F</a:t>
              </a:r>
            </a:p>
          </p:txBody>
        </p:sp>
        <p:sp>
          <p:nvSpPr>
            <p:cNvPr id="18443" name="Text Box 12"/>
            <p:cNvSpPr txBox="1">
              <a:spLocks noChangeArrowheads="1"/>
            </p:cNvSpPr>
            <p:nvPr/>
          </p:nvSpPr>
          <p:spPr bwMode="auto">
            <a:xfrm>
              <a:off x="3547" y="2941"/>
              <a:ext cx="5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N </a:t>
              </a:r>
              <a:r>
                <a:rPr lang="en-US">
                  <a:cs typeface="Times New Roman" pitchFamily="18" charset="0"/>
                </a:rPr>
                <a:t>·</a:t>
              </a:r>
              <a:r>
                <a:rPr lang="en-US"/>
                <a:t> m</a:t>
              </a:r>
            </a:p>
          </p:txBody>
        </p:sp>
        <p:sp>
          <p:nvSpPr>
            <p:cNvPr id="18444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304" y="2688"/>
              <a:ext cx="192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Rectangle 21"/>
            <p:cNvSpPr>
              <a:spLocks noChangeArrowheads="1"/>
            </p:cNvSpPr>
            <p:nvPr/>
          </p:nvSpPr>
          <p:spPr bwMode="auto">
            <a:xfrm>
              <a:off x="2711" y="2749"/>
              <a:ext cx="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 dirty="0">
                  <a:solidFill>
                    <a:srgbClr val="FF0000"/>
                  </a:solidFill>
                </a:rPr>
                <a:t>j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446" name="Rectangle 22"/>
            <p:cNvSpPr>
              <a:spLocks noChangeArrowheads="1"/>
            </p:cNvSpPr>
            <p:nvPr/>
          </p:nvSpPr>
          <p:spPr bwMode="auto">
            <a:xfrm>
              <a:off x="3115" y="2749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 dirty="0">
                  <a:solidFill>
                    <a:srgbClr val="FF0000"/>
                  </a:solidFill>
                </a:rPr>
                <a:t>k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447" name="Rectangle 23"/>
            <p:cNvSpPr>
              <a:spLocks noChangeArrowheads="1"/>
            </p:cNvSpPr>
            <p:nvPr/>
          </p:nvSpPr>
          <p:spPr bwMode="auto">
            <a:xfrm>
              <a:off x="2016" y="2976"/>
              <a:ext cx="12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0.1       0.5     0</a:t>
              </a:r>
              <a:endParaRPr lang="en-US" dirty="0"/>
            </a:p>
          </p:txBody>
        </p:sp>
        <p:sp>
          <p:nvSpPr>
            <p:cNvPr id="18448" name="Rectangle 24"/>
            <p:cNvSpPr>
              <a:spLocks noChangeArrowheads="1"/>
            </p:cNvSpPr>
            <p:nvPr/>
          </p:nvSpPr>
          <p:spPr bwMode="auto">
            <a:xfrm>
              <a:off x="2016" y="3206"/>
              <a:ext cx="1262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0          0      </a:t>
              </a:r>
              <a:r>
                <a:rPr lang="en-US" sz="2500" dirty="0" smtClean="0"/>
                <a:t>80</a:t>
              </a:r>
              <a:endParaRPr lang="en-US" dirty="0"/>
            </a:p>
          </p:txBody>
        </p:sp>
        <p:sp>
          <p:nvSpPr>
            <p:cNvPr id="18449" name="Line 25"/>
            <p:cNvSpPr>
              <a:spLocks noChangeShapeType="1"/>
            </p:cNvSpPr>
            <p:nvPr/>
          </p:nvSpPr>
          <p:spPr bwMode="auto">
            <a:xfrm>
              <a:off x="1904" y="2760"/>
              <a:ext cx="0" cy="6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26"/>
            <p:cNvSpPr>
              <a:spLocks noChangeShapeType="1"/>
            </p:cNvSpPr>
            <p:nvPr/>
          </p:nvSpPr>
          <p:spPr bwMode="auto">
            <a:xfrm>
              <a:off x="3360" y="2784"/>
              <a:ext cx="0" cy="6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 II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713" y="1620043"/>
            <a:ext cx="4124898" cy="2621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84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33400" y="1060172"/>
            <a:ext cx="8001000" cy="2163763"/>
            <a:chOff x="336" y="576"/>
            <a:chExt cx="5040" cy="1363"/>
          </a:xfrm>
        </p:grpSpPr>
        <p:sp>
          <p:nvSpPr>
            <p:cNvPr id="19465" name="Text Box 3"/>
            <p:cNvSpPr txBox="1">
              <a:spLocks noChangeArrowheads="1"/>
            </p:cNvSpPr>
            <p:nvPr/>
          </p:nvSpPr>
          <p:spPr bwMode="auto">
            <a:xfrm>
              <a:off x="336" y="576"/>
              <a:ext cx="5040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0988" indent="-280988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1. A </a:t>
              </a:r>
              <a:r>
                <a:rPr lang="en-US" dirty="0">
                  <a:solidFill>
                    <a:srgbClr val="0000FA"/>
                  </a:solidFill>
                </a:rPr>
                <a:t>couple</a:t>
              </a:r>
              <a:r>
                <a:rPr lang="en-US" dirty="0"/>
                <a:t> is applied to the beam as shown.  Its moment equals _____ </a:t>
              </a:r>
              <a:r>
                <a:rPr lang="en-US" dirty="0" err="1"/>
                <a:t>N</a:t>
              </a:r>
              <a:r>
                <a:rPr lang="en-US" dirty="0" err="1">
                  <a:cs typeface="Times New Roman" pitchFamily="18" charset="0"/>
                </a:rPr>
                <a:t>·m</a:t>
              </a:r>
              <a:r>
                <a:rPr lang="en-US" dirty="0">
                  <a:cs typeface="Times New Roman" pitchFamily="18" charset="0"/>
                </a:rPr>
                <a:t>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	A) 50		B) 60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	C) 80		D) 100</a:t>
              </a:r>
            </a:p>
          </p:txBody>
        </p:sp>
        <p:sp>
          <p:nvSpPr>
            <p:cNvPr id="19466" name="Line 9"/>
            <p:cNvSpPr>
              <a:spLocks noChangeShapeType="1"/>
            </p:cNvSpPr>
            <p:nvPr/>
          </p:nvSpPr>
          <p:spPr bwMode="auto">
            <a:xfrm>
              <a:off x="3504" y="12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7" name="Line 10"/>
            <p:cNvSpPr>
              <a:spLocks noChangeShapeType="1"/>
            </p:cNvSpPr>
            <p:nvPr/>
          </p:nvSpPr>
          <p:spPr bwMode="auto">
            <a:xfrm flipH="1">
              <a:off x="3408" y="120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8" name="Line 11"/>
            <p:cNvSpPr>
              <a:spLocks noChangeShapeType="1"/>
            </p:cNvSpPr>
            <p:nvPr/>
          </p:nvSpPr>
          <p:spPr bwMode="auto">
            <a:xfrm flipH="1">
              <a:off x="3408" y="1296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9" name="Line 12"/>
            <p:cNvSpPr>
              <a:spLocks noChangeShapeType="1"/>
            </p:cNvSpPr>
            <p:nvPr/>
          </p:nvSpPr>
          <p:spPr bwMode="auto">
            <a:xfrm flipH="1">
              <a:off x="3408" y="144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0" name="Line 13"/>
            <p:cNvSpPr>
              <a:spLocks noChangeShapeType="1"/>
            </p:cNvSpPr>
            <p:nvPr/>
          </p:nvSpPr>
          <p:spPr bwMode="auto">
            <a:xfrm>
              <a:off x="3504" y="129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1" name="Line 14"/>
            <p:cNvSpPr>
              <a:spLocks noChangeShapeType="1"/>
            </p:cNvSpPr>
            <p:nvPr/>
          </p:nvSpPr>
          <p:spPr bwMode="auto">
            <a:xfrm>
              <a:off x="3552" y="912"/>
              <a:ext cx="384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2" name="Line 15"/>
            <p:cNvSpPr>
              <a:spLocks noChangeShapeType="1"/>
            </p:cNvSpPr>
            <p:nvPr/>
          </p:nvSpPr>
          <p:spPr bwMode="auto">
            <a:xfrm flipH="1" flipV="1">
              <a:off x="4656" y="1296"/>
              <a:ext cx="432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3" name="Line 16"/>
            <p:cNvSpPr>
              <a:spLocks noChangeShapeType="1"/>
            </p:cNvSpPr>
            <p:nvPr/>
          </p:nvSpPr>
          <p:spPr bwMode="auto">
            <a:xfrm>
              <a:off x="4800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4" name="Line 17"/>
            <p:cNvSpPr>
              <a:spLocks noChangeShapeType="1"/>
            </p:cNvSpPr>
            <p:nvPr/>
          </p:nvSpPr>
          <p:spPr bwMode="auto">
            <a:xfrm>
              <a:off x="4800" y="16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5" name="Text Box 18"/>
            <p:cNvSpPr txBox="1">
              <a:spLocks noChangeArrowheads="1"/>
            </p:cNvSpPr>
            <p:nvPr/>
          </p:nvSpPr>
          <p:spPr bwMode="auto">
            <a:xfrm>
              <a:off x="4608" y="143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3</a:t>
              </a:r>
            </a:p>
          </p:txBody>
        </p:sp>
        <p:sp>
          <p:nvSpPr>
            <p:cNvPr id="19476" name="Text Box 19"/>
            <p:cNvSpPr txBox="1">
              <a:spLocks noChangeArrowheads="1"/>
            </p:cNvSpPr>
            <p:nvPr/>
          </p:nvSpPr>
          <p:spPr bwMode="auto">
            <a:xfrm>
              <a:off x="4790" y="1689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4</a:t>
              </a:r>
            </a:p>
          </p:txBody>
        </p:sp>
        <p:sp>
          <p:nvSpPr>
            <p:cNvPr id="19477" name="Text Box 20"/>
            <p:cNvSpPr txBox="1">
              <a:spLocks noChangeArrowheads="1"/>
            </p:cNvSpPr>
            <p:nvPr/>
          </p:nvSpPr>
          <p:spPr bwMode="auto">
            <a:xfrm>
              <a:off x="4886" y="1305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5</a:t>
              </a:r>
            </a:p>
          </p:txBody>
        </p:sp>
        <p:sp>
          <p:nvSpPr>
            <p:cNvPr id="19478" name="Line 21"/>
            <p:cNvSpPr>
              <a:spLocks noChangeShapeType="1"/>
            </p:cNvSpPr>
            <p:nvPr/>
          </p:nvSpPr>
          <p:spPr bwMode="auto">
            <a:xfrm>
              <a:off x="3984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9" name="Line 22"/>
            <p:cNvSpPr>
              <a:spLocks noChangeShapeType="1"/>
            </p:cNvSpPr>
            <p:nvPr/>
          </p:nvSpPr>
          <p:spPr bwMode="auto">
            <a:xfrm flipH="1">
              <a:off x="3504" y="13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0" name="Text Box 23"/>
            <p:cNvSpPr txBox="1">
              <a:spLocks noChangeArrowheads="1"/>
            </p:cNvSpPr>
            <p:nvPr/>
          </p:nvSpPr>
          <p:spPr bwMode="auto">
            <a:xfrm>
              <a:off x="3616" y="1296"/>
              <a:ext cx="3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1m</a:t>
              </a:r>
            </a:p>
          </p:txBody>
        </p:sp>
        <p:sp>
          <p:nvSpPr>
            <p:cNvPr id="19481" name="Line 24"/>
            <p:cNvSpPr>
              <a:spLocks noChangeShapeType="1"/>
            </p:cNvSpPr>
            <p:nvPr/>
          </p:nvSpPr>
          <p:spPr bwMode="auto">
            <a:xfrm>
              <a:off x="3888" y="13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2" name="Line 25"/>
            <p:cNvSpPr>
              <a:spLocks noChangeShapeType="1"/>
            </p:cNvSpPr>
            <p:nvPr/>
          </p:nvSpPr>
          <p:spPr bwMode="auto">
            <a:xfrm>
              <a:off x="4656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3" name="Line 26"/>
            <p:cNvSpPr>
              <a:spLocks noChangeShapeType="1"/>
            </p:cNvSpPr>
            <p:nvPr/>
          </p:nvSpPr>
          <p:spPr bwMode="auto">
            <a:xfrm flipH="1">
              <a:off x="3984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4" name="Line 27"/>
            <p:cNvSpPr>
              <a:spLocks noChangeShapeType="1"/>
            </p:cNvSpPr>
            <p:nvPr/>
          </p:nvSpPr>
          <p:spPr bwMode="auto">
            <a:xfrm>
              <a:off x="4464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5" name="Text Box 28"/>
            <p:cNvSpPr txBox="1">
              <a:spLocks noChangeArrowheads="1"/>
            </p:cNvSpPr>
            <p:nvPr/>
          </p:nvSpPr>
          <p:spPr bwMode="auto">
            <a:xfrm>
              <a:off x="4176" y="1296"/>
              <a:ext cx="3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2m</a:t>
              </a:r>
            </a:p>
          </p:txBody>
        </p:sp>
        <p:sp>
          <p:nvSpPr>
            <p:cNvPr id="19486" name="Text Box 29"/>
            <p:cNvSpPr txBox="1">
              <a:spLocks noChangeArrowheads="1"/>
            </p:cNvSpPr>
            <p:nvPr/>
          </p:nvSpPr>
          <p:spPr bwMode="auto">
            <a:xfrm>
              <a:off x="3782" y="969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50 N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33400" y="3505201"/>
            <a:ext cx="7680325" cy="2492376"/>
            <a:chOff x="336" y="2208"/>
            <a:chExt cx="4838" cy="1570"/>
          </a:xfrm>
        </p:grpSpPr>
        <p:sp>
          <p:nvSpPr>
            <p:cNvPr id="19463" name="Text Box 4"/>
            <p:cNvSpPr txBox="1">
              <a:spLocks noChangeArrowheads="1"/>
            </p:cNvSpPr>
            <p:nvPr/>
          </p:nvSpPr>
          <p:spPr bwMode="auto">
            <a:xfrm>
              <a:off x="336" y="2208"/>
              <a:ext cx="2880" cy="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6075" indent="-3460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2. You can determine the couple moment as </a:t>
              </a:r>
              <a:r>
                <a:rPr lang="en-US" b="1" i="1" dirty="0">
                  <a:solidFill>
                    <a:srgbClr val="FF0000"/>
                  </a:solidFill>
                </a:rPr>
                <a:t>M</a:t>
              </a:r>
              <a:r>
                <a:rPr lang="en-US" b="1" i="1" dirty="0">
                  <a:solidFill>
                    <a:srgbClr val="FFFF00"/>
                  </a:solidFill>
                </a:rPr>
                <a:t> </a:t>
              </a:r>
              <a:r>
                <a:rPr lang="en-US" b="1" i="1" dirty="0"/>
                <a:t>=</a:t>
              </a:r>
              <a:r>
                <a:rPr lang="en-US" b="1" i="1" dirty="0">
                  <a:solidFill>
                    <a:srgbClr val="FFFF00"/>
                  </a:solidFill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</a:rPr>
                <a:t>r </a:t>
              </a:r>
              <a:r>
                <a:rPr lang="en-US" dirty="0">
                  <a:sym typeface="Symbol" pitchFamily="18" charset="2"/>
                </a:rPr>
                <a:t>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 F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ym typeface="Symbol" pitchFamily="18" charset="2"/>
                </a:rPr>
                <a:t>	If 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F</a:t>
              </a:r>
              <a:r>
                <a:rPr lang="en-US" dirty="0">
                  <a:sym typeface="Symbol" pitchFamily="18" charset="2"/>
                </a:rPr>
                <a:t> = { -20 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k</a:t>
              </a:r>
              <a:r>
                <a:rPr lang="en-US" dirty="0">
                  <a:sym typeface="Symbol" pitchFamily="18" charset="2"/>
                </a:rPr>
                <a:t>} </a:t>
              </a:r>
              <a:r>
                <a:rPr lang="en-US" dirty="0" err="1">
                  <a:sym typeface="Symbol" pitchFamily="18" charset="2"/>
                </a:rPr>
                <a:t>lb</a:t>
              </a:r>
              <a:r>
                <a:rPr lang="en-US" dirty="0">
                  <a:sym typeface="Symbol" pitchFamily="18" charset="2"/>
                </a:rPr>
                <a:t>, then</a:t>
              </a:r>
              <a:r>
                <a:rPr lang="en-US" b="1" i="1" dirty="0">
                  <a:solidFill>
                    <a:schemeClr val="folHlink"/>
                  </a:solidFill>
                  <a:sym typeface="Symbol" pitchFamily="18" charset="2"/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dirty="0">
                  <a:sym typeface="Symbol" pitchFamily="18" charset="2"/>
                </a:rPr>
                <a:t> is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ym typeface="Symbol" pitchFamily="18" charset="2"/>
                </a:rPr>
                <a:t>	A)</a:t>
              </a:r>
              <a:r>
                <a:rPr lang="en-US" dirty="0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b="1" i="1" baseline="-25000" dirty="0" err="1">
                  <a:solidFill>
                    <a:srgbClr val="FF0000"/>
                  </a:solidFill>
                  <a:sym typeface="Symbol" pitchFamily="18" charset="2"/>
                </a:rPr>
                <a:t>BC</a:t>
              </a:r>
              <a:r>
                <a:rPr lang="en-US" dirty="0">
                  <a:sym typeface="Symbol" pitchFamily="18" charset="2"/>
                </a:rPr>
                <a:t>		B) </a:t>
              </a:r>
              <a:r>
                <a:rPr lang="en-US" b="1" i="1" dirty="0" err="1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b="1" i="1" baseline="-25000" dirty="0" err="1">
                  <a:solidFill>
                    <a:srgbClr val="FF0000"/>
                  </a:solidFill>
                  <a:sym typeface="Symbol" pitchFamily="18" charset="2"/>
                </a:rPr>
                <a:t>AB</a:t>
              </a:r>
              <a:endParaRPr lang="en-US" b="1" i="1" baseline="-25000" dirty="0">
                <a:solidFill>
                  <a:srgbClr val="FF0000"/>
                </a:solidFill>
                <a:sym typeface="Symbol" pitchFamily="18" charset="2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  <a:sym typeface="Symbol" pitchFamily="18" charset="2"/>
                </a:rPr>
                <a:t>	C) </a:t>
              </a:r>
              <a:r>
                <a:rPr lang="en-US" b="1" i="1" dirty="0" err="1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b="1" i="1" baseline="-25000" dirty="0" err="1">
                  <a:solidFill>
                    <a:srgbClr val="FF0000"/>
                  </a:solidFill>
                  <a:sym typeface="Symbol" pitchFamily="18" charset="2"/>
                </a:rPr>
                <a:t>CB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		D) </a:t>
              </a:r>
              <a:r>
                <a:rPr lang="en-US" b="1" i="1" dirty="0" err="1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b="1" i="1" baseline="-25000" dirty="0" err="1">
                  <a:solidFill>
                    <a:srgbClr val="FF0000"/>
                  </a:solidFill>
                  <a:sym typeface="Symbol" pitchFamily="18" charset="2"/>
                </a:rPr>
                <a:t>BA</a:t>
              </a:r>
              <a:endParaRPr lang="en-US" b="1" i="1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pic>
          <p:nvPicPr>
            <p:cNvPr id="19464" name="Picture 32" descr="CH 4 Attention Quiz Wrench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304"/>
              <a:ext cx="2150" cy="1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ATTENTION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8704" y="2238901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4800" y="1180864"/>
            <a:ext cx="88392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dirty="0"/>
              <a:t>1. In statics, a couple is defined as __________ separated by a perpendicular distance.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/>
              <a:t>	A) two forces in the same direction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/>
              <a:t>	B) two forces of equal magnitude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/>
              <a:t>   C) two forces of equal magnitude acting in the same direction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/>
              <a:t>	D) two forces of equal magnitude acting in opposite directions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81000" y="4166184"/>
            <a:ext cx="7467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 The moment of a couple is called a _________ vector.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A) Free	           </a:t>
            </a:r>
            <a:r>
              <a:rPr lang="en-US" dirty="0" smtClean="0"/>
              <a:t> B</a:t>
            </a:r>
            <a:r>
              <a:rPr lang="en-US" dirty="0"/>
              <a:t>) </a:t>
            </a:r>
            <a:r>
              <a:rPr lang="en-US" dirty="0" smtClean="0"/>
              <a:t>Spinning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C) </a:t>
            </a:r>
            <a:r>
              <a:rPr lang="en-US" dirty="0" smtClean="0"/>
              <a:t>Fixed		D</a:t>
            </a:r>
            <a:r>
              <a:rPr lang="en-US" dirty="0"/>
              <a:t>) Sliding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READING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utoUpdateAnimBg="0"/>
      <p:bldP spid="10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33400" y="1066800"/>
            <a:ext cx="8382000" cy="4781550"/>
            <a:chOff x="336" y="672"/>
            <a:chExt cx="5280" cy="3012"/>
          </a:xfrm>
        </p:grpSpPr>
        <p:pic>
          <p:nvPicPr>
            <p:cNvPr id="6150" name="Picture 10" descr="CH 4 Valv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672"/>
              <a:ext cx="1993" cy="2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1" name="Text Box 3"/>
            <p:cNvSpPr txBox="1">
              <a:spLocks noChangeArrowheads="1"/>
            </p:cNvSpPr>
            <p:nvPr/>
          </p:nvSpPr>
          <p:spPr bwMode="auto">
            <a:xfrm>
              <a:off x="336" y="2928"/>
              <a:ext cx="528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 torque or moment of 12 </a:t>
              </a:r>
              <a:r>
                <a:rPr lang="en-US" dirty="0" err="1" smtClean="0"/>
                <a:t>N</a:t>
              </a:r>
              <a:r>
                <a:rPr lang="en-US" dirty="0" err="1" smtClean="0">
                  <a:cs typeface="Times New Roman" pitchFamily="18" charset="0"/>
                </a:rPr>
                <a:t>·m</a:t>
              </a:r>
              <a:r>
                <a:rPr lang="en-US" dirty="0" smtClean="0">
                  <a:cs typeface="Times New Roman" pitchFamily="18" charset="0"/>
                </a:rPr>
                <a:t> </a:t>
              </a:r>
              <a:r>
                <a:rPr lang="en-US" dirty="0">
                  <a:cs typeface="Times New Roman" pitchFamily="18" charset="0"/>
                </a:rPr>
                <a:t>is required to rotate the wheel. Why does one of the two grips of the wheel above require less force to rotate the wheel?</a:t>
              </a:r>
              <a:endParaRPr lang="en-US" dirty="0"/>
            </a:p>
          </p:txBody>
        </p:sp>
        <p:pic>
          <p:nvPicPr>
            <p:cNvPr id="6152" name="Picture 12" descr="CH 4 Valv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672"/>
              <a:ext cx="1993" cy="2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APPLICATIONS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219200" y="5410200"/>
            <a:ext cx="670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Would older vehicles without power steering </a:t>
            </a:r>
            <a:r>
              <a:rPr lang="en-US" dirty="0" smtClean="0"/>
              <a:t>have needed </a:t>
            </a:r>
            <a:r>
              <a:rPr lang="en-US" dirty="0" smtClean="0"/>
              <a:t>larger </a:t>
            </a:r>
            <a:r>
              <a:rPr lang="en-US" dirty="0"/>
              <a:t>or smaller steering wheels?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219200" y="1295400"/>
            <a:ext cx="7239000" cy="4030663"/>
            <a:chOff x="768" y="816"/>
            <a:chExt cx="4560" cy="2539"/>
          </a:xfrm>
        </p:grpSpPr>
        <p:sp>
          <p:nvSpPr>
            <p:cNvPr id="7175" name="Text Box 3"/>
            <p:cNvSpPr txBox="1">
              <a:spLocks noChangeArrowheads="1"/>
            </p:cNvSpPr>
            <p:nvPr/>
          </p:nvSpPr>
          <p:spPr bwMode="auto">
            <a:xfrm>
              <a:off x="768" y="2832"/>
              <a:ext cx="456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When you grip a vehicle’s steering wheel with both </a:t>
              </a:r>
              <a:r>
                <a:rPr lang="en-US" dirty="0" smtClean="0"/>
                <a:t>hands and turn, </a:t>
              </a:r>
              <a:r>
                <a:rPr lang="en-US" dirty="0"/>
                <a:t>a couple moment is applied to the wheel.  </a:t>
              </a:r>
            </a:p>
          </p:txBody>
        </p:sp>
        <p:pic>
          <p:nvPicPr>
            <p:cNvPr id="7176" name="Picture 11" descr="CH 4 Steer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2546" cy="1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85800" y="3581400"/>
            <a:ext cx="7543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The moment of a couple is defined as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M</a:t>
            </a:r>
            <a:r>
              <a:rPr lang="en-US" baseline="-25000" dirty="0"/>
              <a:t>O</a:t>
            </a:r>
            <a:r>
              <a:rPr lang="en-US" dirty="0"/>
              <a:t> =  F </a:t>
            </a:r>
            <a:r>
              <a:rPr lang="en-US" dirty="0">
                <a:cs typeface="Times New Roman" pitchFamily="18" charset="0"/>
              </a:rPr>
              <a:t> d  (using a scalar analysis) or as </a:t>
            </a:r>
          </a:p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M</a:t>
            </a:r>
            <a:r>
              <a:rPr lang="en-US" b="1" i="1" baseline="-25000" dirty="0">
                <a:solidFill>
                  <a:srgbClr val="FF0000"/>
                </a:solidFill>
                <a:cs typeface="Times New Roman" pitchFamily="18" charset="0"/>
              </a:rPr>
              <a:t>O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dirty="0">
                <a:cs typeface="Times New Roman" pitchFamily="18" charset="0"/>
              </a:rPr>
              <a:t>=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r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</a:rPr>
              <a:t> F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(using a vector analysis).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Here 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dirty="0"/>
              <a:t> is any position vector from the line of action of 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FA"/>
                </a:solidFill>
              </a:rPr>
              <a:t>to the line of action of 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199" y="1066800"/>
            <a:ext cx="8229601" cy="2316163"/>
            <a:chOff x="457199" y="1066800"/>
            <a:chExt cx="8229601" cy="2316163"/>
          </a:xfrm>
        </p:grpSpPr>
        <p:grpSp>
          <p:nvGrpSpPr>
            <p:cNvPr id="2" name="Group 15"/>
            <p:cNvGrpSpPr>
              <a:grpSpLocks/>
            </p:cNvGrpSpPr>
            <p:nvPr/>
          </p:nvGrpSpPr>
          <p:grpSpPr bwMode="auto">
            <a:xfrm>
              <a:off x="2835275" y="1066800"/>
              <a:ext cx="5851525" cy="2316163"/>
              <a:chOff x="1786" y="672"/>
              <a:chExt cx="3686" cy="1459"/>
            </a:xfrm>
          </p:grpSpPr>
          <p:sp>
            <p:nvSpPr>
              <p:cNvPr id="8199" name="Text Box 4"/>
              <p:cNvSpPr txBox="1">
                <a:spLocks noChangeArrowheads="1"/>
              </p:cNvSpPr>
              <p:nvPr/>
            </p:nvSpPr>
            <p:spPr bwMode="auto">
              <a:xfrm>
                <a:off x="3024" y="672"/>
                <a:ext cx="2448" cy="1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A couple is defined as two parallel forces with the same magnitude but opposite in direction separated by a </a:t>
                </a:r>
                <a:r>
                  <a:rPr lang="en-US" dirty="0">
                    <a:solidFill>
                      <a:srgbClr val="0000FA"/>
                    </a:solidFill>
                  </a:rPr>
                  <a:t>perpendicular distance </a:t>
                </a:r>
                <a:r>
                  <a:rPr lang="en-US" dirty="0" smtClean="0">
                    <a:solidFill>
                      <a:srgbClr val="0000FA"/>
                    </a:solidFill>
                  </a:rPr>
                  <a:t> “d.”</a:t>
                </a:r>
                <a:endParaRPr lang="en-US" dirty="0">
                  <a:solidFill>
                    <a:srgbClr val="0000FA"/>
                  </a:solidFill>
                </a:endParaRPr>
              </a:p>
            </p:txBody>
          </p:sp>
          <p:pic>
            <p:nvPicPr>
              <p:cNvPr id="8201" name="Picture 14" descr="CH 4 Moment Hand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31" t="5989" r="-1931" b="2366"/>
              <a:stretch/>
            </p:blipFill>
            <p:spPr bwMode="auto">
              <a:xfrm>
                <a:off x="1786" y="806"/>
                <a:ext cx="1067" cy="1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0" name="Picture 2" descr="C:\Users\chnam\Desktop\Hibbeler_13\Books\Images_13\CH04\04_026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108"/>
            <a:stretch/>
          </p:blipFill>
          <p:spPr bwMode="auto">
            <a:xfrm>
              <a:off x="457199" y="1162050"/>
              <a:ext cx="2244923" cy="1733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MOMENT  OF  A  COUPLE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52800" y="5067303"/>
            <a:ext cx="525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Moments due to couples can be added together using the same rules as adding any vectors.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96963" y="833940"/>
            <a:ext cx="7329488" cy="1828800"/>
            <a:chOff x="691" y="384"/>
            <a:chExt cx="4617" cy="1152"/>
          </a:xfrm>
        </p:grpSpPr>
        <p:sp>
          <p:nvSpPr>
            <p:cNvPr id="9226" name="Text Box 3"/>
            <p:cNvSpPr txBox="1">
              <a:spLocks noChangeArrowheads="1"/>
            </p:cNvSpPr>
            <p:nvPr/>
          </p:nvSpPr>
          <p:spPr bwMode="auto">
            <a:xfrm>
              <a:off x="1900" y="682"/>
              <a:ext cx="340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The net external effect of a couple is that the net force equals zero and the magnitude of the net moment equals F *d. </a:t>
              </a:r>
            </a:p>
          </p:txBody>
        </p:sp>
        <p:pic>
          <p:nvPicPr>
            <p:cNvPr id="9227" name="Picture 10" descr="CH 4 Moment Hand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7" r="-2157" b="4478"/>
            <a:stretch/>
          </p:blipFill>
          <p:spPr bwMode="auto">
            <a:xfrm>
              <a:off x="691" y="384"/>
              <a:ext cx="890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33400" y="2689522"/>
            <a:ext cx="7772400" cy="3740150"/>
            <a:chOff x="336" y="1628"/>
            <a:chExt cx="4896" cy="2356"/>
          </a:xfrm>
        </p:grpSpPr>
        <p:sp>
          <p:nvSpPr>
            <p:cNvPr id="9224" name="Text Box 5"/>
            <p:cNvSpPr txBox="1">
              <a:spLocks noChangeArrowheads="1"/>
            </p:cNvSpPr>
            <p:nvPr/>
          </p:nvSpPr>
          <p:spPr bwMode="auto">
            <a:xfrm>
              <a:off x="2112" y="1628"/>
              <a:ext cx="312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Since the moment of a couple depends only on the distance between the forces, the moment of a couple is a </a:t>
              </a:r>
              <a:r>
                <a:rPr lang="en-US" dirty="0">
                  <a:solidFill>
                    <a:srgbClr val="0000FA"/>
                  </a:solidFill>
                </a:rPr>
                <a:t>free vector</a:t>
              </a:r>
              <a:r>
                <a:rPr lang="en-US" dirty="0"/>
                <a:t>.  It can be moved anywhere on the body and have the same external effect on the body.</a:t>
              </a:r>
            </a:p>
          </p:txBody>
        </p:sp>
        <p:pic>
          <p:nvPicPr>
            <p:cNvPr id="9225" name="Picture 11" descr="CH 4 Resultant Mom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632"/>
              <a:ext cx="1651" cy="2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28650" y="211327"/>
            <a:ext cx="7886700" cy="762000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MOMENT OF A COUPLE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90600" y="4648200"/>
            <a:ext cx="7620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1) </a:t>
            </a:r>
            <a:r>
              <a:rPr lang="en-US" dirty="0" smtClean="0"/>
              <a:t> Add </a:t>
            </a:r>
            <a:r>
              <a:rPr lang="en-US" dirty="0"/>
              <a:t>the two couples to find the resultant couple.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smtClean="0"/>
              <a:t> Equate </a:t>
            </a:r>
            <a:r>
              <a:rPr lang="en-US" dirty="0"/>
              <a:t>the net moment to 1.5 </a:t>
            </a:r>
            <a:r>
              <a:rPr lang="en-US" dirty="0" err="1"/>
              <a:t>kN</a:t>
            </a:r>
            <a:r>
              <a:rPr lang="en-US" dirty="0" err="1">
                <a:sym typeface="Symbol"/>
              </a:rPr>
              <a:t></a:t>
            </a:r>
            <a:r>
              <a:rPr lang="en-US" dirty="0" err="1"/>
              <a:t>m</a:t>
            </a:r>
            <a:r>
              <a:rPr lang="en-US" dirty="0"/>
              <a:t> clockwise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find F.</a:t>
            </a:r>
            <a:endParaRPr lang="en-US" dirty="0"/>
          </a:p>
        </p:txBody>
      </p:sp>
      <p:sp>
        <p:nvSpPr>
          <p:cNvPr id="10247" name="Text Box 3"/>
          <p:cNvSpPr txBox="1">
            <a:spLocks noChangeArrowheads="1"/>
          </p:cNvSpPr>
          <p:nvPr/>
        </p:nvSpPr>
        <p:spPr bwMode="auto">
          <a:xfrm>
            <a:off x="4267200" y="1066800"/>
            <a:ext cx="4343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73138" indent="-9731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Given</a:t>
            </a:r>
            <a:r>
              <a:rPr lang="en-US" dirty="0">
                <a:solidFill>
                  <a:srgbClr val="990033"/>
                </a:solidFill>
              </a:rPr>
              <a:t>: </a:t>
            </a:r>
            <a:r>
              <a:rPr lang="en-US" dirty="0"/>
              <a:t>Two couples act on the beam with the geometry </a:t>
            </a:r>
            <a:r>
              <a:rPr lang="en-US" dirty="0" smtClean="0"/>
              <a:t>shown.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Find:  </a:t>
            </a:r>
            <a:r>
              <a:rPr lang="en-US" dirty="0">
                <a:solidFill>
                  <a:srgbClr val="990033"/>
                </a:solidFill>
              </a:rPr>
              <a:t> </a:t>
            </a:r>
            <a:r>
              <a:rPr lang="en-US" dirty="0"/>
              <a:t>The </a:t>
            </a:r>
            <a:r>
              <a:rPr lang="en-US" dirty="0" smtClean="0"/>
              <a:t>magnitude of F so that the resultant couple moment is 1.5 </a:t>
            </a:r>
            <a:r>
              <a:rPr lang="en-US" dirty="0" err="1" smtClean="0"/>
              <a:t>kN</a:t>
            </a:r>
            <a:r>
              <a:rPr lang="en-US" dirty="0" err="1" smtClean="0">
                <a:sym typeface="Symbol"/>
              </a:rPr>
              <a:t></a:t>
            </a:r>
            <a:r>
              <a:rPr lang="en-US" dirty="0" err="1" smtClean="0"/>
              <a:t>m</a:t>
            </a:r>
            <a:r>
              <a:rPr lang="en-US" dirty="0" smtClean="0"/>
              <a:t> clockwise.</a:t>
            </a:r>
            <a:endParaRPr lang="en-US" b="1" dirty="0"/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Plan:</a:t>
            </a:r>
          </a:p>
        </p:txBody>
      </p:sp>
      <p:pic>
        <p:nvPicPr>
          <p:cNvPr id="3074" name="Picture 2" descr="C:\Users\chnam\Desktop\Hibbeler_13\Books\Images_13\CH04\04_FP02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9344"/>
          <a:stretch/>
        </p:blipFill>
        <p:spPr bwMode="auto">
          <a:xfrm>
            <a:off x="635198" y="1271318"/>
            <a:ext cx="3491032" cy="24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EXAMPLE I :  SCALAR APPROACH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733800" y="12192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12" name="Picture 2" descr="C:\Users\chnam\Desktop\Hibbeler_13\Books\Images_13\CH04\04_FP02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9344"/>
          <a:stretch/>
        </p:blipFill>
        <p:spPr bwMode="auto">
          <a:xfrm>
            <a:off x="4967168" y="1234440"/>
            <a:ext cx="3491032" cy="24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14687" y="1234440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 dirty="0" smtClean="0">
                <a:solidFill>
                  <a:srgbClr val="990033"/>
                </a:solidFill>
              </a:rPr>
              <a:t>Solution:</a:t>
            </a:r>
            <a:endParaRPr lang="en-US" b="1" u="sng" dirty="0">
              <a:solidFill>
                <a:srgbClr val="990033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1981200"/>
            <a:ext cx="4724400" cy="2123658"/>
            <a:chOff x="609600" y="1981200"/>
            <a:chExt cx="4724400" cy="2123658"/>
          </a:xfrm>
        </p:grpSpPr>
        <p:sp>
          <p:nvSpPr>
            <p:cNvPr id="12298" name="Text Box 8"/>
            <p:cNvSpPr txBox="1">
              <a:spLocks noChangeArrowheads="1"/>
            </p:cNvSpPr>
            <p:nvPr/>
          </p:nvSpPr>
          <p:spPr bwMode="auto">
            <a:xfrm>
              <a:off x="609600" y="1981200"/>
              <a:ext cx="4724400" cy="2123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The net moment is equal to: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ym typeface="Symbol" pitchFamily="18" charset="2"/>
                </a:rPr>
                <a:t> + </a:t>
              </a:r>
              <a:r>
                <a:rPr lang="en-US" dirty="0" smtClean="0">
                  <a:sym typeface="Symbol" pitchFamily="18" charset="2"/>
                </a:rPr>
                <a:t> M </a:t>
              </a:r>
              <a:r>
                <a:rPr lang="en-US" dirty="0">
                  <a:sym typeface="Symbol" pitchFamily="18" charset="2"/>
                </a:rPr>
                <a:t>= </a:t>
              </a:r>
              <a:r>
                <a:rPr lang="en-US" dirty="0"/>
                <a:t>– </a:t>
              </a:r>
              <a:r>
                <a:rPr lang="en-US" dirty="0" smtClean="0">
                  <a:sym typeface="Symbol" pitchFamily="18" charset="2"/>
                </a:rPr>
                <a:t>F (0.9) + (</a:t>
              </a:r>
              <a:r>
                <a:rPr lang="en-US" dirty="0">
                  <a:sym typeface="Symbol" pitchFamily="18" charset="2"/>
                </a:rPr>
                <a:t>2</a:t>
              </a:r>
              <a:r>
                <a:rPr lang="en-US" dirty="0" smtClean="0">
                  <a:sym typeface="Symbol" pitchFamily="18" charset="2"/>
                </a:rPr>
                <a:t>) </a:t>
              </a:r>
              <a:r>
                <a:rPr lang="en-US" dirty="0" smtClean="0">
                  <a:cs typeface="Times New Roman" pitchFamily="18" charset="0"/>
                </a:rPr>
                <a:t>(0.3) </a:t>
              </a:r>
              <a:endParaRPr lang="en-US" dirty="0"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            </a:t>
              </a:r>
              <a:r>
                <a:rPr lang="en-US" dirty="0" smtClean="0">
                  <a:cs typeface="Times New Roman" pitchFamily="18" charset="0"/>
                </a:rPr>
                <a:t>= </a:t>
              </a:r>
              <a:r>
                <a:rPr lang="en-US" dirty="0"/>
                <a:t>– </a:t>
              </a:r>
              <a:r>
                <a:rPr lang="en-US" dirty="0" smtClean="0">
                  <a:cs typeface="Times New Roman" pitchFamily="18" charset="0"/>
                </a:rPr>
                <a:t>0.9 F </a:t>
              </a:r>
              <a:r>
                <a:rPr lang="en-US" dirty="0" smtClean="0"/>
                <a:t>+ </a:t>
              </a:r>
              <a:r>
                <a:rPr lang="en-US" dirty="0" smtClean="0">
                  <a:cs typeface="Times New Roman" pitchFamily="18" charset="0"/>
                </a:rPr>
                <a:t>0.6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 </a:t>
              </a:r>
              <a:r>
                <a:rPr lang="en-US" dirty="0" smtClean="0"/>
                <a:t>– 1.5 </a:t>
              </a:r>
              <a:r>
                <a:rPr lang="en-US" dirty="0" err="1" smtClean="0"/>
                <a:t>kN</a:t>
              </a:r>
              <a:r>
                <a:rPr lang="en-US" dirty="0" err="1" smtClean="0">
                  <a:sym typeface="Symbol"/>
                </a:rPr>
                <a:t></a:t>
              </a:r>
              <a:r>
                <a:rPr lang="en-US" dirty="0" err="1" smtClean="0"/>
                <a:t>m</a:t>
              </a:r>
              <a:r>
                <a:rPr lang="en-US" dirty="0" smtClean="0">
                  <a:cs typeface="Times New Roman" pitchFamily="18" charset="0"/>
                </a:rPr>
                <a:t>    = </a:t>
              </a:r>
              <a:r>
                <a:rPr lang="en-US" dirty="0" smtClean="0"/>
                <a:t>– </a:t>
              </a:r>
              <a:r>
                <a:rPr lang="en-US" dirty="0" smtClean="0">
                  <a:cs typeface="Times New Roman" pitchFamily="18" charset="0"/>
                </a:rPr>
                <a:t>0.9 F </a:t>
              </a:r>
              <a:r>
                <a:rPr lang="en-US" dirty="0" smtClean="0"/>
                <a:t>+ </a:t>
              </a:r>
              <a:r>
                <a:rPr lang="en-US" dirty="0" smtClean="0">
                  <a:cs typeface="Times New Roman" pitchFamily="18" charset="0"/>
                </a:rPr>
                <a:t>0.6 </a:t>
              </a:r>
              <a:endParaRPr lang="en-US" dirty="0">
                <a:solidFill>
                  <a:srgbClr val="00FFFF"/>
                </a:solidFill>
                <a:cs typeface="Times New Roman" pitchFamily="18" charset="0"/>
              </a:endParaRPr>
            </a:p>
          </p:txBody>
        </p:sp>
        <p:sp>
          <p:nvSpPr>
            <p:cNvPr id="5" name="Arc 4"/>
            <p:cNvSpPr/>
            <p:nvPr/>
          </p:nvSpPr>
          <p:spPr bwMode="auto">
            <a:xfrm>
              <a:off x="609600" y="2514600"/>
              <a:ext cx="914400" cy="533400"/>
            </a:xfrm>
            <a:prstGeom prst="arc">
              <a:avLst>
                <a:gd name="adj1" fmla="val 8942175"/>
                <a:gd name="adj2" fmla="val 1348700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41390" y="4495800"/>
            <a:ext cx="52271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Solving for the unknown force F, we get </a:t>
            </a:r>
          </a:p>
          <a:p>
            <a:r>
              <a:rPr lang="en-US" dirty="0" smtClean="0">
                <a:solidFill>
                  <a:srgbClr val="0000FA"/>
                </a:solidFill>
                <a:sym typeface="Symbol" pitchFamily="18" charset="2"/>
              </a:rPr>
              <a:t>  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F = 2.33 </a:t>
            </a:r>
            <a:r>
              <a:rPr lang="en-US" u="sng" dirty="0" err="1" smtClean="0">
                <a:solidFill>
                  <a:srgbClr val="0000FA"/>
                </a:solidFill>
                <a:sym typeface="Symbol" pitchFamily="18" charset="2"/>
              </a:rPr>
              <a:t>kN</a:t>
            </a:r>
            <a:endParaRPr lang="en-US" u="sng" dirty="0">
              <a:solidFill>
                <a:srgbClr val="0000F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I :  SCALAR  APPROACH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 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286000" y="3942520"/>
            <a:ext cx="6248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dirty="0"/>
              <a:t>1) Use  </a:t>
            </a:r>
            <a:r>
              <a:rPr lang="en-US" b="1" i="1" dirty="0">
                <a:solidFill>
                  <a:srgbClr val="FF0000"/>
                </a:solidFill>
              </a:rPr>
              <a:t>M </a:t>
            </a:r>
            <a:r>
              <a:rPr lang="en-US" dirty="0"/>
              <a:t>=</a:t>
            </a:r>
            <a:r>
              <a:rPr lang="en-US" b="1" i="1" dirty="0">
                <a:solidFill>
                  <a:srgbClr val="FF0000"/>
                </a:solidFill>
              </a:rPr>
              <a:t> r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F  </a:t>
            </a:r>
            <a:r>
              <a:rPr lang="en-US" dirty="0">
                <a:sym typeface="Symbol" pitchFamily="18" charset="2"/>
              </a:rPr>
              <a:t>to find the couple moment.</a:t>
            </a:r>
            <a:endParaRPr lang="en-US" dirty="0">
              <a:solidFill>
                <a:srgbClr val="FFFF00"/>
              </a:solidFill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dirty="0">
                <a:sym typeface="Symbol" pitchFamily="18" charset="2"/>
              </a:rPr>
              <a:t>2) Set 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</a:t>
            </a:r>
            <a:r>
              <a:rPr lang="en-US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b="1" i="1" dirty="0" err="1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  <a:sym typeface="Symbol" pitchFamily="18" charset="2"/>
              </a:rPr>
              <a:t>AB</a:t>
            </a:r>
            <a:r>
              <a:rPr lang="en-US" b="1" i="1" baseline="-25000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and</a:t>
            </a:r>
            <a:r>
              <a:rPr lang="en-US" b="1" i="1" dirty="0">
                <a:sym typeface="Symbol" pitchFamily="18" charset="2"/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=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i="1" baseline="-25000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.</a:t>
            </a:r>
            <a:endParaRPr lang="en-US" b="1" i="1" baseline="-25000" dirty="0">
              <a:solidFill>
                <a:srgbClr val="FFFF00"/>
              </a:solidFill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dirty="0">
                <a:sym typeface="Symbol" pitchFamily="18" charset="2"/>
              </a:rPr>
              <a:t>3) Calculate the cross product to find 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68607" y="1146142"/>
            <a:ext cx="7787639" cy="2773363"/>
            <a:chOff x="1051561" y="914400"/>
            <a:chExt cx="7787639" cy="2773363"/>
          </a:xfrm>
        </p:grpSpPr>
        <p:sp>
          <p:nvSpPr>
            <p:cNvPr id="13319" name="Text Box 3"/>
            <p:cNvSpPr txBox="1">
              <a:spLocks noChangeArrowheads="1"/>
            </p:cNvSpPr>
            <p:nvPr/>
          </p:nvSpPr>
          <p:spPr bwMode="auto">
            <a:xfrm>
              <a:off x="3962400" y="914400"/>
              <a:ext cx="487680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973138" indent="-973138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Given</a:t>
              </a:r>
              <a:r>
                <a:rPr lang="en-US" dirty="0">
                  <a:solidFill>
                    <a:srgbClr val="990033"/>
                  </a:solidFill>
                </a:rPr>
                <a:t>:	</a:t>
              </a:r>
              <a:r>
                <a:rPr lang="en-US" dirty="0"/>
                <a:t>A </a:t>
              </a:r>
              <a:r>
                <a:rPr lang="en-US" dirty="0" smtClean="0"/>
                <a:t>450 </a:t>
              </a:r>
              <a:r>
                <a:rPr lang="en-US" dirty="0"/>
                <a:t>N force couple acting on the </a:t>
              </a:r>
              <a:r>
                <a:rPr lang="en-US" dirty="0" smtClean="0"/>
                <a:t>pipe assembly.</a:t>
              </a:r>
              <a:endParaRPr lang="en-US" dirty="0"/>
            </a:p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Find</a:t>
              </a:r>
              <a:r>
                <a:rPr lang="en-US" dirty="0">
                  <a:solidFill>
                    <a:srgbClr val="990033"/>
                  </a:solidFill>
                </a:rPr>
                <a:t>:    </a:t>
              </a:r>
              <a:r>
                <a:rPr lang="en-US" dirty="0"/>
                <a:t>The couple moment </a:t>
              </a:r>
              <a:r>
                <a:rPr lang="en-US" dirty="0" smtClean="0"/>
                <a:t>in </a:t>
              </a:r>
              <a:r>
                <a:rPr lang="en-US" dirty="0"/>
                <a:t>Cartesian vector notation.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Plan:</a:t>
              </a:r>
            </a:p>
          </p:txBody>
        </p:sp>
        <p:pic>
          <p:nvPicPr>
            <p:cNvPr id="4098" name="Picture 2" descr="C:\Users\chnam\Desktop\Hibbeler_13\Books\Images_13\CH04\04_FP024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700"/>
            <a:stretch/>
          </p:blipFill>
          <p:spPr bwMode="auto">
            <a:xfrm>
              <a:off x="1051561" y="914400"/>
              <a:ext cx="2658390" cy="2773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1018666" y="1982645"/>
            <a:ext cx="1103508" cy="1430853"/>
            <a:chOff x="1018666" y="1982645"/>
            <a:chExt cx="1103508" cy="1430853"/>
          </a:xfrm>
        </p:grpSpPr>
        <p:grpSp>
          <p:nvGrpSpPr>
            <p:cNvPr id="13" name="Group 12"/>
            <p:cNvGrpSpPr/>
            <p:nvPr/>
          </p:nvGrpSpPr>
          <p:grpSpPr>
            <a:xfrm>
              <a:off x="1078294" y="1982645"/>
              <a:ext cx="932956" cy="1109338"/>
              <a:chOff x="1078294" y="1982645"/>
              <a:chExt cx="932956" cy="1109338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 flipV="1">
                <a:off x="1078294" y="1982645"/>
                <a:ext cx="932956" cy="49183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1078294" y="2542986"/>
                <a:ext cx="466478" cy="54899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14" name="Rectangle 13"/>
            <p:cNvSpPr/>
            <p:nvPr/>
          </p:nvSpPr>
          <p:spPr>
            <a:xfrm>
              <a:off x="1544772" y="2047233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err="1">
                  <a:solidFill>
                    <a:srgbClr val="FF0000"/>
                  </a:solidFill>
                  <a:sym typeface="Symbol" pitchFamily="18" charset="2"/>
                </a:rPr>
                <a:t>r</a:t>
              </a:r>
              <a:r>
                <a:rPr lang="en-US" b="1" i="1" baseline="-25000" dirty="0" err="1">
                  <a:solidFill>
                    <a:srgbClr val="FF0000"/>
                  </a:solidFill>
                  <a:sym typeface="Symbol" pitchFamily="18" charset="2"/>
                </a:rPr>
                <a:t>AB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18666" y="2951833"/>
              <a:ext cx="5261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00FF"/>
                  </a:solidFill>
                </a:rPr>
                <a:t>F</a:t>
              </a:r>
              <a:r>
                <a:rPr lang="en-US" b="1" i="1" baseline="-25000" dirty="0">
                  <a:solidFill>
                    <a:srgbClr val="0000FF"/>
                  </a:solidFill>
                </a:rPr>
                <a:t>B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EXAMPLE II :   VECTOR  APPROACH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2953</TotalTime>
  <Words>1554</Words>
  <Application>Microsoft Office PowerPoint</Application>
  <PresentationFormat>On-screen Show (4:3)</PresentationFormat>
  <Paragraphs>199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Template_White</vt:lpstr>
      <vt:lpstr>MOMENT  OF  A  COUPLE</vt:lpstr>
      <vt:lpstr>READING  QUIZ</vt:lpstr>
      <vt:lpstr>APPLICATIONS</vt:lpstr>
      <vt:lpstr>APPLICATIONS  (continued)</vt:lpstr>
      <vt:lpstr>MOMENT  OF  A  COUPLE</vt:lpstr>
      <vt:lpstr>MOMENT OF A COUPLE (continued)</vt:lpstr>
      <vt:lpstr>EXAMPLE I :  SCALAR APPROACH</vt:lpstr>
      <vt:lpstr>EXAMPLE I :  SCALAR  APPROACH (continued)</vt:lpstr>
      <vt:lpstr>EXAMPLE II :   VECTOR  APPROACH</vt:lpstr>
      <vt:lpstr>EXAMPLE II:  VECTOR  APPROACH (continued)</vt:lpstr>
      <vt:lpstr>CONCEPT   QUIZ</vt:lpstr>
      <vt:lpstr>GROUP  PROBLEM  SOLVING  I</vt:lpstr>
      <vt:lpstr>GROUP  PROBLEM  SOLVING  I (continued)</vt:lpstr>
      <vt:lpstr>GROUP  PROBLEM  SOLVING  I (continued)</vt:lpstr>
      <vt:lpstr>GROUP  PROBLEM  SOLVING  II</vt:lpstr>
      <vt:lpstr>GROUP  PROBLEM  SOLVING  II (continued)</vt:lpstr>
      <vt:lpstr>ATTENTION QUIZ</vt:lpstr>
      <vt:lpstr>PowerPoint Presentation</vt:lpstr>
    </vt:vector>
  </TitlesOfParts>
  <Company>NDSU &amp; 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4.6</dc:title>
  <dc:subject>Hibbeler Statics 14th Edition</dc:subject>
  <dc:creator>Mehta, Danielson, Nam, &amp; Georgeou</dc:creator>
  <dc:description>Updated for Hibbeler's 14th Edition Statics textbook by Dr. Changho Nam, edited by Dr. Scott Danielson.</dc:description>
  <cp:lastModifiedBy>SDanielson</cp:lastModifiedBy>
  <cp:revision>124</cp:revision>
  <cp:lastPrinted>2001-02-27T20:09:19Z</cp:lastPrinted>
  <dcterms:created xsi:type="dcterms:W3CDTF">2000-09-21T13:10:48Z</dcterms:created>
  <dcterms:modified xsi:type="dcterms:W3CDTF">2015-08-03T23:30:25Z</dcterms:modified>
</cp:coreProperties>
</file>