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83" r:id="rId5"/>
    <p:sldId id="260" r:id="rId6"/>
    <p:sldId id="282" r:id="rId7"/>
    <p:sldId id="261" r:id="rId8"/>
    <p:sldId id="262" r:id="rId9"/>
    <p:sldId id="279" r:id="rId10"/>
    <p:sldId id="280" r:id="rId11"/>
    <p:sldId id="263" r:id="rId12"/>
    <p:sldId id="264" r:id="rId13"/>
    <p:sldId id="265" r:id="rId14"/>
    <p:sldId id="266" r:id="rId15"/>
    <p:sldId id="267" r:id="rId16"/>
    <p:sldId id="278" r:id="rId17"/>
    <p:sldId id="25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990033"/>
    <a:srgbClr val="000096"/>
    <a:srgbClr val="00FFFF"/>
    <a:srgbClr val="FFFF00"/>
    <a:srgbClr val="FF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50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-5094"/>
    </p:cViewPr>
  </p:sorterViewPr>
  <p:notesViewPr>
    <p:cSldViewPr>
      <p:cViewPr varScale="1">
        <p:scale>
          <a:sx n="40" d="100"/>
          <a:sy n="40" d="100"/>
        </p:scale>
        <p:origin x="-148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4.5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9FFE68-2BDD-42E0-80A0-81BCBC5BE4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16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4.5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0C40C-21C1-49D5-8FA9-CB7C4B41A7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639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4.5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FC1043-427E-44D0-ADAF-06BABDCB8BA4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465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4.5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8CD549-92CA-4D70-A4B8-DF0B219B3CBC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1. D</a:t>
            </a:r>
          </a:p>
          <a:p>
            <a:pPr eaLnBrk="1" hangingPunct="1"/>
            <a:r>
              <a:rPr lang="en-US" dirty="0" smtClean="0"/>
              <a:t>2.</a:t>
            </a:r>
            <a:r>
              <a:rPr lang="en-US" baseline="0" dirty="0" smtClean="0"/>
              <a:t> 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2792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: F4-15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Statics:The Next Generation (2nd Ed.)   Mehta, Danielson, &amp; Berg   Lecture Notes for Section 4.5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0C40C-21C1-49D5-8FA9-CB7C4B41A7D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0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4.5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74F0DE-28C2-4DC8-9883-2BD282971DA5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1.B</a:t>
            </a:r>
          </a:p>
        </p:txBody>
      </p:sp>
    </p:spTree>
    <p:extLst>
      <p:ext uri="{BB962C8B-B14F-4D97-AF65-F5344CB8AC3E}">
        <p14:creationId xmlns:p14="http://schemas.microsoft.com/office/powerpoint/2010/main" val="380203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4.5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027288-829E-4E28-B386-7E73BC160799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dirty="0" smtClean="0"/>
              <a:t>ANSWER:</a:t>
            </a:r>
          </a:p>
          <a:p>
            <a:pPr eaLnBrk="1" hangingPunct="1"/>
            <a:r>
              <a:rPr lang="en-US" sz="2400" dirty="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20900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: P4-66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Statics:The Next Generation (2nd Ed.)   Mehta, Danielson, &amp; Berg   Lecture Notes for Section 4.5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0C40C-21C1-49D5-8FA9-CB7C4B41A7D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79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Statics:The Next Generation (2nd Ed.)   Mehta, Danielson, &amp; Berg   Lecture Notes for Section 4.5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0C40C-21C1-49D5-8FA9-CB7C4B41A7D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51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4.5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0377A0-7287-40AD-A99A-40D682CD0E66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C</a:t>
            </a:r>
          </a:p>
          <a:p>
            <a:pPr marL="228600" indent="-228600" eaLnBrk="1" hangingPunct="1"/>
            <a:r>
              <a:rPr lang="en-US" sz="2400" smtClean="0"/>
              <a:t>2. B</a:t>
            </a:r>
          </a:p>
        </p:txBody>
      </p:sp>
    </p:spTree>
    <p:extLst>
      <p:ext uri="{BB962C8B-B14F-4D97-AF65-F5344CB8AC3E}">
        <p14:creationId xmlns:p14="http://schemas.microsoft.com/office/powerpoint/2010/main" val="3340009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4.5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E9E108-E06F-4F7D-BFF2-309AFA272D05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064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CC6D-562C-46EA-8550-49CFC679C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276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8A61-BF42-46F8-9390-607CF42B7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040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CC97-4B7A-46ED-B4B8-2A7E3780C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73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8904-8B8C-4D35-AF68-215C78EC9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37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FADF-6E6B-4BC3-AD4B-42E387A16C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045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5BC-BAD1-4AF4-A804-6E9578CD5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66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E114-B5DD-412D-B8ED-41C52F6A0E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940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75895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EC53-04B4-4DB5-AC9A-43EA81603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027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8FB5-28E1-45B2-A0A6-C742D187B4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471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76F-A6AB-4F79-974F-35EF46817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173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34CB-70E8-4AC7-89FD-7AD8B2A02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371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FEEA-D7A4-4F28-9B98-1340AF1EF7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9343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953000" y="1981200"/>
            <a:ext cx="3657600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rgbClr val="00FF00"/>
              </a:buClr>
            </a:pPr>
            <a:r>
              <a:rPr lang="en-US" b="1" u="sng" dirty="0"/>
              <a:t>In-Class Activities</a:t>
            </a:r>
            <a:r>
              <a:rPr lang="en-US" dirty="0"/>
              <a:t>: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Check Homework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Reading Quiz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Applications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FA"/>
                </a:solidFill>
              </a:rPr>
              <a:t> Scalar Analysis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FA"/>
                </a:solidFill>
              </a:rPr>
              <a:t> Vector Analysis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Concept Quiz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Group Problem Solving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Attention Quiz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963613"/>
            <a:ext cx="8077200" cy="5399088"/>
            <a:chOff x="336" y="607"/>
            <a:chExt cx="4128" cy="3401"/>
          </a:xfrm>
        </p:grpSpPr>
        <p:sp>
          <p:nvSpPr>
            <p:cNvPr id="3078" name="Text Box 3"/>
            <p:cNvSpPr txBox="1">
              <a:spLocks noChangeArrowheads="1"/>
            </p:cNvSpPr>
            <p:nvPr/>
          </p:nvSpPr>
          <p:spPr bwMode="auto">
            <a:xfrm>
              <a:off x="336" y="607"/>
              <a:ext cx="4128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 u="sng" dirty="0"/>
                <a:t>Today’s Objectives</a:t>
              </a:r>
              <a:r>
                <a:rPr lang="en-US" dirty="0"/>
                <a:t>: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dirty="0"/>
                <a:t>Students will be able to determine the moment of a force about an axis using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dirty="0"/>
                <a:t>a) scalar analysis, </a:t>
              </a:r>
              <a:r>
                <a:rPr lang="en-US" dirty="0" smtClean="0"/>
                <a:t>and,</a:t>
              </a:r>
              <a:endParaRPr lang="en-US" dirty="0"/>
            </a:p>
            <a:p>
              <a:pPr eaLnBrk="1" hangingPunct="1">
                <a:spcBef>
                  <a:spcPct val="20000"/>
                </a:spcBef>
              </a:pPr>
              <a:r>
                <a:rPr lang="en-US" dirty="0"/>
                <a:t>b) vector analysis.</a:t>
              </a:r>
            </a:p>
          </p:txBody>
        </p:sp>
        <p:pic>
          <p:nvPicPr>
            <p:cNvPr id="3079" name="Picture 8" descr="CH 4 Cra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" y="1962"/>
              <a:ext cx="1330" cy="2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MOMENT  ABOUT  AN  AXIS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1027"/>
          <p:cNvSpPr txBox="1">
            <a:spLocks noChangeArrowheads="1"/>
          </p:cNvSpPr>
          <p:nvPr/>
        </p:nvSpPr>
        <p:spPr bwMode="auto">
          <a:xfrm>
            <a:off x="609600" y="962323"/>
            <a:ext cx="47625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b="1" u="sng" dirty="0">
                <a:solidFill>
                  <a:srgbClr val="990033"/>
                </a:solidFill>
              </a:rPr>
              <a:t>Solution</a:t>
            </a:r>
            <a:r>
              <a:rPr lang="en-US" u="sng" dirty="0">
                <a:solidFill>
                  <a:srgbClr val="990033"/>
                </a:solidFill>
              </a:rPr>
              <a:t>: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b="1" i="1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 </a:t>
            </a:r>
            <a:r>
              <a:rPr lang="en-US" b="1" i="1" dirty="0">
                <a:solidFill>
                  <a:srgbClr val="FF0000"/>
                </a:solidFill>
              </a:rPr>
              <a:t>i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b="1" i="1" dirty="0" err="1" smtClean="0">
                <a:solidFill>
                  <a:srgbClr val="FF0000"/>
                </a:solidFill>
              </a:rPr>
              <a:t>r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OA</a:t>
            </a:r>
            <a:r>
              <a:rPr lang="en-US" b="1" i="1" baseline="-25000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/>
              <a:t>{</a:t>
            </a:r>
            <a:r>
              <a:rPr lang="en-US" dirty="0" smtClean="0"/>
              <a:t>0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/>
              <a:t> + </a:t>
            </a:r>
            <a:r>
              <a:rPr lang="en-US" dirty="0" smtClean="0"/>
              <a:t>0</a:t>
            </a:r>
            <a:r>
              <a:rPr lang="en-US" b="1" dirty="0" smtClean="0"/>
              <a:t>.</a:t>
            </a:r>
            <a:r>
              <a:rPr lang="en-US" dirty="0"/>
              <a:t>3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en-US" dirty="0"/>
              <a:t> + </a:t>
            </a:r>
            <a:r>
              <a:rPr lang="en-US" dirty="0" smtClean="0"/>
              <a:t>0</a:t>
            </a:r>
            <a:r>
              <a:rPr lang="en-US" b="1" dirty="0" smtClean="0"/>
              <a:t>.</a:t>
            </a:r>
            <a:r>
              <a:rPr lang="en-US" dirty="0" smtClean="0"/>
              <a:t>25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} </a:t>
            </a:r>
            <a:r>
              <a:rPr lang="en-US" dirty="0"/>
              <a:t>m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=  200 (</a:t>
            </a:r>
            <a:r>
              <a:rPr lang="en-US" dirty="0" err="1" smtClean="0">
                <a:cs typeface="Times New Roman" pitchFamily="18" charset="0"/>
              </a:rPr>
              <a:t>cos</a:t>
            </a:r>
            <a:r>
              <a:rPr lang="en-US" dirty="0" smtClean="0">
                <a:cs typeface="Times New Roman" pitchFamily="18" charset="0"/>
              </a:rPr>
              <a:t> 120</a:t>
            </a:r>
            <a:r>
              <a:rPr lang="en-US" dirty="0" smtClean="0"/>
              <a:t>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 smtClean="0"/>
              <a:t>cos</a:t>
            </a:r>
            <a:r>
              <a:rPr lang="en-US" dirty="0" smtClean="0"/>
              <a:t> 60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               + </a:t>
            </a:r>
            <a:r>
              <a:rPr lang="en-US" dirty="0" err="1" smtClean="0"/>
              <a:t>cos</a:t>
            </a:r>
            <a:r>
              <a:rPr lang="en-US" dirty="0" smtClean="0"/>
              <a:t> 45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dirty="0"/>
              <a:t>)</a:t>
            </a:r>
            <a:r>
              <a:rPr lang="en-US" dirty="0" smtClean="0"/>
              <a:t> 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 = {-100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/>
              <a:t> + </a:t>
            </a:r>
            <a:r>
              <a:rPr lang="en-US" dirty="0" smtClean="0"/>
              <a:t>100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+ </a:t>
            </a:r>
            <a:r>
              <a:rPr lang="en-US" dirty="0" smtClean="0"/>
              <a:t>141.4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} </a:t>
            </a:r>
            <a:r>
              <a:rPr lang="en-US" dirty="0" smtClean="0"/>
              <a:t>N</a:t>
            </a:r>
            <a:endParaRPr lang="en-US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962" y="1104796"/>
            <a:ext cx="3076504" cy="254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3957935"/>
            <a:ext cx="3909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Now find  </a:t>
            </a:r>
            <a:r>
              <a:rPr lang="en-US" dirty="0" err="1"/>
              <a:t>M</a:t>
            </a:r>
            <a:r>
              <a:rPr lang="en-US" baseline="-25000" dirty="0" err="1"/>
              <a:t>z</a:t>
            </a:r>
            <a:r>
              <a:rPr lang="en-US" dirty="0"/>
              <a:t> =  </a:t>
            </a:r>
            <a:r>
              <a:rPr lang="en-US" b="1" i="1" dirty="0">
                <a:solidFill>
                  <a:srgbClr val="FF0000"/>
                </a:solidFill>
              </a:rPr>
              <a:t>u </a:t>
            </a:r>
            <a:r>
              <a:rPr lang="en-US" dirty="0">
                <a:cs typeface="Times New Roman" pitchFamily="18" charset="0"/>
              </a:rPr>
              <a:t>•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b="1" i="1" baseline="-25000" dirty="0" err="1" smtClean="0">
                <a:solidFill>
                  <a:srgbClr val="FF0000"/>
                </a:solidFill>
                <a:cs typeface="Times New Roman" pitchFamily="18" charset="0"/>
              </a:rPr>
              <a:t>OA</a:t>
            </a:r>
            <a:r>
              <a:rPr lang="en-US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i="1" dirty="0">
                <a:cs typeface="Times New Roman" pitchFamily="18" charset="0"/>
                <a:sym typeface="Symbol" pitchFamily="18" charset="2"/>
              </a:rPr>
              <a:t> </a:t>
            </a:r>
            <a:r>
              <a:rPr lang="en-US" b="1" i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F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)</a:t>
            </a:r>
            <a:endParaRPr lang="en-US" dirty="0"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000" y="4495800"/>
            <a:ext cx="7801708" cy="1828800"/>
            <a:chOff x="914400" y="4419600"/>
            <a:chExt cx="7801708" cy="1828800"/>
          </a:xfrm>
        </p:grpSpPr>
        <p:grpSp>
          <p:nvGrpSpPr>
            <p:cNvPr id="6" name="Group 5"/>
            <p:cNvGrpSpPr/>
            <p:nvPr/>
          </p:nvGrpSpPr>
          <p:grpSpPr>
            <a:xfrm>
              <a:off x="1676400" y="4419600"/>
              <a:ext cx="2281238" cy="978317"/>
              <a:chOff x="2081213" y="4460875"/>
              <a:chExt cx="2281238" cy="978317"/>
            </a:xfrm>
          </p:grpSpPr>
          <p:sp>
            <p:nvSpPr>
              <p:cNvPr id="12302" name="Rectangle 1047"/>
              <p:cNvSpPr>
                <a:spLocks noChangeArrowheads="1"/>
              </p:cNvSpPr>
              <p:nvPr/>
            </p:nvSpPr>
            <p:spPr bwMode="auto">
              <a:xfrm>
                <a:off x="2447925" y="4460875"/>
                <a:ext cx="162223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 dirty="0" smtClean="0"/>
                  <a:t>1        0         </a:t>
                </a:r>
                <a:r>
                  <a:rPr lang="en-US" sz="2200" dirty="0"/>
                  <a:t>0</a:t>
                </a:r>
                <a:endParaRPr lang="en-US" dirty="0"/>
              </a:p>
            </p:txBody>
          </p:sp>
          <p:sp>
            <p:nvSpPr>
              <p:cNvPr id="12305" name="Rectangle 1050"/>
              <p:cNvSpPr>
                <a:spLocks noChangeArrowheads="1"/>
              </p:cNvSpPr>
              <p:nvPr/>
            </p:nvSpPr>
            <p:spPr bwMode="auto">
              <a:xfrm>
                <a:off x="2081213" y="4779963"/>
                <a:ext cx="21864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 dirty="0"/>
                  <a:t> </a:t>
                </a:r>
                <a:r>
                  <a:rPr lang="en-US" sz="2200" dirty="0" smtClean="0"/>
                  <a:t>    0       0.3     0.25</a:t>
                </a:r>
                <a:endParaRPr lang="en-US" dirty="0"/>
              </a:p>
            </p:txBody>
          </p:sp>
          <p:sp>
            <p:nvSpPr>
              <p:cNvPr id="12306" name="Rectangle 1051"/>
              <p:cNvSpPr>
                <a:spLocks noChangeArrowheads="1"/>
              </p:cNvSpPr>
              <p:nvPr/>
            </p:nvSpPr>
            <p:spPr bwMode="auto">
              <a:xfrm>
                <a:off x="2081213" y="5100638"/>
                <a:ext cx="228107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 dirty="0"/>
                  <a:t>  </a:t>
                </a:r>
                <a:r>
                  <a:rPr lang="en-US" sz="2200" dirty="0" smtClean="0"/>
                  <a:t>-100    100   141.4</a:t>
                </a:r>
                <a:endParaRPr lang="en-US" dirty="0"/>
              </a:p>
            </p:txBody>
          </p:sp>
          <p:sp>
            <p:nvSpPr>
              <p:cNvPr id="12307" name="Line 1052"/>
              <p:cNvSpPr>
                <a:spLocks noChangeShapeType="1"/>
              </p:cNvSpPr>
              <p:nvPr/>
            </p:nvSpPr>
            <p:spPr bwMode="auto">
              <a:xfrm>
                <a:off x="2132012" y="4479925"/>
                <a:ext cx="1588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1053"/>
              <p:cNvSpPr>
                <a:spLocks noChangeShapeType="1"/>
              </p:cNvSpPr>
              <p:nvPr/>
            </p:nvSpPr>
            <p:spPr bwMode="auto">
              <a:xfrm>
                <a:off x="4360863" y="4479925"/>
                <a:ext cx="1588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914400" y="4678904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 err="1"/>
                <a:t>M</a:t>
              </a:r>
              <a:r>
                <a:rPr lang="en-US" baseline="-25000" dirty="0" err="1"/>
                <a:t>z</a:t>
              </a:r>
              <a:r>
                <a:rPr lang="en-US" dirty="0"/>
                <a:t> =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015154" y="4671646"/>
              <a:ext cx="470095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 =  </a:t>
              </a:r>
              <a:r>
                <a:rPr lang="en-US" dirty="0" smtClean="0"/>
                <a:t>1{0.3 (141.4) </a:t>
              </a:r>
              <a:r>
                <a:rPr lang="en-US" dirty="0">
                  <a:cs typeface="Times New Roman" pitchFamily="18" charset="0"/>
                </a:rPr>
                <a:t>– </a:t>
              </a:r>
              <a:r>
                <a:rPr lang="en-US" dirty="0" smtClean="0"/>
                <a:t>0.25 (</a:t>
              </a:r>
              <a:r>
                <a:rPr lang="en-US" dirty="0" smtClean="0">
                  <a:cs typeface="Times New Roman" pitchFamily="18" charset="0"/>
                </a:rPr>
                <a:t>10</a:t>
              </a:r>
              <a:r>
                <a:rPr lang="en-US" dirty="0" smtClean="0"/>
                <a:t>0</a:t>
              </a:r>
              <a:r>
                <a:rPr lang="en-US" dirty="0"/>
                <a:t>) } </a:t>
              </a:r>
              <a:r>
                <a:rPr lang="en-US" dirty="0" err="1"/>
                <a:t>N</a:t>
              </a:r>
              <a:r>
                <a:rPr lang="en-US" dirty="0" err="1">
                  <a:cs typeface="Times New Roman" pitchFamily="18" charset="0"/>
                </a:rPr>
                <a:t>·</a:t>
              </a:r>
              <a:r>
                <a:rPr lang="en-US" dirty="0" err="1"/>
                <a:t>m</a:t>
              </a:r>
              <a:r>
                <a:rPr lang="en-US" dirty="0"/>
                <a:t>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938242" y="5786735"/>
              <a:ext cx="29314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u="sng" dirty="0" err="1" smtClean="0">
                  <a:solidFill>
                    <a:srgbClr val="0000FA"/>
                  </a:solidFill>
                </a:rPr>
                <a:t>M</a:t>
              </a:r>
              <a:r>
                <a:rPr lang="en-US" u="sng" baseline="-25000" dirty="0" err="1" smtClean="0">
                  <a:solidFill>
                    <a:srgbClr val="0000FA"/>
                  </a:solidFill>
                </a:rPr>
                <a:t>z</a:t>
              </a:r>
              <a:r>
                <a:rPr lang="en-US" u="sng" baseline="-25000" dirty="0" smtClean="0">
                  <a:solidFill>
                    <a:srgbClr val="0000FA"/>
                  </a:solidFill>
                </a:rPr>
                <a:t> </a:t>
              </a:r>
              <a:r>
                <a:rPr lang="en-US" u="sng" dirty="0" smtClean="0">
                  <a:solidFill>
                    <a:srgbClr val="0000FA"/>
                  </a:solidFill>
                </a:rPr>
                <a:t>=  17.4 </a:t>
              </a:r>
              <a:r>
                <a:rPr lang="en-US" u="sng" dirty="0" err="1" smtClean="0">
                  <a:solidFill>
                    <a:srgbClr val="0000FA"/>
                  </a:solidFill>
                </a:rPr>
                <a:t>N</a:t>
              </a:r>
              <a:r>
                <a:rPr lang="en-US" u="sng" dirty="0" err="1" smtClean="0">
                  <a:solidFill>
                    <a:srgbClr val="0000FA"/>
                  </a:solidFill>
                  <a:cs typeface="Times New Roman" pitchFamily="18" charset="0"/>
                </a:rPr>
                <a:t>·</a:t>
              </a:r>
              <a:r>
                <a:rPr lang="en-US" u="sng" dirty="0" err="1" smtClean="0">
                  <a:solidFill>
                    <a:srgbClr val="0000FA"/>
                  </a:solidFill>
                </a:rPr>
                <a:t>m</a:t>
              </a:r>
              <a:r>
                <a:rPr lang="en-US" u="sng" dirty="0" smtClean="0">
                  <a:solidFill>
                    <a:srgbClr val="0000FA"/>
                  </a:solidFill>
                </a:rPr>
                <a:t> CCW </a:t>
              </a:r>
              <a:endParaRPr lang="en-US" u="sng" dirty="0">
                <a:solidFill>
                  <a:srgbClr val="0000FA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EXAMPLE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 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5562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The vector operation (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ym typeface="Symbol" pitchFamily="18" charset="2"/>
              </a:rPr>
              <a:t>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/>
              <a:t>) </a:t>
            </a:r>
            <a:r>
              <a:rPr lang="en-US" b="1" dirty="0">
                <a:cs typeface="Times New Roman" pitchFamily="18" charset="0"/>
              </a:rPr>
              <a:t>•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 equals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A)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ym typeface="Symbol" pitchFamily="18" charset="2"/>
              </a:rPr>
              <a:t>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cs typeface="Times New Roman" pitchFamily="18" charset="0"/>
              </a:rPr>
              <a:t>•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).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B)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cs typeface="Times New Roman" pitchFamily="18" charset="0"/>
              </a:rPr>
              <a:t>•</a:t>
            </a:r>
            <a:r>
              <a:rPr lang="en-US" dirty="0"/>
              <a:t> (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ym typeface="Symbol" pitchFamily="18" charset="2"/>
              </a:rPr>
              <a:t>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/>
              <a:t>).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C) (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cs typeface="Times New Roman" pitchFamily="18" charset="0"/>
              </a:rPr>
              <a:t>•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) </a:t>
            </a:r>
            <a:r>
              <a:rPr lang="en-US" b="1" dirty="0">
                <a:sym typeface="Symbol" pitchFamily="18" charset="2"/>
              </a:rPr>
              <a:t></a:t>
            </a:r>
            <a:r>
              <a:rPr lang="en-US" dirty="0"/>
              <a:t> (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cs typeface="Times New Roman" pitchFamily="18" charset="0"/>
              </a:rPr>
              <a:t>•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).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D) (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ym typeface="Symbol" pitchFamily="18" charset="2"/>
              </a:rPr>
              <a:t>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) </a:t>
            </a:r>
            <a:r>
              <a:rPr lang="en-US" b="1" dirty="0">
                <a:cs typeface="Times New Roman" pitchFamily="18" charset="0"/>
              </a:rPr>
              <a:t>•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dirty="0">
                <a:sym typeface="Symbol" pitchFamily="18" charset="2"/>
              </a:rPr>
              <a:t>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CONCEPT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3657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 The force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is acting along DC.  Using the triple </a:t>
            </a:r>
            <a:r>
              <a:rPr lang="en-US" dirty="0" smtClean="0"/>
              <a:t>scalar product </a:t>
            </a:r>
            <a:r>
              <a:rPr lang="en-US" dirty="0"/>
              <a:t>to determine the moment of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about the bar BA, you could use any of the following position vectors except  ______.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A)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BC</a:t>
            </a:r>
            <a:r>
              <a:rPr lang="en-US" dirty="0"/>
              <a:t>     	 B)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AD</a:t>
            </a:r>
            <a:r>
              <a:rPr lang="en-US" baseline="-25000" dirty="0"/>
              <a:t>          </a:t>
            </a:r>
            <a:r>
              <a:rPr lang="en-US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C)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AC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baseline="-25000" dirty="0"/>
              <a:t>	</a:t>
            </a:r>
            <a:r>
              <a:rPr lang="en-US" baseline="-25000" dirty="0" smtClean="0"/>
              <a:t> </a:t>
            </a:r>
            <a:r>
              <a:rPr lang="en-US" dirty="0" smtClean="0"/>
              <a:t>D</a:t>
            </a:r>
            <a:r>
              <a:rPr lang="en-US" dirty="0"/>
              <a:t>)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DB</a:t>
            </a:r>
            <a:r>
              <a:rPr lang="en-US" dirty="0"/>
              <a:t>    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 E)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BD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 QUIZ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8159" y="1676400"/>
            <a:ext cx="4137191" cy="3870781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264015"/>
            <a:ext cx="3486150" cy="3312669"/>
          </a:xfrm>
          <a:prstGeom prst="rect">
            <a:avLst/>
          </a:prstGeom>
        </p:spPr>
      </p:pic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905000" y="457200"/>
            <a:ext cx="510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62000" y="4132183"/>
            <a:ext cx="80010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cs typeface="Times New Roman" pitchFamily="18" charset="0"/>
              </a:rPr>
              <a:t>1</a:t>
            </a:r>
            <a:r>
              <a:rPr lang="en-US" dirty="0" smtClean="0">
                <a:cs typeface="Times New Roman" pitchFamily="18" charset="0"/>
              </a:rPr>
              <a:t>) </a:t>
            </a:r>
            <a:r>
              <a:rPr lang="en-US" dirty="0">
                <a:cs typeface="Times New Roman" pitchFamily="18" charset="0"/>
              </a:rPr>
              <a:t>Find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u</a:t>
            </a:r>
            <a:r>
              <a:rPr lang="en-US" b="1" i="1" baseline="-25000" dirty="0" err="1">
                <a:solidFill>
                  <a:srgbClr val="FF0000"/>
                </a:solidFill>
              </a:rPr>
              <a:t>a</a:t>
            </a:r>
            <a:r>
              <a:rPr lang="en-US" b="1" i="1" baseline="-25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and</a:t>
            </a:r>
            <a:r>
              <a:rPr lang="en-US" b="1" i="1" baseline="-250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OA</a:t>
            </a:r>
            <a:r>
              <a:rPr lang="en-US" baseline="-25000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2</a:t>
            </a:r>
            <a:r>
              <a:rPr lang="en-US" dirty="0" smtClean="0"/>
              <a:t>) Find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in Cartesian vector </a:t>
            </a:r>
            <a:r>
              <a:rPr lang="en-US" dirty="0" smtClean="0"/>
              <a:t>form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3) </a:t>
            </a:r>
            <a:r>
              <a:rPr lang="en-US" dirty="0"/>
              <a:t>Use M</a:t>
            </a:r>
            <a:r>
              <a:rPr lang="en-US" i="1" baseline="-25000" dirty="0"/>
              <a:t>a</a:t>
            </a:r>
            <a:r>
              <a:rPr lang="en-US" dirty="0"/>
              <a:t>  =  </a:t>
            </a:r>
            <a:r>
              <a:rPr lang="en-US" b="1" i="1" dirty="0" err="1">
                <a:solidFill>
                  <a:srgbClr val="FF0000"/>
                </a:solidFill>
              </a:rPr>
              <a:t>u</a:t>
            </a:r>
            <a:r>
              <a:rPr lang="en-US" b="1" i="1" baseline="-25000" dirty="0" err="1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  </a:t>
            </a:r>
            <a:r>
              <a:rPr lang="en-US" dirty="0">
                <a:cs typeface="Times New Roman" pitchFamily="18" charset="0"/>
              </a:rPr>
              <a:t>•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OA</a:t>
            </a:r>
            <a:r>
              <a:rPr lang="en-US" b="1" i="1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en-US" dirty="0">
                <a:cs typeface="Times New Roman" pitchFamily="18" charset="0"/>
              </a:rPr>
              <a:t>)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57200" y="1208544"/>
            <a:ext cx="43053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9638" indent="-9096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Given</a:t>
            </a:r>
            <a:r>
              <a:rPr lang="en-US" dirty="0">
                <a:solidFill>
                  <a:srgbClr val="990033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force of F = 30 N acts on the bracket.</a:t>
            </a:r>
            <a:br>
              <a:rPr lang="en-US" dirty="0" smtClean="0"/>
            </a:br>
            <a:r>
              <a:rPr lang="en-US" dirty="0" smtClean="0">
                <a:sym typeface="Symbol" panose="05050102010706020507" pitchFamily="18" charset="2"/>
              </a:rPr>
              <a:t>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60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 smtClean="0"/>
              <a:t>, </a:t>
            </a:r>
            <a:r>
              <a:rPr lang="en-US" dirty="0" smtClean="0">
                <a:sym typeface="Symbol" panose="05050102010706020507" pitchFamily="18" charset="2"/>
              </a:rPr>
              <a:t>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60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 smtClean="0"/>
              <a:t>, </a:t>
            </a:r>
            <a:r>
              <a:rPr lang="en-US" dirty="0">
                <a:sym typeface="Symbol" panose="05050102010706020507" pitchFamily="18" charset="2"/>
              </a:rPr>
              <a:t>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45</a:t>
            </a:r>
            <a:r>
              <a:rPr lang="en-US" dirty="0" smtClean="0">
                <a:sym typeface="Symbol" panose="05050102010706020507" pitchFamily="18" charset="2"/>
              </a:rPr>
              <a:t>.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Find</a:t>
            </a:r>
            <a:r>
              <a:rPr lang="en-US" dirty="0">
                <a:solidFill>
                  <a:srgbClr val="990033"/>
                </a:solidFill>
              </a:rPr>
              <a:t>: 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dirty="0" smtClean="0"/>
              <a:t>The moment of 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</a:t>
            </a:r>
            <a:r>
              <a:rPr lang="en-US" dirty="0" smtClean="0"/>
              <a:t>about the a-a axis.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Plan</a:t>
            </a:r>
            <a:r>
              <a:rPr lang="en-US" dirty="0">
                <a:solidFill>
                  <a:srgbClr val="990033"/>
                </a:solidFill>
              </a:rPr>
              <a:t>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62000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GROUP  PROBLEM  SOLVING</a:t>
            </a:r>
            <a:endParaRPr lang="en-US" dirty="0" smtClean="0">
              <a:effectLst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029200" y="1164848"/>
            <a:ext cx="3486150" cy="3312669"/>
            <a:chOff x="5029200" y="1219200"/>
            <a:chExt cx="3486150" cy="331266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29200" y="1219200"/>
              <a:ext cx="3486150" cy="3312669"/>
            </a:xfrm>
            <a:prstGeom prst="rect">
              <a:avLst/>
            </a:prstGeom>
          </p:spPr>
        </p:pic>
        <p:grpSp>
          <p:nvGrpSpPr>
            <p:cNvPr id="24" name="Group 23"/>
            <p:cNvGrpSpPr/>
            <p:nvPr/>
          </p:nvGrpSpPr>
          <p:grpSpPr>
            <a:xfrm>
              <a:off x="5536116" y="1802487"/>
              <a:ext cx="2297892" cy="2371130"/>
              <a:chOff x="5536116" y="1802487"/>
              <a:chExt cx="2297892" cy="237113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5919686" y="1821472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</a:t>
                </a:r>
                <a:endParaRPr lang="en-US" dirty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5852808" y="3386848"/>
                <a:ext cx="1981200" cy="6096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718771" y="3422666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</a:t>
                </a:r>
                <a:endParaRPr lang="en-US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6082551" y="2052304"/>
                <a:ext cx="799085" cy="160119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5951104" y="2735652"/>
                <a:ext cx="5886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err="1">
                    <a:solidFill>
                      <a:srgbClr val="FF0000"/>
                    </a:solidFill>
                  </a:rPr>
                  <a:t>r</a:t>
                </a:r>
                <a:r>
                  <a:rPr lang="en-US" b="1" i="1" baseline="-25000" dirty="0" err="1">
                    <a:solidFill>
                      <a:srgbClr val="FF0000"/>
                    </a:solidFill>
                  </a:rPr>
                  <a:t>OA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536116" y="1802487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831516" y="3711952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en-US" dirty="0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V="1">
                <a:off x="5736576" y="3886200"/>
                <a:ext cx="435624" cy="15159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5637220" y="3482447"/>
                <a:ext cx="4587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err="1">
                    <a:solidFill>
                      <a:srgbClr val="FF0000"/>
                    </a:solidFill>
                  </a:rPr>
                  <a:t>u</a:t>
                </a:r>
                <a:r>
                  <a:rPr lang="en-US" b="1" i="1" baseline="-25000" dirty="0" err="1">
                    <a:solidFill>
                      <a:srgbClr val="FF0000"/>
                    </a:solidFill>
                  </a:rPr>
                  <a:t>a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685799" y="1682115"/>
            <a:ext cx="418053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b="1" i="1" dirty="0" err="1" smtClean="0">
                <a:solidFill>
                  <a:srgbClr val="FF0000"/>
                </a:solidFill>
              </a:rPr>
              <a:t>u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=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b="1" i="1" dirty="0" err="1" smtClean="0">
                <a:solidFill>
                  <a:srgbClr val="FF0000"/>
                </a:solidFill>
              </a:rPr>
              <a:t>r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OA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{– 0.1 </a:t>
            </a:r>
            <a:r>
              <a:rPr lang="en-US" b="1" i="1" dirty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0.15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dirty="0"/>
              <a:t>} </a:t>
            </a:r>
            <a:r>
              <a:rPr lang="en-US" dirty="0" smtClean="0"/>
              <a:t>m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922494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990033"/>
                </a:solidFill>
              </a:rPr>
              <a:t>Solution</a:t>
            </a:r>
            <a:r>
              <a:rPr lang="en-US" dirty="0">
                <a:solidFill>
                  <a:srgbClr val="990033"/>
                </a:solidFill>
              </a:rPr>
              <a:t>: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6512" y="3519088"/>
            <a:ext cx="393088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b="1" i="1" baseline="-25000" dirty="0">
                <a:solidFill>
                  <a:srgbClr val="FF0000"/>
                </a:solidFill>
              </a:rPr>
              <a:t> </a:t>
            </a:r>
            <a:r>
              <a:rPr lang="en-US" b="1" i="1" baseline="-25000" dirty="0">
                <a:solidFill>
                  <a:srgbClr val="FFFF00"/>
                </a:solidFill>
              </a:rPr>
              <a:t> </a:t>
            </a:r>
            <a:r>
              <a:rPr lang="en-US" dirty="0" smtClean="0"/>
              <a:t>= 30 </a:t>
            </a:r>
            <a:r>
              <a:rPr lang="en-US" dirty="0"/>
              <a:t>{cos 60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/>
              <a:t>cos 60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dirty="0" smtClean="0"/>
              <a:t>+ </a:t>
            </a:r>
            <a:r>
              <a:rPr lang="en-US" dirty="0"/>
              <a:t>cos </a:t>
            </a:r>
            <a:r>
              <a:rPr lang="en-US" dirty="0" smtClean="0"/>
              <a:t>45</a:t>
            </a:r>
            <a:r>
              <a:rPr lang="en-US" dirty="0" smtClean="0">
                <a:sym typeface="Symbol" panose="05050102010706020507" pitchFamily="18" charset="2"/>
              </a:rPr>
              <a:t>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dirty="0"/>
              <a:t>}</a:t>
            </a:r>
            <a:r>
              <a:rPr lang="en-US" dirty="0" smtClean="0"/>
              <a:t> </a:t>
            </a:r>
            <a:r>
              <a:rPr lang="en-US" dirty="0"/>
              <a:t>N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 smtClean="0"/>
              <a:t> = </a:t>
            </a:r>
            <a:r>
              <a:rPr lang="en-US" dirty="0"/>
              <a:t>{ </a:t>
            </a:r>
            <a:r>
              <a:rPr lang="en-US" dirty="0" smtClean="0">
                <a:solidFill>
                  <a:srgbClr val="0000FA"/>
                </a:solidFill>
                <a:cs typeface="Times New Roman" pitchFamily="18" charset="0"/>
              </a:rPr>
              <a:t>15</a:t>
            </a:r>
            <a:r>
              <a:rPr lang="en-US" dirty="0" smtClean="0">
                <a:solidFill>
                  <a:srgbClr val="0000FA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+ </a:t>
            </a:r>
            <a:r>
              <a:rPr lang="en-US" dirty="0" smtClean="0">
                <a:solidFill>
                  <a:srgbClr val="0000FA"/>
                </a:solidFill>
              </a:rPr>
              <a:t>15</a:t>
            </a:r>
            <a:r>
              <a:rPr lang="en-US" b="1" i="1" dirty="0" smtClean="0">
                <a:solidFill>
                  <a:srgbClr val="00FFFF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+</a:t>
            </a:r>
            <a:r>
              <a:rPr lang="en-US" dirty="0"/>
              <a:t> </a:t>
            </a:r>
            <a:r>
              <a:rPr lang="en-US" dirty="0" smtClean="0">
                <a:solidFill>
                  <a:srgbClr val="0000FA"/>
                </a:solidFill>
              </a:rPr>
              <a:t>21.21</a:t>
            </a:r>
            <a:r>
              <a:rPr lang="en-US" dirty="0" smtClean="0">
                <a:solidFill>
                  <a:srgbClr val="00FFFF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} 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62000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017008" y="1347583"/>
            <a:ext cx="3486150" cy="3312669"/>
            <a:chOff x="5029200" y="1219200"/>
            <a:chExt cx="3486150" cy="3312669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9200" y="1219200"/>
              <a:ext cx="3486150" cy="3312669"/>
            </a:xfrm>
            <a:prstGeom prst="rect">
              <a:avLst/>
            </a:prstGeom>
          </p:spPr>
        </p:pic>
        <p:grpSp>
          <p:nvGrpSpPr>
            <p:cNvPr id="23" name="Group 22"/>
            <p:cNvGrpSpPr/>
            <p:nvPr/>
          </p:nvGrpSpPr>
          <p:grpSpPr>
            <a:xfrm>
              <a:off x="5536116" y="1802487"/>
              <a:ext cx="2297892" cy="2371130"/>
              <a:chOff x="5536116" y="1802487"/>
              <a:chExt cx="2297892" cy="237113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919686" y="1821472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</a:t>
                </a:r>
                <a:endParaRPr lang="en-US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5852808" y="3386848"/>
                <a:ext cx="1981200" cy="6096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6718771" y="3422666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</a:t>
                </a:r>
                <a:endParaRPr lang="en-US" dirty="0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6082551" y="2052304"/>
                <a:ext cx="799085" cy="160119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5951104" y="2735652"/>
                <a:ext cx="5886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err="1">
                    <a:solidFill>
                      <a:srgbClr val="FF0000"/>
                    </a:solidFill>
                  </a:rPr>
                  <a:t>r</a:t>
                </a:r>
                <a:r>
                  <a:rPr lang="en-US" b="1" i="1" baseline="-25000" dirty="0" err="1">
                    <a:solidFill>
                      <a:srgbClr val="FF0000"/>
                    </a:solidFill>
                  </a:rPr>
                  <a:t>OA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536116" y="1802487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831516" y="3711952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en-US" dirty="0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V="1">
                <a:off x="5736576" y="3886200"/>
                <a:ext cx="435624" cy="15159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5637220" y="3482447"/>
                <a:ext cx="4587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err="1">
                    <a:solidFill>
                      <a:srgbClr val="FF0000"/>
                    </a:solidFill>
                  </a:rPr>
                  <a:t>u</a:t>
                </a:r>
                <a:r>
                  <a:rPr lang="en-US" b="1" i="1" baseline="-25000" dirty="0" err="1">
                    <a:solidFill>
                      <a:srgbClr val="FF0000"/>
                    </a:solidFill>
                  </a:rPr>
                  <a:t>a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66800" y="3360278"/>
            <a:ext cx="449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M</a:t>
            </a:r>
            <a:r>
              <a:rPr lang="en-US" i="1" baseline="-25000" dirty="0"/>
              <a:t>a</a:t>
            </a:r>
            <a:r>
              <a:rPr lang="en-US" dirty="0" smtClean="0"/>
              <a:t> </a:t>
            </a:r>
            <a:r>
              <a:rPr lang="en-US" dirty="0"/>
              <a:t>= -</a:t>
            </a:r>
            <a:r>
              <a:rPr lang="en-US" dirty="0" smtClean="0"/>
              <a:t>1 {-0.1 (21.21) </a:t>
            </a:r>
            <a:r>
              <a:rPr lang="en-US" dirty="0"/>
              <a:t>– </a:t>
            </a:r>
            <a:r>
              <a:rPr lang="en-US" dirty="0" smtClean="0"/>
              <a:t>0.15 (15)}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      </a:t>
            </a:r>
            <a:r>
              <a:rPr lang="en-US" dirty="0" smtClean="0">
                <a:solidFill>
                  <a:schemeClr val="tx2"/>
                </a:solidFill>
              </a:rPr>
              <a:t>=</a:t>
            </a:r>
            <a:r>
              <a:rPr lang="en-US" dirty="0" smtClean="0">
                <a:solidFill>
                  <a:srgbClr val="00FFFF"/>
                </a:solidFill>
              </a:rPr>
              <a:t> </a:t>
            </a:r>
            <a:r>
              <a:rPr lang="en-US" u="sng" dirty="0" smtClean="0">
                <a:solidFill>
                  <a:srgbClr val="0000FA"/>
                </a:solidFill>
              </a:rPr>
              <a:t>4.37  </a:t>
            </a:r>
            <a:r>
              <a:rPr lang="en-US" u="sng" dirty="0" err="1" smtClean="0">
                <a:solidFill>
                  <a:srgbClr val="0000FA"/>
                </a:solidFill>
              </a:rPr>
              <a:t>N</a:t>
            </a:r>
            <a:r>
              <a:rPr lang="en-US" u="sng" dirty="0" err="1" smtClean="0">
                <a:solidFill>
                  <a:srgbClr val="0000FA"/>
                </a:solidFill>
                <a:cs typeface="Times New Roman" pitchFamily="18" charset="0"/>
              </a:rPr>
              <a:t>·</a:t>
            </a:r>
            <a:r>
              <a:rPr lang="en-US" u="sng" dirty="0" err="1" smtClean="0">
                <a:solidFill>
                  <a:srgbClr val="0000FA"/>
                </a:solidFill>
              </a:rPr>
              <a:t>m</a:t>
            </a:r>
            <a:endParaRPr lang="en-US" u="sng" dirty="0" smtClean="0">
              <a:solidFill>
                <a:srgbClr val="0000FA"/>
              </a:solidFill>
              <a:cs typeface="Times New Roman" pitchFamily="1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22275" y="1143000"/>
            <a:ext cx="6678613" cy="1912938"/>
            <a:chOff x="672" y="720"/>
            <a:chExt cx="4207" cy="1205"/>
          </a:xfrm>
        </p:grpSpPr>
        <p:sp>
          <p:nvSpPr>
            <p:cNvPr id="17415" name="Text Box 10"/>
            <p:cNvSpPr txBox="1">
              <a:spLocks noChangeArrowheads="1"/>
            </p:cNvSpPr>
            <p:nvPr/>
          </p:nvSpPr>
          <p:spPr bwMode="auto">
            <a:xfrm>
              <a:off x="912" y="720"/>
              <a:ext cx="396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Now find the triple product, M</a:t>
              </a:r>
              <a:r>
                <a:rPr lang="en-US" i="1" baseline="-25000" dirty="0"/>
                <a:t>a</a:t>
              </a:r>
              <a:r>
                <a:rPr lang="en-US" dirty="0"/>
                <a:t>  =  </a:t>
              </a:r>
              <a:r>
                <a:rPr lang="en-US" b="1" i="1" dirty="0" err="1">
                  <a:solidFill>
                    <a:srgbClr val="FF0000"/>
                  </a:solidFill>
                </a:rPr>
                <a:t>u</a:t>
              </a:r>
              <a:r>
                <a:rPr lang="en-US" b="1" i="1" baseline="-25000" dirty="0" err="1">
                  <a:solidFill>
                    <a:srgbClr val="FF0000"/>
                  </a:solidFill>
                </a:rPr>
                <a:t>a</a:t>
              </a:r>
              <a:r>
                <a:rPr lang="en-US" baseline="-25000" dirty="0">
                  <a:solidFill>
                    <a:srgbClr val="FF0000"/>
                  </a:solidFill>
                </a:rPr>
                <a:t>  </a:t>
              </a:r>
              <a:r>
                <a:rPr lang="en-US" dirty="0">
                  <a:cs typeface="Times New Roman" pitchFamily="18" charset="0"/>
                </a:rPr>
                <a:t>•</a:t>
              </a:r>
              <a:r>
                <a:rPr lang="en-US" dirty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dirty="0">
                  <a:cs typeface="Times New Roman" pitchFamily="18" charset="0"/>
                </a:rPr>
                <a:t>(</a:t>
              </a:r>
              <a:r>
                <a:rPr lang="en-US" b="1" i="1" dirty="0" err="1">
                  <a:solidFill>
                    <a:srgbClr val="FF0000"/>
                  </a:solidFill>
                </a:rPr>
                <a:t>r</a:t>
              </a:r>
              <a:r>
                <a:rPr lang="en-US" b="1" i="1" baseline="-25000" dirty="0" err="1">
                  <a:solidFill>
                    <a:srgbClr val="FF0000"/>
                  </a:solidFill>
                </a:rPr>
                <a:t>OA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ym typeface="Symbol" pitchFamily="18" charset="2"/>
                </a:rPr>
                <a:t></a:t>
              </a:r>
              <a:r>
                <a:rPr lang="en-US" dirty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  <a:cs typeface="Times New Roman" pitchFamily="18" charset="0"/>
                </a:rPr>
                <a:t>F</a:t>
              </a:r>
              <a:r>
                <a:rPr lang="en-US" dirty="0">
                  <a:cs typeface="Times New Roman" pitchFamily="18" charset="0"/>
                </a:rPr>
                <a:t>)</a:t>
              </a:r>
              <a:r>
                <a:rPr lang="en-US" dirty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</a:p>
            <a:p>
              <a:pPr eaLnBrk="1" hangingPunct="1"/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17416" name="Group 23"/>
            <p:cNvGrpSpPr>
              <a:grpSpLocks/>
            </p:cNvGrpSpPr>
            <p:nvPr/>
          </p:nvGrpSpPr>
          <p:grpSpPr bwMode="auto">
            <a:xfrm>
              <a:off x="672" y="1056"/>
              <a:ext cx="3456" cy="869"/>
              <a:chOff x="672" y="1056"/>
              <a:chExt cx="3456" cy="869"/>
            </a:xfrm>
          </p:grpSpPr>
          <p:sp>
            <p:nvSpPr>
              <p:cNvPr id="17417" name="Text Box 5"/>
              <p:cNvSpPr txBox="1">
                <a:spLocks noChangeArrowheads="1"/>
              </p:cNvSpPr>
              <p:nvPr/>
            </p:nvSpPr>
            <p:spPr bwMode="auto">
              <a:xfrm>
                <a:off x="672" y="1296"/>
                <a:ext cx="10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        </a:t>
                </a:r>
                <a:r>
                  <a:rPr lang="en-US" dirty="0" smtClean="0"/>
                  <a:t>M</a:t>
                </a:r>
                <a:r>
                  <a:rPr lang="en-US" i="1" baseline="-25000" dirty="0"/>
                  <a:t>a</a:t>
                </a:r>
                <a:r>
                  <a:rPr lang="en-US" dirty="0" smtClean="0"/>
                  <a:t> </a:t>
                </a:r>
                <a:r>
                  <a:rPr lang="en-US" dirty="0"/>
                  <a:t>=</a:t>
                </a:r>
              </a:p>
            </p:txBody>
          </p:sp>
          <p:grpSp>
            <p:nvGrpSpPr>
              <p:cNvPr id="17418" name="Group 15"/>
              <p:cNvGrpSpPr>
                <a:grpSpLocks noChangeAspect="1"/>
              </p:cNvGrpSpPr>
              <p:nvPr/>
            </p:nvGrpSpPr>
            <p:grpSpPr bwMode="auto">
              <a:xfrm>
                <a:off x="1680" y="1056"/>
                <a:ext cx="2448" cy="869"/>
                <a:chOff x="1680" y="1056"/>
                <a:chExt cx="2448" cy="869"/>
              </a:xfrm>
            </p:grpSpPr>
            <p:sp>
              <p:nvSpPr>
                <p:cNvPr id="17420" name="AutoShape 14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680" y="1056"/>
                  <a:ext cx="2448" cy="8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1" name="Rectangle 16"/>
                <p:cNvSpPr>
                  <a:spLocks noChangeArrowheads="1"/>
                </p:cNvSpPr>
                <p:nvPr/>
              </p:nvSpPr>
              <p:spPr bwMode="auto">
                <a:xfrm>
                  <a:off x="1680" y="1056"/>
                  <a:ext cx="2448" cy="8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2" name="Line 17"/>
                <p:cNvSpPr>
                  <a:spLocks noChangeShapeType="1"/>
                </p:cNvSpPr>
                <p:nvPr/>
              </p:nvSpPr>
              <p:spPr bwMode="auto">
                <a:xfrm>
                  <a:off x="1712" y="1113"/>
                  <a:ext cx="0" cy="761"/>
                </a:xfrm>
                <a:prstGeom prst="lin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3" name="Line 18"/>
                <p:cNvSpPr>
                  <a:spLocks noChangeShapeType="1"/>
                </p:cNvSpPr>
                <p:nvPr/>
              </p:nvSpPr>
              <p:spPr bwMode="auto">
                <a:xfrm>
                  <a:off x="3526" y="1124"/>
                  <a:ext cx="0" cy="718"/>
                </a:xfrm>
                <a:prstGeom prst="lin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4" name="Rectangle 19"/>
                <p:cNvSpPr>
                  <a:spLocks noChangeArrowheads="1"/>
                </p:cNvSpPr>
                <p:nvPr/>
              </p:nvSpPr>
              <p:spPr bwMode="auto">
                <a:xfrm>
                  <a:off x="1781" y="1092"/>
                  <a:ext cx="2273" cy="7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5" name="Rectangle 20"/>
                <p:cNvSpPr>
                  <a:spLocks noChangeArrowheads="1"/>
                </p:cNvSpPr>
                <p:nvPr/>
              </p:nvSpPr>
              <p:spPr bwMode="auto">
                <a:xfrm>
                  <a:off x="1781" y="1085"/>
                  <a:ext cx="145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dirty="0"/>
                    <a:t>    </a:t>
                  </a:r>
                  <a:r>
                    <a:rPr lang="en-US" dirty="0" smtClean="0"/>
                    <a:t>0</a:t>
                  </a:r>
                  <a:r>
                    <a:rPr lang="en-US" dirty="0"/>
                    <a:t>	    </a:t>
                  </a:r>
                  <a:r>
                    <a:rPr lang="en-US" dirty="0" smtClean="0"/>
                    <a:t>1          </a:t>
                  </a:r>
                  <a:r>
                    <a:rPr lang="en-US" dirty="0"/>
                    <a:t>0</a:t>
                  </a:r>
                </a:p>
              </p:txBody>
            </p:sp>
            <p:sp>
              <p:nvSpPr>
                <p:cNvPr id="17426" name="Rectangle 21"/>
                <p:cNvSpPr>
                  <a:spLocks noChangeArrowheads="1"/>
                </p:cNvSpPr>
                <p:nvPr/>
              </p:nvSpPr>
              <p:spPr bwMode="auto">
                <a:xfrm>
                  <a:off x="1781" y="1351"/>
                  <a:ext cx="166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dirty="0"/>
                    <a:t> - </a:t>
                  </a:r>
                  <a:r>
                    <a:rPr lang="en-US" dirty="0" smtClean="0"/>
                    <a:t>0.1        0         0.15</a:t>
                  </a:r>
                  <a:endParaRPr lang="en-US" dirty="0"/>
                </a:p>
              </p:txBody>
            </p:sp>
            <p:sp>
              <p:nvSpPr>
                <p:cNvPr id="17427" name="Rectangle 22"/>
                <p:cNvSpPr>
                  <a:spLocks noChangeArrowheads="1"/>
                </p:cNvSpPr>
                <p:nvPr/>
              </p:nvSpPr>
              <p:spPr bwMode="auto">
                <a:xfrm>
                  <a:off x="1781" y="1617"/>
                  <a:ext cx="169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dirty="0" smtClean="0"/>
                    <a:t>    15        15      21.21</a:t>
                  </a:r>
                  <a:endParaRPr lang="en-US" dirty="0"/>
                </a:p>
              </p:txBody>
            </p:sp>
          </p:grpSp>
          <p:sp>
            <p:nvSpPr>
              <p:cNvPr id="17419" name="Text Box 12"/>
              <p:cNvSpPr txBox="1">
                <a:spLocks noChangeArrowheads="1"/>
              </p:cNvSpPr>
              <p:nvPr/>
            </p:nvSpPr>
            <p:spPr bwMode="auto">
              <a:xfrm>
                <a:off x="3622" y="1344"/>
                <a:ext cx="47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 err="1" smtClean="0"/>
                  <a:t>N</a:t>
                </a:r>
                <a:r>
                  <a:rPr lang="en-US" dirty="0" err="1" smtClean="0">
                    <a:cs typeface="Times New Roman" pitchFamily="18" charset="0"/>
                  </a:rPr>
                  <a:t>·</a:t>
                </a:r>
                <a:r>
                  <a:rPr lang="en-US" dirty="0" err="1"/>
                  <a:t>m</a:t>
                </a:r>
                <a:endParaRPr lang="en-US" dirty="0"/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72533" y="2719606"/>
            <a:ext cx="3671430" cy="3312669"/>
            <a:chOff x="5172533" y="2719606"/>
            <a:chExt cx="3671430" cy="3312669"/>
          </a:xfrm>
        </p:grpSpPr>
        <p:grpSp>
          <p:nvGrpSpPr>
            <p:cNvPr id="47" name="Group 46"/>
            <p:cNvGrpSpPr/>
            <p:nvPr/>
          </p:nvGrpSpPr>
          <p:grpSpPr>
            <a:xfrm>
              <a:off x="5357813" y="2719606"/>
              <a:ext cx="3486150" cy="3312669"/>
              <a:chOff x="5029200" y="1219200"/>
              <a:chExt cx="3486150" cy="3312669"/>
            </a:xfrm>
          </p:grpSpPr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9200" y="1219200"/>
                <a:ext cx="3486150" cy="3312669"/>
              </a:xfrm>
              <a:prstGeom prst="rect">
                <a:avLst/>
              </a:prstGeom>
            </p:spPr>
          </p:pic>
          <p:grpSp>
            <p:nvGrpSpPr>
              <p:cNvPr id="49" name="Group 48"/>
              <p:cNvGrpSpPr/>
              <p:nvPr/>
            </p:nvGrpSpPr>
            <p:grpSpPr>
              <a:xfrm>
                <a:off x="5536116" y="1802487"/>
                <a:ext cx="2297892" cy="2371130"/>
                <a:chOff x="5536116" y="1802487"/>
                <a:chExt cx="2297892" cy="2371130"/>
              </a:xfrm>
            </p:grpSpPr>
            <p:sp>
              <p:nvSpPr>
                <p:cNvPr id="50" name="TextBox 49"/>
                <p:cNvSpPr txBox="1"/>
                <p:nvPr/>
              </p:nvSpPr>
              <p:spPr>
                <a:xfrm>
                  <a:off x="5919686" y="1821472"/>
                  <a:ext cx="3257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ym typeface="Symbol" panose="05050102010706020507" pitchFamily="18" charset="2"/>
                    </a:rPr>
                    <a:t></a:t>
                  </a:r>
                  <a:endParaRPr lang="en-US" dirty="0"/>
                </a:p>
              </p:txBody>
            </p: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5852808" y="3386848"/>
                  <a:ext cx="1981200" cy="609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TextBox 51"/>
                <p:cNvSpPr txBox="1"/>
                <p:nvPr/>
              </p:nvSpPr>
              <p:spPr>
                <a:xfrm>
                  <a:off x="6718771" y="3422666"/>
                  <a:ext cx="3257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ym typeface="Symbol" panose="05050102010706020507" pitchFamily="18" charset="2"/>
                    </a:rPr>
                    <a:t></a:t>
                  </a:r>
                  <a:endParaRPr lang="en-US" dirty="0"/>
                </a:p>
              </p:txBody>
            </p: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6082551" y="2052304"/>
                  <a:ext cx="799085" cy="1601194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Rectangle 53"/>
                <p:cNvSpPr/>
                <p:nvPr/>
              </p:nvSpPr>
              <p:spPr>
                <a:xfrm>
                  <a:off x="5951104" y="2735652"/>
                  <a:ext cx="58862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i="1" dirty="0" err="1">
                      <a:solidFill>
                        <a:srgbClr val="FF0000"/>
                      </a:solidFill>
                    </a:rPr>
                    <a:t>r</a:t>
                  </a:r>
                  <a:r>
                    <a:rPr lang="en-US" b="1" i="1" baseline="-25000" dirty="0" err="1">
                      <a:solidFill>
                        <a:srgbClr val="FF0000"/>
                      </a:solidFill>
                    </a:rPr>
                    <a:t>OA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536116" y="1802487"/>
                  <a:ext cx="4074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A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6831516" y="3711952"/>
                  <a:ext cx="4074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O</a:t>
                  </a:r>
                  <a:endParaRPr lang="en-US" dirty="0"/>
                </a:p>
              </p:txBody>
            </p:sp>
            <p:cxnSp>
              <p:nvCxnSpPr>
                <p:cNvPr id="57" name="Straight Arrow Connector 56"/>
                <p:cNvCxnSpPr/>
                <p:nvPr/>
              </p:nvCxnSpPr>
              <p:spPr>
                <a:xfrm flipV="1">
                  <a:off x="5736576" y="3886200"/>
                  <a:ext cx="435624" cy="15159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Rectangle 57"/>
                <p:cNvSpPr/>
                <p:nvPr/>
              </p:nvSpPr>
              <p:spPr>
                <a:xfrm>
                  <a:off x="5637220" y="3482447"/>
                  <a:ext cx="45878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i="1" dirty="0" err="1">
                      <a:solidFill>
                        <a:srgbClr val="FF0000"/>
                      </a:solidFill>
                    </a:rPr>
                    <a:t>u</a:t>
                  </a:r>
                  <a:r>
                    <a:rPr lang="en-US" b="1" i="1" baseline="-25000" dirty="0" err="1">
                      <a:solidFill>
                        <a:srgbClr val="FF0000"/>
                      </a:solidFill>
                    </a:rPr>
                    <a:t>a</a:t>
                  </a:r>
                  <a:endParaRPr lang="en-US" dirty="0"/>
                </a:p>
              </p:txBody>
            </p:sp>
          </p:grpSp>
        </p:grpSp>
        <p:sp>
          <p:nvSpPr>
            <p:cNvPr id="4" name="Curved Down Arrow 3"/>
            <p:cNvSpPr/>
            <p:nvPr/>
          </p:nvSpPr>
          <p:spPr>
            <a:xfrm rot="3360000">
              <a:off x="5649772" y="5452765"/>
              <a:ext cx="651899" cy="279374"/>
            </a:xfrm>
            <a:prstGeom prst="curvedDownArrow">
              <a:avLst/>
            </a:prstGeom>
            <a:solidFill>
              <a:srgbClr val="0000FA"/>
            </a:solidFill>
            <a:ln>
              <a:solidFill>
                <a:srgbClr val="0000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172533" y="5155486"/>
              <a:ext cx="561372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A"/>
                  </a:solidFill>
                </a:rPr>
                <a:t>M</a:t>
              </a:r>
              <a:r>
                <a:rPr lang="en-US" i="1" baseline="-25000" dirty="0">
                  <a:solidFill>
                    <a:srgbClr val="0000FA"/>
                  </a:solidFill>
                </a:rPr>
                <a:t>a</a:t>
              </a:r>
              <a:endParaRPr lang="en-US" dirty="0">
                <a:solidFill>
                  <a:srgbClr val="0000FA"/>
                </a:solidFill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102469"/>
            <a:ext cx="3543300" cy="3317131"/>
          </a:xfrm>
          <a:prstGeom prst="rect">
            <a:avLst/>
          </a:prstGeom>
        </p:spPr>
      </p:pic>
      <p:sp>
        <p:nvSpPr>
          <p:cNvPr id="38915" name="Text Box 1027"/>
          <p:cNvSpPr txBox="1">
            <a:spLocks noChangeArrowheads="1"/>
          </p:cNvSpPr>
          <p:nvPr/>
        </p:nvSpPr>
        <p:spPr bwMode="auto">
          <a:xfrm>
            <a:off x="609600" y="1102469"/>
            <a:ext cx="4495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For finding the moment of the force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about the x-axis, the position vector in the triple scalar product should be ___ .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A)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AC</a:t>
            </a:r>
            <a:r>
              <a:rPr lang="en-US" dirty="0"/>
              <a:t>                         B)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BA</a:t>
            </a:r>
            <a:endParaRPr lang="en-US" b="1" i="1" baseline="-25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baseline="-25000" dirty="0"/>
              <a:t>      </a:t>
            </a:r>
            <a:r>
              <a:rPr lang="en-US" dirty="0"/>
              <a:t>C)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AB</a:t>
            </a:r>
            <a:r>
              <a:rPr lang="en-US" dirty="0"/>
              <a:t>                         D)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BC</a:t>
            </a:r>
            <a:endParaRPr lang="en-US" b="1" i="1" baseline="-25000" dirty="0">
              <a:solidFill>
                <a:srgbClr val="FF0000"/>
              </a:solidFill>
            </a:endParaRPr>
          </a:p>
        </p:txBody>
      </p:sp>
      <p:sp>
        <p:nvSpPr>
          <p:cNvPr id="38917" name="Text Box 1029"/>
          <p:cNvSpPr txBox="1">
            <a:spLocks noChangeArrowheads="1"/>
          </p:cNvSpPr>
          <p:nvPr/>
        </p:nvSpPr>
        <p:spPr bwMode="auto">
          <a:xfrm>
            <a:off x="660816" y="4419600"/>
            <a:ext cx="7772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If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 = {1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dirty="0"/>
              <a:t>+ 2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} m  and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 = {10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/>
              <a:t> + 20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 + 30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} N, then the moment of 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about the y-axis is  ____ </a:t>
            </a:r>
            <a:r>
              <a:rPr lang="en-US" dirty="0" err="1"/>
              <a:t>N</a:t>
            </a:r>
            <a:r>
              <a:rPr lang="en-US" dirty="0" err="1">
                <a:cs typeface="Times New Roman" pitchFamily="18" charset="0"/>
              </a:rPr>
              <a:t>·m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    A) 10                       B) -30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C) -40                      D) None of the above.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ATTENTION 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8704" y="2238901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33400" y="1130300"/>
            <a:ext cx="8077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1. When determining the moment of a force about a specified axis, the axis must be along _____________.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A) the x axis                      B) the y axis             C) the z axis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D) any line in 3-D space   E) any line in the x-y plane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7696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 2. The triple scalar product  </a:t>
            </a:r>
            <a:r>
              <a:rPr lang="en-US" b="1" i="1" dirty="0">
                <a:solidFill>
                  <a:srgbClr val="FF0000"/>
                </a:solidFill>
              </a:rPr>
              <a:t>u </a:t>
            </a:r>
            <a:r>
              <a:rPr lang="en-US" b="1" dirty="0"/>
              <a:t>•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r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</a:rPr>
              <a:t> F </a:t>
            </a:r>
            <a:r>
              <a:rPr lang="en-US" b="1" dirty="0"/>
              <a:t>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results in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A) a scalar quantity ( + or - ).   B) a vector quantity.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C) zero.       D) a unit vector.  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E) an imaginary number.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62000"/>
          </a:xfrm>
        </p:spPr>
        <p:txBody>
          <a:bodyPr/>
          <a:lstStyle/>
          <a:p>
            <a:r>
              <a:rPr lang="en-US" sz="2400" b="1" kern="1200" dirty="0" smtClean="0">
                <a:effectLst/>
                <a:ea typeface="+mn-ea"/>
                <a:cs typeface="+mn-cs"/>
              </a:rPr>
              <a:t> READING  QUIZ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utoUpdateAnimBg="0"/>
      <p:bldP spid="10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2000" y="41910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With the force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/>
              <a:t>, a person is creating a moment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using this flex-handle socket wrench.  </a:t>
            </a:r>
            <a:r>
              <a:rPr lang="en-US" dirty="0"/>
              <a:t>Does all </a:t>
            </a:r>
            <a:r>
              <a:rPr lang="en-US" dirty="0" smtClean="0"/>
              <a:t>of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act to turn the socket?  How would you calculate an answer to this question?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0"/>
            <a:ext cx="435292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APPLICATIONS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90600" y="1066800"/>
            <a:ext cx="7239000" cy="4694238"/>
            <a:chOff x="624" y="672"/>
            <a:chExt cx="4560" cy="2957"/>
          </a:xfrm>
        </p:grpSpPr>
        <p:sp>
          <p:nvSpPr>
            <p:cNvPr id="6150" name="Text Box 4"/>
            <p:cNvSpPr txBox="1">
              <a:spLocks noChangeArrowheads="1"/>
            </p:cNvSpPr>
            <p:nvPr/>
          </p:nvSpPr>
          <p:spPr bwMode="auto">
            <a:xfrm>
              <a:off x="624" y="2640"/>
              <a:ext cx="4560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Sleeve A of this bracket can provide a maximum resisting moment of 125 </a:t>
              </a:r>
              <a:r>
                <a:rPr lang="en-US" dirty="0" err="1"/>
                <a:t>N·m</a:t>
              </a:r>
              <a:r>
                <a:rPr lang="en-US" dirty="0"/>
                <a:t> about the x-axis.  How would you determine the maximum magnitude of </a:t>
              </a:r>
              <a:r>
                <a:rPr lang="en-US" b="1" i="1" dirty="0">
                  <a:solidFill>
                    <a:srgbClr val="FF0000"/>
                  </a:solidFill>
                </a:rPr>
                <a:t>F</a:t>
              </a:r>
              <a:r>
                <a:rPr lang="en-US" dirty="0"/>
                <a:t> before turning about the </a:t>
              </a:r>
              <a:r>
                <a:rPr lang="en-US" dirty="0" smtClean="0"/>
                <a:t>x-axis </a:t>
              </a:r>
              <a:r>
                <a:rPr lang="en-US" dirty="0"/>
                <a:t>occurs?</a:t>
              </a:r>
            </a:p>
          </p:txBody>
        </p:sp>
        <p:pic>
          <p:nvPicPr>
            <p:cNvPr id="6151" name="Picture 12" descr="Ch 4 Friction Sleev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672"/>
              <a:ext cx="2544" cy="1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 APPLICATIONS 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70866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Recall that the moment of a scalar force about any point </a:t>
            </a:r>
            <a:r>
              <a:rPr lang="en-US" sz="2800" dirty="0">
                <a:cs typeface="Times New Roman" pitchFamily="18" charset="0"/>
              </a:rPr>
              <a:t>O is  M</a:t>
            </a:r>
            <a:r>
              <a:rPr lang="en-US" sz="2800" baseline="-25000" dirty="0">
                <a:cs typeface="Times New Roman" pitchFamily="18" charset="0"/>
              </a:rPr>
              <a:t>O</a:t>
            </a:r>
            <a:r>
              <a:rPr lang="en-US" sz="2800" dirty="0">
                <a:cs typeface="Times New Roman" pitchFamily="18" charset="0"/>
              </a:rPr>
              <a:t>= F </a:t>
            </a:r>
            <a:r>
              <a:rPr lang="en-US" sz="2800" dirty="0" err="1">
                <a:cs typeface="Times New Roman" pitchFamily="18" charset="0"/>
              </a:rPr>
              <a:t>d</a:t>
            </a:r>
            <a:r>
              <a:rPr lang="en-US" sz="2800" baseline="-25000" dirty="0" err="1">
                <a:cs typeface="Times New Roman" pitchFamily="18" charset="0"/>
              </a:rPr>
              <a:t>O</a:t>
            </a:r>
            <a:r>
              <a:rPr lang="en-US" sz="2800" baseline="-25000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where </a:t>
            </a:r>
            <a:r>
              <a:rPr lang="en-US" sz="2800" dirty="0" err="1">
                <a:cs typeface="Times New Roman" pitchFamily="18" charset="0"/>
              </a:rPr>
              <a:t>d</a:t>
            </a:r>
            <a:r>
              <a:rPr lang="en-US" sz="2800" baseline="-25000" dirty="0" err="1">
                <a:cs typeface="Times New Roman" pitchFamily="18" charset="0"/>
              </a:rPr>
              <a:t>O</a:t>
            </a:r>
            <a:r>
              <a:rPr lang="en-US" sz="2800" dirty="0">
                <a:cs typeface="Times New Roman" pitchFamily="18" charset="0"/>
              </a:rPr>
              <a:t> is the perpendicular (or shortest) distance from the point to the </a:t>
            </a:r>
            <a:r>
              <a:rPr lang="en-US" sz="2800" u="sng" dirty="0">
                <a:solidFill>
                  <a:srgbClr val="0000FA"/>
                </a:solidFill>
                <a:cs typeface="Times New Roman" pitchFamily="18" charset="0"/>
              </a:rPr>
              <a:t>force’s line of action</a:t>
            </a:r>
            <a:r>
              <a:rPr lang="en-US" sz="2800" dirty="0">
                <a:cs typeface="Times New Roman" pitchFamily="18" charset="0"/>
              </a:rPr>
              <a:t>.  This concept can be extended to find the moment of a force about an axis.</a:t>
            </a:r>
          </a:p>
          <a:p>
            <a:pPr eaLnBrk="1" hangingPunct="1">
              <a:spcBef>
                <a:spcPts val="3000"/>
              </a:spcBef>
            </a:pPr>
            <a:r>
              <a:rPr lang="en-US" sz="2800" dirty="0">
                <a:cs typeface="Times New Roman" pitchFamily="18" charset="0"/>
              </a:rPr>
              <a:t>Finding the moment of a force about an axis can help answer the types of questions we just considered.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609600" y="49530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SCALAR ANALYSIS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609600" y="49530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838200" y="4462462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In the figure above, the moment about the y-axis would be </a:t>
            </a:r>
            <a:r>
              <a:rPr lang="en-US" dirty="0">
                <a:solidFill>
                  <a:srgbClr val="0000FA"/>
                </a:solidFill>
              </a:rPr>
              <a:t>M</a:t>
            </a:r>
            <a:r>
              <a:rPr lang="en-US" baseline="-25000" dirty="0">
                <a:solidFill>
                  <a:srgbClr val="0000FA"/>
                </a:solidFill>
              </a:rPr>
              <a:t>y</a:t>
            </a:r>
            <a:r>
              <a:rPr lang="en-US" dirty="0">
                <a:solidFill>
                  <a:srgbClr val="0000FA"/>
                </a:solidFill>
              </a:rPr>
              <a:t>= </a:t>
            </a:r>
            <a:r>
              <a:rPr lang="en-US" dirty="0" err="1">
                <a:solidFill>
                  <a:srgbClr val="0000FA"/>
                </a:solidFill>
              </a:rPr>
              <a:t>F</a:t>
            </a:r>
            <a:r>
              <a:rPr lang="en-US" baseline="-25000" dirty="0" err="1">
                <a:solidFill>
                  <a:srgbClr val="0000FA"/>
                </a:solidFill>
              </a:rPr>
              <a:t>z</a:t>
            </a:r>
            <a:r>
              <a:rPr lang="en-US" dirty="0">
                <a:solidFill>
                  <a:srgbClr val="0000FA"/>
                </a:solidFill>
              </a:rPr>
              <a:t> (d</a:t>
            </a:r>
            <a:r>
              <a:rPr lang="en-US" baseline="-25000" dirty="0">
                <a:solidFill>
                  <a:srgbClr val="0000FA"/>
                </a:solidFill>
              </a:rPr>
              <a:t>x</a:t>
            </a:r>
            <a:r>
              <a:rPr lang="en-US" dirty="0">
                <a:solidFill>
                  <a:srgbClr val="0000FA"/>
                </a:solidFill>
              </a:rPr>
              <a:t>) = F </a:t>
            </a:r>
            <a:r>
              <a:rPr lang="en-US" dirty="0" smtClean="0">
                <a:solidFill>
                  <a:srgbClr val="0000FA"/>
                </a:solidFill>
              </a:rPr>
              <a:t>(r </a:t>
            </a:r>
            <a:r>
              <a:rPr lang="en-US" dirty="0" err="1">
                <a:solidFill>
                  <a:srgbClr val="0000FA"/>
                </a:solidFill>
              </a:rPr>
              <a:t>cos</a:t>
            </a:r>
            <a:r>
              <a:rPr lang="en-US" dirty="0">
                <a:solidFill>
                  <a:srgbClr val="0000FA"/>
                </a:solidFill>
              </a:rPr>
              <a:t> </a:t>
            </a:r>
            <a:r>
              <a:rPr lang="el-GR" dirty="0">
                <a:solidFill>
                  <a:srgbClr val="0000FA"/>
                </a:solidFill>
                <a:cs typeface="Times New Roman" pitchFamily="18" charset="0"/>
              </a:rPr>
              <a:t>θ</a:t>
            </a:r>
            <a:r>
              <a:rPr lang="en-US" dirty="0">
                <a:solidFill>
                  <a:srgbClr val="0000FA"/>
                </a:solidFill>
              </a:rPr>
              <a:t>)</a:t>
            </a:r>
            <a:r>
              <a:rPr lang="en-US" dirty="0">
                <a:cs typeface="Times New Roman" pitchFamily="18" charset="0"/>
              </a:rPr>
              <a:t>.</a:t>
            </a:r>
            <a:r>
              <a:rPr lang="en-US" dirty="0">
                <a:solidFill>
                  <a:srgbClr val="0000FA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However, unless the force can easily be broken into components and the </a:t>
            </a:r>
            <a:r>
              <a:rPr lang="en-US" dirty="0" smtClean="0">
                <a:cs typeface="Times New Roman" pitchFamily="18" charset="0"/>
              </a:rPr>
              <a:t>“</a:t>
            </a:r>
            <a:r>
              <a:rPr lang="en-US" dirty="0" smtClean="0"/>
              <a:t>d</a:t>
            </a:r>
            <a:r>
              <a:rPr lang="en-US" baseline="-25000" dirty="0" smtClean="0"/>
              <a:t>x</a:t>
            </a:r>
            <a:r>
              <a:rPr lang="en-US" dirty="0" smtClean="0">
                <a:cs typeface="Times New Roman" pitchFamily="18" charset="0"/>
              </a:rPr>
              <a:t>” </a:t>
            </a:r>
            <a:r>
              <a:rPr lang="en-US" dirty="0">
                <a:cs typeface="Times New Roman" pitchFamily="18" charset="0"/>
              </a:rPr>
              <a:t>found quickly, such calculations are not always trivial and vector analysis may be much easier (and less likely to produce errors).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1104900"/>
            <a:ext cx="39243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SCALAR  ANALYSIS 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440055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First compute the moment of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about any </a:t>
            </a:r>
            <a:r>
              <a:rPr lang="en-US" dirty="0">
                <a:solidFill>
                  <a:srgbClr val="0000FA"/>
                </a:solidFill>
              </a:rPr>
              <a:t>arbitrary</a:t>
            </a:r>
            <a:r>
              <a:rPr lang="en-US" dirty="0"/>
              <a:t> point O that lies on the </a:t>
            </a:r>
            <a:r>
              <a:rPr lang="en-US" i="1" dirty="0" smtClean="0"/>
              <a:t>a</a:t>
            </a:r>
            <a:r>
              <a:rPr lang="en-US" dirty="0">
                <a:cs typeface="Times New Roman" pitchFamily="18" charset="0"/>
              </a:rPr>
              <a:t>-</a:t>
            </a:r>
            <a:r>
              <a:rPr lang="en-US" dirty="0" smtClean="0">
                <a:cs typeface="Times New Roman" pitchFamily="18" charset="0"/>
              </a:rPr>
              <a:t>axis</a:t>
            </a:r>
            <a:r>
              <a:rPr lang="en-US" i="1" dirty="0" smtClean="0">
                <a:solidFill>
                  <a:srgbClr val="0000FA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using the cross product.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              </a:t>
            </a:r>
            <a:r>
              <a:rPr lang="en-US" sz="2600" b="1" i="1" dirty="0">
                <a:solidFill>
                  <a:srgbClr val="FF0000"/>
                </a:solidFill>
                <a:cs typeface="Times New Roman" pitchFamily="18" charset="0"/>
              </a:rPr>
              <a:t>M</a:t>
            </a:r>
            <a:r>
              <a:rPr lang="en-US" sz="2600" b="1" i="1" baseline="-25000" dirty="0">
                <a:solidFill>
                  <a:srgbClr val="FF0000"/>
                </a:solidFill>
                <a:cs typeface="Times New Roman" pitchFamily="18" charset="0"/>
              </a:rPr>
              <a:t>O</a:t>
            </a:r>
            <a:r>
              <a:rPr lang="en-US" sz="2600" dirty="0">
                <a:cs typeface="Times New Roman" pitchFamily="18" charset="0"/>
              </a:rPr>
              <a:t> =  </a:t>
            </a:r>
            <a:r>
              <a:rPr lang="en-US" sz="2600" b="1" i="1" dirty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600" b="1" i="1" dirty="0">
                <a:solidFill>
                  <a:srgbClr val="FF0000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0" y="4953000"/>
            <a:ext cx="8153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dirty="0"/>
              <a:t>Now, find the component of  </a:t>
            </a:r>
            <a:r>
              <a:rPr lang="en-US" sz="2600" b="1" i="1" dirty="0">
                <a:solidFill>
                  <a:srgbClr val="FF0000"/>
                </a:solidFill>
                <a:cs typeface="Times New Roman" pitchFamily="18" charset="0"/>
              </a:rPr>
              <a:t>M</a:t>
            </a:r>
            <a:r>
              <a:rPr lang="en-US" sz="2600" b="1" i="1" baseline="-25000" dirty="0">
                <a:solidFill>
                  <a:srgbClr val="FF0000"/>
                </a:solidFill>
                <a:cs typeface="Times New Roman" pitchFamily="18" charset="0"/>
              </a:rPr>
              <a:t>O</a:t>
            </a:r>
            <a:r>
              <a:rPr lang="en-US" dirty="0"/>
              <a:t>  along the </a:t>
            </a:r>
            <a:r>
              <a:rPr lang="en-US" i="1" dirty="0" smtClean="0"/>
              <a:t>a</a:t>
            </a:r>
            <a:r>
              <a:rPr lang="en-US" dirty="0" smtClean="0"/>
              <a:t>-axis </a:t>
            </a:r>
            <a:r>
              <a:rPr lang="en-US" dirty="0">
                <a:cs typeface="Times New Roman" pitchFamily="18" charset="0"/>
              </a:rPr>
              <a:t>using the dot product.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                       </a:t>
            </a:r>
            <a:r>
              <a:rPr lang="en-US" sz="2600" dirty="0" smtClean="0">
                <a:cs typeface="Times New Roman" pitchFamily="18" charset="0"/>
              </a:rPr>
              <a:t>M</a:t>
            </a:r>
            <a:r>
              <a:rPr lang="en-US" sz="2600" i="1" baseline="-25000" dirty="0" smtClean="0">
                <a:cs typeface="Times New Roman" pitchFamily="18" charset="0"/>
              </a:rPr>
              <a:t>a</a:t>
            </a:r>
            <a:r>
              <a:rPr lang="en-US" sz="2600" b="1" baseline="-25000" dirty="0" smtClean="0"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=  </a:t>
            </a:r>
            <a:r>
              <a:rPr lang="en-US" sz="2600" b="1" i="1" dirty="0" err="1">
                <a:solidFill>
                  <a:srgbClr val="FF0000"/>
                </a:solidFill>
                <a:cs typeface="Times New Roman" pitchFamily="18" charset="0"/>
              </a:rPr>
              <a:t>u</a:t>
            </a:r>
            <a:r>
              <a:rPr lang="en-US" sz="2600" b="1" i="1" baseline="-25000" dirty="0" err="1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2600" b="1" i="1" baseline="-250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•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600" b="1" i="1" dirty="0">
                <a:solidFill>
                  <a:srgbClr val="FF0000"/>
                </a:solidFill>
                <a:cs typeface="Times New Roman" pitchFamily="18" charset="0"/>
              </a:rPr>
              <a:t>M</a:t>
            </a:r>
            <a:r>
              <a:rPr lang="en-US" sz="2600" b="1" i="1" baseline="-25000" dirty="0">
                <a:solidFill>
                  <a:srgbClr val="FF0000"/>
                </a:solidFill>
                <a:cs typeface="Times New Roman" pitchFamily="18" charset="0"/>
              </a:rPr>
              <a:t>O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22325" y="1143000"/>
            <a:ext cx="7559675" cy="3657600"/>
            <a:chOff x="662" y="826"/>
            <a:chExt cx="4762" cy="2304"/>
          </a:xfrm>
        </p:grpSpPr>
        <p:sp>
          <p:nvSpPr>
            <p:cNvPr id="9224" name="Text Box 4"/>
            <p:cNvSpPr txBox="1">
              <a:spLocks noChangeArrowheads="1"/>
            </p:cNvSpPr>
            <p:nvPr/>
          </p:nvSpPr>
          <p:spPr bwMode="auto">
            <a:xfrm>
              <a:off x="2544" y="876"/>
              <a:ext cx="288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Our goal is to find the moment of </a:t>
              </a:r>
              <a:r>
                <a:rPr lang="en-US" b="1" i="1" dirty="0">
                  <a:solidFill>
                    <a:srgbClr val="FF0000"/>
                  </a:solidFill>
                </a:rPr>
                <a:t>F</a:t>
              </a:r>
              <a:r>
                <a:rPr lang="en-US" dirty="0"/>
                <a:t>  (the tendency to rotate the body) about the </a:t>
              </a:r>
              <a:r>
                <a:rPr lang="en-US" i="1" dirty="0" smtClean="0"/>
                <a:t>a</a:t>
              </a:r>
              <a:r>
                <a:rPr lang="en-US" dirty="0" smtClean="0"/>
                <a:t>-axis</a:t>
              </a:r>
              <a:r>
                <a:rPr lang="en-US" dirty="0" smtClean="0">
                  <a:cs typeface="Times New Roman" pitchFamily="18" charset="0"/>
                </a:rPr>
                <a:t>.</a:t>
              </a:r>
              <a:endParaRPr lang="en-US" dirty="0"/>
            </a:p>
          </p:txBody>
        </p:sp>
        <p:pic>
          <p:nvPicPr>
            <p:cNvPr id="9225" name="Picture 11" descr="CH 4 Axis Projection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3" t="409" r="-2113" b="-409"/>
            <a:stretch/>
          </p:blipFill>
          <p:spPr bwMode="auto">
            <a:xfrm>
              <a:off x="662" y="826"/>
              <a:ext cx="1817" cy="2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VECTOR  ANALYSIS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5800" y="4200198"/>
            <a:ext cx="7696200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 the this equation,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i="1" dirty="0" err="1">
                <a:solidFill>
                  <a:srgbClr val="FF0000"/>
                </a:solidFill>
              </a:rPr>
              <a:t>u</a:t>
            </a:r>
            <a:r>
              <a:rPr lang="en-US" b="1" i="1" baseline="-25000" dirty="0" err="1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 represents the unit vector along the </a:t>
            </a:r>
            <a:r>
              <a:rPr lang="en-US" i="1" dirty="0" smtClean="0"/>
              <a:t>a</a:t>
            </a:r>
            <a:r>
              <a:rPr lang="en-US" dirty="0" smtClean="0">
                <a:cs typeface="Times New Roman" pitchFamily="18" charset="0"/>
              </a:rPr>
              <a:t>-axis</a:t>
            </a:r>
            <a:r>
              <a:rPr lang="en-US" dirty="0">
                <a:cs typeface="Times New Roman" pitchFamily="18" charset="0"/>
              </a:rPr>
              <a:t>,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600" b="1" i="1" dirty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 is the position vector from </a:t>
            </a:r>
            <a:r>
              <a:rPr lang="en-US" dirty="0">
                <a:solidFill>
                  <a:srgbClr val="0000FA"/>
                </a:solidFill>
                <a:cs typeface="Times New Roman" pitchFamily="18" charset="0"/>
              </a:rPr>
              <a:t>any point on the </a:t>
            </a:r>
            <a:r>
              <a:rPr lang="en-US" i="1" dirty="0" smtClean="0">
                <a:solidFill>
                  <a:srgbClr val="0000FA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00FA"/>
                </a:solidFill>
                <a:cs typeface="Times New Roman" pitchFamily="18" charset="0"/>
              </a:rPr>
              <a:t>-axis </a:t>
            </a:r>
            <a:r>
              <a:rPr lang="en-US" dirty="0">
                <a:solidFill>
                  <a:srgbClr val="0000FA"/>
                </a:solidFill>
                <a:cs typeface="Times New Roman" pitchFamily="18" charset="0"/>
              </a:rPr>
              <a:t>to any point A on the line of action of the force</a:t>
            </a:r>
            <a:r>
              <a:rPr lang="en-US" dirty="0">
                <a:cs typeface="Times New Roman" pitchFamily="18" charset="0"/>
              </a:rPr>
              <a:t>, and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en-US" dirty="0">
                <a:cs typeface="Times New Roman" pitchFamily="18" charset="0"/>
              </a:rPr>
              <a:t>  is the force vector.</a:t>
            </a: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49275" y="1096963"/>
            <a:ext cx="8061325" cy="3073400"/>
            <a:chOff x="346" y="691"/>
            <a:chExt cx="5078" cy="1936"/>
          </a:xfrm>
        </p:grpSpPr>
        <p:sp>
          <p:nvSpPr>
            <p:cNvPr id="10248" name="Text Box 6"/>
            <p:cNvSpPr txBox="1">
              <a:spLocks noChangeArrowheads="1"/>
            </p:cNvSpPr>
            <p:nvPr/>
          </p:nvSpPr>
          <p:spPr bwMode="auto">
            <a:xfrm>
              <a:off x="2352" y="720"/>
              <a:ext cx="26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M</a:t>
              </a:r>
              <a:r>
                <a:rPr lang="en-US" i="1" baseline="-25000" dirty="0" smtClean="0"/>
                <a:t>a</a:t>
              </a:r>
              <a:r>
                <a:rPr lang="en-US" baseline="-25000" dirty="0" smtClean="0"/>
                <a:t> </a:t>
              </a:r>
              <a:r>
                <a:rPr lang="en-US" dirty="0" smtClean="0"/>
                <a:t> </a:t>
              </a:r>
              <a:r>
                <a:rPr lang="en-US" dirty="0"/>
                <a:t>can also be obtained as</a:t>
              </a:r>
            </a:p>
          </p:txBody>
        </p:sp>
        <p:pic>
          <p:nvPicPr>
            <p:cNvPr id="10249" name="Picture 7" descr="9_pg140_eq"/>
            <p:cNvPicPr>
              <a:picLocks noChangeAspect="1" noChangeArrowheads="1"/>
            </p:cNvPicPr>
            <p:nvPr/>
          </p:nvPicPr>
          <p:blipFill rotWithShape="1">
            <a:blip r:embed="rId2" cstate="print">
              <a:lum bright="-24000" contras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36" b="-5836"/>
            <a:stretch/>
          </p:blipFill>
          <p:spPr bwMode="auto">
            <a:xfrm>
              <a:off x="2448" y="1094"/>
              <a:ext cx="2352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0" name="Text Box 8"/>
            <p:cNvSpPr txBox="1">
              <a:spLocks noChangeArrowheads="1"/>
            </p:cNvSpPr>
            <p:nvPr/>
          </p:nvSpPr>
          <p:spPr bwMode="auto">
            <a:xfrm>
              <a:off x="2352" y="1776"/>
              <a:ext cx="307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The above equation is also called the </a:t>
              </a:r>
              <a:r>
                <a:rPr lang="en-US" u="sng" dirty="0">
                  <a:solidFill>
                    <a:srgbClr val="0000FA"/>
                  </a:solidFill>
                </a:rPr>
                <a:t>triple scalar product</a:t>
              </a:r>
              <a:r>
                <a:rPr lang="en-US" dirty="0"/>
                <a:t>.</a:t>
              </a:r>
            </a:p>
          </p:txBody>
        </p:sp>
        <p:pic>
          <p:nvPicPr>
            <p:cNvPr id="10251" name="Picture 12" descr="CH 4 Axis Projection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3" t="1818" r="-3183" b="-1818"/>
            <a:stretch/>
          </p:blipFill>
          <p:spPr bwMode="auto">
            <a:xfrm>
              <a:off x="346" y="691"/>
              <a:ext cx="1527" cy="1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VECTOR ANALYSIS</a:t>
            </a:r>
            <a:r>
              <a:rPr lang="en-US" sz="2400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3400" y="4191000"/>
            <a:ext cx="7924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dirty="0"/>
              <a:t>Use </a:t>
            </a:r>
            <a:r>
              <a:rPr lang="en-US" dirty="0" err="1"/>
              <a:t>M</a:t>
            </a:r>
            <a:r>
              <a:rPr lang="en-US" baseline="-25000" dirty="0" err="1"/>
              <a:t>z</a:t>
            </a:r>
            <a:r>
              <a:rPr lang="en-US" dirty="0"/>
              <a:t> = </a:t>
            </a:r>
            <a:r>
              <a:rPr lang="en-US" b="1" i="1" dirty="0">
                <a:solidFill>
                  <a:srgbClr val="FF0000"/>
                </a:solidFill>
              </a:rPr>
              <a:t>u </a:t>
            </a:r>
            <a:r>
              <a:rPr lang="en-US" b="1" i="1" dirty="0">
                <a:cs typeface="Times New Roman" pitchFamily="18" charset="0"/>
              </a:rPr>
              <a:t>•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r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F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dirty="0" smtClean="0"/>
              <a:t>.</a:t>
            </a:r>
            <a:endParaRPr lang="en-US" b="1" i="1" dirty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dirty="0"/>
              <a:t>First, find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in Cartesian vector form.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dirty="0" smtClean="0"/>
              <a:t>Note that  </a:t>
            </a:r>
            <a:r>
              <a:rPr lang="en-US" b="1" i="1" dirty="0">
                <a:solidFill>
                  <a:srgbClr val="FF0000"/>
                </a:solidFill>
              </a:rPr>
              <a:t>u</a:t>
            </a:r>
            <a:r>
              <a:rPr lang="en-US" dirty="0"/>
              <a:t>  = 1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in this case.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4</a:t>
            </a:r>
            <a:r>
              <a:rPr lang="en-US" dirty="0" smtClean="0"/>
              <a:t>)  </a:t>
            </a:r>
            <a:r>
              <a:rPr lang="en-US" dirty="0"/>
              <a:t>The vector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 </a:t>
            </a:r>
            <a:r>
              <a:rPr lang="en-US" dirty="0" smtClean="0"/>
              <a:t> is </a:t>
            </a:r>
            <a:r>
              <a:rPr lang="en-US" dirty="0"/>
              <a:t>the position vector from </a:t>
            </a:r>
            <a:r>
              <a:rPr lang="en-US" dirty="0" smtClean="0"/>
              <a:t>O </a:t>
            </a:r>
            <a:r>
              <a:rPr lang="en-US" dirty="0"/>
              <a:t>to </a:t>
            </a:r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600200" y="1371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</a:rPr>
              <a:t>A</a:t>
            </a:r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514600" y="228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</a:rPr>
              <a:t>B</a:t>
            </a:r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27538" y="1028700"/>
            <a:ext cx="8006862" cy="3162300"/>
            <a:chOff x="527538" y="1028700"/>
            <a:chExt cx="8006862" cy="3162300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4648200" y="1055687"/>
              <a:ext cx="3886200" cy="267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Given: </a:t>
              </a:r>
              <a:r>
                <a:rPr lang="en-US" dirty="0"/>
                <a:t>A force is applied to the tool </a:t>
              </a:r>
              <a:r>
                <a:rPr lang="en-US" dirty="0" smtClean="0"/>
                <a:t>as shown.</a:t>
              </a:r>
              <a:endParaRPr lang="en-US" dirty="0"/>
            </a:p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Find:</a:t>
              </a:r>
              <a:r>
                <a:rPr lang="en-US" dirty="0">
                  <a:solidFill>
                    <a:srgbClr val="990033"/>
                  </a:solidFill>
                </a:rPr>
                <a:t>   </a:t>
              </a:r>
              <a:r>
                <a:rPr lang="en-US" dirty="0"/>
                <a:t>The magnitude of the moment of this force about the </a:t>
              </a:r>
              <a:r>
                <a:rPr lang="en-US" dirty="0" smtClean="0"/>
                <a:t>x </a:t>
              </a:r>
              <a:r>
                <a:rPr lang="en-US" dirty="0"/>
                <a:t>axis of the value.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Plan:</a:t>
              </a:r>
              <a:r>
                <a:rPr lang="en-US" dirty="0">
                  <a:solidFill>
                    <a:srgbClr val="990033"/>
                  </a:solidFill>
                </a:rPr>
                <a:t> </a:t>
              </a:r>
              <a:endParaRPr lang="en-US" b="1" dirty="0">
                <a:solidFill>
                  <a:srgbClr val="990033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538" y="1028700"/>
              <a:ext cx="3829050" cy="3162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EXAMPLE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3234</TotalTime>
  <Words>1252</Words>
  <Application>Microsoft Office PowerPoint</Application>
  <PresentationFormat>On-screen Show (4:3)</PresentationFormat>
  <Paragraphs>158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Template_White</vt:lpstr>
      <vt:lpstr>MOMENT  ABOUT  AN  AXIS</vt:lpstr>
      <vt:lpstr> READING  QUIZ</vt:lpstr>
      <vt:lpstr>APPLICATIONS</vt:lpstr>
      <vt:lpstr> APPLICATIONS (continued)</vt:lpstr>
      <vt:lpstr>SCALAR ANALYSIS</vt:lpstr>
      <vt:lpstr>SCALAR  ANALYSIS (continued)</vt:lpstr>
      <vt:lpstr>VECTOR  ANALYSIS</vt:lpstr>
      <vt:lpstr>VECTOR ANALYSIS (continued)</vt:lpstr>
      <vt:lpstr>EXAMPLE</vt:lpstr>
      <vt:lpstr>EXAMPLE (continued)</vt:lpstr>
      <vt:lpstr>CONCEPT  QUIZ</vt:lpstr>
      <vt:lpstr>CONCEPT  QUIZ (continued) </vt:lpstr>
      <vt:lpstr>GROUP  PROBLEM  SOLVING</vt:lpstr>
      <vt:lpstr>GROUP  PROBLEM  SOLVING (continued)</vt:lpstr>
      <vt:lpstr>GROUP  PROBLEM  SOLVING (continued)</vt:lpstr>
      <vt:lpstr>ATTENTION   QUIZ</vt:lpstr>
      <vt:lpstr>PowerPoint Presentation</vt:lpstr>
    </vt:vector>
  </TitlesOfParts>
  <Company>NDSU &amp; 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4.5</dc:title>
  <dc:subject>Hibbeler Statics 14th Edition</dc:subject>
  <dc:creator>Mehta, Danielson, Nam, &amp; Georgeou</dc:creator>
  <dc:description>Updated for Hibbeler's 14th Edition Statics textbook by Dr. Changho Nam, edited by Dr. Scott Danielson.</dc:description>
  <cp:lastModifiedBy>SDanielson</cp:lastModifiedBy>
  <cp:revision>99</cp:revision>
  <dcterms:created xsi:type="dcterms:W3CDTF">2000-09-18T04:11:38Z</dcterms:created>
  <dcterms:modified xsi:type="dcterms:W3CDTF">2015-08-03T23:22:41Z</dcterms:modified>
</cp:coreProperties>
</file>