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6" r:id="rId10"/>
    <p:sldId id="272" r:id="rId11"/>
    <p:sldId id="265" r:id="rId12"/>
    <p:sldId id="263" r:id="rId13"/>
    <p:sldId id="266" r:id="rId14"/>
    <p:sldId id="273" r:id="rId15"/>
    <p:sldId id="274" r:id="rId16"/>
    <p:sldId id="275" r:id="rId17"/>
    <p:sldId id="277" r:id="rId18"/>
    <p:sldId id="267" r:id="rId19"/>
    <p:sldId id="268" r:id="rId20"/>
    <p:sldId id="278" r:id="rId21"/>
    <p:sldId id="269" r:id="rId22"/>
    <p:sldId id="279" r:id="rId23"/>
    <p:sldId id="270" r:id="rId24"/>
    <p:sldId id="27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A"/>
    <a:srgbClr val="990033"/>
    <a:srgbClr val="000096"/>
    <a:srgbClr val="0000FF"/>
    <a:srgbClr val="00FFFF"/>
    <a:srgbClr val="00FF00"/>
    <a:srgbClr val="66FFFF"/>
    <a:srgbClr val="66FF33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2" autoAdjust="0"/>
    <p:restoredTop sz="86350" autoAdjust="0"/>
  </p:normalViewPr>
  <p:slideViewPr>
    <p:cSldViewPr>
      <p:cViewPr varScale="1">
        <p:scale>
          <a:sx n="64" d="100"/>
          <a:sy n="64" d="100"/>
        </p:scale>
        <p:origin x="-13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78"/>
    </p:cViewPr>
  </p:sorterViewPr>
  <p:notesViewPr>
    <p:cSldViewPr>
      <p:cViewPr varScale="1">
        <p:scale>
          <a:sx n="37" d="100"/>
          <a:sy n="37" d="100"/>
        </p:scale>
        <p:origin x="-14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 &amp; Berg   Lecture Notes for Sections 4.1-4.4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7EF97B-10E2-4E87-BFC6-9D379EFB74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28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 &amp; Berg   Lecture Notes for Sections 4.1-4.4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F28038-D91A-4E17-855A-03BD4F58AB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94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010319-56E1-40D5-AC75-07DABA4757F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7276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E857E30-E02E-4DD0-B3D4-0AA60951A218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0606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798F1F-CA0E-4C7D-8BA6-6D726CB4DFCA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8790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F87C54C-3B06-4499-8367-64DA1743B4ED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0744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3434AC-BA69-4ABF-AB6F-986432126355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2874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Source : F4-1</a:t>
            </a:r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BBB9F4-C075-4EA5-A52D-EA8E720D1554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1900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: F4-12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Statics:The Next Generation (2nd Ed.)   Mehta, Danielson &amp; Berg   Lecture Notes for Sections 4.1-4.4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F28038-D91A-4E17-855A-03BD4F58AB8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77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7ECE679-B1DF-401D-94E8-7390A4C9FEEB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dirty="0" smtClean="0"/>
              <a:t>Answers:</a:t>
            </a:r>
          </a:p>
          <a:p>
            <a:pPr marL="228600" indent="-228600" eaLnBrk="1" hangingPunct="1"/>
            <a:r>
              <a:rPr lang="en-US" sz="2400" dirty="0" smtClean="0"/>
              <a:t>1. D</a:t>
            </a:r>
          </a:p>
          <a:p>
            <a:pPr marL="228600" indent="-228600" eaLnBrk="1" hangingPunct="1"/>
            <a:r>
              <a:rPr lang="en-US" sz="2400" dirty="0" smtClean="0"/>
              <a:t>2. A</a:t>
            </a:r>
          </a:p>
        </p:txBody>
      </p:sp>
    </p:spTree>
    <p:extLst>
      <p:ext uri="{BB962C8B-B14F-4D97-AF65-F5344CB8AC3E}">
        <p14:creationId xmlns:p14="http://schemas.microsoft.com/office/powerpoint/2010/main" val="15907056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D42D9E-C34D-4FE0-8682-AE4D9BC40F9B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Source</a:t>
            </a:r>
            <a:r>
              <a:rPr lang="en-US" baseline="0" dirty="0" smtClean="0"/>
              <a:t> : P4-20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22959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2A0BBDB-C067-4D6E-BADC-F2F68ACA2CD4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66286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82CFD24-8C7C-4A2D-BA2F-FD8C8FD328D5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Source : P4-43</a:t>
            </a:r>
          </a:p>
        </p:txBody>
      </p:sp>
    </p:spTree>
    <p:extLst>
      <p:ext uri="{BB962C8B-B14F-4D97-AF65-F5344CB8AC3E}">
        <p14:creationId xmlns:p14="http://schemas.microsoft.com/office/powerpoint/2010/main" val="3566345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3E4FF8-CD9A-4E2D-96C7-3343D4C101C7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smtClean="0"/>
              <a:t>Answers:</a:t>
            </a:r>
          </a:p>
          <a:p>
            <a:pPr marL="228600" indent="-228600" eaLnBrk="1" hangingPunct="1"/>
            <a:r>
              <a:rPr lang="en-US" sz="2400" smtClean="0"/>
              <a:t>1.  B</a:t>
            </a:r>
          </a:p>
          <a:p>
            <a:pPr marL="228600" indent="-228600" eaLnBrk="1" hangingPunct="1"/>
            <a:r>
              <a:rPr lang="en-US" sz="2400" smtClean="0"/>
              <a:t>2.  A</a:t>
            </a:r>
          </a:p>
        </p:txBody>
      </p:sp>
    </p:spTree>
    <p:extLst>
      <p:ext uri="{BB962C8B-B14F-4D97-AF65-F5344CB8AC3E}">
        <p14:creationId xmlns:p14="http://schemas.microsoft.com/office/powerpoint/2010/main" val="20500809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625C0C-30E5-4E72-AAE2-42B97ED59AF4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99720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47B66A2-4DC9-48EF-9874-020C8BF9180D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smtClean="0"/>
              <a:t>Answers:</a:t>
            </a:r>
          </a:p>
          <a:p>
            <a:pPr marL="228600" indent="-228600" eaLnBrk="1" hangingPunct="1"/>
            <a:r>
              <a:rPr lang="en-US" sz="2400" smtClean="0"/>
              <a:t>1. B</a:t>
            </a:r>
          </a:p>
          <a:p>
            <a:pPr marL="228600" indent="-228600" eaLnBrk="1" hangingPunct="1"/>
            <a:r>
              <a:rPr lang="en-US" sz="2400" smtClean="0"/>
              <a:t>2. A</a:t>
            </a:r>
          </a:p>
        </p:txBody>
      </p:sp>
    </p:spTree>
    <p:extLst>
      <p:ext uri="{BB962C8B-B14F-4D97-AF65-F5344CB8AC3E}">
        <p14:creationId xmlns:p14="http://schemas.microsoft.com/office/powerpoint/2010/main" val="32681315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29FB62-E7B3-4983-A585-29C23F3CCB77}" type="slidenum">
              <a:rPr lang="en-US" sz="1200"/>
              <a:pPr eaLnBrk="1" hangingPunct="1"/>
              <a:t>24</a:t>
            </a:fld>
            <a:endParaRPr lang="en-US" sz="1200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3530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A4D907-4F34-410E-B473-F92BED4A6A26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934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8DBAB7-BC36-4A38-BD60-D7166CE8CCC1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3517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50CF4B9-7CAF-4F28-B726-1AB0E61A7138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1365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16EBE2-BD0E-4FD4-8812-BE7A9B213B42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061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B7EC34E-629D-4F4A-94B5-352FF26801D2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9250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262866F-4349-4D04-AD9F-83803841FEA3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704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 &amp; Berg   Lecture Notes for Sections 4.1-4.4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6C7E69-91DF-4246-B18B-486FE3A9DA89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190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3386-DC1F-4457-B4F2-803B3D03AD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924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307A-871D-4B5D-8621-0CC708481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774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6CFA-5014-4540-B84E-42A7BC261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249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1309-4742-4C42-BF9D-5B2B9D1DC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247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1888-3CFA-4AC9-A60E-14A4E62F0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125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08BD-C15B-497E-BE3D-C7C1568A88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593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637A-3ECA-4261-A136-714B57DAA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761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8926"/>
            <a:ext cx="7886700" cy="6254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>
              <a:defRPr sz="2800" b="1">
                <a:solidFill>
                  <a:srgbClr val="00009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6C26-B25E-496C-9B32-70F13B00A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70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B327-27BA-41E2-850D-1DC6C251F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998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0DFA-0A47-446A-89AD-F4C6E105F1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037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1127-43D7-450E-9B94-E2AA5CD05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817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C7CCC-217F-47D8-820C-5B94FF6E20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763" y="6434138"/>
            <a:ext cx="9161463" cy="430212"/>
          </a:xfrm>
          <a:prstGeom prst="rect">
            <a:avLst/>
          </a:prstGeom>
          <a:solidFill>
            <a:srgbClr val="364395"/>
          </a:solidFill>
          <a:ln>
            <a:solidFill>
              <a:srgbClr val="3643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8" name="Picture 1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6440488"/>
            <a:ext cx="14414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Pearson_Strap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2075"/>
            <a:ext cx="1660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1533525" y="6477000"/>
            <a:ext cx="562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i="1" smtClean="0">
                <a:solidFill>
                  <a:schemeClr val="bg1"/>
                </a:solidFill>
                <a:latin typeface="Verdana" charset="0"/>
                <a:cs typeface="Arial" charset="0"/>
              </a:rPr>
              <a:t>Statics</a:t>
            </a: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, Fourteenth Edition</a:t>
            </a:r>
          </a:p>
          <a:p>
            <a:pPr>
              <a:defRPr/>
            </a:pP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R.C. Hibbeler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67200" y="6464300"/>
            <a:ext cx="365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 Copyright ©2016 by Pearson Education, Inc.</a:t>
            </a:r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9765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0096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867400" y="2209800"/>
            <a:ext cx="2743200" cy="361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66FF33"/>
              </a:buClr>
            </a:pPr>
            <a:r>
              <a:rPr lang="en-US" sz="2200" b="1" u="sng" dirty="0"/>
              <a:t>In-Class Activities</a:t>
            </a:r>
            <a:r>
              <a:rPr lang="en-US" sz="2200" b="1" dirty="0"/>
              <a:t> </a:t>
            </a:r>
            <a:r>
              <a:rPr lang="en-US" sz="2200" dirty="0"/>
              <a:t>:</a:t>
            </a:r>
            <a:endParaRPr lang="en-US" sz="2200" dirty="0">
              <a:solidFill>
                <a:srgbClr val="66FF33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 smtClean="0"/>
              <a:t>Reading </a:t>
            </a:r>
            <a:r>
              <a:rPr lang="en-US" sz="2200" dirty="0"/>
              <a:t>Quiz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Applications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>
                <a:solidFill>
                  <a:srgbClr val="0000FA"/>
                </a:solidFill>
              </a:rPr>
              <a:t>Moment in 2-D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>
                <a:solidFill>
                  <a:srgbClr val="0000FA"/>
                </a:solidFill>
              </a:rPr>
              <a:t>Moment in 3-D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Concept Quiz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Group Problem Solving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Attention Quiz</a:t>
            </a:r>
            <a:endParaRPr lang="en-US" sz="2200" dirty="0">
              <a:solidFill>
                <a:srgbClr val="66FF33"/>
              </a:solidFill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33400" y="1524000"/>
            <a:ext cx="5334000" cy="4806950"/>
            <a:chOff x="336" y="960"/>
            <a:chExt cx="3360" cy="3028"/>
          </a:xfrm>
        </p:grpSpPr>
        <p:sp>
          <p:nvSpPr>
            <p:cNvPr id="4102" name="Text Box 8"/>
            <p:cNvSpPr txBox="1">
              <a:spLocks noChangeArrowheads="1"/>
            </p:cNvSpPr>
            <p:nvPr/>
          </p:nvSpPr>
          <p:spPr bwMode="auto">
            <a:xfrm>
              <a:off x="336" y="960"/>
              <a:ext cx="3360" cy="1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30000"/>
                </a:spcBef>
              </a:pPr>
              <a:r>
                <a:rPr lang="en-US" sz="2200" b="1" u="sng" dirty="0"/>
                <a:t>Today’s Objectives</a:t>
              </a:r>
              <a:r>
                <a:rPr lang="en-US" sz="2200" dirty="0"/>
                <a:t> :</a:t>
              </a:r>
            </a:p>
            <a:p>
              <a:pPr eaLnBrk="1" hangingPunct="1">
                <a:spcBef>
                  <a:spcPct val="30000"/>
                </a:spcBef>
              </a:pPr>
              <a:r>
                <a:rPr lang="en-US" sz="2200" dirty="0"/>
                <a:t>Students will be able to:</a:t>
              </a:r>
            </a:p>
            <a:p>
              <a:pPr eaLnBrk="1" hangingPunct="1">
                <a:spcBef>
                  <a:spcPct val="30000"/>
                </a:spcBef>
              </a:pPr>
              <a:r>
                <a:rPr lang="en-US" sz="2200" dirty="0"/>
                <a:t>a)  understand and define moment, and,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sz="2200" dirty="0"/>
                <a:t>b)  determine moments of a force in 2-D and 3-D cases.</a:t>
              </a:r>
            </a:p>
          </p:txBody>
        </p:sp>
        <p:pic>
          <p:nvPicPr>
            <p:cNvPr id="4103" name="Picture 19" descr="CH 4 Box Wrench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2256"/>
              <a:ext cx="1774" cy="1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1079500"/>
          </a:xfrm>
        </p:spPr>
        <p:txBody>
          <a:bodyPr>
            <a:normAutofit fontScale="90000"/>
          </a:bodyPr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MOMENT  OF  A  FORCE  (SCALAR  FORMULATION), CROSS  PRODUCT,  MOMENT  OF  A  FORCE  (VECTOR FORMULATION),  &amp;  PRINCIPLE  OF  MOMENTS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09600" y="1066800"/>
            <a:ext cx="7772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The right-hand rule is a useful tool for determining the direction of the vector resulting from a cross product. 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For example: 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  j  </a:t>
            </a:r>
            <a:r>
              <a:rPr lang="en-US" b="1" i="1" dirty="0">
                <a:sym typeface="Symbol" pitchFamily="18" charset="2"/>
              </a:rPr>
              <a:t>=</a:t>
            </a:r>
            <a:r>
              <a:rPr lang="en-US" b="1" i="1" dirty="0">
                <a:solidFill>
                  <a:srgbClr val="FFFF00"/>
                </a:solidFill>
                <a:sym typeface="Symbol" pitchFamily="18" charset="2"/>
              </a:rPr>
              <a:t>  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k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Note that a vector crossed into itself is zero, e.g.,</a:t>
            </a:r>
            <a:r>
              <a:rPr lang="en-US" b="1" i="1" dirty="0">
                <a:solidFill>
                  <a:srgbClr val="FFFF00"/>
                </a:solidFill>
                <a:sym typeface="Symbol" pitchFamily="18" charset="2"/>
              </a:rPr>
              <a:t>  </a:t>
            </a:r>
            <a:r>
              <a:rPr lang="en-US" b="1" i="1" dirty="0" err="1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  </a:t>
            </a:r>
            <a:r>
              <a:rPr lang="en-US" b="1" i="1" dirty="0" err="1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  </a:t>
            </a:r>
            <a:r>
              <a:rPr lang="en-US" b="1" i="1" dirty="0">
                <a:sym typeface="Symbol" pitchFamily="18" charset="2"/>
              </a:rPr>
              <a:t>=</a:t>
            </a:r>
            <a:r>
              <a:rPr lang="en-US" b="1" i="1" dirty="0">
                <a:solidFill>
                  <a:srgbClr val="FFFF00"/>
                </a:solidFill>
                <a:sym typeface="Symbol" pitchFamily="18" charset="2"/>
              </a:rPr>
              <a:t>  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sz="2200" b="1" i="1" dirty="0">
              <a:solidFill>
                <a:srgbClr val="FFFF00"/>
              </a:solidFill>
              <a:sym typeface="Symbol" pitchFamily="18" charset="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90600" y="3276600"/>
            <a:ext cx="6705600" cy="2649538"/>
            <a:chOff x="1143000" y="3429000"/>
            <a:chExt cx="6705600" cy="2649538"/>
          </a:xfrm>
        </p:grpSpPr>
        <p:pic>
          <p:nvPicPr>
            <p:cNvPr id="13318" name="Picture 12" descr="CH 4 Vector Point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3429000"/>
              <a:ext cx="3200400" cy="2627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9" name="Picture 14" descr="CH 4 Cross Product Schem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3429000"/>
              <a:ext cx="3048000" cy="2649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CROSS  PRODUCT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04800" y="990600"/>
            <a:ext cx="8458200" cy="1870075"/>
            <a:chOff x="192" y="624"/>
            <a:chExt cx="5328" cy="1178"/>
          </a:xfrm>
        </p:grpSpPr>
        <p:sp>
          <p:nvSpPr>
            <p:cNvPr id="14345" name="Text Box 3"/>
            <p:cNvSpPr txBox="1">
              <a:spLocks noChangeArrowheads="1"/>
            </p:cNvSpPr>
            <p:nvPr/>
          </p:nvSpPr>
          <p:spPr bwMode="auto">
            <a:xfrm>
              <a:off x="192" y="624"/>
              <a:ext cx="53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  Also, the cross product can be written as a determinant. </a:t>
              </a:r>
              <a:endParaRPr lang="en-US" sz="2000" dirty="0"/>
            </a:p>
          </p:txBody>
        </p:sp>
        <p:pic>
          <p:nvPicPr>
            <p:cNvPr id="14346" name="Picture 12" descr="CH 4 cross determinan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008"/>
              <a:ext cx="2016" cy="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CROSS  PRODUCT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7200" y="3124200"/>
            <a:ext cx="8229600" cy="2989489"/>
            <a:chOff x="457200" y="3124200"/>
            <a:chExt cx="8229600" cy="2989489"/>
          </a:xfrm>
        </p:grpSpPr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457200" y="3124200"/>
              <a:ext cx="8229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Each component can be determined using 2 </a:t>
              </a:r>
              <a:r>
                <a:rPr lang="en-US" dirty="0">
                  <a:sym typeface="Symbol" pitchFamily="18" charset="2"/>
                </a:rPr>
                <a:t> 2 determinants.</a:t>
              </a:r>
              <a:endParaRPr lang="en-US" dirty="0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33625" y="3608614"/>
              <a:ext cx="4400550" cy="2505075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81000" y="4953000"/>
            <a:ext cx="8382000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/>
              <a:t> </a:t>
            </a:r>
            <a:r>
              <a:rPr lang="en-US" dirty="0"/>
              <a:t>Using the vector cross product,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M</a:t>
            </a:r>
            <a:r>
              <a:rPr lang="en-US" b="1" i="1" baseline="-25000" dirty="0">
                <a:solidFill>
                  <a:srgbClr val="FF0000"/>
                </a:solidFill>
              </a:rPr>
              <a:t>O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/>
              <a:t>=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r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dirty="0" smtClean="0">
                <a:sym typeface="Symbol" pitchFamily="18" charset="2"/>
              </a:rPr>
              <a:t>.</a:t>
            </a:r>
            <a:endParaRPr lang="en-US" b="1" i="1" dirty="0">
              <a:solidFill>
                <a:srgbClr val="FFFF00"/>
              </a:solidFill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 Here </a:t>
            </a:r>
            <a:r>
              <a:rPr lang="en-US" sz="2600" b="1" i="1" dirty="0">
                <a:solidFill>
                  <a:srgbClr val="FF0000"/>
                </a:solidFill>
              </a:rPr>
              <a:t>r</a:t>
            </a:r>
            <a:r>
              <a:rPr lang="en-US" dirty="0">
                <a:sym typeface="Symbol" pitchFamily="18" charset="2"/>
              </a:rPr>
              <a:t> is the position vector </a:t>
            </a:r>
            <a:r>
              <a:rPr lang="en-US" dirty="0">
                <a:solidFill>
                  <a:srgbClr val="0000FA"/>
                </a:solidFill>
                <a:sym typeface="Symbol" pitchFamily="18" charset="2"/>
              </a:rPr>
              <a:t>from point O to any point on the line of action of  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dirty="0">
                <a:sym typeface="Symbol" pitchFamily="18" charset="2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MOMENT  OF  A  FORCE – VECTOR  FORMULATION (Section 4.3)</a:t>
            </a:r>
            <a:endParaRPr lang="en-US" dirty="0" smtClean="0">
              <a:effectLst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7200" y="1024618"/>
            <a:ext cx="8382000" cy="3833311"/>
            <a:chOff x="457200" y="1024618"/>
            <a:chExt cx="8382000" cy="3833311"/>
          </a:xfrm>
        </p:grpSpPr>
        <p:sp>
          <p:nvSpPr>
            <p:cNvPr id="25604" name="Text Box 4"/>
            <p:cNvSpPr txBox="1">
              <a:spLocks noChangeArrowheads="1"/>
            </p:cNvSpPr>
            <p:nvPr/>
          </p:nvSpPr>
          <p:spPr bwMode="auto">
            <a:xfrm>
              <a:off x="457200" y="3657600"/>
              <a:ext cx="83820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Moments in 3-D can be calculated using scalar (2-D) </a:t>
              </a:r>
              <a:r>
                <a:rPr lang="en-US" dirty="0" smtClean="0"/>
                <a:t>approach, </a:t>
              </a:r>
              <a:r>
                <a:rPr lang="en-US" dirty="0"/>
                <a:t>but it can be difficult and time consuming.   Thus, it is often easier to use a mathematical approach called the </a:t>
              </a:r>
              <a:r>
                <a:rPr lang="en-US" dirty="0">
                  <a:solidFill>
                    <a:srgbClr val="0000FA"/>
                  </a:solidFill>
                </a:rPr>
                <a:t>vector cross product</a:t>
              </a:r>
              <a:r>
                <a:rPr lang="en-US" dirty="0"/>
                <a:t>.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143000" y="1024618"/>
              <a:ext cx="6324600" cy="2609850"/>
              <a:chOff x="1143000" y="1024618"/>
              <a:chExt cx="6324600" cy="260985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00600" y="1192212"/>
                <a:ext cx="2667000" cy="2256047"/>
              </a:xfrm>
              <a:prstGeom prst="rect">
                <a:avLst/>
              </a:prstGeom>
            </p:spPr>
          </p:pic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3000" y="1024618"/>
                <a:ext cx="3190875" cy="260985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81000" y="3352800"/>
            <a:ext cx="8458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By expanding the above equation using 2 </a:t>
            </a:r>
            <a:r>
              <a:rPr lang="en-US" dirty="0">
                <a:sym typeface="Symbol" pitchFamily="18" charset="2"/>
              </a:rPr>
              <a:t> 2 determinants (see Section 4.2), we get  (</a:t>
            </a:r>
            <a:r>
              <a:rPr lang="en-US" dirty="0">
                <a:solidFill>
                  <a:srgbClr val="0000FA"/>
                </a:solidFill>
                <a:sym typeface="Symbol" pitchFamily="18" charset="2"/>
              </a:rPr>
              <a:t>sample units are N - m or </a:t>
            </a:r>
            <a:r>
              <a:rPr lang="en-US" dirty="0" err="1">
                <a:solidFill>
                  <a:srgbClr val="0000FA"/>
                </a:solidFill>
                <a:sym typeface="Symbol" pitchFamily="18" charset="2"/>
              </a:rPr>
              <a:t>lb</a:t>
            </a:r>
            <a:r>
              <a:rPr lang="en-US" dirty="0">
                <a:solidFill>
                  <a:srgbClr val="0000FA"/>
                </a:solidFill>
                <a:sym typeface="Symbol" pitchFamily="18" charset="2"/>
              </a:rPr>
              <a:t> - </a:t>
            </a:r>
            <a:r>
              <a:rPr lang="en-US" dirty="0" err="1">
                <a:solidFill>
                  <a:srgbClr val="0000FA"/>
                </a:solidFill>
                <a:sym typeface="Symbol" pitchFamily="18" charset="2"/>
              </a:rPr>
              <a:t>ft</a:t>
            </a:r>
            <a:r>
              <a:rPr lang="en-US" dirty="0">
                <a:sym typeface="Symbol" pitchFamily="18" charset="2"/>
              </a:rPr>
              <a:t>)</a:t>
            </a:r>
            <a:endParaRPr lang="en-US" sz="2000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b="1" i="1" baseline="-25000" dirty="0">
                <a:solidFill>
                  <a:srgbClr val="FF0000"/>
                </a:solidFill>
                <a:sym typeface="Symbol" pitchFamily="18" charset="2"/>
              </a:rPr>
              <a:t>O</a:t>
            </a:r>
            <a:r>
              <a:rPr lang="en-US" dirty="0">
                <a:sym typeface="Symbol" pitchFamily="18" charset="2"/>
              </a:rPr>
              <a:t>  =  (</a:t>
            </a:r>
            <a:r>
              <a:rPr lang="en-US" dirty="0" err="1">
                <a:sym typeface="Symbol" pitchFamily="18" charset="2"/>
              </a:rPr>
              <a:t>r</a:t>
            </a:r>
            <a:r>
              <a:rPr lang="en-US" baseline="-25000" dirty="0" err="1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 </a:t>
            </a:r>
            <a:r>
              <a:rPr lang="en-US" dirty="0" err="1" smtClean="0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z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- </a:t>
            </a:r>
            <a:r>
              <a:rPr lang="en-US" dirty="0" err="1" smtClean="0">
                <a:sym typeface="Symbol" pitchFamily="18" charset="2"/>
              </a:rPr>
              <a:t>r</a:t>
            </a:r>
            <a:r>
              <a:rPr lang="en-US" baseline="-25000" dirty="0" err="1">
                <a:sym typeface="Symbol" pitchFamily="18" charset="2"/>
              </a:rPr>
              <a:t>z</a:t>
            </a:r>
            <a:r>
              <a:rPr lang="en-US" baseline="-25000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b="1" i="1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  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 err="1">
                <a:sym typeface="Symbol" pitchFamily="18" charset="2"/>
              </a:rPr>
              <a:t>r</a:t>
            </a:r>
            <a:r>
              <a:rPr lang="en-US" baseline="-25000" dirty="0" err="1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  -  </a:t>
            </a:r>
            <a:r>
              <a:rPr lang="en-US" dirty="0" err="1">
                <a:sym typeface="Symbol" pitchFamily="18" charset="2"/>
              </a:rPr>
              <a:t>r</a:t>
            </a:r>
            <a:r>
              <a:rPr lang="en-US" baseline="-25000" dirty="0" err="1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) </a:t>
            </a:r>
            <a:r>
              <a:rPr lang="en-US" b="1" i="1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   +   (</a:t>
            </a:r>
            <a:r>
              <a:rPr lang="en-US" dirty="0" err="1">
                <a:sym typeface="Symbol" pitchFamily="18" charset="2"/>
              </a:rPr>
              <a:t>r</a:t>
            </a:r>
            <a:r>
              <a:rPr lang="en-US" baseline="-25000" dirty="0" err="1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 - </a:t>
            </a:r>
            <a:r>
              <a:rPr lang="en-US" dirty="0" err="1">
                <a:sym typeface="Symbol" pitchFamily="18" charset="2"/>
              </a:rPr>
              <a:t>r</a:t>
            </a:r>
            <a:r>
              <a:rPr lang="en-US" baseline="-25000" dirty="0" err="1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k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81000" y="4953000"/>
            <a:ext cx="8382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The physical meaning of the above equation becomes evident by considering the force components separately and using a 2-D formulation.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MOMENT  OF  A  FORCE – VECTOR  FORMULATION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1000" y="1371600"/>
            <a:ext cx="7269310" cy="1765300"/>
            <a:chOff x="381000" y="1371600"/>
            <a:chExt cx="7269310" cy="1765300"/>
          </a:xfrm>
        </p:grpSpPr>
        <p:sp>
          <p:nvSpPr>
            <p:cNvPr id="28675" name="Text Box 3"/>
            <p:cNvSpPr txBox="1">
              <a:spLocks noChangeArrowheads="1"/>
            </p:cNvSpPr>
            <p:nvPr/>
          </p:nvSpPr>
          <p:spPr bwMode="auto">
            <a:xfrm>
              <a:off x="381000" y="1371600"/>
              <a:ext cx="4419600" cy="82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So, using the cross product, a moment can be expressed as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90999" y="1782762"/>
              <a:ext cx="3459311" cy="1354138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600200" y="4267200"/>
            <a:ext cx="6705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1) Resolve the 100 N force along </a:t>
            </a:r>
            <a:r>
              <a:rPr lang="en-US" dirty="0" smtClean="0"/>
              <a:t>x </a:t>
            </a:r>
            <a:r>
              <a:rPr lang="en-US" dirty="0"/>
              <a:t>and </a:t>
            </a:r>
            <a:r>
              <a:rPr lang="en-US" dirty="0" smtClean="0"/>
              <a:t>y-axes</a:t>
            </a:r>
            <a:r>
              <a:rPr lang="en-US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2) Determine M</a:t>
            </a:r>
            <a:r>
              <a:rPr lang="en-US" baseline="-25000" dirty="0">
                <a:cs typeface="Times New Roman" pitchFamily="18" charset="0"/>
                <a:sym typeface="Symbol" pitchFamily="18" charset="2"/>
              </a:rPr>
              <a:t>O</a:t>
            </a:r>
            <a:r>
              <a:rPr lang="en-US" dirty="0"/>
              <a:t> using a scalar analysis for the two force components and </a:t>
            </a:r>
            <a:r>
              <a:rPr lang="en-US" dirty="0" smtClean="0"/>
              <a:t>then add </a:t>
            </a:r>
            <a:r>
              <a:rPr lang="en-US" dirty="0"/>
              <a:t>those two moments </a:t>
            </a:r>
            <a:r>
              <a:rPr lang="en-US" dirty="0" smtClean="0"/>
              <a:t>together.</a:t>
            </a:r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14400" y="1189037"/>
            <a:ext cx="7848600" cy="2759075"/>
            <a:chOff x="576" y="749"/>
            <a:chExt cx="4944" cy="1738"/>
          </a:xfrm>
        </p:grpSpPr>
        <p:sp>
          <p:nvSpPr>
            <p:cNvPr id="17415" name="Text Box 2"/>
            <p:cNvSpPr txBox="1">
              <a:spLocks noChangeArrowheads="1"/>
            </p:cNvSpPr>
            <p:nvPr/>
          </p:nvSpPr>
          <p:spPr bwMode="auto">
            <a:xfrm>
              <a:off x="3024" y="755"/>
              <a:ext cx="2496" cy="1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971550" indent="-9715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60000"/>
                </a:spcBef>
              </a:pPr>
              <a:r>
                <a:rPr lang="en-US" b="1" dirty="0">
                  <a:solidFill>
                    <a:srgbClr val="990033"/>
                  </a:solidFill>
                </a:rPr>
                <a:t>Given: </a:t>
              </a:r>
              <a:r>
                <a:rPr lang="en-US" dirty="0"/>
                <a:t>A 100 N force is applied to the frame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.</a:t>
              </a:r>
              <a:endParaRPr lang="en-US" dirty="0"/>
            </a:p>
            <a:p>
              <a:pPr eaLnBrk="1" hangingPunct="1">
                <a:spcBef>
                  <a:spcPct val="60000"/>
                </a:spcBef>
              </a:pPr>
              <a:r>
                <a:rPr lang="en-US" b="1" dirty="0">
                  <a:solidFill>
                    <a:srgbClr val="990033"/>
                  </a:solidFill>
                </a:rPr>
                <a:t>Find:   </a:t>
              </a:r>
              <a:r>
                <a:rPr lang="en-US" dirty="0"/>
                <a:t>The moment of the force at point O.</a:t>
              </a:r>
            </a:p>
            <a:p>
              <a:pPr eaLnBrk="1" hangingPunct="1">
                <a:spcBef>
                  <a:spcPct val="60000"/>
                </a:spcBef>
              </a:pPr>
              <a:r>
                <a:rPr lang="en-US" b="1" dirty="0">
                  <a:solidFill>
                    <a:srgbClr val="990033"/>
                  </a:solidFill>
                </a:rPr>
                <a:t>Plan:</a:t>
              </a:r>
            </a:p>
          </p:txBody>
        </p:sp>
        <p:pic>
          <p:nvPicPr>
            <p:cNvPr id="17416" name="Picture 9" descr="CH 4 Moment Beam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15" t="1657" r="-2015" b="-1657"/>
            <a:stretch/>
          </p:blipFill>
          <p:spPr bwMode="auto">
            <a:xfrm>
              <a:off x="576" y="749"/>
              <a:ext cx="2382" cy="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EXAMPLE  I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3400" y="1096962"/>
            <a:ext cx="7467600" cy="5289551"/>
            <a:chOff x="533400" y="1096962"/>
            <a:chExt cx="7467600" cy="5289551"/>
          </a:xfrm>
        </p:grpSpPr>
        <p:grpSp>
          <p:nvGrpSpPr>
            <p:cNvPr id="2" name="Group 9"/>
            <p:cNvGrpSpPr>
              <a:grpSpLocks/>
            </p:cNvGrpSpPr>
            <p:nvPr/>
          </p:nvGrpSpPr>
          <p:grpSpPr bwMode="auto">
            <a:xfrm>
              <a:off x="533400" y="1096962"/>
              <a:ext cx="7467600" cy="5162550"/>
              <a:chOff x="336" y="691"/>
              <a:chExt cx="4704" cy="3252"/>
            </a:xfrm>
          </p:grpSpPr>
          <p:sp>
            <p:nvSpPr>
              <p:cNvPr id="18438" name="Text Box 3"/>
              <p:cNvSpPr txBox="1">
                <a:spLocks noChangeArrowheads="1"/>
              </p:cNvSpPr>
              <p:nvPr/>
            </p:nvSpPr>
            <p:spPr bwMode="auto">
              <a:xfrm>
                <a:off x="336" y="2256"/>
                <a:ext cx="4704" cy="16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u="sng" dirty="0" smtClean="0">
                    <a:solidFill>
                      <a:srgbClr val="990033"/>
                    </a:solidFill>
                  </a:rPr>
                  <a:t>Solution:</a:t>
                </a:r>
                <a:endParaRPr lang="en-US" b="1" u="sng" dirty="0">
                  <a:solidFill>
                    <a:srgbClr val="990033"/>
                  </a:solidFill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dirty="0"/>
                  <a:t>+ </a:t>
                </a:r>
                <a:r>
                  <a:rPr lang="en-US" dirty="0">
                    <a:sym typeface="Symbol" pitchFamily="18" charset="2"/>
                  </a:rPr>
                  <a:t> </a:t>
                </a:r>
                <a:r>
                  <a:rPr lang="en-US" dirty="0" err="1">
                    <a:sym typeface="Symbol" pitchFamily="18" charset="2"/>
                  </a:rPr>
                  <a:t>F</a:t>
                </a:r>
                <a:r>
                  <a:rPr lang="en-US" baseline="-25000" dirty="0" err="1">
                    <a:sym typeface="Symbol" pitchFamily="18" charset="2"/>
                  </a:rPr>
                  <a:t>y</a:t>
                </a:r>
                <a:r>
                  <a:rPr lang="en-US" dirty="0">
                    <a:sym typeface="Symbol" pitchFamily="18" charset="2"/>
                  </a:rPr>
                  <a:t>  = </a:t>
                </a:r>
                <a:r>
                  <a:rPr lang="en-US" b="1" i="1" u="sng" dirty="0">
                    <a:solidFill>
                      <a:srgbClr val="0000FA"/>
                    </a:solidFill>
                  </a:rPr>
                  <a:t>– </a:t>
                </a:r>
                <a:r>
                  <a:rPr lang="en-US" u="sng" dirty="0">
                    <a:solidFill>
                      <a:srgbClr val="0000FA"/>
                    </a:solidFill>
                    <a:sym typeface="Symbol" pitchFamily="18" charset="2"/>
                  </a:rPr>
                  <a:t>100 (3/5)</a:t>
                </a:r>
                <a:r>
                  <a:rPr lang="en-US" u="sng" dirty="0">
                    <a:solidFill>
                      <a:srgbClr val="0000FA"/>
                    </a:solidFill>
                    <a:cs typeface="Times New Roman" pitchFamily="18" charset="0"/>
                    <a:sym typeface="Symbol" pitchFamily="18" charset="2"/>
                  </a:rPr>
                  <a:t> N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cs typeface="Times New Roman" pitchFamily="18" charset="0"/>
                    <a:sym typeface="Symbol" pitchFamily="18" charset="2"/>
                  </a:rPr>
                  <a:t>  +  </a:t>
                </a:r>
                <a:r>
                  <a:rPr lang="en-US" dirty="0" err="1"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en-US" baseline="-25000" dirty="0" err="1">
                    <a:cs typeface="Times New Roman" pitchFamily="18" charset="0"/>
                    <a:sym typeface="Symbol" pitchFamily="18" charset="2"/>
                  </a:rPr>
                  <a:t>x</a:t>
                </a:r>
                <a:r>
                  <a:rPr lang="en-US" baseline="-25000" dirty="0"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dirty="0">
                    <a:cs typeface="Times New Roman" pitchFamily="18" charset="0"/>
                    <a:sym typeface="Symbol" pitchFamily="18" charset="2"/>
                  </a:rPr>
                  <a:t> =  </a:t>
                </a:r>
                <a:r>
                  <a:rPr lang="en-US" u="sng" dirty="0">
                    <a:solidFill>
                      <a:srgbClr val="0000FA"/>
                    </a:solidFill>
                    <a:cs typeface="Times New Roman" pitchFamily="18" charset="0"/>
                    <a:sym typeface="Symbol" pitchFamily="18" charset="2"/>
                  </a:rPr>
                  <a:t>100 (4/5) N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cs typeface="Times New Roman" pitchFamily="18" charset="0"/>
                    <a:sym typeface="Symbol" pitchFamily="18" charset="2"/>
                  </a:rPr>
                  <a:t>   +  M</a:t>
                </a:r>
                <a:r>
                  <a:rPr lang="en-US" baseline="-25000" dirty="0">
                    <a:cs typeface="Times New Roman" pitchFamily="18" charset="0"/>
                    <a:sym typeface="Symbol" pitchFamily="18" charset="2"/>
                  </a:rPr>
                  <a:t>O</a:t>
                </a:r>
                <a:r>
                  <a:rPr lang="en-US" dirty="0">
                    <a:cs typeface="Times New Roman" pitchFamily="18" charset="0"/>
                    <a:sym typeface="Symbol" pitchFamily="18" charset="2"/>
                  </a:rPr>
                  <a:t>  =  {</a:t>
                </a:r>
                <a:r>
                  <a:rPr lang="en-US" b="1" i="1" dirty="0"/>
                  <a:t>– </a:t>
                </a:r>
                <a:r>
                  <a:rPr lang="en-US" dirty="0">
                    <a:sym typeface="Symbol" pitchFamily="18" charset="2"/>
                  </a:rPr>
                  <a:t>100 (3/5)N </a:t>
                </a:r>
                <a:r>
                  <a:rPr lang="en-US" dirty="0">
                    <a:cs typeface="Times New Roman" pitchFamily="18" charset="0"/>
                    <a:sym typeface="Symbol" pitchFamily="18" charset="2"/>
                  </a:rPr>
                  <a:t>(5 m) </a:t>
                </a:r>
                <a:r>
                  <a:rPr lang="en-US" b="1" i="1" dirty="0"/>
                  <a:t>–</a:t>
                </a:r>
                <a:r>
                  <a:rPr lang="en-US" dirty="0">
                    <a:cs typeface="Times New Roman" pitchFamily="18" charset="0"/>
                    <a:sym typeface="Symbol" pitchFamily="18" charset="2"/>
                  </a:rPr>
                  <a:t> (100</a:t>
                </a:r>
                <a:r>
                  <a:rPr lang="en-US" dirty="0">
                    <a:cs typeface="Times New Roman" pitchFamily="18" charset="0"/>
                  </a:rPr>
                  <a:t>)(4/5)N (2 m)} </a:t>
                </a:r>
                <a:r>
                  <a:rPr lang="en-US" dirty="0" err="1">
                    <a:cs typeface="Times New Roman" pitchFamily="18" charset="0"/>
                  </a:rPr>
                  <a:t>N·m</a:t>
                </a:r>
                <a:endParaRPr lang="en-US" dirty="0">
                  <a:cs typeface="Times New Roman" pitchFamily="18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cs typeface="Times New Roman" pitchFamily="18" charset="0"/>
                  </a:rPr>
                  <a:t>               = </a:t>
                </a:r>
                <a:r>
                  <a:rPr lang="en-US" b="1" i="1" u="sng" dirty="0">
                    <a:solidFill>
                      <a:srgbClr val="0000FA"/>
                    </a:solidFill>
                  </a:rPr>
                  <a:t>– </a:t>
                </a:r>
                <a:r>
                  <a:rPr lang="en-US" u="sng" dirty="0">
                    <a:solidFill>
                      <a:srgbClr val="0000FA"/>
                    </a:solidFill>
                    <a:cs typeface="Times New Roman" pitchFamily="18" charset="0"/>
                  </a:rPr>
                  <a:t>460 </a:t>
                </a:r>
                <a:r>
                  <a:rPr lang="en-US" u="sng" dirty="0" err="1" smtClean="0">
                    <a:solidFill>
                      <a:srgbClr val="0000FA"/>
                    </a:solidFill>
                    <a:cs typeface="Times New Roman" pitchFamily="18" charset="0"/>
                  </a:rPr>
                  <a:t>N·m</a:t>
                </a:r>
                <a:r>
                  <a:rPr lang="en-US" dirty="0" smtClean="0">
                    <a:solidFill>
                      <a:srgbClr val="0000FA"/>
                    </a:solidFill>
                    <a:cs typeface="Times New Roman" pitchFamily="18" charset="0"/>
                  </a:rPr>
                  <a:t>     or </a:t>
                </a:r>
                <a:r>
                  <a:rPr lang="en-US" u="sng" dirty="0" smtClean="0">
                    <a:solidFill>
                      <a:srgbClr val="0000FA"/>
                    </a:solidFill>
                    <a:cs typeface="Times New Roman" pitchFamily="18" charset="0"/>
                  </a:rPr>
                  <a:t>460 </a:t>
                </a:r>
                <a:r>
                  <a:rPr lang="en-US" u="sng" dirty="0" err="1" smtClean="0">
                    <a:solidFill>
                      <a:srgbClr val="0000FA"/>
                    </a:solidFill>
                    <a:cs typeface="Times New Roman" pitchFamily="18" charset="0"/>
                  </a:rPr>
                  <a:t>N·m</a:t>
                </a:r>
                <a:r>
                  <a:rPr lang="en-US" u="sng" dirty="0" smtClean="0">
                    <a:solidFill>
                      <a:srgbClr val="0000FA"/>
                    </a:solidFill>
                    <a:cs typeface="Times New Roman" pitchFamily="18" charset="0"/>
                  </a:rPr>
                  <a:t> CW</a:t>
                </a:r>
                <a:endParaRPr lang="en-US" u="sng" dirty="0">
                  <a:solidFill>
                    <a:srgbClr val="0000FA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8439" name="AutoShape 4"/>
              <p:cNvSpPr>
                <a:spLocks noChangeArrowheads="1"/>
              </p:cNvSpPr>
              <p:nvPr/>
            </p:nvSpPr>
            <p:spPr bwMode="auto">
              <a:xfrm flipH="1">
                <a:off x="336" y="3264"/>
                <a:ext cx="345" cy="37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93 w 21600"/>
                  <a:gd name="T19" fmla="*/ 3168 h 21600"/>
                  <a:gd name="T20" fmla="*/ 18407 w 21600"/>
                  <a:gd name="T21" fmla="*/ 18432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250" y="5755"/>
                    </a:moveTo>
                    <a:cubicBezTo>
                      <a:pt x="429" y="7310"/>
                      <a:pt x="0" y="9041"/>
                      <a:pt x="0" y="10799"/>
                    </a:cubicBezTo>
                    <a:cubicBezTo>
                      <a:pt x="-1" y="12345"/>
                      <a:pt x="331" y="13872"/>
                      <a:pt x="972" y="15278"/>
                    </a:cubicBezTo>
                    <a:cubicBezTo>
                      <a:pt x="331" y="13872"/>
                      <a:pt x="0" y="12345"/>
                      <a:pt x="0" y="10800"/>
                    </a:cubicBezTo>
                    <a:cubicBezTo>
                      <a:pt x="-1" y="9041"/>
                      <a:pt x="429" y="7310"/>
                      <a:pt x="1250" y="5755"/>
                    </a:cubicBezTo>
                    <a:lnTo>
                      <a:pt x="-1137" y="4494"/>
                    </a:lnTo>
                    <a:lnTo>
                      <a:pt x="2511" y="3368"/>
                    </a:lnTo>
                    <a:lnTo>
                      <a:pt x="3637" y="7016"/>
                    </a:lnTo>
                    <a:lnTo>
                      <a:pt x="1250" y="57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8440" name="Picture 8" descr="CH 4 Moment Beam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1" t="3844" r="-3241" b="-3844"/>
              <a:stretch/>
            </p:blipFill>
            <p:spPr bwMode="auto">
              <a:xfrm>
                <a:off x="1613" y="691"/>
                <a:ext cx="2382" cy="17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 flipH="1">
              <a:off x="2895600" y="5791200"/>
              <a:ext cx="547688" cy="59531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93 w 21600"/>
                <a:gd name="T19" fmla="*/ 3168 h 21600"/>
                <a:gd name="T20" fmla="*/ 18407 w 21600"/>
                <a:gd name="T21" fmla="*/ 1843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50" y="5755"/>
                  </a:moveTo>
                  <a:cubicBezTo>
                    <a:pt x="429" y="7310"/>
                    <a:pt x="0" y="9041"/>
                    <a:pt x="0" y="10799"/>
                  </a:cubicBezTo>
                  <a:cubicBezTo>
                    <a:pt x="-1" y="12345"/>
                    <a:pt x="331" y="13872"/>
                    <a:pt x="972" y="15278"/>
                  </a:cubicBezTo>
                  <a:cubicBezTo>
                    <a:pt x="331" y="13872"/>
                    <a:pt x="0" y="12345"/>
                    <a:pt x="0" y="10800"/>
                  </a:cubicBezTo>
                  <a:cubicBezTo>
                    <a:pt x="-1" y="9041"/>
                    <a:pt x="429" y="7310"/>
                    <a:pt x="1250" y="5755"/>
                  </a:cubicBezTo>
                  <a:lnTo>
                    <a:pt x="-1137" y="4494"/>
                  </a:lnTo>
                  <a:lnTo>
                    <a:pt x="2511" y="3368"/>
                  </a:lnTo>
                  <a:lnTo>
                    <a:pt x="3637" y="7016"/>
                  </a:lnTo>
                  <a:lnTo>
                    <a:pt x="1250" y="57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I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4724400" y="3890962"/>
            <a:ext cx="4343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1) Find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=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b="1" i="1" baseline="-25000" dirty="0" smtClean="0">
                <a:solidFill>
                  <a:srgbClr val="FF0000"/>
                </a:solidFill>
              </a:rPr>
              <a:t>1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b="1" i="1" baseline="-25000" dirty="0" smtClean="0">
                <a:solidFill>
                  <a:srgbClr val="FF0000"/>
                </a:solidFill>
              </a:rPr>
              <a:t>2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i="1" dirty="0" err="1" smtClean="0">
                <a:solidFill>
                  <a:srgbClr val="FF0000"/>
                </a:solidFill>
              </a:rPr>
              <a:t>r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OA</a:t>
            </a:r>
            <a:r>
              <a:rPr lang="en-US" dirty="0" smtClean="0"/>
              <a:t>.</a:t>
            </a:r>
            <a:endParaRPr lang="en-US" b="1" i="1" baseline="-25000" dirty="0"/>
          </a:p>
          <a:p>
            <a:pPr eaLnBrk="1" hangingPunct="1">
              <a:spcBef>
                <a:spcPct val="50000"/>
              </a:spcBef>
            </a:pPr>
            <a:r>
              <a:rPr lang="en-US" dirty="0"/>
              <a:t>2) Determine  </a:t>
            </a:r>
            <a:r>
              <a:rPr lang="en-US" b="1" i="1" dirty="0">
                <a:solidFill>
                  <a:srgbClr val="FF0000"/>
                </a:solidFill>
              </a:rPr>
              <a:t>M</a:t>
            </a:r>
            <a:r>
              <a:rPr lang="en-US" b="1" i="1" baseline="-25000" dirty="0">
                <a:solidFill>
                  <a:srgbClr val="FF0000"/>
                </a:solidFill>
              </a:rPr>
              <a:t>O</a:t>
            </a:r>
            <a:r>
              <a:rPr lang="en-US" dirty="0"/>
              <a:t>  =  </a:t>
            </a:r>
            <a:r>
              <a:rPr lang="en-US" b="1" i="1" dirty="0" err="1">
                <a:solidFill>
                  <a:srgbClr val="FF0000"/>
                </a:solidFill>
              </a:rPr>
              <a:t>r</a:t>
            </a:r>
            <a:r>
              <a:rPr lang="en-US" b="1" i="1" baseline="-25000" dirty="0" err="1">
                <a:solidFill>
                  <a:srgbClr val="FF0000"/>
                </a:solidFill>
              </a:rPr>
              <a:t>OA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F </a:t>
            </a:r>
            <a:r>
              <a:rPr lang="en-US" dirty="0"/>
              <a:t>.</a:t>
            </a:r>
          </a:p>
        </p:txBody>
      </p:sp>
      <p:sp>
        <p:nvSpPr>
          <p:cNvPr id="19462" name="Text Box 21"/>
          <p:cNvSpPr txBox="1">
            <a:spLocks noChangeArrowheads="1"/>
          </p:cNvSpPr>
          <p:nvPr/>
        </p:nvSpPr>
        <p:spPr bwMode="auto">
          <a:xfrm>
            <a:off x="1508125" y="23272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9464" name="Text Box 3"/>
          <p:cNvSpPr txBox="1">
            <a:spLocks noChangeArrowheads="1"/>
          </p:cNvSpPr>
          <p:nvPr/>
        </p:nvSpPr>
        <p:spPr bwMode="auto">
          <a:xfrm>
            <a:off x="4038600" y="1056888"/>
            <a:ext cx="48006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990033"/>
                </a:solidFill>
              </a:rPr>
              <a:t>Given</a:t>
            </a:r>
            <a:r>
              <a:rPr lang="en-US" b="1" dirty="0">
                <a:solidFill>
                  <a:srgbClr val="990033"/>
                </a:solidFill>
              </a:rPr>
              <a:t>:</a:t>
            </a:r>
            <a:r>
              <a:rPr lang="en-US" dirty="0">
                <a:solidFill>
                  <a:srgbClr val="990033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b="1" i="1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={100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- 120 </a:t>
            </a:r>
            <a:r>
              <a:rPr lang="en-US" b="1" i="1" dirty="0">
                <a:solidFill>
                  <a:srgbClr val="FF0000"/>
                </a:solidFill>
              </a:rPr>
              <a:t>j </a:t>
            </a:r>
            <a:r>
              <a:rPr lang="en-US" b="1" i="1" dirty="0" smtClean="0">
                <a:cs typeface="Times New Roman" pitchFamily="18" charset="0"/>
              </a:rPr>
              <a:t>+ </a:t>
            </a:r>
            <a:r>
              <a:rPr lang="en-US" dirty="0" smtClean="0"/>
              <a:t>75 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}lb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rgbClr val="FFFF00"/>
                </a:solidFill>
              </a:rPr>
              <a:t>	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b="1" i="1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={-200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+250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b="1" i="1" dirty="0"/>
              <a:t> </a:t>
            </a:r>
            <a:r>
              <a:rPr lang="en-US" b="1" i="1" dirty="0" smtClean="0">
                <a:cs typeface="Times New Roman" pitchFamily="18" charset="0"/>
              </a:rPr>
              <a:t>+ </a:t>
            </a:r>
            <a:r>
              <a:rPr lang="en-US" dirty="0" smtClean="0"/>
              <a:t>100 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}</a:t>
            </a:r>
            <a:r>
              <a:rPr lang="en-US" dirty="0" err="1" smtClean="0"/>
              <a:t>lb</a:t>
            </a:r>
            <a:endParaRPr lang="en-US" dirty="0"/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en-US" b="1" dirty="0" smtClean="0"/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990033"/>
                </a:solidFill>
              </a:rPr>
              <a:t>Find</a:t>
            </a:r>
            <a:r>
              <a:rPr lang="en-US" b="1" dirty="0">
                <a:solidFill>
                  <a:srgbClr val="990033"/>
                </a:solidFill>
              </a:rPr>
              <a:t>:</a:t>
            </a:r>
            <a:r>
              <a:rPr lang="en-US" dirty="0">
                <a:solidFill>
                  <a:srgbClr val="990033"/>
                </a:solidFill>
              </a:rPr>
              <a:t>  </a:t>
            </a:r>
            <a:r>
              <a:rPr lang="en-US" dirty="0"/>
              <a:t> </a:t>
            </a:r>
            <a:r>
              <a:rPr lang="en-US" dirty="0" smtClean="0"/>
              <a:t>Resultant  moment by the 	 	 forces </a:t>
            </a:r>
            <a:r>
              <a:rPr lang="en-US" dirty="0"/>
              <a:t>about point O.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990033"/>
                </a:solidFill>
              </a:rPr>
              <a:t>Plan: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6" y="1226345"/>
            <a:ext cx="3349088" cy="2278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EXAMPLE  II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Text Box 6"/>
          <p:cNvSpPr txBox="1">
            <a:spLocks noChangeArrowheads="1"/>
          </p:cNvSpPr>
          <p:nvPr/>
        </p:nvSpPr>
        <p:spPr bwMode="auto">
          <a:xfrm>
            <a:off x="533400" y="1051679"/>
            <a:ext cx="80010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b="1" u="sng" dirty="0" smtClean="0">
                <a:solidFill>
                  <a:srgbClr val="990033"/>
                </a:solidFill>
              </a:rPr>
              <a:t>Solution:</a:t>
            </a:r>
            <a:endParaRPr lang="en-US" b="1" u="sng" dirty="0">
              <a:solidFill>
                <a:srgbClr val="990033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 First, find the </a:t>
            </a:r>
            <a:r>
              <a:rPr lang="en-US" dirty="0" smtClean="0"/>
              <a:t>resultant force </a:t>
            </a:r>
            <a:r>
              <a:rPr lang="en-US" dirty="0"/>
              <a:t>vector 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rgbClr val="FFFF00"/>
                </a:solidFill>
              </a:rPr>
              <a:t>    </a:t>
            </a:r>
            <a:r>
              <a:rPr lang="en-US" b="1" i="1" dirty="0" smtClean="0">
                <a:solidFill>
                  <a:srgbClr val="FF0000"/>
                </a:solidFill>
              </a:rPr>
              <a:t>F 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=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b="1" i="1" baseline="-25000" dirty="0">
                <a:solidFill>
                  <a:srgbClr val="FF0000"/>
                </a:solidFill>
              </a:rPr>
              <a:t>1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/>
              <a:t>+</a:t>
            </a:r>
            <a:r>
              <a:rPr lang="en-US" b="1" i="1" dirty="0">
                <a:solidFill>
                  <a:srgbClr val="FF0000"/>
                </a:solidFill>
              </a:rPr>
              <a:t> F</a:t>
            </a:r>
            <a:r>
              <a:rPr lang="en-US" b="1" i="1" baseline="-25000" dirty="0">
                <a:solidFill>
                  <a:srgbClr val="FF0000"/>
                </a:solidFill>
              </a:rPr>
              <a:t>2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        </a:t>
            </a:r>
            <a:r>
              <a:rPr lang="en-US" dirty="0" smtClean="0"/>
              <a:t>= { (100 - 200)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+ (-120 + 250)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j </a:t>
            </a:r>
            <a:r>
              <a:rPr lang="en-US" dirty="0" smtClean="0">
                <a:cs typeface="Times New Roman" pitchFamily="18" charset="0"/>
              </a:rPr>
              <a:t>+ (7</a:t>
            </a:r>
            <a:r>
              <a:rPr lang="en-US" dirty="0" smtClean="0"/>
              <a:t>5 + 100)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dirty="0" smtClean="0"/>
              <a:t>} </a:t>
            </a:r>
            <a:r>
              <a:rPr lang="en-US" dirty="0" err="1" smtClean="0"/>
              <a:t>lb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         = {-100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+</a:t>
            </a:r>
            <a:r>
              <a:rPr lang="en-US" dirty="0" smtClean="0"/>
              <a:t>130 </a:t>
            </a:r>
            <a:r>
              <a:rPr lang="en-US" b="1" i="1" dirty="0">
                <a:solidFill>
                  <a:srgbClr val="FF0000"/>
                </a:solidFill>
              </a:rPr>
              <a:t>j </a:t>
            </a:r>
            <a:r>
              <a:rPr lang="en-US" dirty="0">
                <a:cs typeface="Times New Roman" pitchFamily="18" charset="0"/>
              </a:rPr>
              <a:t>+</a:t>
            </a:r>
            <a:r>
              <a:rPr lang="en-US" b="1" i="1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1</a:t>
            </a:r>
            <a:r>
              <a:rPr lang="en-US" dirty="0" smtClean="0"/>
              <a:t>75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dirty="0" smtClean="0"/>
              <a:t>} </a:t>
            </a:r>
            <a:r>
              <a:rPr lang="en-US" dirty="0" err="1" smtClean="0"/>
              <a:t>lb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endParaRPr lang="en-US" b="1" i="1" dirty="0">
              <a:solidFill>
                <a:srgbClr val="FFFF00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 Find </a:t>
            </a:r>
            <a:r>
              <a:rPr lang="en-US" dirty="0"/>
              <a:t>the position vector </a:t>
            </a:r>
            <a:r>
              <a:rPr lang="en-US" b="1" i="1" dirty="0" err="1" smtClean="0">
                <a:solidFill>
                  <a:srgbClr val="FF0000"/>
                </a:solidFill>
              </a:rPr>
              <a:t>r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OA</a:t>
            </a:r>
            <a:endParaRPr lang="en-US" dirty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rgbClr val="FFFF00"/>
                </a:solidFill>
              </a:rPr>
              <a:t>    </a:t>
            </a:r>
            <a:r>
              <a:rPr lang="en-US" b="1" i="1" dirty="0" err="1" smtClean="0">
                <a:solidFill>
                  <a:srgbClr val="FF0000"/>
                </a:solidFill>
              </a:rPr>
              <a:t>r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OA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dirty="0"/>
              <a:t>= </a:t>
            </a:r>
            <a:r>
              <a:rPr lang="en-US" dirty="0" smtClean="0"/>
              <a:t>{4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+  </a:t>
            </a:r>
            <a:r>
              <a:rPr lang="en-US" dirty="0" smtClean="0"/>
              <a:t>5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j   </a:t>
            </a:r>
            <a:r>
              <a:rPr lang="en-US" dirty="0">
                <a:cs typeface="Times New Roman" pitchFamily="18" charset="0"/>
              </a:rPr>
              <a:t>+</a:t>
            </a:r>
            <a:r>
              <a:rPr lang="en-US" b="1" i="1" dirty="0">
                <a:cs typeface="Times New Roman" pitchFamily="18" charset="0"/>
              </a:rPr>
              <a:t>  </a:t>
            </a: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dirty="0"/>
              <a:t>} </a:t>
            </a:r>
            <a:r>
              <a:rPr lang="en-US" dirty="0" err="1" smtClean="0"/>
              <a:t>ft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62000" y="4664184"/>
            <a:ext cx="8204200" cy="1508016"/>
            <a:chOff x="762000" y="4343400"/>
            <a:chExt cx="8204200" cy="1508016"/>
          </a:xfrm>
        </p:grpSpPr>
        <p:grpSp>
          <p:nvGrpSpPr>
            <p:cNvPr id="5" name="Group 4"/>
            <p:cNvGrpSpPr/>
            <p:nvPr/>
          </p:nvGrpSpPr>
          <p:grpSpPr>
            <a:xfrm>
              <a:off x="1600200" y="4343400"/>
              <a:ext cx="1752600" cy="1069975"/>
              <a:chOff x="1793875" y="4419600"/>
              <a:chExt cx="1752600" cy="1069975"/>
            </a:xfrm>
          </p:grpSpPr>
          <p:sp>
            <p:nvSpPr>
              <p:cNvPr id="20489" name="Rectangle 7"/>
              <p:cNvSpPr>
                <a:spLocks noChangeArrowheads="1"/>
              </p:cNvSpPr>
              <p:nvPr/>
            </p:nvSpPr>
            <p:spPr bwMode="auto">
              <a:xfrm>
                <a:off x="1797050" y="4419600"/>
                <a:ext cx="1471613" cy="106997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0" name="Rectangle 8"/>
              <p:cNvSpPr>
                <a:spLocks noChangeArrowheads="1"/>
              </p:cNvSpPr>
              <p:nvPr/>
            </p:nvSpPr>
            <p:spPr bwMode="auto">
              <a:xfrm>
                <a:off x="1900238" y="4465638"/>
                <a:ext cx="1165225" cy="979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Rectangle 9"/>
              <p:cNvSpPr>
                <a:spLocks noChangeArrowheads="1"/>
              </p:cNvSpPr>
              <p:nvPr/>
            </p:nvSpPr>
            <p:spPr bwMode="auto">
              <a:xfrm>
                <a:off x="1981200" y="4481513"/>
                <a:ext cx="21961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 b="1" i="1" dirty="0">
                    <a:solidFill>
                      <a:srgbClr val="FF0000"/>
                    </a:solidFill>
                  </a:rPr>
                  <a:t>  </a:t>
                </a:r>
                <a:r>
                  <a:rPr lang="en-US" sz="2200" b="1" i="1" dirty="0" err="1">
                    <a:solidFill>
                      <a:srgbClr val="FF0000"/>
                    </a:solidFill>
                  </a:rPr>
                  <a:t>i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492" name="Rectangle 10"/>
              <p:cNvSpPr>
                <a:spLocks noChangeArrowheads="1"/>
              </p:cNvSpPr>
              <p:nvPr/>
            </p:nvSpPr>
            <p:spPr bwMode="auto">
              <a:xfrm>
                <a:off x="2665412" y="4481513"/>
                <a:ext cx="7854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 b="1" i="1" dirty="0">
                    <a:solidFill>
                      <a:srgbClr val="FF0000"/>
                    </a:solidFill>
                  </a:rPr>
                  <a:t>j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493" name="Rectangle 11"/>
              <p:cNvSpPr>
                <a:spLocks noChangeArrowheads="1"/>
              </p:cNvSpPr>
              <p:nvPr/>
            </p:nvSpPr>
            <p:spPr bwMode="auto">
              <a:xfrm>
                <a:off x="3136900" y="4481513"/>
                <a:ext cx="14106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 b="1" i="1" dirty="0">
                    <a:solidFill>
                      <a:srgbClr val="FF0000"/>
                    </a:solidFill>
                  </a:rPr>
                  <a:t>k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494" name="Rectangle 12"/>
              <p:cNvSpPr>
                <a:spLocks noChangeArrowheads="1"/>
              </p:cNvSpPr>
              <p:nvPr/>
            </p:nvSpPr>
            <p:spPr bwMode="auto">
              <a:xfrm>
                <a:off x="1900238" y="4802188"/>
                <a:ext cx="1410643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 dirty="0"/>
                  <a:t> </a:t>
                </a:r>
                <a:r>
                  <a:rPr lang="en-US" sz="2200" dirty="0" smtClean="0"/>
                  <a:t>  4      5     3</a:t>
                </a:r>
                <a:endParaRPr lang="en-US" dirty="0"/>
              </a:p>
            </p:txBody>
          </p:sp>
          <p:sp>
            <p:nvSpPr>
              <p:cNvPr id="20495" name="Rectangle 13"/>
              <p:cNvSpPr>
                <a:spLocks noChangeArrowheads="1"/>
              </p:cNvSpPr>
              <p:nvPr/>
            </p:nvSpPr>
            <p:spPr bwMode="auto">
              <a:xfrm>
                <a:off x="1900238" y="5122863"/>
                <a:ext cx="159178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dirty="0" smtClean="0">
                    <a:cs typeface="Times New Roman" pitchFamily="18" charset="0"/>
                  </a:rPr>
                  <a:t>-100 </a:t>
                </a:r>
                <a:r>
                  <a:rPr lang="en-US" sz="2200" dirty="0" smtClean="0"/>
                  <a:t> 130  175</a:t>
                </a:r>
                <a:endParaRPr lang="en-US" dirty="0"/>
              </a:p>
            </p:txBody>
          </p:sp>
          <p:sp>
            <p:nvSpPr>
              <p:cNvPr id="20496" name="Line 14"/>
              <p:cNvSpPr>
                <a:spLocks noChangeShapeType="1"/>
              </p:cNvSpPr>
              <p:nvPr/>
            </p:nvSpPr>
            <p:spPr bwMode="auto">
              <a:xfrm>
                <a:off x="1793875" y="4502150"/>
                <a:ext cx="1588" cy="914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Line 15"/>
              <p:cNvSpPr>
                <a:spLocks noChangeShapeType="1"/>
              </p:cNvSpPr>
              <p:nvPr/>
            </p:nvSpPr>
            <p:spPr bwMode="auto">
              <a:xfrm>
                <a:off x="3544887" y="4502150"/>
                <a:ext cx="1588" cy="914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98" name="Text Box 16"/>
            <p:cNvSpPr txBox="1">
              <a:spLocks noChangeArrowheads="1"/>
            </p:cNvSpPr>
            <p:nvPr/>
          </p:nvSpPr>
          <p:spPr bwMode="auto">
            <a:xfrm>
              <a:off x="762000" y="4572000"/>
              <a:ext cx="88517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 i="1" dirty="0">
                  <a:solidFill>
                    <a:srgbClr val="FF0000"/>
                  </a:solidFill>
                </a:rPr>
                <a:t>M</a:t>
              </a:r>
              <a:r>
                <a:rPr lang="en-US" b="1" i="1" baseline="-25000" dirty="0">
                  <a:solidFill>
                    <a:srgbClr val="FF0000"/>
                  </a:solidFill>
                </a:rPr>
                <a:t>O</a:t>
              </a:r>
              <a:r>
                <a:rPr lang="en-US" dirty="0"/>
                <a:t> =</a:t>
              </a:r>
            </a:p>
          </p:txBody>
        </p:sp>
        <p:sp>
          <p:nvSpPr>
            <p:cNvPr id="20499" name="Text Box 17"/>
            <p:cNvSpPr txBox="1">
              <a:spLocks noChangeArrowheads="1"/>
            </p:cNvSpPr>
            <p:nvPr/>
          </p:nvSpPr>
          <p:spPr bwMode="auto">
            <a:xfrm>
              <a:off x="3352800" y="4574143"/>
              <a:ext cx="5613400" cy="1277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342900" indent="-342900" eaLnBrk="1" hangingPunct="1">
                <a:spcBef>
                  <a:spcPts val="0"/>
                </a:spcBef>
                <a:spcAft>
                  <a:spcPts val="600"/>
                </a:spcAft>
              </a:pPr>
              <a:r>
                <a:rPr lang="en-US" dirty="0"/>
                <a:t>= </a:t>
              </a:r>
              <a:r>
                <a:rPr lang="en-US" dirty="0" smtClean="0"/>
                <a:t>[{5(175) </a:t>
              </a:r>
              <a:r>
                <a:rPr lang="en-US" dirty="0">
                  <a:cs typeface="Times New Roman" pitchFamily="18" charset="0"/>
                </a:rPr>
                <a:t>– </a:t>
              </a:r>
              <a:r>
                <a:rPr lang="en-US" dirty="0" smtClean="0">
                  <a:cs typeface="Times New Roman" pitchFamily="18" charset="0"/>
                </a:rPr>
                <a:t>3(130)} </a:t>
              </a:r>
              <a:r>
                <a:rPr lang="en-US" b="1" i="1" dirty="0" err="1" smtClean="0">
                  <a:solidFill>
                    <a:srgbClr val="FF0000"/>
                  </a:solidFill>
                  <a:cs typeface="Times New Roman" pitchFamily="18" charset="0"/>
                </a:rPr>
                <a:t>i</a:t>
              </a:r>
              <a:r>
                <a:rPr lang="en-US" dirty="0" smtClean="0">
                  <a:cs typeface="Times New Roman" pitchFamily="18" charset="0"/>
                </a:rPr>
                <a:t> </a:t>
              </a:r>
              <a:r>
                <a:rPr lang="en-US" dirty="0">
                  <a:cs typeface="Times New Roman" pitchFamily="18" charset="0"/>
                </a:rPr>
                <a:t>– </a:t>
              </a:r>
              <a:r>
                <a:rPr lang="en-US" dirty="0" smtClean="0">
                  <a:cs typeface="Times New Roman" pitchFamily="18" charset="0"/>
                </a:rPr>
                <a:t>{4(175) </a:t>
              </a:r>
              <a:r>
                <a:rPr lang="en-US" dirty="0">
                  <a:cs typeface="Times New Roman" pitchFamily="18" charset="0"/>
                </a:rPr>
                <a:t>–  </a:t>
              </a:r>
              <a:br>
                <a:rPr lang="en-US" dirty="0">
                  <a:cs typeface="Times New Roman" pitchFamily="18" charset="0"/>
                </a:rPr>
              </a:br>
              <a:r>
                <a:rPr lang="en-US" dirty="0" smtClean="0">
                  <a:cs typeface="Times New Roman" pitchFamily="18" charset="0"/>
                </a:rPr>
                <a:t>3(-100)}</a:t>
              </a:r>
              <a:r>
                <a:rPr lang="en-US" b="1" i="1" dirty="0" smtClean="0">
                  <a:solidFill>
                    <a:srgbClr val="FFFF00"/>
                  </a:solidFill>
                  <a:cs typeface="Times New Roman" pitchFamily="18" charset="0"/>
                </a:rPr>
                <a:t> </a:t>
              </a:r>
              <a:r>
                <a:rPr lang="en-US" b="1" i="1" dirty="0">
                  <a:solidFill>
                    <a:srgbClr val="FF0000"/>
                  </a:solidFill>
                  <a:cs typeface="Times New Roman" pitchFamily="18" charset="0"/>
                </a:rPr>
                <a:t>j</a:t>
              </a:r>
              <a:r>
                <a:rPr lang="en-US" dirty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r>
                <a:rPr lang="en-US" dirty="0">
                  <a:cs typeface="Times New Roman" pitchFamily="18" charset="0"/>
                </a:rPr>
                <a:t> + </a:t>
              </a:r>
              <a:r>
                <a:rPr lang="en-US" dirty="0" smtClean="0">
                  <a:cs typeface="Times New Roman" pitchFamily="18" charset="0"/>
                </a:rPr>
                <a:t>{4(130) – 5(-100)} </a:t>
              </a:r>
              <a:r>
                <a:rPr lang="en-US" b="1" i="1" dirty="0" smtClean="0">
                  <a:solidFill>
                    <a:srgbClr val="FF0000"/>
                  </a:solidFill>
                  <a:cs typeface="Times New Roman" pitchFamily="18" charset="0"/>
                </a:rPr>
                <a:t>k</a:t>
              </a:r>
              <a:r>
                <a:rPr lang="en-US" dirty="0" smtClean="0">
                  <a:cs typeface="Times New Roman" pitchFamily="18" charset="0"/>
                </a:rPr>
                <a:t>] </a:t>
              </a:r>
              <a:r>
                <a:rPr lang="en-US" dirty="0" err="1" smtClean="0">
                  <a:cs typeface="Times New Roman" pitchFamily="18" charset="0"/>
                </a:rPr>
                <a:t>ft·lb</a:t>
              </a:r>
              <a:endParaRPr lang="en-US" dirty="0">
                <a:cs typeface="Times New Roman" pitchFamily="18" charset="0"/>
              </a:endParaRPr>
            </a:p>
            <a:p>
              <a:pPr marL="342900" indent="-342900" eaLnBrk="1" hangingPunct="1">
                <a:spcBef>
                  <a:spcPts val="0"/>
                </a:spcBef>
                <a:spcAft>
                  <a:spcPts val="600"/>
                </a:spcAft>
              </a:pPr>
              <a:r>
                <a:rPr lang="en-US" dirty="0">
                  <a:cs typeface="Times New Roman" pitchFamily="18" charset="0"/>
                </a:rPr>
                <a:t>=  </a:t>
              </a:r>
              <a:r>
                <a:rPr lang="en-US" dirty="0" smtClean="0">
                  <a:cs typeface="Times New Roman" pitchFamily="18" charset="0"/>
                </a:rPr>
                <a:t>{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</a:rPr>
                <a:t>485</a:t>
              </a:r>
              <a:r>
                <a:rPr lang="en-US" dirty="0" smtClean="0">
                  <a:cs typeface="Times New Roman" pitchFamily="18" charset="0"/>
                </a:rPr>
                <a:t> </a:t>
              </a:r>
              <a:r>
                <a:rPr lang="en-US" b="1" i="1" dirty="0" err="1">
                  <a:solidFill>
                    <a:srgbClr val="FF0000"/>
                  </a:solidFill>
                  <a:cs typeface="Times New Roman" pitchFamily="18" charset="0"/>
                </a:rPr>
                <a:t>i</a:t>
              </a:r>
              <a:r>
                <a:rPr lang="en-US" dirty="0">
                  <a:cs typeface="Times New Roman" pitchFamily="18" charset="0"/>
                </a:rPr>
                <a:t> 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</a:rPr>
                <a:t>–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</a:rPr>
                <a:t>1000</a:t>
              </a:r>
              <a:r>
                <a:rPr lang="en-US" u="sng" dirty="0" smtClean="0">
                  <a:cs typeface="Times New Roman" pitchFamily="18" charset="0"/>
                </a:rPr>
                <a:t> </a:t>
              </a:r>
              <a:r>
                <a:rPr lang="en-US" b="1" i="1" dirty="0">
                  <a:solidFill>
                    <a:srgbClr val="FF0000"/>
                  </a:solidFill>
                  <a:cs typeface="Times New Roman" pitchFamily="18" charset="0"/>
                </a:rPr>
                <a:t>j </a:t>
              </a:r>
              <a:r>
                <a:rPr lang="en-US" b="1" i="1" dirty="0" smtClean="0">
                  <a:cs typeface="Times New Roman" pitchFamily="18" charset="0"/>
                </a:rPr>
                <a:t>+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</a:rPr>
                <a:t>1020</a:t>
              </a:r>
              <a:r>
                <a:rPr lang="en-US" dirty="0" smtClean="0">
                  <a:cs typeface="Times New Roman" pitchFamily="18" charset="0"/>
                </a:rPr>
                <a:t> </a:t>
              </a:r>
              <a:r>
                <a:rPr lang="en-US" b="1" i="1" dirty="0">
                  <a:solidFill>
                    <a:srgbClr val="FF0000"/>
                  </a:solidFill>
                  <a:cs typeface="Times New Roman" pitchFamily="18" charset="0"/>
                </a:rPr>
                <a:t>k</a:t>
              </a:r>
              <a:r>
                <a:rPr lang="en-US" dirty="0">
                  <a:cs typeface="Times New Roman" pitchFamily="18" charset="0"/>
                </a:rPr>
                <a:t>} </a:t>
              </a:r>
              <a:r>
                <a:rPr lang="en-US" u="sng" dirty="0" err="1">
                  <a:solidFill>
                    <a:srgbClr val="0000FA"/>
                  </a:solidFill>
                  <a:cs typeface="Times New Roman" pitchFamily="18" charset="0"/>
                </a:rPr>
                <a:t>ft·lb</a:t>
              </a:r>
              <a:endParaRPr lang="en-US" u="sng" dirty="0">
                <a:solidFill>
                  <a:srgbClr val="0000FA"/>
                </a:solidFill>
                <a:cs typeface="Times New Roman" pitchFamily="18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624840" y="4186535"/>
            <a:ext cx="7604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Then find the moment by using the </a:t>
            </a:r>
            <a:r>
              <a:rPr lang="en-US" dirty="0" smtClean="0"/>
              <a:t>vector cross </a:t>
            </a:r>
            <a:r>
              <a:rPr lang="en-US" dirty="0"/>
              <a:t>product.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II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81000" y="1066800"/>
            <a:ext cx="8305800" cy="3270292"/>
            <a:chOff x="381000" y="1066800"/>
            <a:chExt cx="8305800" cy="3270292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18970" y="2416320"/>
              <a:ext cx="2540925" cy="1920772"/>
              <a:chOff x="2484408" y="1500942"/>
              <a:chExt cx="3779315" cy="2856913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79115" y="1500942"/>
                <a:ext cx="3114614" cy="2237331"/>
              </a:xfrm>
              <a:prstGeom prst="rect">
                <a:avLst/>
              </a:prstGeom>
              <a:noFill/>
            </p:spPr>
          </p:pic>
          <p:sp>
            <p:nvSpPr>
              <p:cNvPr id="8" name="Flowchart: Preparation 7"/>
              <p:cNvSpPr/>
              <p:nvPr/>
            </p:nvSpPr>
            <p:spPr>
              <a:xfrm>
                <a:off x="2884867" y="1841679"/>
                <a:ext cx="257578" cy="309093"/>
              </a:xfrm>
              <a:prstGeom prst="flowChartPreparation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210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2484408" y="1673525"/>
                <a:ext cx="3253137" cy="191324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4977062" y="3453149"/>
                <a:ext cx="487576" cy="259324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5219911" y="3491599"/>
                <a:ext cx="274785" cy="467048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H="1" flipV="1">
                <a:off x="5530629" y="3525831"/>
                <a:ext cx="65879" cy="490495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H="1" flipV="1">
                <a:off x="5571718" y="3491599"/>
                <a:ext cx="493452" cy="266857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546851" y="3494181"/>
                <a:ext cx="386303" cy="455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947005" y="3841761"/>
                <a:ext cx="433800" cy="455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525394" y="3901889"/>
                <a:ext cx="417968" cy="455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877420" y="3288155"/>
                <a:ext cx="386303" cy="455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</p:grp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381000" y="1066800"/>
              <a:ext cx="8305800" cy="228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1. If a force of magnitude F can be applied in four different 2-D configurations (P,Q,R, &amp; S), select the cases resulting in the maximum and minimum torque values on the nut. (Max, Min).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	A) (Q, P)		B) (R, S)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	C) (P, R)		D) (Q, S)</a:t>
              </a:r>
            </a:p>
          </p:txBody>
        </p:sp>
      </p:grp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04800" y="4572000"/>
            <a:ext cx="8153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  2. If  </a:t>
            </a:r>
            <a:r>
              <a:rPr lang="en-US" b="1" i="1" dirty="0">
                <a:solidFill>
                  <a:srgbClr val="FF0000"/>
                </a:solidFill>
              </a:rPr>
              <a:t>M </a:t>
            </a:r>
            <a:r>
              <a:rPr lang="en-US" b="1" i="1" dirty="0"/>
              <a:t>= </a:t>
            </a:r>
            <a:r>
              <a:rPr lang="en-US" b="1" i="1" dirty="0">
                <a:solidFill>
                  <a:srgbClr val="FF0000"/>
                </a:solidFill>
              </a:rPr>
              <a:t>r </a:t>
            </a:r>
            <a:r>
              <a:rPr lang="en-US" b="1" i="1" dirty="0">
                <a:sym typeface="Symbol" pitchFamily="18" charset="2"/>
              </a:rPr>
              <a:t>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  F</a:t>
            </a:r>
            <a:r>
              <a:rPr lang="en-US" dirty="0">
                <a:sym typeface="Symbol" pitchFamily="18" charset="2"/>
              </a:rPr>
              <a:t>, then what will be the value of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•</a:t>
            </a:r>
            <a:r>
              <a:rPr lang="en-US" b="1" i="1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r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?</a:t>
            </a:r>
            <a:endParaRPr lang="en-US" dirty="0">
              <a:cs typeface="Times New Roman" pitchFamily="18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	A) 0		B) 1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C) r </a:t>
            </a:r>
            <a:r>
              <a:rPr lang="en-US" baseline="30000" dirty="0"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F		D) None of the above.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CONCEPT  QUIZ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191000" y="3494087"/>
            <a:ext cx="4419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273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Since this is a 2-D problem: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1) Resolve the 20 </a:t>
            </a:r>
            <a:r>
              <a:rPr lang="en-US" dirty="0" err="1"/>
              <a:t>lb</a:t>
            </a:r>
            <a:r>
              <a:rPr lang="en-US" dirty="0"/>
              <a:t> force along the handle’s x and y axes.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2) Determine M</a:t>
            </a:r>
            <a:r>
              <a:rPr lang="en-US" baseline="-25000" dirty="0">
                <a:cs typeface="Times New Roman" pitchFamily="18" charset="0"/>
                <a:sym typeface="Symbol" pitchFamily="18" charset="2"/>
              </a:rPr>
              <a:t>A</a:t>
            </a:r>
            <a:r>
              <a:rPr lang="en-US" dirty="0"/>
              <a:t> using a scalar analysis.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14400" y="1102360"/>
            <a:ext cx="7772400" cy="3545840"/>
            <a:chOff x="914400" y="1102360"/>
            <a:chExt cx="7772400" cy="3545840"/>
          </a:xfrm>
        </p:grpSpPr>
        <p:sp>
          <p:nvSpPr>
            <p:cNvPr id="21516" name="Text Box 5"/>
            <p:cNvSpPr txBox="1">
              <a:spLocks noChangeArrowheads="1"/>
            </p:cNvSpPr>
            <p:nvPr/>
          </p:nvSpPr>
          <p:spPr bwMode="auto">
            <a:xfrm>
              <a:off x="4495800" y="1155700"/>
              <a:ext cx="4191000" cy="2197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971550" indent="-9715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60000"/>
                </a:spcBef>
              </a:pPr>
              <a:r>
                <a:rPr lang="en-US" b="1" dirty="0">
                  <a:solidFill>
                    <a:srgbClr val="990033"/>
                  </a:solidFill>
                </a:rPr>
                <a:t>Given: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dirty="0"/>
                <a:t>A 20 lb force is applied to the hammer.</a:t>
              </a:r>
            </a:p>
            <a:p>
              <a:pPr eaLnBrk="1" hangingPunct="1">
                <a:spcBef>
                  <a:spcPct val="35000"/>
                </a:spcBef>
              </a:pPr>
              <a:r>
                <a:rPr lang="en-US" b="1" dirty="0" smtClean="0">
                  <a:solidFill>
                    <a:srgbClr val="990033"/>
                  </a:solidFill>
                </a:rPr>
                <a:t>Find</a:t>
              </a:r>
              <a:r>
                <a:rPr lang="en-US" b="1" dirty="0">
                  <a:solidFill>
                    <a:srgbClr val="990033"/>
                  </a:solidFill>
                </a:rPr>
                <a:t>:   </a:t>
              </a:r>
              <a:r>
                <a:rPr lang="en-US" dirty="0"/>
                <a:t>The moment of the force at A.</a:t>
              </a:r>
            </a:p>
            <a:p>
              <a:pPr eaLnBrk="1" hangingPunct="1">
                <a:spcBef>
                  <a:spcPct val="35000"/>
                </a:spcBef>
              </a:pPr>
              <a:r>
                <a:rPr lang="en-US" b="1" dirty="0">
                  <a:solidFill>
                    <a:srgbClr val="990033"/>
                  </a:solidFill>
                </a:rPr>
                <a:t>Plan: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914400" y="1102360"/>
              <a:ext cx="3263900" cy="3545840"/>
              <a:chOff x="914400" y="1102360"/>
              <a:chExt cx="3263900" cy="3545840"/>
            </a:xfrm>
          </p:grpSpPr>
          <p:pic>
            <p:nvPicPr>
              <p:cNvPr id="21517" name="Picture 34" descr="CH 4  Hammer Example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1143000"/>
                <a:ext cx="3263900" cy="3505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1512" name="Straight Arrow Connector 19"/>
              <p:cNvCxnSpPr>
                <a:cxnSpLocks noChangeShapeType="1"/>
              </p:cNvCxnSpPr>
              <p:nvPr/>
            </p:nvCxnSpPr>
            <p:spPr bwMode="auto">
              <a:xfrm flipV="1">
                <a:off x="1828800" y="1600200"/>
                <a:ext cx="1066800" cy="3048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13" name="Straight Arrow Connector 21"/>
              <p:cNvCxnSpPr>
                <a:cxnSpLocks noChangeShapeType="1"/>
              </p:cNvCxnSpPr>
              <p:nvPr/>
            </p:nvCxnSpPr>
            <p:spPr bwMode="auto">
              <a:xfrm rot="16200000" flipV="1">
                <a:off x="1485900" y="1562100"/>
                <a:ext cx="533400" cy="15240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514" name="TextBox 22"/>
              <p:cNvSpPr txBox="1">
                <a:spLocks noChangeArrowheads="1"/>
              </p:cNvSpPr>
              <p:nvPr/>
            </p:nvSpPr>
            <p:spPr bwMode="auto">
              <a:xfrm>
                <a:off x="2865120" y="1407160"/>
                <a:ext cx="228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 dirty="0"/>
                  <a:t>x</a:t>
                </a:r>
              </a:p>
            </p:txBody>
          </p:sp>
          <p:sp>
            <p:nvSpPr>
              <p:cNvPr id="21515" name="TextBox 23"/>
              <p:cNvSpPr txBox="1">
                <a:spLocks noChangeArrowheads="1"/>
              </p:cNvSpPr>
              <p:nvPr/>
            </p:nvSpPr>
            <p:spPr bwMode="auto">
              <a:xfrm>
                <a:off x="1442720" y="1102360"/>
                <a:ext cx="228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 dirty="0"/>
                  <a:t>y</a:t>
                </a:r>
              </a:p>
            </p:txBody>
          </p:sp>
        </p:grp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GROUP  PROBLEM  SOLVING  I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57200" y="955675"/>
            <a:ext cx="8045450" cy="2125663"/>
            <a:chOff x="288" y="602"/>
            <a:chExt cx="5068" cy="1339"/>
          </a:xfrm>
        </p:grpSpPr>
        <p:sp>
          <p:nvSpPr>
            <p:cNvPr id="5129" name="Text Box 3"/>
            <p:cNvSpPr txBox="1">
              <a:spLocks noChangeArrowheads="1"/>
            </p:cNvSpPr>
            <p:nvPr/>
          </p:nvSpPr>
          <p:spPr bwMode="auto">
            <a:xfrm>
              <a:off x="288" y="720"/>
              <a:ext cx="3600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1. </a:t>
              </a:r>
              <a:r>
                <a:rPr lang="en-US"/>
                <a:t>What is the moment of the </a:t>
              </a:r>
              <a:r>
                <a:rPr lang="en-US" smtClean="0"/>
                <a:t>12 </a:t>
              </a:r>
              <a:r>
                <a:rPr lang="en-US"/>
                <a:t>N force about point A (M</a:t>
              </a:r>
              <a:r>
                <a:rPr lang="en-US" baseline="-25000"/>
                <a:t>A</a:t>
              </a:r>
              <a:r>
                <a:rPr lang="en-US"/>
                <a:t>)? </a:t>
              </a:r>
              <a:endParaRPr lang="en-US"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    A) 3 </a:t>
              </a:r>
              <a:r>
                <a:rPr lang="en-US" dirty="0" err="1"/>
                <a:t>N</a:t>
              </a:r>
              <a:r>
                <a:rPr lang="en-US" dirty="0" err="1">
                  <a:cs typeface="Times New Roman" pitchFamily="18" charset="0"/>
                </a:rPr>
                <a:t>·m</a:t>
              </a:r>
              <a:r>
                <a:rPr lang="en-US" dirty="0"/>
                <a:t> 	        B) 36 </a:t>
              </a:r>
              <a:r>
                <a:rPr lang="en-US" dirty="0" err="1"/>
                <a:t>N</a:t>
              </a:r>
              <a:r>
                <a:rPr lang="en-US" dirty="0" err="1">
                  <a:cs typeface="Times New Roman" pitchFamily="18" charset="0"/>
                </a:rPr>
                <a:t>·m</a:t>
              </a:r>
              <a:r>
                <a:rPr lang="en-US" dirty="0"/>
                <a:t>    C) 12 </a:t>
              </a:r>
              <a:r>
                <a:rPr lang="en-US" dirty="0" err="1"/>
                <a:t>N</a:t>
              </a:r>
              <a:r>
                <a:rPr lang="en-US" dirty="0" err="1">
                  <a:cs typeface="Times New Roman" pitchFamily="18" charset="0"/>
                </a:rPr>
                <a:t>·m</a:t>
              </a:r>
              <a:endParaRPr lang="en-US" dirty="0"/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    D) (12/3) </a:t>
              </a:r>
              <a:r>
                <a:rPr lang="en-US" dirty="0" err="1"/>
                <a:t>N</a:t>
              </a:r>
              <a:r>
                <a:rPr lang="en-US" dirty="0" err="1">
                  <a:cs typeface="Times New Roman" pitchFamily="18" charset="0"/>
                </a:rPr>
                <a:t>·m</a:t>
              </a:r>
              <a:r>
                <a:rPr lang="en-US" dirty="0"/>
                <a:t>     E) 7 </a:t>
              </a:r>
              <a:r>
                <a:rPr lang="en-US" dirty="0" err="1"/>
                <a:t>N</a:t>
              </a:r>
              <a:r>
                <a:rPr lang="en-US" dirty="0" err="1">
                  <a:cs typeface="Times New Roman" pitchFamily="18" charset="0"/>
                </a:rPr>
                <a:t>·m</a:t>
              </a:r>
              <a:endParaRPr lang="en-US" dirty="0">
                <a:cs typeface="Times New Roman" pitchFamily="18" charset="0"/>
              </a:endParaRPr>
            </a:p>
          </p:txBody>
        </p:sp>
        <p:sp>
          <p:nvSpPr>
            <p:cNvPr id="5130" name="Line 8"/>
            <p:cNvSpPr>
              <a:spLocks noChangeShapeType="1"/>
            </p:cNvSpPr>
            <p:nvPr/>
          </p:nvSpPr>
          <p:spPr bwMode="auto">
            <a:xfrm flipV="1">
              <a:off x="4080" y="1248"/>
              <a:ext cx="672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Line 9"/>
            <p:cNvSpPr>
              <a:spLocks noChangeShapeType="1"/>
            </p:cNvSpPr>
            <p:nvPr/>
          </p:nvSpPr>
          <p:spPr bwMode="auto">
            <a:xfrm flipH="1" flipV="1">
              <a:off x="4416" y="816"/>
              <a:ext cx="336" cy="432"/>
            </a:xfrm>
            <a:prstGeom prst="line">
              <a:avLst/>
            </a:prstGeom>
            <a:noFill/>
            <a:ln w="31750">
              <a:solidFill>
                <a:srgbClr val="0000FA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" name="Text Box 13"/>
            <p:cNvSpPr txBox="1">
              <a:spLocks noChangeArrowheads="1"/>
            </p:cNvSpPr>
            <p:nvPr/>
          </p:nvSpPr>
          <p:spPr bwMode="auto">
            <a:xfrm>
              <a:off x="3984" y="1584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•  A</a:t>
              </a:r>
            </a:p>
          </p:txBody>
        </p:sp>
        <p:sp>
          <p:nvSpPr>
            <p:cNvPr id="5133" name="Text Box 14"/>
            <p:cNvSpPr txBox="1">
              <a:spLocks noChangeArrowheads="1"/>
            </p:cNvSpPr>
            <p:nvPr/>
          </p:nvSpPr>
          <p:spPr bwMode="auto">
            <a:xfrm>
              <a:off x="4512" y="1440"/>
              <a:ext cx="7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d = 3 m</a:t>
              </a:r>
            </a:p>
          </p:txBody>
        </p:sp>
        <p:sp>
          <p:nvSpPr>
            <p:cNvPr id="5134" name="Text Box 15"/>
            <p:cNvSpPr txBox="1">
              <a:spLocks noChangeArrowheads="1"/>
            </p:cNvSpPr>
            <p:nvPr/>
          </p:nvSpPr>
          <p:spPr bwMode="auto">
            <a:xfrm>
              <a:off x="4550" y="602"/>
              <a:ext cx="8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F = 12 N</a:t>
              </a:r>
            </a:p>
          </p:txBody>
        </p:sp>
        <p:sp>
          <p:nvSpPr>
            <p:cNvPr id="5135" name="Line 16"/>
            <p:cNvSpPr>
              <a:spLocks noChangeShapeType="1"/>
            </p:cNvSpPr>
            <p:nvPr/>
          </p:nvSpPr>
          <p:spPr bwMode="auto">
            <a:xfrm flipH="1">
              <a:off x="4548" y="1152"/>
              <a:ext cx="132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17"/>
            <p:cNvSpPr>
              <a:spLocks noChangeShapeType="1"/>
            </p:cNvSpPr>
            <p:nvPr/>
          </p:nvSpPr>
          <p:spPr bwMode="auto">
            <a:xfrm>
              <a:off x="4548" y="1248"/>
              <a:ext cx="6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33400" y="3505200"/>
            <a:ext cx="8089900" cy="2444750"/>
            <a:chOff x="336" y="2208"/>
            <a:chExt cx="5096" cy="1540"/>
          </a:xfrm>
        </p:grpSpPr>
        <p:sp>
          <p:nvSpPr>
            <p:cNvPr id="5127" name="Text Box 4"/>
            <p:cNvSpPr txBox="1">
              <a:spLocks noChangeArrowheads="1"/>
            </p:cNvSpPr>
            <p:nvPr/>
          </p:nvSpPr>
          <p:spPr bwMode="auto">
            <a:xfrm>
              <a:off x="336" y="2304"/>
              <a:ext cx="3216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2. The moment of force </a:t>
              </a:r>
              <a:r>
                <a:rPr lang="en-US" b="1" i="1" dirty="0">
                  <a:solidFill>
                    <a:srgbClr val="FF0000"/>
                  </a:solidFill>
                </a:rPr>
                <a:t>F</a:t>
              </a:r>
              <a:r>
                <a:rPr lang="en-US" dirty="0"/>
                <a:t> about point O is defined as </a:t>
              </a:r>
              <a:r>
                <a:rPr lang="en-US" b="1" i="1" dirty="0">
                  <a:solidFill>
                    <a:srgbClr val="FF0000"/>
                  </a:solidFill>
                </a:rPr>
                <a:t>M</a:t>
              </a:r>
              <a:r>
                <a:rPr lang="en-US" b="1" i="1" baseline="-25000" dirty="0">
                  <a:solidFill>
                    <a:srgbClr val="FF0000"/>
                  </a:solidFill>
                </a:rPr>
                <a:t>O</a:t>
              </a:r>
              <a:r>
                <a:rPr lang="en-US" dirty="0"/>
                <a:t> = ___________ 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   A)</a:t>
              </a:r>
              <a:r>
                <a:rPr lang="en-US" b="1" i="1" dirty="0">
                  <a:solidFill>
                    <a:srgbClr val="FFFF00"/>
                  </a:solidFill>
                </a:rPr>
                <a:t> </a:t>
              </a:r>
              <a:r>
                <a:rPr lang="en-US" b="1" i="1" dirty="0">
                  <a:solidFill>
                    <a:srgbClr val="FF0000"/>
                  </a:solidFill>
                </a:rPr>
                <a:t>r  </a:t>
              </a:r>
              <a:r>
                <a:rPr lang="en-US" b="1" dirty="0" smtClean="0">
                  <a:sym typeface="Symbol" pitchFamily="18" charset="2"/>
                </a:rPr>
                <a:t>×</a:t>
              </a:r>
              <a:r>
                <a:rPr lang="en-US" b="1" i="1" dirty="0" smtClean="0">
                  <a:solidFill>
                    <a:srgbClr val="FF0000"/>
                  </a:solidFill>
                  <a:sym typeface="Symbol" pitchFamily="18" charset="2"/>
                </a:rPr>
                <a:t>  </a:t>
              </a:r>
              <a:r>
                <a:rPr lang="en-US" b="1" i="1" dirty="0">
                  <a:solidFill>
                    <a:srgbClr val="FF0000"/>
                  </a:solidFill>
                  <a:sym typeface="Symbol" pitchFamily="18" charset="2"/>
                </a:rPr>
                <a:t>F</a:t>
              </a:r>
              <a:r>
                <a:rPr lang="en-US" dirty="0">
                  <a:solidFill>
                    <a:srgbClr val="FF0000"/>
                  </a:solidFill>
                  <a:sym typeface="Symbol" pitchFamily="18" charset="2"/>
                </a:rPr>
                <a:t>	</a:t>
              </a:r>
              <a:r>
                <a:rPr lang="en-US" dirty="0">
                  <a:sym typeface="Symbol" pitchFamily="18" charset="2"/>
                </a:rPr>
                <a:t>	B) </a:t>
              </a:r>
              <a:r>
                <a:rPr lang="en-US" b="1" i="1" dirty="0">
                  <a:solidFill>
                    <a:srgbClr val="FF0000"/>
                  </a:solidFill>
                  <a:sym typeface="Symbol" pitchFamily="18" charset="2"/>
                </a:rPr>
                <a:t>F </a:t>
              </a:r>
              <a:r>
                <a:rPr lang="en-US" b="1" dirty="0">
                  <a:sym typeface="Symbol" pitchFamily="18" charset="2"/>
                </a:rPr>
                <a:t>×</a:t>
              </a:r>
              <a:r>
                <a:rPr lang="en-US" b="1" i="1" dirty="0" smtClean="0">
                  <a:solidFill>
                    <a:srgbClr val="FF0000"/>
                  </a:solidFill>
                  <a:sym typeface="Symbol" pitchFamily="18" charset="2"/>
                </a:rPr>
                <a:t>  </a:t>
              </a:r>
              <a:r>
                <a:rPr lang="en-US" b="1" i="1" dirty="0">
                  <a:solidFill>
                    <a:srgbClr val="FF0000"/>
                  </a:solidFill>
                  <a:sym typeface="Symbol" pitchFamily="18" charset="2"/>
                </a:rPr>
                <a:t>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b="1" i="1" dirty="0">
                  <a:solidFill>
                    <a:srgbClr val="FFFF00"/>
                  </a:solidFill>
                  <a:sym typeface="Symbol" pitchFamily="18" charset="2"/>
                </a:rPr>
                <a:t>   </a:t>
              </a:r>
              <a:r>
                <a:rPr lang="en-US" dirty="0">
                  <a:sym typeface="Symbol" pitchFamily="18" charset="2"/>
                </a:rPr>
                <a:t>C) </a:t>
              </a:r>
              <a:r>
                <a:rPr lang="en-US" b="1" i="1" dirty="0">
                  <a:solidFill>
                    <a:srgbClr val="FF0000"/>
                  </a:solidFill>
                  <a:sym typeface="Symbol" pitchFamily="18" charset="2"/>
                </a:rPr>
                <a:t>r  </a:t>
              </a:r>
              <a:r>
                <a:rPr lang="en-US" b="1" i="1" dirty="0">
                  <a:cs typeface="Times New Roman" pitchFamily="18" charset="0"/>
                  <a:sym typeface="Symbol" pitchFamily="18" charset="2"/>
                </a:rPr>
                <a:t>•</a:t>
              </a:r>
              <a:r>
                <a:rPr lang="en-US" b="1" i="1" dirty="0">
                  <a:solidFill>
                    <a:srgbClr val="FF0000"/>
                  </a:solidFill>
                  <a:cs typeface="Times New Roman" pitchFamily="18" charset="0"/>
                  <a:sym typeface="Symbol" pitchFamily="18" charset="2"/>
                </a:rPr>
                <a:t>  F</a:t>
              </a:r>
              <a:r>
                <a:rPr lang="en-US" dirty="0">
                  <a:solidFill>
                    <a:srgbClr val="FF0000"/>
                  </a:solidFill>
                  <a:cs typeface="Times New Roman" pitchFamily="18" charset="0"/>
                  <a:sym typeface="Symbol" pitchFamily="18" charset="2"/>
                </a:rPr>
                <a:t>	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	D) r *  F</a:t>
              </a:r>
              <a:endParaRPr lang="en-US" dirty="0">
                <a:sym typeface="Symbol" pitchFamily="18" charset="2"/>
              </a:endParaRPr>
            </a:p>
          </p:txBody>
        </p:sp>
        <p:pic>
          <p:nvPicPr>
            <p:cNvPr id="5128" name="Picture 19" descr="CH 4 Moment Axi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208"/>
              <a:ext cx="1832" cy="1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READING   QUIZ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Text Box 9"/>
          <p:cNvSpPr txBox="1">
            <a:spLocks noChangeArrowheads="1"/>
          </p:cNvSpPr>
          <p:nvPr/>
        </p:nvSpPr>
        <p:spPr bwMode="auto">
          <a:xfrm>
            <a:off x="4267200" y="1143000"/>
            <a:ext cx="4343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dirty="0"/>
              <a:t>Solution</a:t>
            </a:r>
            <a:r>
              <a:rPr lang="en-US" dirty="0"/>
              <a:t>: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 + </a:t>
            </a:r>
            <a:r>
              <a:rPr lang="en-US" dirty="0">
                <a:sym typeface="Symbol" pitchFamily="18" charset="2"/>
              </a:rPr>
              <a:t> </a:t>
            </a:r>
            <a:r>
              <a:rPr lang="en-US" dirty="0" err="1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y</a:t>
            </a:r>
            <a:r>
              <a:rPr lang="en-US" baseline="-25000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  = </a:t>
            </a:r>
            <a:r>
              <a:rPr lang="en-US" dirty="0">
                <a:solidFill>
                  <a:srgbClr val="0000FA"/>
                </a:solidFill>
                <a:sym typeface="Symbol" pitchFamily="18" charset="2"/>
              </a:rPr>
              <a:t>20 sin 30</a:t>
            </a:r>
            <a:r>
              <a:rPr lang="en-US" dirty="0">
                <a:solidFill>
                  <a:srgbClr val="0000FA"/>
                </a:solidFill>
                <a:cs typeface="Times New Roman" pitchFamily="18" charset="0"/>
                <a:sym typeface="Symbol" pitchFamily="18" charset="2"/>
              </a:rPr>
              <a:t>° </a:t>
            </a:r>
            <a:r>
              <a:rPr lang="en-US" dirty="0" err="1">
                <a:solidFill>
                  <a:srgbClr val="0000FA"/>
                </a:solidFill>
                <a:cs typeface="Times New Roman" pitchFamily="18" charset="0"/>
                <a:sym typeface="Symbol" pitchFamily="18" charset="2"/>
              </a:rPr>
              <a:t>lb</a:t>
            </a:r>
            <a:endParaRPr lang="en-US" dirty="0">
              <a:solidFill>
                <a:srgbClr val="0000FA"/>
              </a:solidFill>
              <a:cs typeface="Times New Roman" pitchFamily="18" charset="0"/>
              <a:sym typeface="Symbol" pitchFamily="18" charset="2"/>
            </a:endParaRPr>
          </a:p>
          <a:p>
            <a:pPr eaLnBrk="1" hangingPunct="1"/>
            <a:endParaRPr lang="en-US" dirty="0">
              <a:solidFill>
                <a:srgbClr val="00FFFF"/>
              </a:solidFill>
              <a:cs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dirty="0">
                <a:cs typeface="Times New Roman" pitchFamily="18" charset="0"/>
                <a:sym typeface="Symbol" pitchFamily="18" charset="2"/>
              </a:rPr>
              <a:t> +  </a:t>
            </a:r>
            <a:r>
              <a:rPr lang="en-US" dirty="0" err="1">
                <a:cs typeface="Times New Roman" pitchFamily="18" charset="0"/>
                <a:sym typeface="Symbol" pitchFamily="18" charset="2"/>
              </a:rPr>
              <a:t>F</a:t>
            </a:r>
            <a:r>
              <a:rPr lang="en-US" baseline="-25000" dirty="0" err="1"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= </a:t>
            </a:r>
            <a:r>
              <a:rPr lang="en-US" dirty="0">
                <a:solidFill>
                  <a:srgbClr val="0000FA"/>
                </a:solidFill>
                <a:cs typeface="Times New Roman" pitchFamily="18" charset="0"/>
                <a:sym typeface="Symbol" pitchFamily="18" charset="2"/>
              </a:rPr>
              <a:t>20 cos 30° </a:t>
            </a:r>
            <a:r>
              <a:rPr lang="en-US" dirty="0" err="1">
                <a:solidFill>
                  <a:srgbClr val="0000FA"/>
                </a:solidFill>
                <a:cs typeface="Times New Roman" pitchFamily="18" charset="0"/>
                <a:sym typeface="Symbol" pitchFamily="18" charset="2"/>
              </a:rPr>
              <a:t>lb</a:t>
            </a:r>
            <a:endParaRPr lang="en-US" dirty="0">
              <a:solidFill>
                <a:srgbClr val="0000FA"/>
              </a:solidFill>
              <a:cs typeface="Times New Roman" pitchFamily="18" charset="0"/>
              <a:sym typeface="Symbol" pitchFamily="18" charset="2"/>
            </a:endParaRPr>
          </a:p>
          <a:p>
            <a:pPr eaLnBrk="1" hangingPunct="1"/>
            <a:endParaRPr lang="en-US" dirty="0">
              <a:solidFill>
                <a:srgbClr val="00FFFF"/>
              </a:solidFill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57200" y="4800600"/>
            <a:ext cx="7467600" cy="1311275"/>
            <a:chOff x="457200" y="4572000"/>
            <a:chExt cx="7467600" cy="1311128"/>
          </a:xfrm>
        </p:grpSpPr>
        <p:sp>
          <p:nvSpPr>
            <p:cNvPr id="22536" name="AutoShape 13"/>
            <p:cNvSpPr>
              <a:spLocks noChangeArrowheads="1"/>
            </p:cNvSpPr>
            <p:nvPr/>
          </p:nvSpPr>
          <p:spPr bwMode="auto">
            <a:xfrm flipH="1">
              <a:off x="457200" y="4572001"/>
              <a:ext cx="547688" cy="59531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93 w 21600"/>
                <a:gd name="T19" fmla="*/ 3168 h 21600"/>
                <a:gd name="T20" fmla="*/ 18407 w 21600"/>
                <a:gd name="T21" fmla="*/ 1843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50" y="5755"/>
                  </a:moveTo>
                  <a:cubicBezTo>
                    <a:pt x="429" y="7310"/>
                    <a:pt x="0" y="9041"/>
                    <a:pt x="0" y="10799"/>
                  </a:cubicBezTo>
                  <a:cubicBezTo>
                    <a:pt x="-1" y="12345"/>
                    <a:pt x="331" y="13872"/>
                    <a:pt x="972" y="15278"/>
                  </a:cubicBezTo>
                  <a:cubicBezTo>
                    <a:pt x="331" y="13872"/>
                    <a:pt x="0" y="12345"/>
                    <a:pt x="0" y="10800"/>
                  </a:cubicBezTo>
                  <a:cubicBezTo>
                    <a:pt x="-1" y="9041"/>
                    <a:pt x="429" y="7310"/>
                    <a:pt x="1250" y="5755"/>
                  </a:cubicBezTo>
                  <a:lnTo>
                    <a:pt x="-1137" y="4494"/>
                  </a:lnTo>
                  <a:lnTo>
                    <a:pt x="2511" y="3368"/>
                  </a:lnTo>
                  <a:lnTo>
                    <a:pt x="3637" y="7016"/>
                  </a:lnTo>
                  <a:lnTo>
                    <a:pt x="1250" y="5755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TextBox 16"/>
            <p:cNvSpPr txBox="1">
              <a:spLocks noChangeArrowheads="1"/>
            </p:cNvSpPr>
            <p:nvPr/>
          </p:nvSpPr>
          <p:spPr bwMode="auto">
            <a:xfrm>
              <a:off x="609600" y="4572000"/>
              <a:ext cx="7315200" cy="1311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30000"/>
                </a:spcBef>
              </a:pPr>
              <a:r>
                <a:rPr lang="en-US" dirty="0">
                  <a:cs typeface="Times New Roman" pitchFamily="18" charset="0"/>
                  <a:sym typeface="Symbol" pitchFamily="18" charset="2"/>
                </a:rPr>
                <a:t>+   M</a:t>
              </a:r>
              <a:r>
                <a:rPr lang="en-US" baseline="-25000" dirty="0"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 = {</a:t>
              </a:r>
              <a:r>
                <a:rPr lang="en-US" b="1" i="1" dirty="0"/>
                <a:t>–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(20 c</a:t>
              </a:r>
              <a:r>
                <a:rPr lang="en-US" dirty="0">
                  <a:sym typeface="Symbol" pitchFamily="18" charset="2"/>
                </a:rPr>
                <a:t>os 30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°)lb (18 in) </a:t>
              </a:r>
              <a:r>
                <a:rPr lang="en-US" b="1" i="1" dirty="0"/>
                <a:t>–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 (20 sin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30</a:t>
              </a:r>
              <a:r>
                <a:rPr lang="en-US" dirty="0">
                  <a:cs typeface="Times New Roman" pitchFamily="18" charset="0"/>
                </a:rPr>
                <a:t>°)lb (5 in)}</a:t>
              </a:r>
            </a:p>
            <a:p>
              <a:pPr eaLnBrk="1" hangingPunct="1">
                <a:spcBef>
                  <a:spcPct val="30000"/>
                </a:spcBef>
              </a:pPr>
              <a:endParaRPr lang="en-US" dirty="0">
                <a:cs typeface="Times New Roman" pitchFamily="18" charset="0"/>
              </a:endParaRPr>
            </a:p>
            <a:p>
              <a:pPr eaLnBrk="1" hangingPunct="1"/>
              <a:r>
                <a:rPr lang="en-US" dirty="0">
                  <a:cs typeface="Times New Roman" pitchFamily="18" charset="0"/>
                </a:rPr>
                <a:t>            = </a:t>
              </a:r>
              <a:r>
                <a:rPr lang="en-US" b="1" i="1" dirty="0"/>
                <a:t>– </a:t>
              </a:r>
              <a:r>
                <a:rPr lang="en-US" dirty="0" smtClean="0">
                  <a:cs typeface="Times New Roman" pitchFamily="18" charset="0"/>
                </a:rPr>
                <a:t>361.77 </a:t>
              </a:r>
              <a:r>
                <a:rPr lang="en-US" dirty="0" err="1">
                  <a:cs typeface="Times New Roman" pitchFamily="18" charset="0"/>
                </a:rPr>
                <a:t>lb·in</a:t>
              </a:r>
              <a:r>
                <a:rPr lang="en-US" dirty="0">
                  <a:cs typeface="Times New Roman" pitchFamily="18" charset="0"/>
                </a:rPr>
                <a:t> = 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</a:rPr>
                <a:t>362 </a:t>
              </a:r>
              <a:r>
                <a:rPr lang="en-US" u="sng" dirty="0" err="1">
                  <a:solidFill>
                    <a:srgbClr val="0000FA"/>
                  </a:solidFill>
                  <a:cs typeface="Times New Roman" pitchFamily="18" charset="0"/>
                </a:rPr>
                <a:t>lb·in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</a:rPr>
                <a:t> (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</a:rPr>
                <a:t>clockwise or CW)</a:t>
              </a:r>
              <a:endParaRPr lang="en-US" u="sng" dirty="0">
                <a:solidFill>
                  <a:srgbClr val="0000FA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I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14400" y="1102360"/>
            <a:ext cx="3263900" cy="3545840"/>
            <a:chOff x="914400" y="1102360"/>
            <a:chExt cx="3263900" cy="3545840"/>
          </a:xfrm>
        </p:grpSpPr>
        <p:pic>
          <p:nvPicPr>
            <p:cNvPr id="15" name="Picture 34" descr="CH 4  Hammer Exampl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1143000"/>
              <a:ext cx="3263900" cy="350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Arrow Connector 19"/>
            <p:cNvCxnSpPr>
              <a:cxnSpLocks noChangeShapeType="1"/>
            </p:cNvCxnSpPr>
            <p:nvPr/>
          </p:nvCxnSpPr>
          <p:spPr bwMode="auto">
            <a:xfrm flipV="1">
              <a:off x="1828800" y="1600200"/>
              <a:ext cx="1066800" cy="3048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Arrow Connector 21"/>
            <p:cNvCxnSpPr>
              <a:cxnSpLocks noChangeShapeType="1"/>
            </p:cNvCxnSpPr>
            <p:nvPr/>
          </p:nvCxnSpPr>
          <p:spPr bwMode="auto">
            <a:xfrm rot="16200000" flipV="1">
              <a:off x="1485900" y="1562100"/>
              <a:ext cx="533400" cy="1524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Box 22"/>
            <p:cNvSpPr txBox="1">
              <a:spLocks noChangeArrowheads="1"/>
            </p:cNvSpPr>
            <p:nvPr/>
          </p:nvSpPr>
          <p:spPr bwMode="auto">
            <a:xfrm>
              <a:off x="2865120" y="1407160"/>
              <a:ext cx="228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 dirty="0"/>
                <a:t>x</a:t>
              </a:r>
            </a:p>
          </p:txBody>
        </p:sp>
        <p:sp>
          <p:nvSpPr>
            <p:cNvPr id="19" name="TextBox 23"/>
            <p:cNvSpPr txBox="1">
              <a:spLocks noChangeArrowheads="1"/>
            </p:cNvSpPr>
            <p:nvPr/>
          </p:nvSpPr>
          <p:spPr bwMode="auto">
            <a:xfrm>
              <a:off x="1442720" y="1102360"/>
              <a:ext cx="228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 dirty="0"/>
                <a:t>y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775710" y="4419600"/>
            <a:ext cx="46482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       1) Find 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sz="2600" b="1" i="1" dirty="0" err="1" smtClean="0">
                <a:solidFill>
                  <a:srgbClr val="FF0000"/>
                </a:solidFill>
              </a:rPr>
              <a:t>r</a:t>
            </a:r>
            <a:r>
              <a:rPr lang="en-US" sz="2600" b="1" i="1" baseline="-25000" dirty="0" err="1" smtClean="0">
                <a:solidFill>
                  <a:srgbClr val="FF0000"/>
                </a:solidFill>
              </a:rPr>
              <a:t>AC</a:t>
            </a:r>
            <a:r>
              <a:rPr lang="en-US" sz="2600" dirty="0" smtClean="0"/>
              <a:t>.</a:t>
            </a:r>
            <a:endParaRPr lang="en-US" sz="2600" b="1" i="1" baseline="-25000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600" b="1" i="1" baseline="-25000" dirty="0">
                <a:solidFill>
                  <a:srgbClr val="FFFF00"/>
                </a:solidFill>
              </a:rPr>
              <a:t>          </a:t>
            </a:r>
            <a:r>
              <a:rPr lang="en-US" dirty="0"/>
              <a:t>2) Determine  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i="1" baseline="-25000" dirty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sz="2600" dirty="0"/>
              <a:t> </a:t>
            </a:r>
            <a:r>
              <a:rPr lang="en-US" sz="2600" b="1" i="1" dirty="0" err="1" smtClean="0">
                <a:solidFill>
                  <a:srgbClr val="FF0000"/>
                </a:solidFill>
              </a:rPr>
              <a:t>r</a:t>
            </a:r>
            <a:r>
              <a:rPr lang="en-US" sz="2600" b="1" i="1" baseline="-25000" dirty="0" err="1" smtClean="0">
                <a:solidFill>
                  <a:srgbClr val="FF0000"/>
                </a:solidFill>
              </a:rPr>
              <a:t>AC</a:t>
            </a:r>
            <a:r>
              <a:rPr lang="en-US" sz="2600" b="1" i="1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ym typeface="Symbol" pitchFamily="18" charset="2"/>
              </a:rPr>
              <a:t>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i="1" dirty="0">
                <a:solidFill>
                  <a:srgbClr val="FF0000"/>
                </a:solidFill>
              </a:rPr>
              <a:t>F </a:t>
            </a:r>
          </a:p>
        </p:txBody>
      </p:sp>
      <p:sp>
        <p:nvSpPr>
          <p:cNvPr id="20499" name="Text Box 7"/>
          <p:cNvSpPr txBox="1">
            <a:spLocks noChangeArrowheads="1"/>
          </p:cNvSpPr>
          <p:nvPr/>
        </p:nvSpPr>
        <p:spPr bwMode="auto">
          <a:xfrm>
            <a:off x="4267200" y="1295400"/>
            <a:ext cx="44196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-7302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b="1" dirty="0">
                <a:solidFill>
                  <a:srgbClr val="990033"/>
                </a:solidFill>
              </a:rPr>
              <a:t>Given</a:t>
            </a:r>
            <a:r>
              <a:rPr lang="en-US" dirty="0">
                <a:solidFill>
                  <a:srgbClr val="990033"/>
                </a:solidFill>
              </a:rPr>
              <a:t>: </a:t>
            </a:r>
            <a:r>
              <a:rPr lang="en-US" dirty="0"/>
              <a:t>The force </a:t>
            </a:r>
            <a:r>
              <a:rPr lang="en-US" dirty="0" smtClean="0"/>
              <a:t>and </a:t>
            </a:r>
            <a:r>
              <a:rPr lang="en-US" dirty="0"/>
              <a:t>geometry </a:t>
            </a:r>
            <a:r>
              <a:rPr lang="en-US" dirty="0" smtClean="0"/>
              <a:t>	shown</a:t>
            </a:r>
            <a:r>
              <a:rPr lang="en-US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Find</a:t>
            </a:r>
            <a:r>
              <a:rPr lang="en-US" dirty="0">
                <a:solidFill>
                  <a:srgbClr val="990033"/>
                </a:solidFill>
              </a:rPr>
              <a:t>:   </a:t>
            </a:r>
            <a:r>
              <a:rPr lang="en-US" dirty="0"/>
              <a:t>Moment of F about</a:t>
            </a:r>
            <a:br>
              <a:rPr lang="en-US" dirty="0"/>
            </a:br>
            <a:r>
              <a:rPr lang="en-US" dirty="0"/>
              <a:t>            point </a:t>
            </a:r>
            <a:r>
              <a:rPr lang="en-US" dirty="0" smtClean="0"/>
              <a:t>A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b="1" dirty="0"/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Plan</a:t>
            </a:r>
            <a:r>
              <a:rPr lang="en-US" dirty="0">
                <a:solidFill>
                  <a:srgbClr val="990033"/>
                </a:solidFill>
              </a:rPr>
              <a:t>: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3476625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GROUP  PROBLEM  SOLVING  II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33400" y="976015"/>
            <a:ext cx="6629400" cy="269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b="1" u="sng" dirty="0">
                <a:solidFill>
                  <a:srgbClr val="990033"/>
                </a:solidFill>
              </a:rPr>
              <a:t>Solution</a:t>
            </a:r>
            <a:r>
              <a:rPr lang="en-US" u="sng" dirty="0">
                <a:solidFill>
                  <a:srgbClr val="990033"/>
                </a:solidFill>
              </a:rPr>
              <a:t>: </a:t>
            </a:r>
            <a:endParaRPr lang="en-US" u="sng" dirty="0" smtClean="0">
              <a:solidFill>
                <a:srgbClr val="990033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b="1" i="1" baseline="-25000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={ (80 cos30) sin 40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 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      + (80 cos30)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n-US" dirty="0"/>
              <a:t>40 </a:t>
            </a:r>
            <a:r>
              <a:rPr lang="en-US" b="1" i="1" dirty="0" smtClean="0">
                <a:solidFill>
                  <a:srgbClr val="FF0000"/>
                </a:solidFill>
              </a:rPr>
              <a:t>j</a:t>
            </a:r>
            <a:r>
              <a:rPr lang="en-US" b="1" i="1" dirty="0" smtClean="0"/>
              <a:t> </a:t>
            </a:r>
            <a:r>
              <a:rPr lang="en-US" b="1" i="1" dirty="0" smtClean="0">
                <a:cs typeface="Times New Roman" pitchFamily="18" charset="0"/>
                <a:sym typeface="Symbol"/>
              </a:rPr>
              <a:t></a:t>
            </a:r>
            <a:r>
              <a:rPr lang="en-US" b="1" i="1" dirty="0" smtClean="0">
                <a:cs typeface="Times New Roman" pitchFamily="18" charset="0"/>
              </a:rPr>
              <a:t> </a:t>
            </a:r>
            <a:r>
              <a:rPr lang="en-US" dirty="0" smtClean="0"/>
              <a:t>80 sin30 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dirty="0" smtClean="0"/>
              <a:t>} N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   ={44.53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+ </a:t>
            </a:r>
            <a:r>
              <a:rPr lang="en-US" dirty="0" smtClean="0"/>
              <a:t>53.07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b="1" i="1" dirty="0"/>
              <a:t> </a:t>
            </a:r>
            <a:r>
              <a:rPr lang="en-US" b="1" i="1" dirty="0">
                <a:cs typeface="Times New Roman" pitchFamily="18" charset="0"/>
                <a:sym typeface="Symbol"/>
              </a:rPr>
              <a:t> </a:t>
            </a:r>
            <a:r>
              <a:rPr lang="en-US" b="1" i="1" dirty="0" smtClean="0">
                <a:cs typeface="Times New Roman" pitchFamily="18" charset="0"/>
                <a:sym typeface="Symbol"/>
              </a:rPr>
              <a:t> </a:t>
            </a:r>
            <a:r>
              <a:rPr lang="en-US" dirty="0" smtClean="0"/>
              <a:t>40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dirty="0"/>
              <a:t> }  </a:t>
            </a:r>
            <a:r>
              <a:rPr lang="en-US" dirty="0" smtClean="0"/>
              <a:t>N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en-US" b="1" i="1" dirty="0">
              <a:solidFill>
                <a:srgbClr val="FFFF00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b="1" i="1" dirty="0" err="1" smtClean="0">
                <a:solidFill>
                  <a:srgbClr val="FF0000"/>
                </a:solidFill>
              </a:rPr>
              <a:t>r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AC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={0.55 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0.4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j </a:t>
            </a:r>
            <a:r>
              <a:rPr lang="en-US" b="1" i="1" dirty="0">
                <a:cs typeface="Times New Roman" pitchFamily="18" charset="0"/>
                <a:sym typeface="Symbol"/>
              </a:rPr>
              <a:t></a:t>
            </a:r>
            <a:r>
              <a:rPr lang="en-US" dirty="0" smtClean="0"/>
              <a:t> 0.2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}  </a:t>
            </a:r>
            <a:r>
              <a:rPr lang="en-US" dirty="0" smtClean="0"/>
              <a:t>m</a:t>
            </a:r>
            <a:endParaRPr lang="en-US" b="1" i="1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72440" y="4640262"/>
            <a:ext cx="5166360" cy="1760538"/>
            <a:chOff x="472440" y="4411662"/>
            <a:chExt cx="5166360" cy="1760538"/>
          </a:xfrm>
        </p:grpSpPr>
        <p:sp>
          <p:nvSpPr>
            <p:cNvPr id="24584" name="Text Box 15"/>
            <p:cNvSpPr txBox="1">
              <a:spLocks noChangeArrowheads="1"/>
            </p:cNvSpPr>
            <p:nvPr/>
          </p:nvSpPr>
          <p:spPr bwMode="auto">
            <a:xfrm>
              <a:off x="472440" y="4724400"/>
              <a:ext cx="990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 </a:t>
              </a:r>
              <a:r>
                <a:rPr lang="en-US" b="1" i="1" dirty="0" smtClean="0">
                  <a:solidFill>
                    <a:srgbClr val="FF0000"/>
                  </a:solidFill>
                </a:rPr>
                <a:t>M</a:t>
              </a:r>
              <a:r>
                <a:rPr lang="en-US" b="1" i="1" baseline="-25000" dirty="0">
                  <a:solidFill>
                    <a:srgbClr val="FF0000"/>
                  </a:solidFill>
                </a:rPr>
                <a:t>A</a:t>
              </a:r>
              <a:r>
                <a:rPr lang="en-US" b="1" i="1" baseline="-25000" dirty="0" smtClean="0">
                  <a:solidFill>
                    <a:srgbClr val="FFFF00"/>
                  </a:solidFill>
                </a:rPr>
                <a:t> </a:t>
              </a:r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24585" name="Rectangle 17"/>
            <p:cNvSpPr>
              <a:spLocks noChangeArrowheads="1"/>
            </p:cNvSpPr>
            <p:nvPr/>
          </p:nvSpPr>
          <p:spPr bwMode="auto">
            <a:xfrm>
              <a:off x="1044465" y="5710535"/>
              <a:ext cx="459433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/>
                <a:t>= </a:t>
              </a:r>
              <a:r>
                <a:rPr lang="en-US" b="1" i="1" dirty="0" smtClean="0"/>
                <a:t> </a:t>
              </a:r>
              <a:r>
                <a:rPr lang="en-US" dirty="0" smtClean="0"/>
                <a:t>{ </a:t>
              </a:r>
              <a:r>
                <a:rPr lang="en-US" u="sng" dirty="0" smtClean="0">
                  <a:solidFill>
                    <a:srgbClr val="0000FA"/>
                  </a:solidFill>
                </a:rPr>
                <a:t>-5.39 </a:t>
              </a:r>
              <a:r>
                <a:rPr lang="en-US" b="1" i="1" u="sng" dirty="0" err="1">
                  <a:solidFill>
                    <a:srgbClr val="FF0000"/>
                  </a:solidFill>
                </a:rPr>
                <a:t>i</a:t>
              </a:r>
              <a:r>
                <a:rPr lang="en-US" b="1" i="1" u="sng" dirty="0">
                  <a:solidFill>
                    <a:srgbClr val="FFFF00"/>
                  </a:solidFill>
                </a:rPr>
                <a:t> </a:t>
              </a:r>
              <a:r>
                <a:rPr lang="en-US" dirty="0">
                  <a:solidFill>
                    <a:schemeClr val="tx2"/>
                  </a:solidFill>
                </a:rPr>
                <a:t>+  </a:t>
              </a:r>
              <a:r>
                <a:rPr lang="en-US" u="sng" dirty="0" smtClean="0">
                  <a:solidFill>
                    <a:srgbClr val="0000FA"/>
                  </a:solidFill>
                </a:rPr>
                <a:t>13.1</a:t>
              </a:r>
              <a:r>
                <a:rPr lang="en-US" u="sng" dirty="0" smtClean="0">
                  <a:solidFill>
                    <a:schemeClr val="tx2"/>
                  </a:solidFill>
                </a:rPr>
                <a:t> </a:t>
              </a:r>
              <a:r>
                <a:rPr lang="en-US" b="1" i="1" u="sng" dirty="0">
                  <a:solidFill>
                    <a:srgbClr val="FF0000"/>
                  </a:solidFill>
                </a:rPr>
                <a:t>j</a:t>
              </a:r>
              <a:r>
                <a:rPr lang="en-US" u="sng" dirty="0">
                  <a:solidFill>
                    <a:schemeClr val="tx2"/>
                  </a:solidFill>
                </a:rPr>
                <a:t> </a:t>
              </a:r>
              <a:r>
                <a:rPr lang="en-US" dirty="0" smtClean="0">
                  <a:sym typeface="Symbol" pitchFamily="18" charset="2"/>
                </a:rPr>
                <a:t>+</a:t>
              </a:r>
              <a:r>
                <a:rPr lang="en-US" u="sng" dirty="0" smtClean="0">
                  <a:solidFill>
                    <a:srgbClr val="0000FA"/>
                  </a:solidFill>
                  <a:sym typeface="Symbol" pitchFamily="18" charset="2"/>
                </a:rPr>
                <a:t>11.4</a:t>
              </a:r>
              <a:r>
                <a:rPr lang="en-US" u="sng" dirty="0" smtClean="0">
                  <a:solidFill>
                    <a:srgbClr val="00FFFF"/>
                  </a:solidFill>
                </a:rPr>
                <a:t> </a:t>
              </a:r>
              <a:r>
                <a:rPr lang="en-US" b="1" i="1" u="sng" dirty="0">
                  <a:solidFill>
                    <a:srgbClr val="FF0000"/>
                  </a:solidFill>
                </a:rPr>
                <a:t>k</a:t>
              </a:r>
              <a:r>
                <a:rPr lang="en-US" dirty="0">
                  <a:solidFill>
                    <a:schemeClr val="tx2"/>
                  </a:solidFill>
                </a:rPr>
                <a:t> </a:t>
              </a:r>
              <a:r>
                <a:rPr lang="en-US" dirty="0"/>
                <a:t>}</a:t>
              </a:r>
              <a:r>
                <a:rPr lang="en-US" dirty="0">
                  <a:solidFill>
                    <a:schemeClr val="tx2"/>
                  </a:solidFill>
                </a:rPr>
                <a:t> </a:t>
              </a:r>
              <a:r>
                <a:rPr lang="en-US" dirty="0" smtClean="0">
                  <a:solidFill>
                    <a:schemeClr val="tx2"/>
                  </a:solidFill>
                </a:rPr>
                <a:t> </a:t>
              </a:r>
              <a:r>
                <a:rPr lang="en-US" u="sng" dirty="0" err="1" smtClean="0">
                  <a:solidFill>
                    <a:srgbClr val="0000FA"/>
                  </a:solidFill>
                </a:rPr>
                <a:t>N</a:t>
              </a:r>
              <a:r>
                <a:rPr lang="en-US" u="sng" dirty="0" err="1" smtClean="0">
                  <a:solidFill>
                    <a:srgbClr val="0000FA"/>
                  </a:solidFill>
                  <a:cs typeface="Times New Roman" pitchFamily="18" charset="0"/>
                </a:rPr>
                <a:t>·</a:t>
              </a:r>
              <a:r>
                <a:rPr lang="en-US" u="sng" dirty="0" err="1" smtClean="0">
                  <a:solidFill>
                    <a:srgbClr val="0000FA"/>
                  </a:solidFill>
                </a:rPr>
                <a:t>m</a:t>
              </a:r>
              <a:endParaRPr lang="en-US" u="sng" dirty="0">
                <a:solidFill>
                  <a:srgbClr val="0000FA"/>
                </a:solidFill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398270" y="4411662"/>
              <a:ext cx="2487930" cy="1227138"/>
              <a:chOff x="1398270" y="4888229"/>
              <a:chExt cx="2487930" cy="1227138"/>
            </a:xfrm>
          </p:grpSpPr>
          <p:sp>
            <p:nvSpPr>
              <p:cNvPr id="24586" name="AutoShape 20"/>
              <p:cNvSpPr>
                <a:spLocks noChangeAspect="1" noChangeArrowheads="1" noTextEdit="1"/>
              </p:cNvSpPr>
              <p:nvPr/>
            </p:nvSpPr>
            <p:spPr bwMode="auto">
              <a:xfrm>
                <a:off x="1562100" y="4888229"/>
                <a:ext cx="1609725" cy="1227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Line 23"/>
              <p:cNvSpPr>
                <a:spLocks noChangeShapeType="1"/>
              </p:cNvSpPr>
              <p:nvPr/>
            </p:nvSpPr>
            <p:spPr bwMode="auto">
              <a:xfrm>
                <a:off x="3886200" y="5035390"/>
                <a:ext cx="0" cy="9747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9" name="Line 24"/>
              <p:cNvSpPr>
                <a:spLocks noChangeShapeType="1"/>
              </p:cNvSpPr>
              <p:nvPr/>
            </p:nvSpPr>
            <p:spPr bwMode="auto">
              <a:xfrm>
                <a:off x="1398270" y="4989352"/>
                <a:ext cx="0" cy="10318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0" name="Rectangle 25"/>
              <p:cNvSpPr>
                <a:spLocks noChangeArrowheads="1"/>
              </p:cNvSpPr>
              <p:nvPr/>
            </p:nvSpPr>
            <p:spPr bwMode="auto">
              <a:xfrm>
                <a:off x="1943100" y="4964429"/>
                <a:ext cx="1317625" cy="10937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1" name="Rectangle 26"/>
              <p:cNvSpPr>
                <a:spLocks noChangeArrowheads="1"/>
              </p:cNvSpPr>
              <p:nvPr/>
            </p:nvSpPr>
            <p:spPr bwMode="auto">
              <a:xfrm>
                <a:off x="1638300" y="4888229"/>
                <a:ext cx="201978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600" b="1" i="1" dirty="0">
                    <a:solidFill>
                      <a:srgbClr val="FF0000"/>
                    </a:solidFill>
                  </a:rPr>
                  <a:t>  </a:t>
                </a:r>
                <a:r>
                  <a:rPr lang="en-US" sz="2600" b="1" i="1" dirty="0" err="1">
                    <a:solidFill>
                      <a:srgbClr val="FF0000"/>
                    </a:solidFill>
                  </a:rPr>
                  <a:t>i</a:t>
                </a:r>
                <a:r>
                  <a:rPr lang="en-US" sz="2600" b="1" i="1" dirty="0">
                    <a:solidFill>
                      <a:srgbClr val="FF0000"/>
                    </a:solidFill>
                  </a:rPr>
                  <a:t>       </a:t>
                </a:r>
                <a:r>
                  <a:rPr lang="en-US" sz="2600" b="1" i="1" dirty="0" smtClean="0">
                    <a:solidFill>
                      <a:srgbClr val="FF0000"/>
                    </a:solidFill>
                  </a:rPr>
                  <a:t>  </a:t>
                </a:r>
                <a:r>
                  <a:rPr lang="en-US" sz="2600" b="1" i="1" dirty="0">
                    <a:solidFill>
                      <a:srgbClr val="FF0000"/>
                    </a:solidFill>
                  </a:rPr>
                  <a:t>j      </a:t>
                </a:r>
                <a:r>
                  <a:rPr lang="en-US" sz="2600" b="1" i="1" dirty="0" smtClean="0">
                    <a:solidFill>
                      <a:srgbClr val="FF0000"/>
                    </a:solidFill>
                  </a:rPr>
                  <a:t>   k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4592" name="Rectangle 27"/>
              <p:cNvSpPr>
                <a:spLocks noChangeArrowheads="1"/>
              </p:cNvSpPr>
              <p:nvPr/>
            </p:nvSpPr>
            <p:spPr bwMode="auto">
              <a:xfrm>
                <a:off x="1485900" y="5292565"/>
                <a:ext cx="2322752" cy="8156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dirty="0"/>
                  <a:t> </a:t>
                </a:r>
                <a:r>
                  <a:rPr lang="en-US" dirty="0" smtClean="0"/>
                  <a:t>0.55     0.4    </a:t>
                </a:r>
                <a:r>
                  <a:rPr lang="en-US" b="1" i="1" dirty="0" smtClean="0">
                    <a:cs typeface="Times New Roman" pitchFamily="18" charset="0"/>
                    <a:sym typeface="Symbol"/>
                  </a:rPr>
                  <a:t> </a:t>
                </a:r>
                <a:r>
                  <a:rPr lang="en-US" dirty="0" smtClean="0"/>
                  <a:t>0.2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dirty="0" smtClean="0"/>
                  <a:t>44.53  53.07   </a:t>
                </a:r>
                <a:r>
                  <a:rPr lang="en-US" b="1" i="1" dirty="0" smtClean="0">
                    <a:cs typeface="Times New Roman" pitchFamily="18" charset="0"/>
                    <a:sym typeface="Symbol"/>
                  </a:rPr>
                  <a:t> </a:t>
                </a:r>
                <a:r>
                  <a:rPr lang="en-US" dirty="0" smtClean="0"/>
                  <a:t>40</a:t>
                </a:r>
                <a:endParaRPr lang="en-US" dirty="0"/>
              </a:p>
            </p:txBody>
          </p:sp>
        </p:grpSp>
      </p:grpSp>
      <p:sp>
        <p:nvSpPr>
          <p:cNvPr id="21" name="Rectangle 20"/>
          <p:cNvSpPr/>
          <p:nvPr/>
        </p:nvSpPr>
        <p:spPr>
          <a:xfrm>
            <a:off x="533400" y="4186535"/>
            <a:ext cx="7604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F</a:t>
            </a:r>
            <a:r>
              <a:rPr lang="en-US" dirty="0" smtClean="0"/>
              <a:t>ind </a:t>
            </a:r>
            <a:r>
              <a:rPr lang="en-US" dirty="0"/>
              <a:t>the moment by using the cross product.</a:t>
            </a: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062922"/>
            <a:ext cx="2587525" cy="3204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II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33400" y="3992562"/>
            <a:ext cx="8153400" cy="21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2. If  </a:t>
            </a:r>
            <a:r>
              <a:rPr lang="en-US" sz="2600" b="1" i="1" dirty="0">
                <a:solidFill>
                  <a:srgbClr val="FF0000"/>
                </a:solidFill>
              </a:rPr>
              <a:t>r</a:t>
            </a:r>
            <a:r>
              <a:rPr lang="en-US" sz="2600" b="1" i="1" dirty="0">
                <a:solidFill>
                  <a:srgbClr val="FFFF00"/>
                </a:solidFill>
              </a:rPr>
              <a:t> </a:t>
            </a:r>
            <a:r>
              <a:rPr lang="en-US" dirty="0"/>
              <a:t> = { 5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dirty="0"/>
              <a:t> } m and 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dirty="0"/>
              <a:t> = { 10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dirty="0"/>
              <a:t>} N,   the moment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</a:t>
            </a:r>
            <a:r>
              <a:rPr lang="en-US" b="1" i="1" dirty="0">
                <a:solidFill>
                  <a:srgbClr val="FF0000"/>
                </a:solidFill>
              </a:rPr>
              <a:t>r </a:t>
            </a:r>
            <a:r>
              <a:rPr lang="en-US" b="1" i="1" dirty="0" smtClean="0"/>
              <a:t>×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equals   { _______ } </a:t>
            </a:r>
            <a:r>
              <a:rPr lang="en-US" dirty="0" err="1"/>
              <a:t>N</a:t>
            </a:r>
            <a:r>
              <a:rPr lang="en-US" dirty="0" err="1">
                <a:cs typeface="Times New Roman" pitchFamily="18" charset="0"/>
              </a:rPr>
              <a:t>·m</a:t>
            </a:r>
            <a:r>
              <a:rPr lang="en-US" dirty="0"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   A)  50 </a:t>
            </a:r>
            <a:r>
              <a:rPr lang="en-US" b="1" i="1" dirty="0" err="1">
                <a:solidFill>
                  <a:srgbClr val="FF0000"/>
                </a:solidFill>
                <a:cs typeface="Times New Roman" pitchFamily="18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          B)  50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cs typeface="Times New Roman" pitchFamily="18" charset="0"/>
              </a:rPr>
              <a:t>j</a:t>
            </a:r>
            <a:r>
              <a:rPr lang="en-US" dirty="0">
                <a:cs typeface="Times New Roman" pitchFamily="18" charset="0"/>
              </a:rPr>
              <a:t>            C) –50 </a:t>
            </a:r>
            <a:r>
              <a:rPr lang="en-US" b="1" i="1" dirty="0" err="1">
                <a:solidFill>
                  <a:srgbClr val="FF0000"/>
                </a:solidFill>
                <a:cs typeface="Times New Roman" pitchFamily="18" charset="0"/>
              </a:rPr>
              <a:t>i</a:t>
            </a:r>
            <a:endParaRPr lang="en-US" b="1" i="1" dirty="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   D) – 50 </a:t>
            </a:r>
            <a:r>
              <a:rPr lang="en-US" b="1" i="1" dirty="0">
                <a:solidFill>
                  <a:srgbClr val="FF0000"/>
                </a:solidFill>
                <a:cs typeface="Times New Roman" pitchFamily="18" charset="0"/>
              </a:rPr>
              <a:t>j</a:t>
            </a:r>
            <a:r>
              <a:rPr lang="en-US" dirty="0">
                <a:cs typeface="Times New Roman" pitchFamily="18" charset="0"/>
              </a:rPr>
              <a:t>         E)  0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57200" y="1044575"/>
            <a:ext cx="8153400" cy="2708275"/>
            <a:chOff x="288" y="576"/>
            <a:chExt cx="5136" cy="1706"/>
          </a:xfrm>
        </p:grpSpPr>
        <p:sp>
          <p:nvSpPr>
            <p:cNvPr id="25607" name="Line 9"/>
            <p:cNvSpPr>
              <a:spLocks noChangeShapeType="1"/>
            </p:cNvSpPr>
            <p:nvPr/>
          </p:nvSpPr>
          <p:spPr bwMode="auto">
            <a:xfrm>
              <a:off x="1104" y="720"/>
              <a:ext cx="0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08" name="Text Box 10"/>
            <p:cNvSpPr txBox="1">
              <a:spLocks noChangeArrowheads="1"/>
            </p:cNvSpPr>
            <p:nvPr/>
          </p:nvSpPr>
          <p:spPr bwMode="auto">
            <a:xfrm>
              <a:off x="1104" y="576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10 N</a:t>
              </a:r>
            </a:p>
          </p:txBody>
        </p:sp>
        <p:sp>
          <p:nvSpPr>
            <p:cNvPr id="25609" name="Text Box 11"/>
            <p:cNvSpPr txBox="1">
              <a:spLocks noChangeArrowheads="1"/>
            </p:cNvSpPr>
            <p:nvPr/>
          </p:nvSpPr>
          <p:spPr bwMode="auto">
            <a:xfrm>
              <a:off x="1632" y="720"/>
              <a:ext cx="17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3 m          P       2 m</a:t>
              </a:r>
            </a:p>
          </p:txBody>
        </p:sp>
        <p:sp>
          <p:nvSpPr>
            <p:cNvPr id="25610" name="Line 13"/>
            <p:cNvSpPr>
              <a:spLocks noChangeShapeType="1"/>
            </p:cNvSpPr>
            <p:nvPr/>
          </p:nvSpPr>
          <p:spPr bwMode="auto">
            <a:xfrm>
              <a:off x="3408" y="720"/>
              <a:ext cx="0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11" name="Text Box 14"/>
            <p:cNvSpPr txBox="1">
              <a:spLocks noChangeArrowheads="1"/>
            </p:cNvSpPr>
            <p:nvPr/>
          </p:nvSpPr>
          <p:spPr bwMode="auto">
            <a:xfrm>
              <a:off x="3504" y="624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5 N</a:t>
              </a:r>
            </a:p>
          </p:txBody>
        </p:sp>
        <p:sp>
          <p:nvSpPr>
            <p:cNvPr id="25612" name="Text Box 15"/>
            <p:cNvSpPr txBox="1">
              <a:spLocks noChangeArrowheads="1"/>
            </p:cNvSpPr>
            <p:nvPr/>
          </p:nvSpPr>
          <p:spPr bwMode="auto">
            <a:xfrm>
              <a:off x="288" y="1200"/>
              <a:ext cx="5136" cy="1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dirty="0"/>
                <a:t>1. Using the CCW direction as positive, the net moment of the two forces about point P is</a:t>
              </a:r>
              <a:endParaRPr lang="en-US" dirty="0">
                <a:cs typeface="Times New Roman" pitchFamily="18" charset="0"/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en-US" dirty="0"/>
                <a:t>     A)  10 </a:t>
              </a:r>
              <a:r>
                <a:rPr lang="en-US" dirty="0" smtClean="0"/>
                <a:t>N </a:t>
              </a:r>
              <a:r>
                <a:rPr lang="en-US" dirty="0" smtClean="0">
                  <a:cs typeface="Times New Roman" pitchFamily="18" charset="0"/>
                  <a:sym typeface="Symbol" panose="05050102010706020507" pitchFamily="18" charset="2"/>
                </a:rPr>
                <a:t> </a:t>
              </a:r>
              <a:r>
                <a:rPr lang="en-US" dirty="0" smtClean="0"/>
                <a:t>m            B</a:t>
              </a:r>
              <a:r>
                <a:rPr lang="en-US" dirty="0"/>
                <a:t>)   20 N </a:t>
              </a:r>
              <a:r>
                <a:rPr lang="en-US" dirty="0">
                  <a:cs typeface="Times New Roman" pitchFamily="18" charset="0"/>
                  <a:sym typeface="Symbol" panose="05050102010706020507" pitchFamily="18" charset="2"/>
                </a:rPr>
                <a:t> </a:t>
              </a:r>
              <a:r>
                <a:rPr lang="en-US" dirty="0" smtClean="0"/>
                <a:t>m            </a:t>
              </a:r>
              <a:r>
                <a:rPr lang="en-US" dirty="0"/>
                <a:t>C)  - 20 N </a:t>
              </a:r>
              <a:r>
                <a:rPr lang="en-US" dirty="0">
                  <a:cs typeface="Times New Roman" pitchFamily="18" charset="0"/>
                  <a:sym typeface="Symbol" panose="05050102010706020507" pitchFamily="18" charset="2"/>
                </a:rPr>
                <a:t> </a:t>
              </a:r>
              <a:r>
                <a:rPr lang="en-US" dirty="0" smtClean="0"/>
                <a:t>m</a:t>
              </a:r>
              <a:endParaRPr lang="en-US" dirty="0"/>
            </a:p>
            <a:p>
              <a:pPr eaLnBrk="1" hangingPunct="1">
                <a:spcBef>
                  <a:spcPct val="20000"/>
                </a:spcBef>
              </a:pPr>
              <a:r>
                <a:rPr lang="en-US" dirty="0"/>
                <a:t>     D)  40 N </a:t>
              </a:r>
              <a:r>
                <a:rPr lang="en-US" dirty="0">
                  <a:cs typeface="Times New Roman" pitchFamily="18" charset="0"/>
                  <a:sym typeface="Symbol" panose="05050102010706020507" pitchFamily="18" charset="2"/>
                </a:rPr>
                <a:t> </a:t>
              </a:r>
              <a:r>
                <a:rPr lang="en-US" dirty="0" smtClean="0"/>
                <a:t>m            </a:t>
              </a:r>
              <a:r>
                <a:rPr lang="en-US" dirty="0"/>
                <a:t>E)  - 40 N </a:t>
              </a:r>
              <a:r>
                <a:rPr lang="en-US" dirty="0">
                  <a:cs typeface="Times New Roman" pitchFamily="18" charset="0"/>
                  <a:sym typeface="Symbol" panose="05050102010706020507" pitchFamily="18" charset="2"/>
                </a:rPr>
                <a:t> </a:t>
              </a:r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5613" name="Line 17"/>
            <p:cNvSpPr>
              <a:spLocks noChangeShapeType="1"/>
            </p:cNvSpPr>
            <p:nvPr/>
          </p:nvSpPr>
          <p:spPr bwMode="auto">
            <a:xfrm flipH="1">
              <a:off x="1104" y="1008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14" name="Line 20"/>
            <p:cNvSpPr>
              <a:spLocks noChangeShapeType="1"/>
            </p:cNvSpPr>
            <p:nvPr/>
          </p:nvSpPr>
          <p:spPr bwMode="auto">
            <a:xfrm>
              <a:off x="2496" y="100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ATTENTION  QUIZ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8704" y="2238901"/>
            <a:ext cx="4931057" cy="1553983"/>
            <a:chOff x="2423975" y="2436124"/>
            <a:chExt cx="4931057" cy="1553983"/>
          </a:xfrm>
        </p:grpSpPr>
        <p:sp>
          <p:nvSpPr>
            <p:cNvPr id="6" name="Rectangle 5"/>
            <p:cNvSpPr/>
            <p:nvPr/>
          </p:nvSpPr>
          <p:spPr>
            <a:xfrm>
              <a:off x="3093635" y="2436124"/>
              <a:ext cx="3591736" cy="7286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End of the Lecture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23975" y="3164760"/>
              <a:ext cx="4931057" cy="8253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Let Learning Continue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95400" y="1147763"/>
            <a:ext cx="6248400" cy="4624388"/>
            <a:chOff x="912" y="1203"/>
            <a:chExt cx="3936" cy="2913"/>
          </a:xfrm>
        </p:grpSpPr>
        <p:sp>
          <p:nvSpPr>
            <p:cNvPr id="6151" name="Text Box 4"/>
            <p:cNvSpPr txBox="1">
              <a:spLocks noChangeArrowheads="1"/>
            </p:cNvSpPr>
            <p:nvPr/>
          </p:nvSpPr>
          <p:spPr bwMode="auto">
            <a:xfrm>
              <a:off x="912" y="3360"/>
              <a:ext cx="3936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Beams are often used to bridge gaps in walls.  We have to know what the effect of the force on the beam will have on the </a:t>
              </a:r>
              <a:r>
                <a:rPr lang="en-US" dirty="0" smtClean="0"/>
                <a:t>supports of the beam.  </a:t>
              </a:r>
              <a:endParaRPr lang="en-US" dirty="0"/>
            </a:p>
          </p:txBody>
        </p:sp>
        <p:pic>
          <p:nvPicPr>
            <p:cNvPr id="6152" name="Picture 9" descr="CH 4 B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203"/>
              <a:ext cx="3264" cy="2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816243" y="5842863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/>
              <a:t>What do you think </a:t>
            </a:r>
            <a:r>
              <a:rPr lang="en-US" dirty="0" smtClean="0"/>
              <a:t>is happening at </a:t>
            </a:r>
            <a:r>
              <a:rPr lang="en-US" dirty="0"/>
              <a:t>points A and B?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APPLICATIONS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14400" y="1066800"/>
            <a:ext cx="7620000" cy="5151438"/>
            <a:chOff x="528" y="864"/>
            <a:chExt cx="4800" cy="3245"/>
          </a:xfrm>
        </p:grpSpPr>
        <p:sp>
          <p:nvSpPr>
            <p:cNvPr id="7174" name="Text Box 3"/>
            <p:cNvSpPr txBox="1">
              <a:spLocks noChangeArrowheads="1"/>
            </p:cNvSpPr>
            <p:nvPr/>
          </p:nvSpPr>
          <p:spPr bwMode="auto">
            <a:xfrm>
              <a:off x="528" y="3120"/>
              <a:ext cx="4800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Carpenters often use a hammer in this way to pull a stubborn nail.  Through what sort of action does the force F</a:t>
              </a:r>
              <a:r>
                <a:rPr lang="en-US" baseline="-25000"/>
                <a:t>H </a:t>
              </a:r>
              <a:r>
                <a:rPr lang="en-US"/>
                <a:t>at the handle pull the nail?  How can you mathematically model the effect of force F</a:t>
              </a:r>
              <a:r>
                <a:rPr lang="en-US" baseline="-25000"/>
                <a:t>H </a:t>
              </a:r>
              <a:r>
                <a:rPr lang="en-US"/>
                <a:t>at point O?  </a:t>
              </a:r>
            </a:p>
          </p:txBody>
        </p:sp>
        <p:pic>
          <p:nvPicPr>
            <p:cNvPr id="7175" name="Picture 8" descr="CH 4 Hamm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864"/>
              <a:ext cx="2926" cy="2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85800" y="1447800"/>
            <a:ext cx="8458200" cy="4106863"/>
            <a:chOff x="432" y="912"/>
            <a:chExt cx="5328" cy="2587"/>
          </a:xfrm>
        </p:grpSpPr>
        <p:sp>
          <p:nvSpPr>
            <p:cNvPr id="8198" name="Text Box 3"/>
            <p:cNvSpPr txBox="1">
              <a:spLocks noChangeArrowheads="1"/>
            </p:cNvSpPr>
            <p:nvPr/>
          </p:nvSpPr>
          <p:spPr bwMode="auto">
            <a:xfrm>
              <a:off x="432" y="2976"/>
              <a:ext cx="532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The </a:t>
              </a:r>
              <a:r>
                <a:rPr lang="en-US" dirty="0">
                  <a:solidFill>
                    <a:srgbClr val="0000FA"/>
                  </a:solidFill>
                </a:rPr>
                <a:t>moment </a:t>
              </a:r>
              <a:r>
                <a:rPr lang="en-US" dirty="0"/>
                <a:t>of a force about a point provides a measure of the </a:t>
              </a:r>
              <a:r>
                <a:rPr lang="en-US" dirty="0">
                  <a:solidFill>
                    <a:srgbClr val="0000FA"/>
                  </a:solidFill>
                </a:rPr>
                <a:t>tendency for rotation (sometimes called a torque)</a:t>
              </a:r>
              <a:r>
                <a:rPr lang="en-US" dirty="0"/>
                <a:t>.</a:t>
              </a:r>
            </a:p>
          </p:txBody>
        </p:sp>
        <p:pic>
          <p:nvPicPr>
            <p:cNvPr id="8199" name="Picture 8" descr="CH 4 Momen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912"/>
              <a:ext cx="2458" cy="1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MOMENT  OF  A  FORCE - SCALAR  FORMULATION (Section 4.1)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33400" y="4191000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As shown, d is the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0000FA"/>
                </a:solidFill>
              </a:rPr>
              <a:t>perpendicular</a:t>
            </a:r>
            <a:r>
              <a:rPr lang="en-US" dirty="0"/>
              <a:t> distance from point O to the </a:t>
            </a:r>
            <a:r>
              <a:rPr lang="en-US" dirty="0">
                <a:solidFill>
                  <a:srgbClr val="0000FA"/>
                </a:solidFill>
              </a:rPr>
              <a:t>line of action </a:t>
            </a:r>
            <a:r>
              <a:rPr lang="en-US" dirty="0"/>
              <a:t>of the force.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50188" y="5181600"/>
            <a:ext cx="7924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In </a:t>
            </a:r>
            <a:r>
              <a:rPr lang="en-US" dirty="0"/>
              <a:t>2-D, the </a:t>
            </a:r>
            <a:r>
              <a:rPr lang="en-US" dirty="0">
                <a:solidFill>
                  <a:srgbClr val="0000FA"/>
                </a:solidFill>
              </a:rPr>
              <a:t>direction </a:t>
            </a:r>
            <a:r>
              <a:rPr lang="en-US" dirty="0"/>
              <a:t>of M</a:t>
            </a:r>
            <a:r>
              <a:rPr lang="en-US" baseline="-25000" dirty="0"/>
              <a:t>O</a:t>
            </a:r>
            <a:r>
              <a:rPr lang="en-US" dirty="0"/>
              <a:t> is either clockwise </a:t>
            </a:r>
            <a:r>
              <a:rPr lang="en-US" dirty="0" smtClean="0"/>
              <a:t>(CW) or  counter-clockwise (CCW), </a:t>
            </a:r>
            <a:r>
              <a:rPr lang="en-US" dirty="0"/>
              <a:t>depending on the tendency for rotation.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" y="1219200"/>
            <a:ext cx="8001000" cy="2971800"/>
            <a:chOff x="403" y="768"/>
            <a:chExt cx="5040" cy="1872"/>
          </a:xfrm>
        </p:grpSpPr>
        <p:sp>
          <p:nvSpPr>
            <p:cNvPr id="9224" name="Text Box 3"/>
            <p:cNvSpPr txBox="1">
              <a:spLocks noChangeArrowheads="1"/>
            </p:cNvSpPr>
            <p:nvPr/>
          </p:nvSpPr>
          <p:spPr bwMode="auto">
            <a:xfrm>
              <a:off x="403" y="768"/>
              <a:ext cx="50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In </a:t>
              </a:r>
              <a:r>
                <a:rPr lang="en-US" dirty="0" smtClean="0"/>
                <a:t>a 2-D </a:t>
              </a:r>
              <a:r>
                <a:rPr lang="en-US" dirty="0"/>
                <a:t>case, the</a:t>
              </a:r>
              <a:r>
                <a:rPr lang="en-US" dirty="0">
                  <a:solidFill>
                    <a:srgbClr val="0000FA"/>
                  </a:solidFill>
                </a:rPr>
                <a:t> magnitude </a:t>
              </a:r>
              <a:r>
                <a:rPr lang="en-US" dirty="0"/>
                <a:t>of the moment is   M</a:t>
              </a:r>
              <a:r>
                <a:rPr lang="en-US" baseline="-25000" dirty="0"/>
                <a:t>o</a:t>
              </a:r>
              <a:r>
                <a:rPr lang="en-US" dirty="0"/>
                <a:t> = F d</a:t>
              </a:r>
            </a:p>
          </p:txBody>
        </p:sp>
        <p:pic>
          <p:nvPicPr>
            <p:cNvPr id="9225" name="Picture 11" descr="CH 4 Rotation I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163"/>
              <a:ext cx="2016" cy="1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MOMENT OF A FORCE - SCALAR FORMULATION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63880" y="3091041"/>
            <a:ext cx="4152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Often it is easier to determine M</a:t>
            </a:r>
            <a:r>
              <a:rPr lang="en-US" baseline="-25000" dirty="0"/>
              <a:t>O</a:t>
            </a:r>
            <a:r>
              <a:rPr lang="en-US" dirty="0"/>
              <a:t> by using the components of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dirty="0"/>
              <a:t> as shown.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3400" y="4495800"/>
            <a:ext cx="8305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dirty="0"/>
              <a:t>Then  M</a:t>
            </a:r>
            <a:r>
              <a:rPr lang="en-US" baseline="-25000" dirty="0"/>
              <a:t>O</a:t>
            </a:r>
            <a:r>
              <a:rPr lang="en-US" dirty="0"/>
              <a:t> = (</a:t>
            </a:r>
            <a:r>
              <a:rPr lang="en-US" dirty="0" err="1" smtClean="0"/>
              <a:t>F</a:t>
            </a:r>
            <a:r>
              <a:rPr lang="en-US" baseline="-25000" dirty="0" err="1"/>
              <a:t>y</a:t>
            </a:r>
            <a:r>
              <a:rPr lang="en-US" dirty="0" smtClean="0"/>
              <a:t> </a:t>
            </a:r>
            <a:r>
              <a:rPr lang="en-US" dirty="0"/>
              <a:t>a) – (</a:t>
            </a:r>
            <a:r>
              <a:rPr lang="en-US" dirty="0" err="1" smtClean="0"/>
              <a:t>F</a:t>
            </a:r>
            <a:r>
              <a:rPr lang="en-US" baseline="-25000" dirty="0" err="1"/>
              <a:t>x</a:t>
            </a:r>
            <a:r>
              <a:rPr lang="en-US" dirty="0" smtClean="0"/>
              <a:t> </a:t>
            </a:r>
            <a:r>
              <a:rPr lang="en-US" dirty="0"/>
              <a:t>b).  Note the different signs on the terms!  </a:t>
            </a:r>
            <a:r>
              <a:rPr lang="en-US" u="sng" dirty="0">
                <a:solidFill>
                  <a:srgbClr val="0000FA"/>
                </a:solidFill>
              </a:rPr>
              <a:t>The typical sign convention for a moment in 2-D is that counter-clockwise is considered positive</a:t>
            </a:r>
            <a:r>
              <a:rPr lang="en-US" dirty="0"/>
              <a:t>.</a:t>
            </a:r>
            <a:r>
              <a:rPr lang="en-US" dirty="0">
                <a:solidFill>
                  <a:srgbClr val="0000FA"/>
                </a:solidFill>
              </a:rPr>
              <a:t>   </a:t>
            </a:r>
            <a:r>
              <a:rPr lang="en-US" dirty="0"/>
              <a:t>We can determine the direction of rotation by imagining the body pinned at O and deciding which way the body would  rotate because of the force.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533400" y="1143000"/>
            <a:ext cx="6934200" cy="1828800"/>
            <a:chOff x="288" y="480"/>
            <a:chExt cx="4368" cy="1152"/>
          </a:xfrm>
        </p:grpSpPr>
        <p:sp>
          <p:nvSpPr>
            <p:cNvPr id="10262" name="Text Box 3"/>
            <p:cNvSpPr txBox="1">
              <a:spLocks noChangeArrowheads="1"/>
            </p:cNvSpPr>
            <p:nvPr/>
          </p:nvSpPr>
          <p:spPr bwMode="auto">
            <a:xfrm>
              <a:off x="2112" y="624"/>
              <a:ext cx="254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For example, M</a:t>
              </a:r>
              <a:r>
                <a:rPr lang="en-US" baseline="-25000" dirty="0"/>
                <a:t>O</a:t>
              </a:r>
              <a:r>
                <a:rPr lang="en-US" dirty="0"/>
                <a:t> = F d and the direction is counter-clockwise.</a:t>
              </a:r>
            </a:p>
          </p:txBody>
        </p:sp>
        <p:grpSp>
          <p:nvGrpSpPr>
            <p:cNvPr id="10263" name="Group 39"/>
            <p:cNvGrpSpPr>
              <a:grpSpLocks/>
            </p:cNvGrpSpPr>
            <p:nvPr/>
          </p:nvGrpSpPr>
          <p:grpSpPr bwMode="auto">
            <a:xfrm>
              <a:off x="288" y="480"/>
              <a:ext cx="1776" cy="1152"/>
              <a:chOff x="432" y="480"/>
              <a:chExt cx="1776" cy="1152"/>
            </a:xfrm>
          </p:grpSpPr>
          <p:sp>
            <p:nvSpPr>
              <p:cNvPr id="10264" name="Line 6"/>
              <p:cNvSpPr>
                <a:spLocks noChangeShapeType="1"/>
              </p:cNvSpPr>
              <p:nvPr/>
            </p:nvSpPr>
            <p:spPr bwMode="auto">
              <a:xfrm>
                <a:off x="672" y="672"/>
                <a:ext cx="0" cy="6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65" name="Line 7"/>
              <p:cNvSpPr>
                <a:spLocks noChangeShapeType="1"/>
              </p:cNvSpPr>
              <p:nvPr/>
            </p:nvSpPr>
            <p:spPr bwMode="auto">
              <a:xfrm>
                <a:off x="672" y="672"/>
                <a:ext cx="11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66" name="Line 8"/>
              <p:cNvSpPr>
                <a:spLocks noChangeShapeType="1"/>
              </p:cNvSpPr>
              <p:nvPr/>
            </p:nvSpPr>
            <p:spPr bwMode="auto">
              <a:xfrm>
                <a:off x="672" y="1296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67" name="Line 9"/>
              <p:cNvSpPr>
                <a:spLocks noChangeShapeType="1"/>
              </p:cNvSpPr>
              <p:nvPr/>
            </p:nvSpPr>
            <p:spPr bwMode="auto">
              <a:xfrm flipV="1">
                <a:off x="816" y="672"/>
                <a:ext cx="96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68" name="Line 10"/>
              <p:cNvSpPr>
                <a:spLocks noChangeShapeType="1"/>
              </p:cNvSpPr>
              <p:nvPr/>
            </p:nvSpPr>
            <p:spPr bwMode="auto">
              <a:xfrm flipV="1">
                <a:off x="1776" y="48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69" name="Text Box 11"/>
              <p:cNvSpPr txBox="1">
                <a:spLocks noChangeArrowheads="1"/>
              </p:cNvSpPr>
              <p:nvPr/>
            </p:nvSpPr>
            <p:spPr bwMode="auto">
              <a:xfrm>
                <a:off x="1920" y="52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/>
                  <a:t>F</a:t>
                </a:r>
              </a:p>
            </p:txBody>
          </p:sp>
          <p:sp>
            <p:nvSpPr>
              <p:cNvPr id="10270" name="Text Box 12"/>
              <p:cNvSpPr txBox="1">
                <a:spLocks noChangeArrowheads="1"/>
              </p:cNvSpPr>
              <p:nvPr/>
            </p:nvSpPr>
            <p:spPr bwMode="auto">
              <a:xfrm>
                <a:off x="1104" y="57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a</a:t>
                </a:r>
              </a:p>
            </p:txBody>
          </p:sp>
          <p:sp>
            <p:nvSpPr>
              <p:cNvPr id="10271" name="Text Box 13"/>
              <p:cNvSpPr txBox="1">
                <a:spLocks noChangeArrowheads="1"/>
              </p:cNvSpPr>
              <p:nvPr/>
            </p:nvSpPr>
            <p:spPr bwMode="auto">
              <a:xfrm>
                <a:off x="480" y="816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/>
                  <a:t>b</a:t>
                </a:r>
              </a:p>
            </p:txBody>
          </p:sp>
          <p:sp>
            <p:nvSpPr>
              <p:cNvPr id="10272" name="Text Box 14"/>
              <p:cNvSpPr txBox="1">
                <a:spLocks noChangeArrowheads="1"/>
              </p:cNvSpPr>
              <p:nvPr/>
            </p:nvSpPr>
            <p:spPr bwMode="auto">
              <a:xfrm>
                <a:off x="576" y="134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d</a:t>
                </a:r>
              </a:p>
            </p:txBody>
          </p:sp>
          <p:sp>
            <p:nvSpPr>
              <p:cNvPr id="10273" name="Text Box 15"/>
              <p:cNvSpPr txBox="1">
                <a:spLocks noChangeArrowheads="1"/>
              </p:cNvSpPr>
              <p:nvPr/>
            </p:nvSpPr>
            <p:spPr bwMode="auto">
              <a:xfrm>
                <a:off x="432" y="110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O</a:t>
                </a:r>
              </a:p>
            </p:txBody>
          </p:sp>
          <p:sp>
            <p:nvSpPr>
              <p:cNvPr id="10274" name="Line 33"/>
              <p:cNvSpPr>
                <a:spLocks noChangeShapeType="1"/>
              </p:cNvSpPr>
              <p:nvPr/>
            </p:nvSpPr>
            <p:spPr bwMode="auto">
              <a:xfrm flipV="1">
                <a:off x="816" y="130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5" name="Line 34"/>
              <p:cNvSpPr>
                <a:spLocks noChangeShapeType="1"/>
              </p:cNvSpPr>
              <p:nvPr/>
            </p:nvSpPr>
            <p:spPr bwMode="auto">
              <a:xfrm>
                <a:off x="912" y="1296"/>
                <a:ext cx="12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029200" y="2743200"/>
            <a:ext cx="3048000" cy="1554163"/>
            <a:chOff x="1440" y="1728"/>
            <a:chExt cx="1920" cy="979"/>
          </a:xfrm>
        </p:grpSpPr>
        <p:sp>
          <p:nvSpPr>
            <p:cNvPr id="10249" name="Text Box 25"/>
            <p:cNvSpPr txBox="1">
              <a:spLocks noChangeArrowheads="1"/>
            </p:cNvSpPr>
            <p:nvPr/>
          </p:nvSpPr>
          <p:spPr bwMode="auto">
            <a:xfrm>
              <a:off x="2064" y="216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  <p:sp>
          <p:nvSpPr>
            <p:cNvPr id="10250" name="Line 19"/>
            <p:cNvSpPr>
              <a:spLocks noChangeShapeType="1"/>
            </p:cNvSpPr>
            <p:nvPr/>
          </p:nvSpPr>
          <p:spPr bwMode="auto">
            <a:xfrm>
              <a:off x="1632" y="2208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251" name="Line 20"/>
            <p:cNvSpPr>
              <a:spLocks noChangeShapeType="1"/>
            </p:cNvSpPr>
            <p:nvPr/>
          </p:nvSpPr>
          <p:spPr bwMode="auto">
            <a:xfrm flipV="1">
              <a:off x="2688" y="19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2" name="Line 21"/>
            <p:cNvSpPr>
              <a:spLocks noChangeShapeType="1"/>
            </p:cNvSpPr>
            <p:nvPr/>
          </p:nvSpPr>
          <p:spPr bwMode="auto">
            <a:xfrm>
              <a:off x="2688" y="22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3" name="Line 22"/>
            <p:cNvSpPr>
              <a:spLocks noChangeShapeType="1"/>
            </p:cNvSpPr>
            <p:nvPr/>
          </p:nvSpPr>
          <p:spPr bwMode="auto">
            <a:xfrm flipV="1">
              <a:off x="2688" y="1920"/>
              <a:ext cx="288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4" name="Line 23"/>
            <p:cNvSpPr>
              <a:spLocks noChangeShapeType="1"/>
            </p:cNvSpPr>
            <p:nvPr/>
          </p:nvSpPr>
          <p:spPr bwMode="auto">
            <a:xfrm>
              <a:off x="2688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5" name="Line 24"/>
            <p:cNvSpPr>
              <a:spLocks noChangeShapeType="1"/>
            </p:cNvSpPr>
            <p:nvPr/>
          </p:nvSpPr>
          <p:spPr bwMode="auto">
            <a:xfrm>
              <a:off x="2976" y="19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6" name="Text Box 26"/>
            <p:cNvSpPr txBox="1">
              <a:spLocks noChangeArrowheads="1"/>
            </p:cNvSpPr>
            <p:nvPr/>
          </p:nvSpPr>
          <p:spPr bwMode="auto">
            <a:xfrm>
              <a:off x="1440" y="2208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0257" name="Text Box 27"/>
            <p:cNvSpPr txBox="1">
              <a:spLocks noChangeArrowheads="1"/>
            </p:cNvSpPr>
            <p:nvPr/>
          </p:nvSpPr>
          <p:spPr bwMode="auto">
            <a:xfrm>
              <a:off x="1632" y="2419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O</a:t>
              </a:r>
            </a:p>
          </p:txBody>
        </p:sp>
        <p:sp>
          <p:nvSpPr>
            <p:cNvPr id="10258" name="Text Box 28"/>
            <p:cNvSpPr txBox="1">
              <a:spLocks noChangeArrowheads="1"/>
            </p:cNvSpPr>
            <p:nvPr/>
          </p:nvSpPr>
          <p:spPr bwMode="auto">
            <a:xfrm>
              <a:off x="2976" y="1728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i="1" dirty="0">
                  <a:solidFill>
                    <a:srgbClr val="FF0000"/>
                  </a:solidFill>
                </a:rPr>
                <a:t>F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0259" name="Text Box 29"/>
            <p:cNvSpPr txBox="1">
              <a:spLocks noChangeArrowheads="1"/>
            </p:cNvSpPr>
            <p:nvPr/>
          </p:nvSpPr>
          <p:spPr bwMode="auto">
            <a:xfrm>
              <a:off x="2976" y="2064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F </a:t>
              </a:r>
              <a:r>
                <a:rPr lang="en-US" sz="2000" baseline="-25000"/>
                <a:t>x</a:t>
              </a:r>
              <a:endParaRPr lang="en-US" sz="2000"/>
            </a:p>
          </p:txBody>
        </p:sp>
        <p:sp>
          <p:nvSpPr>
            <p:cNvPr id="10260" name="Text Box 30"/>
            <p:cNvSpPr txBox="1">
              <a:spLocks noChangeArrowheads="1"/>
            </p:cNvSpPr>
            <p:nvPr/>
          </p:nvSpPr>
          <p:spPr bwMode="auto">
            <a:xfrm>
              <a:off x="2304" y="1776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F </a:t>
              </a:r>
              <a:r>
                <a:rPr lang="en-US" sz="2000" baseline="-25000"/>
                <a:t>y</a:t>
              </a:r>
            </a:p>
          </p:txBody>
        </p:sp>
        <p:sp>
          <p:nvSpPr>
            <p:cNvPr id="10261" name="Line 35"/>
            <p:cNvSpPr>
              <a:spLocks noChangeShapeType="1"/>
            </p:cNvSpPr>
            <p:nvPr/>
          </p:nvSpPr>
          <p:spPr bwMode="auto">
            <a:xfrm>
              <a:off x="1632" y="220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MOMENT  OF  A  FORCE - SCALAR  FORMULATION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80010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While finding the moment of a force in 2-D is straightforward when you know the perpendicular distance d, finding the perpendicular distances can be hard—especially when you are working with forces in three dimensions. 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So a more general approach to finding the moment of a force exists.  This more general approach is usually used when dealing with three dimensional forces but can </a:t>
            </a:r>
            <a:r>
              <a:rPr lang="en-US" dirty="0" smtClean="0"/>
              <a:t>be </a:t>
            </a:r>
            <a:r>
              <a:rPr lang="en-US" dirty="0"/>
              <a:t>used in the two dimensional case as well. 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This more general method of finding the moment of a force uses a vector operation called the cross product of two vectors.</a:t>
            </a:r>
            <a:endParaRPr lang="en-US" b="1" i="1" baseline="-25000" dirty="0">
              <a:solidFill>
                <a:srgbClr val="FFFF00"/>
              </a:solidFill>
              <a:sym typeface="Symbol" pitchFamily="18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VECTOR CROSS  PRODUCT (Section 4.2)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400" y="3792537"/>
            <a:ext cx="8001000" cy="2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 general, the cross product of two vectors </a:t>
            </a:r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en-US" dirty="0"/>
              <a:t> and </a:t>
            </a:r>
            <a:r>
              <a:rPr lang="en-US" b="1" i="1" dirty="0">
                <a:solidFill>
                  <a:srgbClr val="FF0000"/>
                </a:solidFill>
              </a:rPr>
              <a:t>B</a:t>
            </a:r>
            <a:r>
              <a:rPr lang="en-US" dirty="0"/>
              <a:t> results in another vector, </a:t>
            </a:r>
            <a:r>
              <a:rPr lang="en-US" b="1" i="1" dirty="0">
                <a:solidFill>
                  <a:srgbClr val="FF0000"/>
                </a:solidFill>
              </a:rPr>
              <a:t>C</a:t>
            </a:r>
            <a:r>
              <a:rPr lang="en-US" dirty="0"/>
              <a:t> ,  i.e.,  </a:t>
            </a:r>
            <a:r>
              <a:rPr lang="en-US" sz="2200" b="1" i="1" dirty="0">
                <a:solidFill>
                  <a:srgbClr val="FF0000"/>
                </a:solidFill>
              </a:rPr>
              <a:t>C</a:t>
            </a:r>
            <a:r>
              <a:rPr lang="en-US" sz="2200" b="1" i="1" dirty="0">
                <a:solidFill>
                  <a:srgbClr val="FFFF00"/>
                </a:solidFill>
              </a:rPr>
              <a:t> </a:t>
            </a:r>
            <a:r>
              <a:rPr lang="en-US" sz="2200" b="1" i="1" dirty="0">
                <a:solidFill>
                  <a:schemeClr val="tx2"/>
                </a:solidFill>
              </a:rPr>
              <a:t>=</a:t>
            </a:r>
            <a:r>
              <a:rPr lang="en-US" sz="2200" b="1" i="1" dirty="0">
                <a:solidFill>
                  <a:srgbClr val="FFFF00"/>
                </a:solidFill>
              </a:rPr>
              <a:t> </a:t>
            </a:r>
            <a:r>
              <a:rPr lang="en-US" sz="2200" b="1" i="1" dirty="0">
                <a:solidFill>
                  <a:srgbClr val="FF0000"/>
                </a:solidFill>
              </a:rPr>
              <a:t>A </a:t>
            </a:r>
            <a:r>
              <a:rPr lang="en-US" sz="2200" dirty="0">
                <a:sym typeface="Symbol" pitchFamily="18" charset="2"/>
              </a:rPr>
              <a:t></a:t>
            </a:r>
            <a:r>
              <a:rPr lang="en-US" sz="2200" b="1" i="1" dirty="0">
                <a:solidFill>
                  <a:srgbClr val="FF0000"/>
                </a:solidFill>
                <a:sym typeface="Symbol" pitchFamily="18" charset="2"/>
              </a:rPr>
              <a:t> B</a:t>
            </a:r>
            <a:r>
              <a:rPr lang="en-US" dirty="0">
                <a:sym typeface="Symbol" pitchFamily="18" charset="2"/>
              </a:rPr>
              <a:t>.  T</a:t>
            </a:r>
            <a:r>
              <a:rPr lang="en-US" dirty="0"/>
              <a:t>he magnitude and direction of the resulting vector can  be written as </a:t>
            </a:r>
          </a:p>
          <a:p>
            <a:pPr eaLnBrk="1" hangingPunct="1">
              <a:spcBef>
                <a:spcPct val="20000"/>
              </a:spcBef>
            </a:pPr>
            <a:r>
              <a:rPr lang="en-US" dirty="0"/>
              <a:t>                         </a:t>
            </a:r>
            <a:r>
              <a:rPr lang="en-US" b="1" i="1" dirty="0">
                <a:solidFill>
                  <a:srgbClr val="FF0000"/>
                </a:solidFill>
              </a:rPr>
              <a:t>C</a:t>
            </a:r>
            <a:r>
              <a:rPr lang="en-US" dirty="0"/>
              <a:t> = </a:t>
            </a:r>
            <a:r>
              <a:rPr lang="en-US" b="1" i="1" dirty="0">
                <a:solidFill>
                  <a:srgbClr val="FF0000"/>
                </a:solidFill>
              </a:rPr>
              <a:t>A </a:t>
            </a:r>
            <a:r>
              <a:rPr lang="en-US" dirty="0">
                <a:sym typeface="Symbol" pitchFamily="18" charset="2"/>
              </a:rPr>
              <a:t> 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 B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= </a:t>
            </a:r>
            <a:r>
              <a:rPr lang="en-US" dirty="0">
                <a:solidFill>
                  <a:srgbClr val="0000FA"/>
                </a:solidFill>
                <a:sym typeface="Symbol" pitchFamily="18" charset="2"/>
              </a:rPr>
              <a:t>A B sin  </a:t>
            </a:r>
            <a:r>
              <a:rPr lang="en-US" b="1" i="1" dirty="0" err="1">
                <a:solidFill>
                  <a:srgbClr val="FF0000"/>
                </a:solidFill>
                <a:sym typeface="Symbol" pitchFamily="18" charset="2"/>
              </a:rPr>
              <a:t>u</a:t>
            </a:r>
            <a:r>
              <a:rPr lang="en-US" b="1" i="1" baseline="-25000" dirty="0" err="1">
                <a:solidFill>
                  <a:srgbClr val="FF0000"/>
                </a:solidFill>
                <a:sym typeface="Symbol" pitchFamily="18" charset="2"/>
              </a:rPr>
              <a:t>C</a:t>
            </a:r>
            <a:r>
              <a:rPr lang="en-US" b="1" i="1" baseline="-25000" dirty="0">
                <a:solidFill>
                  <a:srgbClr val="FF0000"/>
                </a:solidFill>
                <a:sym typeface="Symbol" pitchFamily="18" charset="2"/>
              </a:rPr>
              <a:t> </a:t>
            </a:r>
          </a:p>
          <a:p>
            <a:pPr eaLnBrk="1" hangingPunct="1"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As shown, </a:t>
            </a:r>
            <a:r>
              <a:rPr lang="en-US" b="1" i="1" dirty="0" err="1">
                <a:solidFill>
                  <a:srgbClr val="FF0000"/>
                </a:solidFill>
                <a:sym typeface="Symbol" pitchFamily="18" charset="2"/>
              </a:rPr>
              <a:t>u</a:t>
            </a:r>
            <a:r>
              <a:rPr lang="en-US" b="1" i="1" baseline="-25000" dirty="0" err="1">
                <a:solidFill>
                  <a:srgbClr val="FF0000"/>
                </a:solidFill>
                <a:sym typeface="Symbol" pitchFamily="18" charset="2"/>
              </a:rPr>
              <a:t>C</a:t>
            </a:r>
            <a:r>
              <a:rPr lang="en-US" b="1" i="1" baseline="-250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baseline="-25000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is the unit vector perpendicular to both A and B vectors (or to the plane containing the  A and B vectors).</a:t>
            </a:r>
          </a:p>
        </p:txBody>
      </p:sp>
      <p:pic>
        <p:nvPicPr>
          <p:cNvPr id="12294" name="Picture 14" descr="CH 4 Cross Produc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5" t="3130" r="-2505" b="-3130"/>
          <a:stretch/>
        </p:blipFill>
        <p:spPr bwMode="auto">
          <a:xfrm>
            <a:off x="3108960" y="1188720"/>
            <a:ext cx="2433638" cy="262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CROSS   PRODUCT  (Section 4.2)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</p:bldLst>
  </p:timing>
</p:sld>
</file>

<file path=ppt/theme/theme1.xml><?xml version="1.0" encoding="utf-8"?>
<a:theme xmlns:a="http://schemas.openxmlformats.org/drawingml/2006/main" name="Template_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plate_White.potx" id="{8C25AA59-8215-43E2-A456-D09F398F14AE}" vid="{18175F9B-0567-4CE6-B434-30CB09040A9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Template_White</Template>
  <TotalTime>4022</TotalTime>
  <Words>2043</Words>
  <Application>Microsoft Office PowerPoint</Application>
  <PresentationFormat>On-screen Show (4:3)</PresentationFormat>
  <Paragraphs>232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Template_White</vt:lpstr>
      <vt:lpstr>MOMENT  OF  A  FORCE  (SCALAR  FORMULATION), CROSS  PRODUCT,  MOMENT  OF  A  FORCE  (VECTOR FORMULATION),  &amp;  PRINCIPLE  OF  MOMENTS</vt:lpstr>
      <vt:lpstr>READING   QUIZ</vt:lpstr>
      <vt:lpstr>APPLICATIONS</vt:lpstr>
      <vt:lpstr>APPLICATIONS (continued)</vt:lpstr>
      <vt:lpstr>MOMENT  OF  A  FORCE - SCALAR  FORMULATION (Section 4.1)</vt:lpstr>
      <vt:lpstr>MOMENT OF A FORCE - SCALAR FORMULATION (continued)</vt:lpstr>
      <vt:lpstr>MOMENT  OF  A  FORCE - SCALAR  FORMULATION (continued)</vt:lpstr>
      <vt:lpstr>VECTOR CROSS  PRODUCT (Section 4.2)</vt:lpstr>
      <vt:lpstr>CROSS   PRODUCT  (Section 4.2)</vt:lpstr>
      <vt:lpstr>CROSS  PRODUCT (continued)</vt:lpstr>
      <vt:lpstr>CROSS  PRODUCT (continued)</vt:lpstr>
      <vt:lpstr>MOMENT  OF  A  FORCE – VECTOR  FORMULATION (Section 4.3)</vt:lpstr>
      <vt:lpstr>MOMENT  OF  A  FORCE – VECTOR  FORMULATION (continued)</vt:lpstr>
      <vt:lpstr>EXAMPLE  I</vt:lpstr>
      <vt:lpstr>EXAMPLE  I (continued)</vt:lpstr>
      <vt:lpstr>EXAMPLE  II</vt:lpstr>
      <vt:lpstr>EXAMPLE  II (continued)</vt:lpstr>
      <vt:lpstr>CONCEPT  QUIZ</vt:lpstr>
      <vt:lpstr>GROUP  PROBLEM  SOLVING  I</vt:lpstr>
      <vt:lpstr>GROUP  PROBLEM  SOLVING I (continued)</vt:lpstr>
      <vt:lpstr>GROUP  PROBLEM  SOLVING  II</vt:lpstr>
      <vt:lpstr>GROUP  PROBLEM  SOLVING II (continued)</vt:lpstr>
      <vt:lpstr>ATTENTION  QUIZ</vt:lpstr>
      <vt:lpstr>PowerPoint Presentation</vt:lpstr>
    </vt:vector>
  </TitlesOfParts>
  <Company>NDSU &amp; ASU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Sections 4.1, 4.2, 4.3, &amp; 4.4</dc:title>
  <dc:subject>Hibbeler Statics 14th Edition</dc:subject>
  <dc:creator>Mehta, Danielson, Nam, &amp; Georgeou</dc:creator>
  <dc:description>Updated for Hibbeler's 14th Edition Statics textbook by Dr. Changho Nam, edited by Dr. Scott Danielson.</dc:description>
  <cp:lastModifiedBy>SDanielson</cp:lastModifiedBy>
  <cp:revision>154</cp:revision>
  <cp:lastPrinted>2001-02-27T20:54:31Z</cp:lastPrinted>
  <dcterms:created xsi:type="dcterms:W3CDTF">2000-08-27T15:57:40Z</dcterms:created>
  <dcterms:modified xsi:type="dcterms:W3CDTF">2015-08-03T23:15:02Z</dcterms:modified>
</cp:coreProperties>
</file>