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5" r:id="rId1"/>
  </p:sldMasterIdLst>
  <p:notesMasterIdLst>
    <p:notesMasterId r:id="rId19"/>
  </p:notesMasterIdLst>
  <p:handoutMasterIdLst>
    <p:handoutMasterId r:id="rId20"/>
  </p:handoutMasterIdLst>
  <p:sldIdLst>
    <p:sldId id="256" r:id="rId2"/>
    <p:sldId id="264" r:id="rId3"/>
    <p:sldId id="257" r:id="rId4"/>
    <p:sldId id="258" r:id="rId5"/>
    <p:sldId id="259" r:id="rId6"/>
    <p:sldId id="274" r:id="rId7"/>
    <p:sldId id="275" r:id="rId8"/>
    <p:sldId id="276" r:id="rId9"/>
    <p:sldId id="277" r:id="rId10"/>
    <p:sldId id="278" r:id="rId11"/>
    <p:sldId id="279" r:id="rId12"/>
    <p:sldId id="262" r:id="rId13"/>
    <p:sldId id="271" r:id="rId14"/>
    <p:sldId id="272" r:id="rId15"/>
    <p:sldId id="273" r:id="rId16"/>
    <p:sldId id="270" r:id="rId17"/>
    <p:sldId id="263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A"/>
    <a:srgbClr val="0000FF"/>
    <a:srgbClr val="990033"/>
    <a:srgbClr val="000096"/>
    <a:srgbClr val="00FFFF"/>
    <a:srgbClr val="FF3300"/>
    <a:srgbClr val="FFFF00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34" autoAdjust="0"/>
    <p:restoredTop sz="86381" autoAdjust="0"/>
  </p:normalViewPr>
  <p:slideViewPr>
    <p:cSldViewPr>
      <p:cViewPr varScale="1">
        <p:scale>
          <a:sx n="64" d="100"/>
          <a:sy n="64" d="100"/>
        </p:scale>
        <p:origin x="-1548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3" d="100"/>
          <a:sy n="43" d="100"/>
        </p:scale>
        <p:origin x="-1416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58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r>
              <a:rPr lang="en-US"/>
              <a:t>Statics:The Next Generation (2nd Ed.)   Mehta, Danielson, &amp; Berg   Lecture Notes for Section 3.4</a:t>
            </a:r>
          </a:p>
        </p:txBody>
      </p:sp>
      <p:sp>
        <p:nvSpPr>
          <p:cNvPr id="358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C399F46-F5D3-4613-9D2D-6E7574F6BCD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9294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r>
              <a:rPr lang="en-US"/>
              <a:t>Statics:The Next Generation (2nd Ed.)   Mehta, Danielson, &amp; Berg   Lecture Notes for Section 3.4</a:t>
            </a:r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D16A5AC-34DE-4FB3-95C6-2892649D121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625285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200" smtClean="0"/>
              <a:t>Statics:The Next Generation (2nd Ed.)   Mehta, Danielson, &amp; Berg   Lecture Notes for Section 3.4</a:t>
            </a:r>
          </a:p>
        </p:txBody>
      </p:sp>
      <p:sp>
        <p:nvSpPr>
          <p:cNvPr id="2150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F4821CFD-CBB3-4C50-B9E3-6C4632CD41D7}" type="slidenum">
              <a:rPr lang="en-US" sz="1200"/>
              <a:pPr eaLnBrk="1" hangingPunct="1"/>
              <a:t>1</a:t>
            </a:fld>
            <a:endParaRPr lang="en-US" sz="1200"/>
          </a:p>
        </p:txBody>
      </p:sp>
      <p:sp>
        <p:nvSpPr>
          <p:cNvPr id="2150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66714211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200" smtClean="0"/>
              <a:t>Statics:The Next Generation (2nd Ed.)   Mehta, Danielson, &amp; Berg   Lecture Notes for Section 3.4</a:t>
            </a:r>
          </a:p>
        </p:txBody>
      </p:sp>
      <p:sp>
        <p:nvSpPr>
          <p:cNvPr id="3072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86B18B5B-51C9-4268-B8CF-3D4C2395C3C4}" type="slidenum">
              <a:rPr lang="en-US" sz="1200"/>
              <a:pPr eaLnBrk="1" hangingPunct="1"/>
              <a:t>10</a:t>
            </a:fld>
            <a:endParaRPr lang="en-US" sz="1200"/>
          </a:p>
        </p:txBody>
      </p:sp>
      <p:sp>
        <p:nvSpPr>
          <p:cNvPr id="3072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51922102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200" smtClean="0"/>
              <a:t>Statics:The Next Generation (2nd Ed.)   Mehta, Danielson, &amp; Berg   Lecture Notes for Section 3.4</a:t>
            </a:r>
          </a:p>
        </p:txBody>
      </p:sp>
      <p:sp>
        <p:nvSpPr>
          <p:cNvPr id="3174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36E1529B-FA67-4D6E-A256-656B32058EE0}" type="slidenum">
              <a:rPr lang="en-US" sz="1200"/>
              <a:pPr eaLnBrk="1" hangingPunct="1"/>
              <a:t>11</a:t>
            </a:fld>
            <a:endParaRPr lang="en-US" sz="1200"/>
          </a:p>
        </p:txBody>
      </p:sp>
      <p:sp>
        <p:nvSpPr>
          <p:cNvPr id="3174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95944532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200" smtClean="0"/>
              <a:t>Statics:The Next Generation (2nd Ed.)   Mehta, Danielson, &amp; Berg   Lecture Notes for Section 3.4</a:t>
            </a:r>
          </a:p>
        </p:txBody>
      </p:sp>
      <p:sp>
        <p:nvSpPr>
          <p:cNvPr id="3277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1DE77709-9261-44BC-9F32-1BBA4AD4ABFC}" type="slidenum">
              <a:rPr lang="en-US" sz="1200"/>
              <a:pPr eaLnBrk="1" hangingPunct="1"/>
              <a:t>12</a:t>
            </a:fld>
            <a:endParaRPr lang="en-US" sz="1200"/>
          </a:p>
        </p:txBody>
      </p:sp>
      <p:sp>
        <p:nvSpPr>
          <p:cNvPr id="327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00" indent="-228600" eaLnBrk="1" hangingPunct="1"/>
            <a:r>
              <a:rPr lang="en-US" sz="2400" smtClean="0"/>
              <a:t>Answers:</a:t>
            </a:r>
          </a:p>
          <a:p>
            <a:pPr marL="228600" indent="-228600" eaLnBrk="1" hangingPunct="1"/>
            <a:r>
              <a:rPr lang="en-US" sz="2400" smtClean="0"/>
              <a:t>1. A</a:t>
            </a:r>
          </a:p>
          <a:p>
            <a:pPr marL="228600" indent="-228600" eaLnBrk="1" hangingPunct="1"/>
            <a:r>
              <a:rPr lang="en-US" sz="2400" smtClean="0"/>
              <a:t>2. B</a:t>
            </a:r>
          </a:p>
          <a:p>
            <a:pPr marL="228600" indent="-228600"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91683272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200" smtClean="0"/>
              <a:t>Statics:The Next Generation (2nd Ed.)   Mehta, Danielson, &amp; Berg   Lecture Notes for Section 3.4</a:t>
            </a:r>
          </a:p>
        </p:txBody>
      </p:sp>
      <p:sp>
        <p:nvSpPr>
          <p:cNvPr id="3379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2B732711-0E54-4BB7-A888-BEDC2B080A16}" type="slidenum">
              <a:rPr lang="en-US" sz="1200"/>
              <a:pPr eaLnBrk="1" hangingPunct="1"/>
              <a:t>13</a:t>
            </a:fld>
            <a:endParaRPr lang="en-US" sz="1200"/>
          </a:p>
        </p:txBody>
      </p:sp>
      <p:sp>
        <p:nvSpPr>
          <p:cNvPr id="3379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Source : P3-52</a:t>
            </a:r>
          </a:p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2955359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200" smtClean="0"/>
              <a:t>Statics:The Next Generation (2nd Ed.)   Mehta, Danielson, &amp; Berg   Lecture Notes for Section 3.4</a:t>
            </a:r>
          </a:p>
        </p:txBody>
      </p:sp>
      <p:sp>
        <p:nvSpPr>
          <p:cNvPr id="3481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0A98E36E-3609-4526-9EDE-F08766211542}" type="slidenum">
              <a:rPr lang="en-US" sz="1200"/>
              <a:pPr eaLnBrk="1" hangingPunct="1"/>
              <a:t>14</a:t>
            </a:fld>
            <a:endParaRPr lang="en-US" sz="1200"/>
          </a:p>
        </p:txBody>
      </p:sp>
      <p:sp>
        <p:nvSpPr>
          <p:cNvPr id="3482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13438204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200" smtClean="0"/>
              <a:t>Statics:The Next Generation (2nd Ed.)   Mehta, Danielson, &amp; Berg   Lecture Notes for Section 3.4</a:t>
            </a:r>
          </a:p>
        </p:txBody>
      </p:sp>
      <p:sp>
        <p:nvSpPr>
          <p:cNvPr id="3584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EDC3BA2E-79C1-4F19-81B2-275A9E9D0A70}" type="slidenum">
              <a:rPr lang="en-US" sz="1200"/>
              <a:pPr eaLnBrk="1" hangingPunct="1"/>
              <a:t>15</a:t>
            </a:fld>
            <a:endParaRPr lang="en-US" sz="1200"/>
          </a:p>
        </p:txBody>
      </p:sp>
      <p:sp>
        <p:nvSpPr>
          <p:cNvPr id="3584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43282993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200" smtClean="0"/>
              <a:t>Statics:The Next Generation (2nd Ed.)   Mehta, Danielson, &amp; Berg   Lecture Notes for Section 3.4</a:t>
            </a:r>
          </a:p>
        </p:txBody>
      </p:sp>
      <p:sp>
        <p:nvSpPr>
          <p:cNvPr id="3686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612222C5-2714-4970-90C3-EF97EA297600}" type="slidenum">
              <a:rPr lang="en-US" sz="1200"/>
              <a:pPr eaLnBrk="1" hangingPunct="1"/>
              <a:t>16</a:t>
            </a:fld>
            <a:endParaRPr lang="en-US" sz="1200"/>
          </a:p>
        </p:txBody>
      </p:sp>
      <p:sp>
        <p:nvSpPr>
          <p:cNvPr id="3686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00" indent="-228600" eaLnBrk="1" hangingPunct="1"/>
            <a:r>
              <a:rPr lang="en-US" sz="2400" dirty="0" smtClean="0"/>
              <a:t>Answer</a:t>
            </a:r>
          </a:p>
          <a:p>
            <a:pPr marL="228600" indent="-228600" eaLnBrk="1" hangingPunct="1"/>
            <a:r>
              <a:rPr lang="en-US" sz="2400" dirty="0" smtClean="0"/>
              <a:t>1. D</a:t>
            </a:r>
          </a:p>
          <a:p>
            <a:pPr marL="228600" indent="-228600" eaLnBrk="1" hangingPunct="1"/>
            <a:r>
              <a:rPr lang="en-US" sz="2400" dirty="0" smtClean="0"/>
              <a:t>2. C</a:t>
            </a:r>
          </a:p>
        </p:txBody>
      </p:sp>
    </p:spTree>
    <p:extLst>
      <p:ext uri="{BB962C8B-B14F-4D97-AF65-F5344CB8AC3E}">
        <p14:creationId xmlns:p14="http://schemas.microsoft.com/office/powerpoint/2010/main" val="192007790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200" smtClean="0"/>
              <a:t>Statics:The Next Generation (2nd Ed.)   Mehta, Danielson, &amp; Berg   Lecture Notes for Section 3.4</a:t>
            </a:r>
          </a:p>
        </p:txBody>
      </p:sp>
      <p:sp>
        <p:nvSpPr>
          <p:cNvPr id="3789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0C07F107-87FC-4DE3-A857-3D92C062E73C}" type="slidenum">
              <a:rPr lang="en-US" sz="1200"/>
              <a:pPr eaLnBrk="1" hangingPunct="1"/>
              <a:t>17</a:t>
            </a:fld>
            <a:endParaRPr lang="en-US" sz="1200"/>
          </a:p>
        </p:txBody>
      </p:sp>
      <p:sp>
        <p:nvSpPr>
          <p:cNvPr id="3789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789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8406437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200" smtClean="0"/>
              <a:t>Statics:The Next Generation (2nd Ed.)   Mehta, Danielson, &amp; Berg   Lecture Notes for Section 3.4</a:t>
            </a:r>
          </a:p>
        </p:txBody>
      </p:sp>
      <p:sp>
        <p:nvSpPr>
          <p:cNvPr id="2253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372C9C97-454F-4770-87B6-699F7B2D8B9B}" type="slidenum">
              <a:rPr lang="en-US" sz="1200"/>
              <a:pPr eaLnBrk="1" hangingPunct="1"/>
              <a:t>2</a:t>
            </a:fld>
            <a:endParaRPr lang="en-US" sz="1200"/>
          </a:p>
        </p:txBody>
      </p:sp>
      <p:sp>
        <p:nvSpPr>
          <p:cNvPr id="2253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00" indent="-228600" eaLnBrk="1" hangingPunct="1"/>
            <a:r>
              <a:rPr lang="en-US" sz="2400" smtClean="0"/>
              <a:t>Answers:</a:t>
            </a:r>
          </a:p>
          <a:p>
            <a:pPr marL="228600" indent="-228600" eaLnBrk="1" hangingPunct="1"/>
            <a:r>
              <a:rPr lang="en-US" sz="2400" smtClean="0"/>
              <a:t>1. B</a:t>
            </a:r>
          </a:p>
          <a:p>
            <a:pPr marL="228600" indent="-228600" eaLnBrk="1" hangingPunct="1"/>
            <a:r>
              <a:rPr lang="en-US" sz="2400" smtClean="0"/>
              <a:t>2. D</a:t>
            </a:r>
          </a:p>
        </p:txBody>
      </p:sp>
    </p:spTree>
    <p:extLst>
      <p:ext uri="{BB962C8B-B14F-4D97-AF65-F5344CB8AC3E}">
        <p14:creationId xmlns:p14="http://schemas.microsoft.com/office/powerpoint/2010/main" val="10925736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200" smtClean="0"/>
              <a:t>Statics:The Next Generation (2nd Ed.)   Mehta, Danielson, &amp; Berg   Lecture Notes for Section 3.4</a:t>
            </a:r>
          </a:p>
        </p:txBody>
      </p:sp>
      <p:sp>
        <p:nvSpPr>
          <p:cNvPr id="2355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4CEB04D1-4608-4BB2-92CE-217276081D65}" type="slidenum">
              <a:rPr lang="en-US" sz="1200"/>
              <a:pPr eaLnBrk="1" hangingPunct="1"/>
              <a:t>3</a:t>
            </a:fld>
            <a:endParaRPr lang="en-US" sz="1200"/>
          </a:p>
        </p:txBody>
      </p:sp>
      <p:sp>
        <p:nvSpPr>
          <p:cNvPr id="2355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135343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200" smtClean="0"/>
              <a:t>Statics:The Next Generation (2nd Ed.)   Mehta, Danielson, &amp; Berg   Lecture Notes for Section 3.4</a:t>
            </a:r>
          </a:p>
        </p:txBody>
      </p:sp>
      <p:sp>
        <p:nvSpPr>
          <p:cNvPr id="2457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2940C184-CE62-49DD-85EC-4AD6A73B8DAD}" type="slidenum">
              <a:rPr lang="en-US" sz="1200"/>
              <a:pPr eaLnBrk="1" hangingPunct="1"/>
              <a:t>4</a:t>
            </a:fld>
            <a:endParaRPr lang="en-US" sz="1200"/>
          </a:p>
        </p:txBody>
      </p:sp>
      <p:sp>
        <p:nvSpPr>
          <p:cNvPr id="2458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7027959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200" smtClean="0"/>
              <a:t>Statics:The Next Generation (2nd Ed.)   Mehta, Danielson, &amp; Berg   Lecture Notes for Section 3.4</a:t>
            </a:r>
          </a:p>
        </p:txBody>
      </p:sp>
      <p:sp>
        <p:nvSpPr>
          <p:cNvPr id="2560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F0A87DF6-CB27-46D0-A518-065D7E4A5FBE}" type="slidenum">
              <a:rPr lang="en-US" sz="1200"/>
              <a:pPr eaLnBrk="1" hangingPunct="1"/>
              <a:t>5</a:t>
            </a:fld>
            <a:endParaRPr lang="en-US" sz="1200"/>
          </a:p>
        </p:txBody>
      </p:sp>
      <p:sp>
        <p:nvSpPr>
          <p:cNvPr id="2560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z="2400" smtClean="0"/>
          </a:p>
        </p:txBody>
      </p:sp>
    </p:spTree>
    <p:extLst>
      <p:ext uri="{BB962C8B-B14F-4D97-AF65-F5344CB8AC3E}">
        <p14:creationId xmlns:p14="http://schemas.microsoft.com/office/powerpoint/2010/main" val="34885890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200" smtClean="0"/>
              <a:t>Statics:The Next Generation (2nd Ed.)   Mehta, Danielson, &amp; Berg   Lecture Notes for Section 3.4</a:t>
            </a:r>
          </a:p>
        </p:txBody>
      </p:sp>
      <p:sp>
        <p:nvSpPr>
          <p:cNvPr id="2662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44E020E5-D5F9-4989-A602-204BCE5F95FE}" type="slidenum">
              <a:rPr lang="en-US" sz="1200"/>
              <a:pPr eaLnBrk="1" hangingPunct="1"/>
              <a:t>6</a:t>
            </a:fld>
            <a:endParaRPr lang="en-US" sz="1200"/>
          </a:p>
        </p:txBody>
      </p:sp>
      <p:sp>
        <p:nvSpPr>
          <p:cNvPr id="2662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dirty="0" smtClean="0"/>
              <a:t>Source : F3-10</a:t>
            </a:r>
          </a:p>
        </p:txBody>
      </p:sp>
    </p:spTree>
    <p:extLst>
      <p:ext uri="{BB962C8B-B14F-4D97-AF65-F5344CB8AC3E}">
        <p14:creationId xmlns:p14="http://schemas.microsoft.com/office/powerpoint/2010/main" val="40849026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200" smtClean="0"/>
              <a:t>Statics:The Next Generation (2nd Ed.)   Mehta, Danielson, &amp; Berg   Lecture Notes for Section 3.4</a:t>
            </a:r>
          </a:p>
        </p:txBody>
      </p:sp>
      <p:sp>
        <p:nvSpPr>
          <p:cNvPr id="2765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0561C8DF-B46A-4216-BCA2-5F7A8383FD00}" type="slidenum">
              <a:rPr lang="en-US" sz="1200"/>
              <a:pPr eaLnBrk="1" hangingPunct="1"/>
              <a:t>7</a:t>
            </a:fld>
            <a:endParaRPr lang="en-US" sz="1200"/>
          </a:p>
        </p:txBody>
      </p:sp>
      <p:sp>
        <p:nvSpPr>
          <p:cNvPr id="2765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5073066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200" smtClean="0"/>
              <a:t>Statics:The Next Generation (2nd Ed.)   Mehta, Danielson, &amp; Berg   Lecture Notes for Section 3.4</a:t>
            </a:r>
          </a:p>
        </p:txBody>
      </p:sp>
      <p:sp>
        <p:nvSpPr>
          <p:cNvPr id="2867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6222B6CE-75C4-4E0E-AF8B-C1F8E5876DAF}" type="slidenum">
              <a:rPr lang="en-US" sz="1200"/>
              <a:pPr eaLnBrk="1" hangingPunct="1"/>
              <a:t>8</a:t>
            </a:fld>
            <a:endParaRPr lang="en-US" sz="1200"/>
          </a:p>
        </p:txBody>
      </p:sp>
      <p:sp>
        <p:nvSpPr>
          <p:cNvPr id="2867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04078437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200" smtClean="0"/>
              <a:t>Statics:The Next Generation (2nd Ed.)   Mehta, Danielson, &amp; Berg   Lecture Notes for Section 3.4</a:t>
            </a:r>
          </a:p>
        </p:txBody>
      </p:sp>
      <p:sp>
        <p:nvSpPr>
          <p:cNvPr id="2969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738FF2BF-836F-45C2-AA9A-81D06B790F20}" type="slidenum">
              <a:rPr lang="en-US" sz="1200"/>
              <a:pPr eaLnBrk="1" hangingPunct="1"/>
              <a:t>9</a:t>
            </a:fld>
            <a:endParaRPr lang="en-US" sz="1200"/>
          </a:p>
        </p:txBody>
      </p:sp>
      <p:sp>
        <p:nvSpPr>
          <p:cNvPr id="2970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Source : F3-9</a:t>
            </a:r>
          </a:p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574004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7F2DD-B971-47D8-A138-00B72875208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2730385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1D742-392A-42D6-8AD7-1B47CD4753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861343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4B42A-0A95-44DA-9707-5D3DD097C56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110683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F7BC0-0CD5-4294-AE0A-642076A11F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702088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2ABF8-FCB1-45A0-BF65-C1A24E17A5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960791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3124B-EA05-4AAC-B321-DA9CDE8776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778093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77CC-44CF-40C6-B969-8329F94063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615357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88926"/>
            <a:ext cx="7886700" cy="625474"/>
          </a:xfrm>
          <a:solidFill>
            <a:schemeClr val="accent4">
              <a:lumMod val="60000"/>
              <a:lumOff val="40000"/>
            </a:schemeClr>
          </a:solidFill>
        </p:spPr>
        <p:txBody>
          <a:bodyPr>
            <a:normAutofit/>
          </a:bodyPr>
          <a:lstStyle>
            <a:lvl1pPr algn="ctr">
              <a:defRPr sz="2800" b="1">
                <a:solidFill>
                  <a:srgbClr val="000096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6D474-CC8F-4BC6-BB55-15E426FA61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853675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AB294-41A0-42A2-95CF-036219F7B26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40732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4D868-F6A5-4790-B4C7-41C0EBF4EF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356464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765BB-F44C-4AA4-B47C-6F9D9A1702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268446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28600"/>
            <a:ext cx="7886700" cy="7620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5FD898-42CF-4F2D-B8AB-46BDC9B2C0E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-4763" y="6434138"/>
            <a:ext cx="9161463" cy="430212"/>
          </a:xfrm>
          <a:prstGeom prst="rect">
            <a:avLst/>
          </a:prstGeom>
          <a:solidFill>
            <a:srgbClr val="364395"/>
          </a:solidFill>
          <a:ln>
            <a:solidFill>
              <a:srgbClr val="364395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bg1"/>
              </a:solidFill>
              <a:ea typeface="ＭＳ Ｐゴシック" pitchFamily="-107" charset="-128"/>
              <a:cs typeface="ＭＳ Ｐゴシック" pitchFamily="-107" charset="-128"/>
            </a:endParaRPr>
          </a:p>
        </p:txBody>
      </p:sp>
      <p:pic>
        <p:nvPicPr>
          <p:cNvPr id="8" name="Picture 12" descr="Pearson_Bound_White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9063" y="6440488"/>
            <a:ext cx="1441450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13" descr="Pearson_Strap_Bound_White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42075"/>
            <a:ext cx="1660525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 Box 47"/>
          <p:cNvSpPr txBox="1">
            <a:spLocks noChangeArrowheads="1"/>
          </p:cNvSpPr>
          <p:nvPr/>
        </p:nvSpPr>
        <p:spPr bwMode="auto">
          <a:xfrm>
            <a:off x="1533525" y="6477000"/>
            <a:ext cx="56292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900" i="1" smtClean="0">
                <a:solidFill>
                  <a:schemeClr val="bg1"/>
                </a:solidFill>
                <a:latin typeface="Verdana" charset="0"/>
                <a:cs typeface="Arial" charset="0"/>
              </a:rPr>
              <a:t>Statics</a:t>
            </a:r>
            <a:r>
              <a:rPr lang="en-US" sz="900" smtClean="0">
                <a:solidFill>
                  <a:schemeClr val="bg1"/>
                </a:solidFill>
                <a:latin typeface="Verdana" charset="0"/>
                <a:cs typeface="Arial" charset="0"/>
              </a:rPr>
              <a:t>, Fourteenth Edition</a:t>
            </a:r>
          </a:p>
          <a:p>
            <a:pPr>
              <a:defRPr/>
            </a:pPr>
            <a:r>
              <a:rPr lang="en-US" sz="900" smtClean="0">
                <a:solidFill>
                  <a:schemeClr val="bg1"/>
                </a:solidFill>
                <a:latin typeface="Verdana" charset="0"/>
                <a:cs typeface="Arial" charset="0"/>
              </a:rPr>
              <a:t>R.C. Hibbeler</a:t>
            </a: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4267200" y="6464300"/>
            <a:ext cx="3657600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/>
            <a:r>
              <a:rPr lang="en-US" altLang="en-US" sz="900">
                <a:solidFill>
                  <a:schemeClr val="bg1"/>
                </a:solidFill>
                <a:latin typeface="Verdana" panose="020B0604030504040204" pitchFamily="34" charset="0"/>
              </a:rPr>
              <a:t> Copyright ©2016 by Pearson Education, Inc.</a:t>
            </a:r>
          </a:p>
          <a:p>
            <a:pPr algn="r"/>
            <a:r>
              <a:rPr lang="en-US" altLang="en-US" sz="900">
                <a:solidFill>
                  <a:schemeClr val="bg1"/>
                </a:solidFill>
                <a:latin typeface="Verdana" panose="020B0604030504040204" pitchFamily="34" charset="0"/>
              </a:rPr>
              <a:t>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34505131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47" r:id="rId2"/>
    <p:sldLayoutId id="2147483748" r:id="rId3"/>
    <p:sldLayoutId id="2147483749" r:id="rId4"/>
    <p:sldLayoutId id="2147483750" r:id="rId5"/>
    <p:sldLayoutId id="2147483751" r:id="rId6"/>
    <p:sldLayoutId id="2147483752" r:id="rId7"/>
    <p:sldLayoutId id="2147483753" r:id="rId8"/>
    <p:sldLayoutId id="2147483754" r:id="rId9"/>
    <p:sldLayoutId id="2147483755" r:id="rId10"/>
    <p:sldLayoutId id="2147483756" r:id="rId11"/>
  </p:sldLayoutIdLst>
  <p:transition spd="med">
    <p:wipe dir="r"/>
  </p:transition>
  <p:timing>
    <p:tnLst>
      <p:par>
        <p:cTn id="1" dur="indefinite" restart="never" nodeType="tmRoot"/>
      </p:par>
    </p:tnLst>
  </p:timing>
  <p:txStyles>
    <p:titleStyle>
      <a:lvl1pPr algn="ctr" defTabSz="685800" rtl="0" eaLnBrk="1" latinLnBrk="0" hangingPunct="1">
        <a:lnSpc>
          <a:spcPct val="90000"/>
        </a:lnSpc>
        <a:spcBef>
          <a:spcPct val="0"/>
        </a:spcBef>
        <a:buNone/>
        <a:defRPr sz="2800" b="1" kern="1200">
          <a:solidFill>
            <a:srgbClr val="000096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4" name="Text Box 16"/>
          <p:cNvSpPr txBox="1">
            <a:spLocks noChangeArrowheads="1"/>
          </p:cNvSpPr>
          <p:nvPr/>
        </p:nvSpPr>
        <p:spPr bwMode="auto">
          <a:xfrm>
            <a:off x="4724400" y="2819400"/>
            <a:ext cx="3810000" cy="35640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342900" indent="-1714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1" eaLnBrk="1" hangingPunct="1">
              <a:spcBef>
                <a:spcPct val="20000"/>
              </a:spcBef>
              <a:buClr>
                <a:srgbClr val="66FF33"/>
              </a:buClr>
            </a:pPr>
            <a:r>
              <a:rPr lang="en-US" sz="2400" b="1" u="sng" dirty="0"/>
              <a:t>In-class Activities</a:t>
            </a:r>
            <a:r>
              <a:rPr lang="en-US" sz="2400" b="1" dirty="0"/>
              <a:t>:</a:t>
            </a:r>
            <a:endParaRPr lang="en-US" sz="2400" b="1" dirty="0">
              <a:solidFill>
                <a:srgbClr val="66FF33"/>
              </a:solidFill>
            </a:endParaRPr>
          </a:p>
          <a:p>
            <a:pPr lvl="1" eaLnBrk="1" hangingPunct="1">
              <a:spcBef>
                <a:spcPct val="20000"/>
              </a:spcBef>
              <a:buClr>
                <a:srgbClr val="FF0000"/>
              </a:buClr>
              <a:buFontTx/>
              <a:buChar char="•"/>
            </a:pPr>
            <a:r>
              <a:rPr lang="en-US" sz="2400" dirty="0"/>
              <a:t>Check Homework</a:t>
            </a:r>
          </a:p>
          <a:p>
            <a:pPr lvl="1" eaLnBrk="1" hangingPunct="1">
              <a:spcBef>
                <a:spcPct val="20000"/>
              </a:spcBef>
              <a:buClr>
                <a:srgbClr val="FF0000"/>
              </a:buClr>
              <a:buFontTx/>
              <a:buChar char="•"/>
            </a:pPr>
            <a:r>
              <a:rPr lang="en-US" sz="2400" dirty="0"/>
              <a:t>Reading Quiz</a:t>
            </a:r>
            <a:endParaRPr lang="en-US" sz="2400" dirty="0">
              <a:solidFill>
                <a:srgbClr val="66FF33"/>
              </a:solidFill>
            </a:endParaRPr>
          </a:p>
          <a:p>
            <a:pPr lvl="1" eaLnBrk="1" hangingPunct="1">
              <a:spcBef>
                <a:spcPct val="20000"/>
              </a:spcBef>
              <a:buClr>
                <a:srgbClr val="FF0000"/>
              </a:buClr>
              <a:buFontTx/>
              <a:buChar char="•"/>
            </a:pPr>
            <a:r>
              <a:rPr lang="en-US" sz="2400" dirty="0"/>
              <a:t>Applications </a:t>
            </a:r>
          </a:p>
          <a:p>
            <a:pPr lvl="1" eaLnBrk="1" hangingPunct="1">
              <a:spcBef>
                <a:spcPct val="20000"/>
              </a:spcBef>
              <a:buClr>
                <a:srgbClr val="FF0000"/>
              </a:buClr>
              <a:buFontTx/>
              <a:buChar char="•"/>
            </a:pPr>
            <a:r>
              <a:rPr lang="en-US" sz="2400" dirty="0">
                <a:solidFill>
                  <a:srgbClr val="0000FA"/>
                </a:solidFill>
              </a:rPr>
              <a:t>Equations of Equilibrium</a:t>
            </a:r>
          </a:p>
          <a:p>
            <a:pPr lvl="1" eaLnBrk="1" hangingPunct="1">
              <a:spcBef>
                <a:spcPct val="20000"/>
              </a:spcBef>
              <a:buClr>
                <a:srgbClr val="FF0000"/>
              </a:buClr>
              <a:buFontTx/>
              <a:buChar char="•"/>
            </a:pPr>
            <a:r>
              <a:rPr lang="en-US" sz="2400" dirty="0"/>
              <a:t>Concept Questions</a:t>
            </a:r>
          </a:p>
          <a:p>
            <a:pPr lvl="1" eaLnBrk="1" hangingPunct="1">
              <a:spcBef>
                <a:spcPct val="20000"/>
              </a:spcBef>
              <a:buClr>
                <a:srgbClr val="FF0000"/>
              </a:buClr>
              <a:buFontTx/>
              <a:buChar char="•"/>
            </a:pPr>
            <a:r>
              <a:rPr lang="en-US" sz="2400" dirty="0"/>
              <a:t>Group Problem Solving</a:t>
            </a:r>
          </a:p>
          <a:p>
            <a:pPr lvl="1" eaLnBrk="1" hangingPunct="1">
              <a:spcBef>
                <a:spcPct val="20000"/>
              </a:spcBef>
              <a:buClr>
                <a:srgbClr val="FF0000"/>
              </a:buClr>
              <a:buFontTx/>
              <a:buChar char="•"/>
            </a:pPr>
            <a:r>
              <a:rPr lang="en-US" sz="2400" dirty="0"/>
              <a:t>Attention Quiz</a:t>
            </a:r>
          </a:p>
        </p:txBody>
      </p:sp>
      <p:grpSp>
        <p:nvGrpSpPr>
          <p:cNvPr id="2" name="Group 29"/>
          <p:cNvGrpSpPr>
            <a:grpSpLocks/>
          </p:cNvGrpSpPr>
          <p:nvPr/>
        </p:nvGrpSpPr>
        <p:grpSpPr bwMode="auto">
          <a:xfrm>
            <a:off x="304800" y="911225"/>
            <a:ext cx="8458200" cy="5205413"/>
            <a:chOff x="192" y="574"/>
            <a:chExt cx="5328" cy="3279"/>
          </a:xfrm>
        </p:grpSpPr>
        <p:sp>
          <p:nvSpPr>
            <p:cNvPr id="3078" name="Text Box 14"/>
            <p:cNvSpPr txBox="1">
              <a:spLocks noChangeArrowheads="1"/>
            </p:cNvSpPr>
            <p:nvPr/>
          </p:nvSpPr>
          <p:spPr bwMode="auto">
            <a:xfrm>
              <a:off x="192" y="574"/>
              <a:ext cx="5328" cy="13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285750" indent="-285750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r>
                <a:rPr lang="en-US" sz="2400" b="1" u="sng" dirty="0"/>
                <a:t>Today’s Objectives</a:t>
              </a:r>
              <a:r>
                <a:rPr lang="en-US" sz="2400" b="1" dirty="0"/>
                <a:t>:</a:t>
              </a:r>
            </a:p>
            <a:p>
              <a:pPr eaLnBrk="1" hangingPunct="1">
                <a:spcBef>
                  <a:spcPct val="20000"/>
                </a:spcBef>
              </a:pPr>
              <a:r>
                <a:rPr lang="en-US" sz="2400" dirty="0"/>
                <a:t>Students will be able to solve 3-D particle equilibrium problems by </a:t>
              </a:r>
            </a:p>
            <a:p>
              <a:pPr eaLnBrk="1" hangingPunct="1">
                <a:spcBef>
                  <a:spcPct val="20000"/>
                </a:spcBef>
              </a:pPr>
              <a:r>
                <a:rPr lang="en-US" sz="2400" dirty="0"/>
                <a:t>a) Drawing a 3-D free body diagram, and,</a:t>
              </a:r>
            </a:p>
            <a:p>
              <a:pPr eaLnBrk="1" hangingPunct="1">
                <a:spcBef>
                  <a:spcPct val="20000"/>
                </a:spcBef>
              </a:pPr>
              <a:r>
                <a:rPr lang="en-US" sz="2400" dirty="0"/>
                <a:t>b) Applying the three scalar equations (based on one vector equation) of equilibrium.</a:t>
              </a:r>
            </a:p>
          </p:txBody>
        </p:sp>
        <p:pic>
          <p:nvPicPr>
            <p:cNvPr id="3079" name="Picture 28" descr="CH 3 Tow Truck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2703"/>
            <a:stretch/>
          </p:blipFill>
          <p:spPr bwMode="auto">
            <a:xfrm>
              <a:off x="480" y="2112"/>
              <a:ext cx="2304" cy="17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628650" y="152400"/>
            <a:ext cx="7886700" cy="758952"/>
          </a:xfrm>
        </p:spPr>
        <p:txBody>
          <a:bodyPr/>
          <a:lstStyle/>
          <a:p>
            <a:pPr rtl="0" eaLnBrk="1" fontAlgn="base" hangingPunct="1"/>
            <a:r>
              <a:rPr lang="en-US" sz="2400" b="1" kern="1200" dirty="0" smtClean="0">
                <a:effectLst/>
                <a:ea typeface="+mn-ea"/>
                <a:cs typeface="+mn-cs"/>
              </a:rPr>
              <a:t>THREE-DIMENSIONAL FORCE SYSTEMS</a:t>
            </a:r>
            <a:endParaRPr lang="en-US" dirty="0" smtClean="0">
              <a:effectLst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4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70" name="Text Box 6"/>
          <p:cNvSpPr txBox="1">
            <a:spLocks noChangeArrowheads="1"/>
          </p:cNvSpPr>
          <p:nvPr/>
        </p:nvSpPr>
        <p:spPr bwMode="auto">
          <a:xfrm>
            <a:off x="457200" y="3505200"/>
            <a:ext cx="7467600" cy="142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30000"/>
              </a:spcBef>
            </a:pPr>
            <a:r>
              <a:rPr lang="en-US" sz="2400" b="1" i="1" dirty="0">
                <a:solidFill>
                  <a:srgbClr val="FF0000"/>
                </a:solidFill>
              </a:rPr>
              <a:t>F</a:t>
            </a:r>
            <a:r>
              <a:rPr lang="en-US" sz="2400" b="1" i="1" baseline="-25000" dirty="0">
                <a:solidFill>
                  <a:srgbClr val="FF0000"/>
                </a:solidFill>
              </a:rPr>
              <a:t>B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/>
              <a:t>  =  F</a:t>
            </a:r>
            <a:r>
              <a:rPr lang="en-US" sz="2400" baseline="-25000" dirty="0"/>
              <a:t>B </a:t>
            </a:r>
            <a:r>
              <a:rPr lang="en-US" sz="2400" dirty="0"/>
              <a:t>(sin 30</a:t>
            </a:r>
            <a:r>
              <a:rPr lang="en-US" sz="2400" dirty="0">
                <a:sym typeface="Symbol" pitchFamily="18" charset="2"/>
              </a:rPr>
              <a:t> </a:t>
            </a:r>
            <a:r>
              <a:rPr lang="en-US" sz="2400" b="1" i="1" dirty="0" err="1">
                <a:solidFill>
                  <a:srgbClr val="FF0000"/>
                </a:solidFill>
                <a:sym typeface="Symbol" pitchFamily="18" charset="2"/>
              </a:rPr>
              <a:t>i</a:t>
            </a:r>
            <a:r>
              <a:rPr lang="en-US" sz="2400" dirty="0">
                <a:solidFill>
                  <a:srgbClr val="FF0000"/>
                </a:solidFill>
                <a:sym typeface="Symbol" pitchFamily="18" charset="2"/>
              </a:rPr>
              <a:t> </a:t>
            </a:r>
            <a:r>
              <a:rPr lang="en-US" sz="2400" dirty="0">
                <a:sym typeface="Symbol" pitchFamily="18" charset="2"/>
              </a:rPr>
              <a:t> +  </a:t>
            </a:r>
            <a:r>
              <a:rPr lang="en-US" sz="2400" dirty="0" err="1">
                <a:sym typeface="Symbol" pitchFamily="18" charset="2"/>
              </a:rPr>
              <a:t>cos</a:t>
            </a:r>
            <a:r>
              <a:rPr lang="en-US" sz="2400" dirty="0">
                <a:sym typeface="Symbol" pitchFamily="18" charset="2"/>
              </a:rPr>
              <a:t> 30</a:t>
            </a:r>
            <a:r>
              <a:rPr lang="en-US" sz="2400" b="1" i="1" dirty="0">
                <a:solidFill>
                  <a:srgbClr val="FFFF00"/>
                </a:solidFill>
                <a:sym typeface="Symbol" pitchFamily="18" charset="2"/>
              </a:rPr>
              <a:t> </a:t>
            </a:r>
            <a:r>
              <a:rPr lang="en-US" sz="2400" b="1" i="1" dirty="0">
                <a:solidFill>
                  <a:srgbClr val="FF0000"/>
                </a:solidFill>
                <a:sym typeface="Symbol" pitchFamily="18" charset="2"/>
              </a:rPr>
              <a:t>j</a:t>
            </a:r>
            <a:r>
              <a:rPr lang="en-US" sz="2400" dirty="0">
                <a:sym typeface="Symbol" pitchFamily="18" charset="2"/>
              </a:rPr>
              <a:t>) N</a:t>
            </a:r>
          </a:p>
          <a:p>
            <a:pPr eaLnBrk="1" hangingPunct="1">
              <a:spcBef>
                <a:spcPct val="30000"/>
              </a:spcBef>
            </a:pPr>
            <a:r>
              <a:rPr lang="en-US" sz="2400" dirty="0">
                <a:sym typeface="Symbol" pitchFamily="18" charset="2"/>
              </a:rPr>
              <a:t>        = {0</a:t>
            </a:r>
            <a:r>
              <a:rPr lang="en-US" sz="2400" b="1" dirty="0">
                <a:sym typeface="Symbol" pitchFamily="18" charset="2"/>
              </a:rPr>
              <a:t>.</a:t>
            </a:r>
            <a:r>
              <a:rPr lang="en-US" sz="2400" dirty="0">
                <a:sym typeface="Symbol" pitchFamily="18" charset="2"/>
              </a:rPr>
              <a:t>5 F</a:t>
            </a:r>
            <a:r>
              <a:rPr lang="en-US" sz="2400" baseline="-25000" dirty="0">
                <a:sym typeface="Symbol" pitchFamily="18" charset="2"/>
              </a:rPr>
              <a:t>B</a:t>
            </a:r>
            <a:r>
              <a:rPr lang="en-US" sz="2400" dirty="0">
                <a:sym typeface="Symbol" pitchFamily="18" charset="2"/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  <a:sym typeface="Symbol" pitchFamily="18" charset="2"/>
              </a:rPr>
              <a:t>i</a:t>
            </a:r>
            <a:r>
              <a:rPr lang="en-US" sz="2400" b="1" i="1" dirty="0">
                <a:solidFill>
                  <a:srgbClr val="FF0000"/>
                </a:solidFill>
                <a:sym typeface="Symbol" pitchFamily="18" charset="2"/>
              </a:rPr>
              <a:t> </a:t>
            </a:r>
            <a:r>
              <a:rPr lang="en-US" sz="2400" b="1" i="1" dirty="0">
                <a:solidFill>
                  <a:srgbClr val="FFFF00"/>
                </a:solidFill>
                <a:sym typeface="Symbol" pitchFamily="18" charset="2"/>
              </a:rPr>
              <a:t> </a:t>
            </a:r>
            <a:r>
              <a:rPr lang="en-US" sz="2400" dirty="0">
                <a:cs typeface="Times New Roman" pitchFamily="18" charset="0"/>
                <a:sym typeface="Symbol" pitchFamily="18" charset="2"/>
              </a:rPr>
              <a:t>+  </a:t>
            </a:r>
            <a:r>
              <a:rPr lang="en-US" sz="2400" dirty="0">
                <a:sym typeface="Symbol" pitchFamily="18" charset="2"/>
              </a:rPr>
              <a:t>0</a:t>
            </a:r>
            <a:r>
              <a:rPr lang="en-US" sz="2400" b="1" dirty="0">
                <a:sym typeface="Symbol" pitchFamily="18" charset="2"/>
              </a:rPr>
              <a:t>.</a:t>
            </a:r>
            <a:r>
              <a:rPr lang="en-US" sz="2400" dirty="0">
                <a:sym typeface="Symbol" pitchFamily="18" charset="2"/>
              </a:rPr>
              <a:t>866 F</a:t>
            </a:r>
            <a:r>
              <a:rPr lang="en-US" sz="2400" baseline="-25000" dirty="0">
                <a:sym typeface="Symbol" pitchFamily="18" charset="2"/>
              </a:rPr>
              <a:t>B </a:t>
            </a:r>
            <a:r>
              <a:rPr lang="en-US" sz="2400" baseline="-25000" dirty="0">
                <a:solidFill>
                  <a:srgbClr val="FF0000"/>
                </a:solidFill>
                <a:sym typeface="Symbol" pitchFamily="18" charset="2"/>
              </a:rPr>
              <a:t> </a:t>
            </a:r>
            <a:r>
              <a:rPr lang="en-US" sz="2400" b="1" i="1" dirty="0">
                <a:solidFill>
                  <a:srgbClr val="FF0000"/>
                </a:solidFill>
                <a:sym typeface="Symbol" pitchFamily="18" charset="2"/>
              </a:rPr>
              <a:t>j</a:t>
            </a:r>
            <a:r>
              <a:rPr lang="en-US" sz="2400" dirty="0">
                <a:sym typeface="Symbol" pitchFamily="18" charset="2"/>
              </a:rPr>
              <a:t>} N</a:t>
            </a:r>
          </a:p>
          <a:p>
            <a:pPr eaLnBrk="1" hangingPunct="1">
              <a:spcBef>
                <a:spcPct val="30000"/>
              </a:spcBef>
            </a:pPr>
            <a:r>
              <a:rPr lang="en-US" sz="2400" b="1" i="1" dirty="0">
                <a:solidFill>
                  <a:srgbClr val="FF0000"/>
                </a:solidFill>
              </a:rPr>
              <a:t>F</a:t>
            </a:r>
            <a:r>
              <a:rPr lang="en-US" sz="2400" b="1" i="1" baseline="-25000" dirty="0">
                <a:solidFill>
                  <a:srgbClr val="FF0000"/>
                </a:solidFill>
              </a:rPr>
              <a:t>C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/>
              <a:t> = </a:t>
            </a:r>
            <a:r>
              <a:rPr lang="en-US" sz="2400" dirty="0">
                <a:sym typeface="Symbol" pitchFamily="18" charset="2"/>
              </a:rPr>
              <a:t>– </a:t>
            </a:r>
            <a:r>
              <a:rPr lang="en-US" sz="2400" dirty="0"/>
              <a:t>F</a:t>
            </a:r>
            <a:r>
              <a:rPr lang="en-US" sz="2400" baseline="-25000" dirty="0"/>
              <a:t>C </a:t>
            </a:r>
            <a:r>
              <a:rPr lang="en-US" sz="2400" baseline="-25000" dirty="0">
                <a:solidFill>
                  <a:srgbClr val="FF0000"/>
                </a:solidFill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</a:rPr>
              <a:t>i</a:t>
            </a:r>
            <a:r>
              <a:rPr lang="en-US" sz="2400" dirty="0">
                <a:solidFill>
                  <a:srgbClr val="FF0000"/>
                </a:solidFill>
              </a:rPr>
              <a:t>  </a:t>
            </a:r>
            <a:r>
              <a:rPr lang="en-US" sz="2400" dirty="0"/>
              <a:t>N</a:t>
            </a:r>
          </a:p>
        </p:txBody>
      </p:sp>
      <p:sp>
        <p:nvSpPr>
          <p:cNvPr id="62473" name="Text Box 9"/>
          <p:cNvSpPr txBox="1">
            <a:spLocks noChangeArrowheads="1"/>
          </p:cNvSpPr>
          <p:nvPr/>
        </p:nvSpPr>
        <p:spPr bwMode="auto">
          <a:xfrm>
            <a:off x="457200" y="4953000"/>
            <a:ext cx="6559550" cy="142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30000"/>
              </a:spcBef>
            </a:pPr>
            <a:r>
              <a:rPr lang="en-US" sz="2400" b="1" i="1" dirty="0">
                <a:solidFill>
                  <a:srgbClr val="FF0000"/>
                </a:solidFill>
              </a:rPr>
              <a:t>F</a:t>
            </a:r>
            <a:r>
              <a:rPr lang="en-US" sz="2400" b="1" i="1" baseline="-25000" dirty="0">
                <a:solidFill>
                  <a:srgbClr val="FF0000"/>
                </a:solidFill>
              </a:rPr>
              <a:t>D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/>
              <a:t>  = F</a:t>
            </a:r>
            <a:r>
              <a:rPr lang="en-US" sz="2400" baseline="-25000" dirty="0"/>
              <a:t>D </a:t>
            </a:r>
            <a:r>
              <a:rPr lang="en-US" sz="2400" dirty="0"/>
              <a:t>(</a:t>
            </a:r>
            <a:r>
              <a:rPr lang="en-US" sz="2400" b="1" i="1" dirty="0" err="1">
                <a:solidFill>
                  <a:srgbClr val="FF0000"/>
                </a:solidFill>
              </a:rPr>
              <a:t>r</a:t>
            </a:r>
            <a:r>
              <a:rPr lang="en-US" sz="2400" b="1" i="1" baseline="-25000" dirty="0" err="1">
                <a:solidFill>
                  <a:srgbClr val="FF0000"/>
                </a:solidFill>
              </a:rPr>
              <a:t>AD</a:t>
            </a:r>
            <a:r>
              <a:rPr lang="en-US" sz="2400" b="1" i="1" baseline="-25000" dirty="0">
                <a:solidFill>
                  <a:srgbClr val="FFFF00"/>
                </a:solidFill>
              </a:rPr>
              <a:t> </a:t>
            </a:r>
            <a:r>
              <a:rPr lang="en-US" sz="2400" dirty="0"/>
              <a:t>/</a:t>
            </a:r>
            <a:r>
              <a:rPr lang="en-US" sz="2400" dirty="0" err="1"/>
              <a:t>r</a:t>
            </a:r>
            <a:r>
              <a:rPr lang="en-US" sz="2400" baseline="-25000" dirty="0" err="1"/>
              <a:t>AD</a:t>
            </a:r>
            <a:r>
              <a:rPr lang="en-US" sz="2400" dirty="0"/>
              <a:t>) </a:t>
            </a:r>
          </a:p>
          <a:p>
            <a:pPr eaLnBrk="1" hangingPunct="1">
              <a:spcBef>
                <a:spcPct val="30000"/>
              </a:spcBef>
            </a:pPr>
            <a:r>
              <a:rPr lang="en-US" sz="2400" dirty="0"/>
              <a:t>        = F</a:t>
            </a:r>
            <a:r>
              <a:rPr lang="en-US" sz="2400" baseline="-25000" dirty="0"/>
              <a:t>D </a:t>
            </a:r>
            <a:r>
              <a:rPr lang="en-US" sz="2400" dirty="0"/>
              <a:t>{ (1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</a:rPr>
              <a:t>i</a:t>
            </a:r>
            <a:r>
              <a:rPr lang="en-US" sz="2400" dirty="0"/>
              <a:t> </a:t>
            </a:r>
            <a:r>
              <a:rPr lang="en-US" sz="2400" dirty="0">
                <a:sym typeface="Symbol" pitchFamily="18" charset="2"/>
              </a:rPr>
              <a:t>–</a:t>
            </a:r>
            <a:r>
              <a:rPr lang="en-US" sz="2400" dirty="0"/>
              <a:t> 2 </a:t>
            </a:r>
            <a:r>
              <a:rPr lang="en-US" sz="2400" b="1" i="1" dirty="0">
                <a:solidFill>
                  <a:srgbClr val="FF0000"/>
                </a:solidFill>
              </a:rPr>
              <a:t>j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/>
              <a:t> +  2 </a:t>
            </a:r>
            <a:r>
              <a:rPr lang="en-US" sz="2400" b="1" i="1" dirty="0">
                <a:solidFill>
                  <a:srgbClr val="FF0000"/>
                </a:solidFill>
              </a:rPr>
              <a:t>k</a:t>
            </a:r>
            <a:r>
              <a:rPr lang="en-US" sz="2400" dirty="0"/>
              <a:t>) </a:t>
            </a:r>
            <a:r>
              <a:rPr lang="en-US" sz="2400" b="1" dirty="0"/>
              <a:t>/ </a:t>
            </a:r>
            <a:r>
              <a:rPr lang="en-US" sz="2400" dirty="0"/>
              <a:t>(1</a:t>
            </a:r>
            <a:r>
              <a:rPr lang="en-US" sz="2400" baseline="30000" dirty="0"/>
              <a:t>2</a:t>
            </a:r>
            <a:r>
              <a:rPr lang="en-US" sz="2400" dirty="0"/>
              <a:t>  +  2</a:t>
            </a:r>
            <a:r>
              <a:rPr lang="en-US" sz="2400" baseline="30000" dirty="0"/>
              <a:t>2</a:t>
            </a:r>
            <a:r>
              <a:rPr lang="en-US" sz="2400" dirty="0"/>
              <a:t>  +  2</a:t>
            </a:r>
            <a:r>
              <a:rPr lang="en-US" sz="2400" baseline="30000" dirty="0"/>
              <a:t>2</a:t>
            </a:r>
            <a:r>
              <a:rPr lang="en-US" sz="2400" dirty="0"/>
              <a:t>)</a:t>
            </a:r>
            <a:r>
              <a:rPr lang="en-US" sz="2400" baseline="30000" dirty="0">
                <a:cs typeface="Times New Roman" pitchFamily="18" charset="0"/>
              </a:rPr>
              <a:t>½ </a:t>
            </a:r>
            <a:r>
              <a:rPr lang="en-US" sz="2400" dirty="0">
                <a:cs typeface="Times New Roman" pitchFamily="18" charset="0"/>
              </a:rPr>
              <a:t> } N</a:t>
            </a:r>
          </a:p>
          <a:p>
            <a:pPr eaLnBrk="1" hangingPunct="1">
              <a:spcBef>
                <a:spcPct val="30000"/>
              </a:spcBef>
            </a:pPr>
            <a:r>
              <a:rPr lang="en-US" sz="2400" dirty="0"/>
              <a:t>        = { 0</a:t>
            </a:r>
            <a:r>
              <a:rPr lang="en-US" sz="2400" b="1" dirty="0"/>
              <a:t>.</a:t>
            </a:r>
            <a:r>
              <a:rPr lang="en-US" sz="2400" dirty="0"/>
              <a:t>333 F</a:t>
            </a:r>
            <a:r>
              <a:rPr lang="en-US" sz="2400" baseline="-25000" dirty="0"/>
              <a:t>D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</a:rPr>
              <a:t>i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>
                <a:sym typeface="Symbol" pitchFamily="18" charset="2"/>
              </a:rPr>
              <a:t>–</a:t>
            </a:r>
            <a:r>
              <a:rPr lang="en-US" sz="2400" dirty="0"/>
              <a:t> 0</a:t>
            </a:r>
            <a:r>
              <a:rPr lang="en-US" sz="2400" b="1" dirty="0"/>
              <a:t>.</a:t>
            </a:r>
            <a:r>
              <a:rPr lang="en-US" sz="2400" dirty="0"/>
              <a:t>667 F</a:t>
            </a:r>
            <a:r>
              <a:rPr lang="en-US" sz="2400" baseline="-25000" dirty="0"/>
              <a:t>D 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b="1" i="1" dirty="0">
                <a:solidFill>
                  <a:srgbClr val="FF0000"/>
                </a:solidFill>
              </a:rPr>
              <a:t>j</a:t>
            </a:r>
            <a:r>
              <a:rPr lang="en-US" sz="2400" dirty="0">
                <a:solidFill>
                  <a:srgbClr val="FF0000"/>
                </a:solidFill>
              </a:rPr>
              <a:t>  </a:t>
            </a:r>
            <a:r>
              <a:rPr lang="en-US" sz="2400" dirty="0"/>
              <a:t>+  0</a:t>
            </a:r>
            <a:r>
              <a:rPr lang="en-US" sz="2400" b="1" dirty="0"/>
              <a:t>.</a:t>
            </a:r>
            <a:r>
              <a:rPr lang="en-US" sz="2400" dirty="0"/>
              <a:t>667 F</a:t>
            </a:r>
            <a:r>
              <a:rPr lang="en-US" sz="2400" baseline="-25000" dirty="0"/>
              <a:t>D  </a:t>
            </a:r>
            <a:r>
              <a:rPr lang="en-US" sz="2400" b="1" i="1" dirty="0">
                <a:solidFill>
                  <a:srgbClr val="FF0000"/>
                </a:solidFill>
              </a:rPr>
              <a:t>k</a:t>
            </a:r>
            <a:r>
              <a:rPr lang="en-US" sz="2400" b="1" i="1" dirty="0">
                <a:solidFill>
                  <a:srgbClr val="FFFF00"/>
                </a:solidFill>
              </a:rPr>
              <a:t> </a:t>
            </a:r>
            <a:r>
              <a:rPr lang="en-US" sz="2400" dirty="0"/>
              <a:t>} N</a:t>
            </a:r>
          </a:p>
        </p:txBody>
      </p:sp>
      <p:grpSp>
        <p:nvGrpSpPr>
          <p:cNvPr id="2" name="Group 63"/>
          <p:cNvGrpSpPr>
            <a:grpSpLocks/>
          </p:cNvGrpSpPr>
          <p:nvPr/>
        </p:nvGrpSpPr>
        <p:grpSpPr bwMode="auto">
          <a:xfrm>
            <a:off x="609600" y="990600"/>
            <a:ext cx="7772400" cy="2500313"/>
            <a:chOff x="336" y="528"/>
            <a:chExt cx="4896" cy="1575"/>
          </a:xfrm>
        </p:grpSpPr>
        <p:sp>
          <p:nvSpPr>
            <p:cNvPr id="12296" name="Arc 55"/>
            <p:cNvSpPr>
              <a:spLocks/>
            </p:cNvSpPr>
            <p:nvPr/>
          </p:nvSpPr>
          <p:spPr bwMode="auto">
            <a:xfrm flipV="1">
              <a:off x="4176" y="1344"/>
              <a:ext cx="48" cy="9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97" name="Text Box 5"/>
            <p:cNvSpPr txBox="1">
              <a:spLocks noChangeArrowheads="1"/>
            </p:cNvSpPr>
            <p:nvPr/>
          </p:nvSpPr>
          <p:spPr bwMode="auto">
            <a:xfrm>
              <a:off x="2736" y="528"/>
              <a:ext cx="1104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800" dirty="0">
                  <a:solidFill>
                    <a:srgbClr val="0000FA"/>
                  </a:solidFill>
                </a:rPr>
                <a:t>   FBD at  A</a:t>
              </a:r>
            </a:p>
          </p:txBody>
        </p:sp>
        <p:pic>
          <p:nvPicPr>
            <p:cNvPr id="12298" name="Picture 12" descr="CH 3 Example #2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4571" b="7207"/>
            <a:stretch/>
          </p:blipFill>
          <p:spPr bwMode="auto">
            <a:xfrm>
              <a:off x="336" y="576"/>
              <a:ext cx="2246" cy="14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2299" name="Line 57"/>
            <p:cNvSpPr>
              <a:spLocks noChangeShapeType="1"/>
            </p:cNvSpPr>
            <p:nvPr/>
          </p:nvSpPr>
          <p:spPr bwMode="auto">
            <a:xfrm flipV="1">
              <a:off x="3936" y="912"/>
              <a:ext cx="576" cy="432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2300" name="Text Box 58"/>
            <p:cNvSpPr txBox="1">
              <a:spLocks noChangeArrowheads="1"/>
            </p:cNvSpPr>
            <p:nvPr/>
          </p:nvSpPr>
          <p:spPr bwMode="auto">
            <a:xfrm>
              <a:off x="4272" y="672"/>
              <a:ext cx="33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800" b="1"/>
                <a:t>F</a:t>
              </a:r>
              <a:r>
                <a:rPr lang="en-US" sz="1800" b="1" baseline="-25000"/>
                <a:t>C</a:t>
              </a:r>
            </a:p>
          </p:txBody>
        </p:sp>
        <p:sp>
          <p:nvSpPr>
            <p:cNvPr id="12301" name="Line 57"/>
            <p:cNvSpPr>
              <a:spLocks noChangeShapeType="1"/>
            </p:cNvSpPr>
            <p:nvPr/>
          </p:nvSpPr>
          <p:spPr bwMode="auto">
            <a:xfrm flipH="1" flipV="1">
              <a:off x="3312" y="960"/>
              <a:ext cx="576" cy="336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2302" name="Text Box 58"/>
            <p:cNvSpPr txBox="1">
              <a:spLocks noChangeArrowheads="1"/>
            </p:cNvSpPr>
            <p:nvPr/>
          </p:nvSpPr>
          <p:spPr bwMode="auto">
            <a:xfrm>
              <a:off x="3264" y="720"/>
              <a:ext cx="33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800" b="1"/>
                <a:t>F</a:t>
              </a:r>
              <a:r>
                <a:rPr lang="en-US" sz="1800" b="1" baseline="-25000"/>
                <a:t>D</a:t>
              </a:r>
            </a:p>
          </p:txBody>
        </p:sp>
        <p:sp>
          <p:nvSpPr>
            <p:cNvPr id="12303" name="Line 105"/>
            <p:cNvSpPr>
              <a:spLocks noChangeShapeType="1"/>
            </p:cNvSpPr>
            <p:nvPr/>
          </p:nvSpPr>
          <p:spPr bwMode="auto">
            <a:xfrm>
              <a:off x="3936" y="1392"/>
              <a:ext cx="0" cy="432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2304" name="Text Box 58"/>
            <p:cNvSpPr txBox="1">
              <a:spLocks noChangeArrowheads="1"/>
            </p:cNvSpPr>
            <p:nvPr/>
          </p:nvSpPr>
          <p:spPr bwMode="auto">
            <a:xfrm>
              <a:off x="3744" y="1344"/>
              <a:ext cx="240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600" b="1"/>
                <a:t>A</a:t>
              </a:r>
              <a:endParaRPr lang="en-US" sz="1600" b="1" baseline="-25000"/>
            </a:p>
          </p:txBody>
        </p:sp>
        <p:sp>
          <p:nvSpPr>
            <p:cNvPr id="12305" name="Text Box 58"/>
            <p:cNvSpPr txBox="1">
              <a:spLocks noChangeArrowheads="1"/>
            </p:cNvSpPr>
            <p:nvPr/>
          </p:nvSpPr>
          <p:spPr bwMode="auto">
            <a:xfrm>
              <a:off x="3744" y="1872"/>
              <a:ext cx="110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800" b="1"/>
                <a:t>600 N</a:t>
              </a:r>
            </a:p>
          </p:txBody>
        </p:sp>
        <p:sp>
          <p:nvSpPr>
            <p:cNvPr id="12306" name="Line 27"/>
            <p:cNvSpPr>
              <a:spLocks noChangeShapeType="1"/>
            </p:cNvSpPr>
            <p:nvPr/>
          </p:nvSpPr>
          <p:spPr bwMode="auto">
            <a:xfrm>
              <a:off x="3936" y="672"/>
              <a:ext cx="0" cy="624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2307" name="Line 28"/>
            <p:cNvSpPr>
              <a:spLocks noChangeShapeType="1"/>
            </p:cNvSpPr>
            <p:nvPr/>
          </p:nvSpPr>
          <p:spPr bwMode="auto">
            <a:xfrm flipH="1">
              <a:off x="3984" y="1344"/>
              <a:ext cx="960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2308" name="Text Box 29"/>
            <p:cNvSpPr txBox="1">
              <a:spLocks noChangeArrowheads="1"/>
            </p:cNvSpPr>
            <p:nvPr/>
          </p:nvSpPr>
          <p:spPr bwMode="auto">
            <a:xfrm>
              <a:off x="3936" y="528"/>
              <a:ext cx="33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800" i="1"/>
                <a:t>z</a:t>
              </a:r>
            </a:p>
          </p:txBody>
        </p:sp>
        <p:sp>
          <p:nvSpPr>
            <p:cNvPr id="12309" name="Text Box 30"/>
            <p:cNvSpPr txBox="1">
              <a:spLocks noChangeArrowheads="1"/>
            </p:cNvSpPr>
            <p:nvPr/>
          </p:nvSpPr>
          <p:spPr bwMode="auto">
            <a:xfrm>
              <a:off x="4896" y="1296"/>
              <a:ext cx="33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800" i="1"/>
                <a:t>y</a:t>
              </a:r>
            </a:p>
          </p:txBody>
        </p:sp>
        <p:sp>
          <p:nvSpPr>
            <p:cNvPr id="12310" name="Line 31"/>
            <p:cNvSpPr>
              <a:spLocks noChangeShapeType="1"/>
            </p:cNvSpPr>
            <p:nvPr/>
          </p:nvSpPr>
          <p:spPr bwMode="auto">
            <a:xfrm flipH="1">
              <a:off x="3120" y="1344"/>
              <a:ext cx="768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2311" name="Text Box 32"/>
            <p:cNvSpPr txBox="1">
              <a:spLocks noChangeArrowheads="1"/>
            </p:cNvSpPr>
            <p:nvPr/>
          </p:nvSpPr>
          <p:spPr bwMode="auto">
            <a:xfrm>
              <a:off x="4224" y="1296"/>
              <a:ext cx="288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600"/>
                <a:t>30</a:t>
              </a:r>
              <a:r>
                <a:rPr lang="en-US" sz="1600">
                  <a:cs typeface="Times New Roman" pitchFamily="18" charset="0"/>
                </a:rPr>
                <a:t>˚</a:t>
              </a:r>
            </a:p>
          </p:txBody>
        </p:sp>
        <p:sp>
          <p:nvSpPr>
            <p:cNvPr id="12312" name="Line 40"/>
            <p:cNvSpPr>
              <a:spLocks noChangeShapeType="1"/>
            </p:cNvSpPr>
            <p:nvPr/>
          </p:nvSpPr>
          <p:spPr bwMode="auto">
            <a:xfrm flipH="1">
              <a:off x="3408" y="1344"/>
              <a:ext cx="528" cy="384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2313" name="Line 41"/>
            <p:cNvSpPr>
              <a:spLocks noChangeShapeType="1"/>
            </p:cNvSpPr>
            <p:nvPr/>
          </p:nvSpPr>
          <p:spPr bwMode="auto">
            <a:xfrm flipH="1">
              <a:off x="3120" y="960"/>
              <a:ext cx="192" cy="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2314" name="Line 42"/>
            <p:cNvSpPr>
              <a:spLocks noChangeShapeType="1"/>
            </p:cNvSpPr>
            <p:nvPr/>
          </p:nvSpPr>
          <p:spPr bwMode="auto">
            <a:xfrm flipH="1">
              <a:off x="3024" y="1440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2315" name="Line 43"/>
            <p:cNvSpPr>
              <a:spLocks noChangeShapeType="1"/>
            </p:cNvSpPr>
            <p:nvPr/>
          </p:nvSpPr>
          <p:spPr bwMode="auto">
            <a:xfrm flipH="1">
              <a:off x="3216" y="1344"/>
              <a:ext cx="288" cy="192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2316" name="Line 44"/>
            <p:cNvSpPr>
              <a:spLocks noChangeShapeType="1"/>
            </p:cNvSpPr>
            <p:nvPr/>
          </p:nvSpPr>
          <p:spPr bwMode="auto">
            <a:xfrm flipH="1">
              <a:off x="3024" y="1440"/>
              <a:ext cx="720" cy="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2317" name="Line 47"/>
            <p:cNvSpPr>
              <a:spLocks noChangeShapeType="1"/>
            </p:cNvSpPr>
            <p:nvPr/>
          </p:nvSpPr>
          <p:spPr bwMode="auto">
            <a:xfrm>
              <a:off x="3696" y="1536"/>
              <a:ext cx="7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2318" name="Line 48"/>
            <p:cNvSpPr>
              <a:spLocks noChangeShapeType="1"/>
            </p:cNvSpPr>
            <p:nvPr/>
          </p:nvSpPr>
          <p:spPr bwMode="auto">
            <a:xfrm flipV="1">
              <a:off x="4416" y="1344"/>
              <a:ext cx="24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2319" name="Line 57"/>
            <p:cNvSpPr>
              <a:spLocks noChangeShapeType="1"/>
            </p:cNvSpPr>
            <p:nvPr/>
          </p:nvSpPr>
          <p:spPr bwMode="auto">
            <a:xfrm>
              <a:off x="3984" y="1344"/>
              <a:ext cx="528" cy="24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2320" name="Oval 33"/>
            <p:cNvSpPr>
              <a:spLocks noChangeArrowheads="1"/>
            </p:cNvSpPr>
            <p:nvPr/>
          </p:nvSpPr>
          <p:spPr bwMode="auto">
            <a:xfrm>
              <a:off x="3888" y="1296"/>
              <a:ext cx="96" cy="96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21" name="Text Box 58"/>
            <p:cNvSpPr txBox="1">
              <a:spLocks noChangeArrowheads="1"/>
            </p:cNvSpPr>
            <p:nvPr/>
          </p:nvSpPr>
          <p:spPr bwMode="auto">
            <a:xfrm>
              <a:off x="4416" y="1536"/>
              <a:ext cx="33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800" b="1"/>
                <a:t>F</a:t>
              </a:r>
              <a:r>
                <a:rPr lang="en-US" sz="1800" b="1" baseline="-25000"/>
                <a:t>B</a:t>
              </a:r>
            </a:p>
          </p:txBody>
        </p:sp>
        <p:sp>
          <p:nvSpPr>
            <p:cNvPr id="12322" name="Text Box 56"/>
            <p:cNvSpPr txBox="1">
              <a:spLocks noChangeArrowheads="1"/>
            </p:cNvSpPr>
            <p:nvPr/>
          </p:nvSpPr>
          <p:spPr bwMode="auto">
            <a:xfrm>
              <a:off x="3312" y="1680"/>
              <a:ext cx="33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800" i="1"/>
                <a:t>x</a:t>
              </a:r>
            </a:p>
          </p:txBody>
        </p:sp>
        <p:sp>
          <p:nvSpPr>
            <p:cNvPr id="12323" name="Rectangle 57"/>
            <p:cNvSpPr>
              <a:spLocks noChangeArrowheads="1"/>
            </p:cNvSpPr>
            <p:nvPr/>
          </p:nvSpPr>
          <p:spPr bwMode="auto">
            <a:xfrm>
              <a:off x="3024" y="1296"/>
              <a:ext cx="28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en-US" sz="1400"/>
                <a:t>1 m</a:t>
              </a:r>
            </a:p>
          </p:txBody>
        </p:sp>
        <p:sp>
          <p:nvSpPr>
            <p:cNvPr id="12324" name="Rectangle 58"/>
            <p:cNvSpPr>
              <a:spLocks noChangeArrowheads="1"/>
            </p:cNvSpPr>
            <p:nvPr/>
          </p:nvSpPr>
          <p:spPr bwMode="auto">
            <a:xfrm>
              <a:off x="3360" y="1392"/>
              <a:ext cx="28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en-US" sz="1400"/>
                <a:t>2 m</a:t>
              </a:r>
            </a:p>
          </p:txBody>
        </p:sp>
        <p:sp>
          <p:nvSpPr>
            <p:cNvPr id="12325" name="Rectangle 61"/>
            <p:cNvSpPr>
              <a:spLocks noChangeArrowheads="1"/>
            </p:cNvSpPr>
            <p:nvPr/>
          </p:nvSpPr>
          <p:spPr bwMode="auto">
            <a:xfrm>
              <a:off x="3072" y="1008"/>
              <a:ext cx="28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en-US" sz="1400"/>
                <a:t>2 m</a:t>
              </a:r>
            </a:p>
          </p:txBody>
        </p:sp>
        <p:sp>
          <p:nvSpPr>
            <p:cNvPr id="12326" name="Line 62"/>
            <p:cNvSpPr>
              <a:spLocks noChangeShapeType="1"/>
            </p:cNvSpPr>
            <p:nvPr/>
          </p:nvSpPr>
          <p:spPr bwMode="auto">
            <a:xfrm flipV="1">
              <a:off x="4512" y="768"/>
              <a:ext cx="192" cy="144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28650" y="228600"/>
            <a:ext cx="7886700" cy="758952"/>
          </a:xfrm>
        </p:spPr>
        <p:txBody>
          <a:bodyPr/>
          <a:lstStyle/>
          <a:p>
            <a:pPr rtl="0" eaLnBrk="1" fontAlgn="base" hangingPunct="1"/>
            <a:r>
              <a:rPr lang="en-US" sz="2400" b="1" kern="1200" dirty="0" smtClean="0">
                <a:effectLst/>
                <a:latin typeface="Times New Roman" panose="02020603050405020304" pitchFamily="18" charset="0"/>
                <a:ea typeface="+mn-ea"/>
                <a:cs typeface="+mn-cs"/>
              </a:rPr>
              <a:t>EXAMPLE  II</a:t>
            </a:r>
            <a:r>
              <a:rPr lang="en-US" sz="2400" kern="1200" dirty="0" smtClean="0">
                <a:effectLst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lang="en-US" sz="2400" kern="1200" dirty="0" smtClean="0">
                <a:effectLst/>
                <a:ea typeface="+mn-ea"/>
                <a:cs typeface="+mn-cs"/>
              </a:rPr>
              <a:t>(continued)</a:t>
            </a:r>
            <a:endParaRPr lang="en-US" dirty="0" smtClean="0">
              <a:effectLst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24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24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24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24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70" grpId="0"/>
      <p:bldP spid="62473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9" name="Text Box 7"/>
          <p:cNvSpPr txBox="1">
            <a:spLocks noChangeArrowheads="1"/>
          </p:cNvSpPr>
          <p:nvPr/>
        </p:nvSpPr>
        <p:spPr bwMode="auto">
          <a:xfrm>
            <a:off x="381000" y="4038600"/>
            <a:ext cx="8489825" cy="2123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Symbol" pitchFamily="18" charset="2"/>
              <a:buNone/>
            </a:pPr>
            <a:r>
              <a:rPr lang="en-US" sz="2400" dirty="0">
                <a:sym typeface="Symbol" pitchFamily="18" charset="2"/>
              </a:rPr>
              <a:t>Solving the three simultaneous equations yields</a:t>
            </a:r>
          </a:p>
          <a:p>
            <a:pPr eaLnBrk="1" hangingPunct="1">
              <a:spcBef>
                <a:spcPct val="50000"/>
              </a:spcBef>
              <a:buFont typeface="Symbol" pitchFamily="18" charset="2"/>
              <a:buNone/>
            </a:pPr>
            <a:r>
              <a:rPr lang="en-US" sz="2400" dirty="0">
                <a:solidFill>
                  <a:srgbClr val="0000FA"/>
                </a:solidFill>
                <a:sym typeface="Symbol" pitchFamily="18" charset="2"/>
              </a:rPr>
              <a:t>    </a:t>
            </a:r>
            <a:r>
              <a:rPr lang="en-US" sz="2400" u="sng" dirty="0">
                <a:solidFill>
                  <a:srgbClr val="0000FA"/>
                </a:solidFill>
                <a:sym typeface="Symbol" pitchFamily="18" charset="2"/>
              </a:rPr>
              <a:t>F</a:t>
            </a:r>
            <a:r>
              <a:rPr lang="en-US" sz="2400" u="sng" baseline="-25000" dirty="0">
                <a:solidFill>
                  <a:srgbClr val="0000FA"/>
                </a:solidFill>
                <a:sym typeface="Symbol" pitchFamily="18" charset="2"/>
              </a:rPr>
              <a:t>C</a:t>
            </a:r>
            <a:r>
              <a:rPr lang="en-US" sz="2400" u="sng" dirty="0">
                <a:solidFill>
                  <a:srgbClr val="0000FA"/>
                </a:solidFill>
                <a:sym typeface="Symbol" pitchFamily="18" charset="2"/>
              </a:rPr>
              <a:t> = 646 </a:t>
            </a:r>
            <a:r>
              <a:rPr lang="en-US" sz="2400" u="sng" dirty="0" smtClean="0">
                <a:solidFill>
                  <a:srgbClr val="0000FA"/>
                </a:solidFill>
                <a:sym typeface="Symbol" pitchFamily="18" charset="2"/>
              </a:rPr>
              <a:t>N</a:t>
            </a:r>
            <a:r>
              <a:rPr lang="en-US" sz="2400" dirty="0" smtClean="0">
                <a:solidFill>
                  <a:srgbClr val="0000FA"/>
                </a:solidFill>
                <a:sym typeface="Symbol" pitchFamily="18" charset="2"/>
              </a:rPr>
              <a:t>  (since it is positive, it is as assumed, e.g., in tension)</a:t>
            </a:r>
            <a:endParaRPr lang="en-US" sz="2400" dirty="0">
              <a:solidFill>
                <a:srgbClr val="0000FA"/>
              </a:solidFill>
              <a:sym typeface="Symbol" pitchFamily="18" charset="2"/>
            </a:endParaRPr>
          </a:p>
          <a:p>
            <a:pPr eaLnBrk="1" hangingPunct="1">
              <a:spcBef>
                <a:spcPct val="50000"/>
              </a:spcBef>
              <a:buFont typeface="Symbol" pitchFamily="18" charset="2"/>
              <a:buNone/>
            </a:pPr>
            <a:r>
              <a:rPr lang="en-US" sz="2400" dirty="0">
                <a:solidFill>
                  <a:srgbClr val="0000FA"/>
                </a:solidFill>
                <a:sym typeface="Symbol" pitchFamily="18" charset="2"/>
              </a:rPr>
              <a:t>    </a:t>
            </a:r>
            <a:r>
              <a:rPr lang="en-US" sz="2400" u="sng" dirty="0">
                <a:solidFill>
                  <a:srgbClr val="0000FA"/>
                </a:solidFill>
                <a:sym typeface="Symbol" pitchFamily="18" charset="2"/>
              </a:rPr>
              <a:t>F</a:t>
            </a:r>
            <a:r>
              <a:rPr lang="en-US" sz="2400" u="sng" baseline="-25000" dirty="0">
                <a:solidFill>
                  <a:srgbClr val="0000FA"/>
                </a:solidFill>
                <a:sym typeface="Symbol" pitchFamily="18" charset="2"/>
              </a:rPr>
              <a:t>D</a:t>
            </a:r>
            <a:r>
              <a:rPr lang="en-US" sz="2400" u="sng" dirty="0">
                <a:solidFill>
                  <a:srgbClr val="0000FA"/>
                </a:solidFill>
                <a:sym typeface="Symbol" pitchFamily="18" charset="2"/>
              </a:rPr>
              <a:t> = 900 N</a:t>
            </a:r>
          </a:p>
          <a:p>
            <a:pPr eaLnBrk="1" hangingPunct="1">
              <a:spcBef>
                <a:spcPct val="50000"/>
              </a:spcBef>
              <a:buFont typeface="Symbol" pitchFamily="18" charset="2"/>
              <a:buNone/>
            </a:pPr>
            <a:r>
              <a:rPr lang="en-US" sz="2400" dirty="0">
                <a:solidFill>
                  <a:srgbClr val="0000FA"/>
                </a:solidFill>
                <a:sym typeface="Symbol" pitchFamily="18" charset="2"/>
              </a:rPr>
              <a:t>    </a:t>
            </a:r>
            <a:r>
              <a:rPr lang="en-US" sz="2400" u="sng" dirty="0">
                <a:solidFill>
                  <a:srgbClr val="0000FA"/>
                </a:solidFill>
                <a:sym typeface="Symbol" pitchFamily="18" charset="2"/>
              </a:rPr>
              <a:t>F</a:t>
            </a:r>
            <a:r>
              <a:rPr lang="en-US" sz="2400" u="sng" baseline="-25000" dirty="0">
                <a:solidFill>
                  <a:srgbClr val="0000FA"/>
                </a:solidFill>
                <a:sym typeface="Symbol" pitchFamily="18" charset="2"/>
              </a:rPr>
              <a:t>B</a:t>
            </a:r>
            <a:r>
              <a:rPr lang="en-US" sz="2400" u="sng" dirty="0">
                <a:solidFill>
                  <a:srgbClr val="0000FA"/>
                </a:solidFill>
                <a:sym typeface="Symbol" pitchFamily="18" charset="2"/>
              </a:rPr>
              <a:t> = 693 N</a:t>
            </a:r>
          </a:p>
        </p:txBody>
      </p:sp>
      <p:grpSp>
        <p:nvGrpSpPr>
          <p:cNvPr id="13318" name="Group 40"/>
          <p:cNvGrpSpPr>
            <a:grpSpLocks/>
          </p:cNvGrpSpPr>
          <p:nvPr/>
        </p:nvGrpSpPr>
        <p:grpSpPr bwMode="auto">
          <a:xfrm>
            <a:off x="457200" y="1157286"/>
            <a:ext cx="8305800" cy="2805114"/>
            <a:chOff x="457200" y="685801"/>
            <a:chExt cx="8305800" cy="2805114"/>
          </a:xfrm>
        </p:grpSpPr>
        <p:sp>
          <p:nvSpPr>
            <p:cNvPr id="13319" name="Text Box 22"/>
            <p:cNvSpPr txBox="1">
              <a:spLocks noChangeArrowheads="1"/>
            </p:cNvSpPr>
            <p:nvPr/>
          </p:nvSpPr>
          <p:spPr bwMode="auto">
            <a:xfrm>
              <a:off x="8229600" y="1905000"/>
              <a:ext cx="53340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800" i="1"/>
                <a:t>y</a:t>
              </a:r>
            </a:p>
          </p:txBody>
        </p:sp>
        <p:grpSp>
          <p:nvGrpSpPr>
            <p:cNvPr id="13320" name="Group 39"/>
            <p:cNvGrpSpPr>
              <a:grpSpLocks/>
            </p:cNvGrpSpPr>
            <p:nvPr/>
          </p:nvGrpSpPr>
          <p:grpSpPr bwMode="auto">
            <a:xfrm>
              <a:off x="457200" y="685801"/>
              <a:ext cx="8153400" cy="2805114"/>
              <a:chOff x="457200" y="685801"/>
              <a:chExt cx="8153400" cy="2805114"/>
            </a:xfrm>
          </p:grpSpPr>
          <p:sp>
            <p:nvSpPr>
              <p:cNvPr id="13321" name="Text Box 6"/>
              <p:cNvSpPr txBox="1">
                <a:spLocks noChangeArrowheads="1"/>
              </p:cNvSpPr>
              <p:nvPr/>
            </p:nvSpPr>
            <p:spPr bwMode="auto">
              <a:xfrm>
                <a:off x="457200" y="747715"/>
                <a:ext cx="5029200" cy="24923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2400" dirty="0"/>
                  <a:t>Now equate the respective </a:t>
                </a:r>
                <a:r>
                  <a:rPr lang="en-US" sz="2400" b="1" i="1" dirty="0" err="1" smtClean="0">
                    <a:solidFill>
                      <a:srgbClr val="FF0000"/>
                    </a:solidFill>
                  </a:rPr>
                  <a:t>i</a:t>
                </a:r>
                <a:r>
                  <a:rPr lang="en-US" sz="2400" dirty="0" smtClean="0"/>
                  <a:t>, </a:t>
                </a:r>
                <a:r>
                  <a:rPr lang="en-US" sz="2400" b="1" i="1" dirty="0" smtClean="0">
                    <a:solidFill>
                      <a:srgbClr val="FF0000"/>
                    </a:solidFill>
                  </a:rPr>
                  <a:t>j</a:t>
                </a:r>
                <a:r>
                  <a:rPr lang="en-US" sz="2400" dirty="0" smtClean="0"/>
                  <a:t>, and </a:t>
                </a:r>
                <a:r>
                  <a:rPr lang="en-US" sz="2400" b="1" i="1" dirty="0" smtClean="0">
                    <a:solidFill>
                      <a:srgbClr val="FF0000"/>
                    </a:solidFill>
                  </a:rPr>
                  <a:t>k</a:t>
                </a:r>
                <a:r>
                  <a:rPr lang="en-US" sz="2400" dirty="0" smtClean="0"/>
                  <a:t> </a:t>
                </a:r>
                <a:r>
                  <a:rPr lang="en-US" sz="2400" dirty="0"/>
                  <a:t>components to zero.</a:t>
                </a:r>
              </a:p>
              <a:p>
                <a:pPr eaLnBrk="1" hangingPunct="1">
                  <a:spcBef>
                    <a:spcPct val="50000"/>
                  </a:spcBef>
                  <a:buFont typeface="Symbol" pitchFamily="18" charset="2"/>
                  <a:buNone/>
                </a:pPr>
                <a:r>
                  <a:rPr lang="en-US" sz="2400" dirty="0">
                    <a:sym typeface="Symbol" pitchFamily="18" charset="2"/>
                  </a:rPr>
                  <a:t> </a:t>
                </a:r>
                <a:r>
                  <a:rPr lang="en-US" sz="2400" dirty="0" err="1">
                    <a:sym typeface="Symbol" pitchFamily="18" charset="2"/>
                  </a:rPr>
                  <a:t>F</a:t>
                </a:r>
                <a:r>
                  <a:rPr lang="en-US" sz="2400" baseline="-25000" dirty="0" err="1">
                    <a:sym typeface="Symbol" pitchFamily="18" charset="2"/>
                  </a:rPr>
                  <a:t>x</a:t>
                </a:r>
                <a:r>
                  <a:rPr lang="en-US" sz="2400" dirty="0">
                    <a:sym typeface="Symbol" pitchFamily="18" charset="2"/>
                  </a:rPr>
                  <a:t> = 0.5 F</a:t>
                </a:r>
                <a:r>
                  <a:rPr lang="en-US" sz="2400" baseline="-25000" dirty="0">
                    <a:sym typeface="Symbol" pitchFamily="18" charset="2"/>
                  </a:rPr>
                  <a:t>B</a:t>
                </a:r>
                <a:r>
                  <a:rPr lang="en-US" sz="2400" dirty="0">
                    <a:sym typeface="Symbol" pitchFamily="18" charset="2"/>
                  </a:rPr>
                  <a:t> </a:t>
                </a:r>
                <a:r>
                  <a:rPr lang="en-US" sz="2400" dirty="0">
                    <a:cs typeface="Times New Roman" pitchFamily="18" charset="0"/>
                    <a:sym typeface="Symbol" pitchFamily="18" charset="2"/>
                  </a:rPr>
                  <a:t>– </a:t>
                </a:r>
                <a:r>
                  <a:rPr lang="en-US" sz="2400" dirty="0">
                    <a:sym typeface="Symbol" pitchFamily="18" charset="2"/>
                  </a:rPr>
                  <a:t>F</a:t>
                </a:r>
                <a:r>
                  <a:rPr lang="en-US" sz="2400" baseline="-25000" dirty="0">
                    <a:sym typeface="Symbol" pitchFamily="18" charset="2"/>
                  </a:rPr>
                  <a:t>C</a:t>
                </a:r>
                <a:r>
                  <a:rPr lang="en-US" sz="2400" dirty="0">
                    <a:sym typeface="Symbol" pitchFamily="18" charset="2"/>
                  </a:rPr>
                  <a:t> </a:t>
                </a:r>
                <a:r>
                  <a:rPr lang="en-US" sz="2400" dirty="0">
                    <a:cs typeface="Times New Roman" pitchFamily="18" charset="0"/>
                    <a:sym typeface="Symbol" pitchFamily="18" charset="2"/>
                  </a:rPr>
                  <a:t>+ </a:t>
                </a:r>
                <a:r>
                  <a:rPr lang="en-US" sz="2400" dirty="0">
                    <a:sym typeface="Symbol" pitchFamily="18" charset="2"/>
                  </a:rPr>
                  <a:t>0</a:t>
                </a:r>
                <a:r>
                  <a:rPr lang="en-US" sz="2400" b="1" dirty="0">
                    <a:sym typeface="Symbol" pitchFamily="18" charset="2"/>
                  </a:rPr>
                  <a:t>.</a:t>
                </a:r>
                <a:r>
                  <a:rPr lang="en-US" sz="2400" dirty="0">
                    <a:sym typeface="Symbol" pitchFamily="18" charset="2"/>
                  </a:rPr>
                  <a:t>333 F</a:t>
                </a:r>
                <a:r>
                  <a:rPr lang="en-US" sz="2400" baseline="-25000" dirty="0">
                    <a:sym typeface="Symbol" pitchFamily="18" charset="2"/>
                  </a:rPr>
                  <a:t>D </a:t>
                </a:r>
                <a:r>
                  <a:rPr lang="en-US" sz="2400" dirty="0">
                    <a:sym typeface="Symbol" pitchFamily="18" charset="2"/>
                  </a:rPr>
                  <a:t>=  0</a:t>
                </a:r>
              </a:p>
              <a:p>
                <a:pPr eaLnBrk="1" hangingPunct="1">
                  <a:spcBef>
                    <a:spcPct val="50000"/>
                  </a:spcBef>
                  <a:buFont typeface="Symbol" pitchFamily="18" charset="2"/>
                  <a:buNone/>
                </a:pPr>
                <a:r>
                  <a:rPr lang="en-US" sz="2400" dirty="0">
                    <a:sym typeface="Symbol" pitchFamily="18" charset="2"/>
                  </a:rPr>
                  <a:t> </a:t>
                </a:r>
                <a:r>
                  <a:rPr lang="en-US" sz="2400" dirty="0" err="1">
                    <a:sym typeface="Symbol" pitchFamily="18" charset="2"/>
                  </a:rPr>
                  <a:t>F</a:t>
                </a:r>
                <a:r>
                  <a:rPr lang="en-US" sz="2400" baseline="-25000" dirty="0" err="1">
                    <a:sym typeface="Symbol" pitchFamily="18" charset="2"/>
                  </a:rPr>
                  <a:t>y</a:t>
                </a:r>
                <a:r>
                  <a:rPr lang="en-US" sz="2400" dirty="0">
                    <a:sym typeface="Symbol" pitchFamily="18" charset="2"/>
                  </a:rPr>
                  <a:t> = 0.866 F</a:t>
                </a:r>
                <a:r>
                  <a:rPr lang="en-US" sz="2400" baseline="-25000" dirty="0">
                    <a:sym typeface="Symbol" pitchFamily="18" charset="2"/>
                  </a:rPr>
                  <a:t>B</a:t>
                </a:r>
                <a:r>
                  <a:rPr lang="en-US" sz="2400" dirty="0">
                    <a:sym typeface="Symbol" pitchFamily="18" charset="2"/>
                  </a:rPr>
                  <a:t> – 0</a:t>
                </a:r>
                <a:r>
                  <a:rPr lang="en-US" sz="2400" b="1" dirty="0">
                    <a:sym typeface="Symbol" pitchFamily="18" charset="2"/>
                  </a:rPr>
                  <a:t>.</a:t>
                </a:r>
                <a:r>
                  <a:rPr lang="en-US" sz="2400" dirty="0">
                    <a:sym typeface="Symbol" pitchFamily="18" charset="2"/>
                  </a:rPr>
                  <a:t>667 F</a:t>
                </a:r>
                <a:r>
                  <a:rPr lang="en-US" sz="2400" baseline="-25000" dirty="0">
                    <a:sym typeface="Symbol" pitchFamily="18" charset="2"/>
                  </a:rPr>
                  <a:t>D</a:t>
                </a:r>
                <a:r>
                  <a:rPr lang="en-US" sz="2400" dirty="0">
                    <a:sym typeface="Symbol" pitchFamily="18" charset="2"/>
                  </a:rPr>
                  <a:t> = 0</a:t>
                </a:r>
              </a:p>
              <a:p>
                <a:pPr eaLnBrk="1" hangingPunct="1">
                  <a:spcBef>
                    <a:spcPct val="50000"/>
                  </a:spcBef>
                  <a:buFont typeface="Symbol" pitchFamily="18" charset="2"/>
                  <a:buNone/>
                </a:pPr>
                <a:r>
                  <a:rPr lang="en-US" sz="2400" dirty="0">
                    <a:sym typeface="Symbol" pitchFamily="18" charset="2"/>
                  </a:rPr>
                  <a:t> </a:t>
                </a:r>
                <a:r>
                  <a:rPr lang="en-US" sz="2400" dirty="0" err="1">
                    <a:sym typeface="Symbol" pitchFamily="18" charset="2"/>
                  </a:rPr>
                  <a:t>F</a:t>
                </a:r>
                <a:r>
                  <a:rPr lang="en-US" sz="2400" baseline="-25000" dirty="0" err="1">
                    <a:sym typeface="Symbol" pitchFamily="18" charset="2"/>
                  </a:rPr>
                  <a:t>z</a:t>
                </a:r>
                <a:r>
                  <a:rPr lang="en-US" sz="2400" dirty="0">
                    <a:sym typeface="Symbol" pitchFamily="18" charset="2"/>
                  </a:rPr>
                  <a:t> = 0.667 F</a:t>
                </a:r>
                <a:r>
                  <a:rPr lang="en-US" sz="2400" baseline="-25000" dirty="0">
                    <a:sym typeface="Symbol" pitchFamily="18" charset="2"/>
                  </a:rPr>
                  <a:t>D</a:t>
                </a:r>
                <a:r>
                  <a:rPr lang="en-US" sz="2400" dirty="0">
                    <a:sym typeface="Symbol" pitchFamily="18" charset="2"/>
                  </a:rPr>
                  <a:t> </a:t>
                </a:r>
                <a:r>
                  <a:rPr lang="en-US" sz="2400" dirty="0">
                    <a:cs typeface="Times New Roman" pitchFamily="18" charset="0"/>
                    <a:sym typeface="Symbol" pitchFamily="18" charset="2"/>
                  </a:rPr>
                  <a:t>– </a:t>
                </a:r>
                <a:r>
                  <a:rPr lang="en-US" sz="2400" dirty="0">
                    <a:sym typeface="Symbol" pitchFamily="18" charset="2"/>
                  </a:rPr>
                  <a:t>600  = 0</a:t>
                </a:r>
              </a:p>
            </p:txBody>
          </p:sp>
          <p:grpSp>
            <p:nvGrpSpPr>
              <p:cNvPr id="13322" name="Group 41"/>
              <p:cNvGrpSpPr>
                <a:grpSpLocks/>
              </p:cNvGrpSpPr>
              <p:nvPr/>
            </p:nvGrpSpPr>
            <p:grpSpPr bwMode="auto">
              <a:xfrm>
                <a:off x="5562600" y="685801"/>
                <a:ext cx="3048000" cy="2805114"/>
                <a:chOff x="3408" y="288"/>
                <a:chExt cx="1920" cy="1767"/>
              </a:xfrm>
            </p:grpSpPr>
            <p:sp>
              <p:nvSpPr>
                <p:cNvPr id="13323" name="Arc 9"/>
                <p:cNvSpPr>
                  <a:spLocks/>
                </p:cNvSpPr>
                <p:nvPr/>
              </p:nvSpPr>
              <p:spPr bwMode="auto">
                <a:xfrm flipV="1">
                  <a:off x="4560" y="1296"/>
                  <a:ext cx="48" cy="96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324" name="Text Box 10"/>
                <p:cNvSpPr txBox="1">
                  <a:spLocks noChangeArrowheads="1"/>
                </p:cNvSpPr>
                <p:nvPr/>
              </p:nvSpPr>
              <p:spPr bwMode="auto">
                <a:xfrm>
                  <a:off x="3973" y="288"/>
                  <a:ext cx="768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US" sz="1800" dirty="0">
                      <a:solidFill>
                        <a:srgbClr val="0000FA"/>
                      </a:solidFill>
                    </a:rPr>
                    <a:t>FBD at  A</a:t>
                  </a:r>
                </a:p>
              </p:txBody>
            </p:sp>
            <p:sp>
              <p:nvSpPr>
                <p:cNvPr id="13325" name="Line 57"/>
                <p:cNvSpPr>
                  <a:spLocks noChangeShapeType="1"/>
                </p:cNvSpPr>
                <p:nvPr/>
              </p:nvSpPr>
              <p:spPr bwMode="auto">
                <a:xfrm flipV="1">
                  <a:off x="4320" y="864"/>
                  <a:ext cx="576" cy="432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13326" name="Text Box 58"/>
                <p:cNvSpPr txBox="1">
                  <a:spLocks noChangeArrowheads="1"/>
                </p:cNvSpPr>
                <p:nvPr/>
              </p:nvSpPr>
              <p:spPr bwMode="auto">
                <a:xfrm>
                  <a:off x="4656" y="624"/>
                  <a:ext cx="336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US" sz="1800" b="1"/>
                    <a:t>F</a:t>
                  </a:r>
                  <a:r>
                    <a:rPr lang="en-US" sz="1800" b="1" baseline="-25000"/>
                    <a:t>C</a:t>
                  </a:r>
                </a:p>
              </p:txBody>
            </p:sp>
            <p:sp>
              <p:nvSpPr>
                <p:cNvPr id="13327" name="Line 57"/>
                <p:cNvSpPr>
                  <a:spLocks noChangeShapeType="1"/>
                </p:cNvSpPr>
                <p:nvPr/>
              </p:nvSpPr>
              <p:spPr bwMode="auto">
                <a:xfrm flipH="1" flipV="1">
                  <a:off x="3696" y="912"/>
                  <a:ext cx="576" cy="336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13328" name="Text Box 58"/>
                <p:cNvSpPr txBox="1">
                  <a:spLocks noChangeArrowheads="1"/>
                </p:cNvSpPr>
                <p:nvPr/>
              </p:nvSpPr>
              <p:spPr bwMode="auto">
                <a:xfrm>
                  <a:off x="3648" y="672"/>
                  <a:ext cx="336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US" sz="1800" b="1"/>
                    <a:t>F</a:t>
                  </a:r>
                  <a:r>
                    <a:rPr lang="en-US" sz="1800" b="1" baseline="-25000"/>
                    <a:t>D</a:t>
                  </a:r>
                </a:p>
              </p:txBody>
            </p:sp>
            <p:sp>
              <p:nvSpPr>
                <p:cNvPr id="13329" name="Line 105"/>
                <p:cNvSpPr>
                  <a:spLocks noChangeShapeType="1"/>
                </p:cNvSpPr>
                <p:nvPr/>
              </p:nvSpPr>
              <p:spPr bwMode="auto">
                <a:xfrm>
                  <a:off x="4320" y="1344"/>
                  <a:ext cx="0" cy="432"/>
                </a:xfrm>
                <a:prstGeom prst="line">
                  <a:avLst/>
                </a:prstGeom>
                <a:noFill/>
                <a:ln w="38100">
                  <a:solidFill>
                    <a:srgbClr val="0000FF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13330" name="Text Box 58"/>
                <p:cNvSpPr txBox="1">
                  <a:spLocks noChangeArrowheads="1"/>
                </p:cNvSpPr>
                <p:nvPr/>
              </p:nvSpPr>
              <p:spPr bwMode="auto">
                <a:xfrm>
                  <a:off x="4128" y="1296"/>
                  <a:ext cx="240" cy="21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US" sz="1600" b="1"/>
                    <a:t>A</a:t>
                  </a:r>
                  <a:endParaRPr lang="en-US" sz="1600" b="1" baseline="-25000"/>
                </a:p>
              </p:txBody>
            </p:sp>
            <p:sp>
              <p:nvSpPr>
                <p:cNvPr id="13331" name="Text Box 58"/>
                <p:cNvSpPr txBox="1">
                  <a:spLocks noChangeArrowheads="1"/>
                </p:cNvSpPr>
                <p:nvPr/>
              </p:nvSpPr>
              <p:spPr bwMode="auto">
                <a:xfrm>
                  <a:off x="4128" y="1824"/>
                  <a:ext cx="1104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US" sz="1800" b="1"/>
                    <a:t>600 N</a:t>
                  </a:r>
                </a:p>
              </p:txBody>
            </p:sp>
            <p:sp>
              <p:nvSpPr>
                <p:cNvPr id="13332" name="Line 19"/>
                <p:cNvSpPr>
                  <a:spLocks noChangeShapeType="1"/>
                </p:cNvSpPr>
                <p:nvPr/>
              </p:nvSpPr>
              <p:spPr bwMode="auto">
                <a:xfrm>
                  <a:off x="4320" y="624"/>
                  <a:ext cx="0" cy="624"/>
                </a:xfrm>
                <a:prstGeom prst="line">
                  <a:avLst/>
                </a:prstGeom>
                <a:noFill/>
                <a:ln w="222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13333" name="Line 20"/>
                <p:cNvSpPr>
                  <a:spLocks noChangeShapeType="1"/>
                </p:cNvSpPr>
                <p:nvPr/>
              </p:nvSpPr>
              <p:spPr bwMode="auto">
                <a:xfrm flipH="1">
                  <a:off x="4368" y="1296"/>
                  <a:ext cx="960" cy="0"/>
                </a:xfrm>
                <a:prstGeom prst="line">
                  <a:avLst/>
                </a:prstGeom>
                <a:noFill/>
                <a:ln w="222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13334" name="Text Box 21"/>
                <p:cNvSpPr txBox="1">
                  <a:spLocks noChangeArrowheads="1"/>
                </p:cNvSpPr>
                <p:nvPr/>
              </p:nvSpPr>
              <p:spPr bwMode="auto">
                <a:xfrm>
                  <a:off x="4320" y="480"/>
                  <a:ext cx="336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US" sz="1800" i="1"/>
                    <a:t>z</a:t>
                  </a:r>
                </a:p>
              </p:txBody>
            </p:sp>
            <p:sp>
              <p:nvSpPr>
                <p:cNvPr id="13335" name="Line 23"/>
                <p:cNvSpPr>
                  <a:spLocks noChangeShapeType="1"/>
                </p:cNvSpPr>
                <p:nvPr/>
              </p:nvSpPr>
              <p:spPr bwMode="auto">
                <a:xfrm flipH="1">
                  <a:off x="3504" y="1296"/>
                  <a:ext cx="768" cy="0"/>
                </a:xfrm>
                <a:prstGeom prst="line">
                  <a:avLst/>
                </a:prstGeom>
                <a:noFill/>
                <a:ln w="222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13336" name="Text Box 24"/>
                <p:cNvSpPr txBox="1">
                  <a:spLocks noChangeArrowheads="1"/>
                </p:cNvSpPr>
                <p:nvPr/>
              </p:nvSpPr>
              <p:spPr bwMode="auto">
                <a:xfrm>
                  <a:off x="4608" y="1248"/>
                  <a:ext cx="288" cy="21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US" sz="1600"/>
                    <a:t>30</a:t>
                  </a:r>
                  <a:r>
                    <a:rPr lang="en-US" sz="1600">
                      <a:cs typeface="Times New Roman" pitchFamily="18" charset="0"/>
                    </a:rPr>
                    <a:t>˚</a:t>
                  </a:r>
                </a:p>
              </p:txBody>
            </p:sp>
            <p:sp>
              <p:nvSpPr>
                <p:cNvPr id="13337" name="Line 25"/>
                <p:cNvSpPr>
                  <a:spLocks noChangeShapeType="1"/>
                </p:cNvSpPr>
                <p:nvPr/>
              </p:nvSpPr>
              <p:spPr bwMode="auto">
                <a:xfrm flipH="1">
                  <a:off x="3792" y="1296"/>
                  <a:ext cx="528" cy="384"/>
                </a:xfrm>
                <a:prstGeom prst="line">
                  <a:avLst/>
                </a:prstGeom>
                <a:noFill/>
                <a:ln w="222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13338" name="Line 26"/>
                <p:cNvSpPr>
                  <a:spLocks noChangeShapeType="1"/>
                </p:cNvSpPr>
                <p:nvPr/>
              </p:nvSpPr>
              <p:spPr bwMode="auto">
                <a:xfrm flipH="1">
                  <a:off x="3504" y="912"/>
                  <a:ext cx="192" cy="0"/>
                </a:xfrm>
                <a:prstGeom prst="line">
                  <a:avLst/>
                </a:prstGeom>
                <a:noFill/>
                <a:ln w="63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13339" name="Line 27"/>
                <p:cNvSpPr>
                  <a:spLocks noChangeShapeType="1"/>
                </p:cNvSpPr>
                <p:nvPr/>
              </p:nvSpPr>
              <p:spPr bwMode="auto">
                <a:xfrm flipH="1">
                  <a:off x="3408" y="1392"/>
                  <a:ext cx="33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13340" name="Line 28"/>
                <p:cNvSpPr>
                  <a:spLocks noChangeShapeType="1"/>
                </p:cNvSpPr>
                <p:nvPr/>
              </p:nvSpPr>
              <p:spPr bwMode="auto">
                <a:xfrm flipH="1">
                  <a:off x="3600" y="1296"/>
                  <a:ext cx="288" cy="192"/>
                </a:xfrm>
                <a:prstGeom prst="line">
                  <a:avLst/>
                </a:prstGeom>
                <a:noFill/>
                <a:ln w="63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13341" name="Line 29"/>
                <p:cNvSpPr>
                  <a:spLocks noChangeShapeType="1"/>
                </p:cNvSpPr>
                <p:nvPr/>
              </p:nvSpPr>
              <p:spPr bwMode="auto">
                <a:xfrm flipH="1">
                  <a:off x="3408" y="1392"/>
                  <a:ext cx="720" cy="0"/>
                </a:xfrm>
                <a:prstGeom prst="line">
                  <a:avLst/>
                </a:prstGeom>
                <a:noFill/>
                <a:ln w="63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13342" name="Line 30"/>
                <p:cNvSpPr>
                  <a:spLocks noChangeShapeType="1"/>
                </p:cNvSpPr>
                <p:nvPr/>
              </p:nvSpPr>
              <p:spPr bwMode="auto">
                <a:xfrm>
                  <a:off x="4080" y="1488"/>
                  <a:ext cx="72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13343" name="Line 31"/>
                <p:cNvSpPr>
                  <a:spLocks noChangeShapeType="1"/>
                </p:cNvSpPr>
                <p:nvPr/>
              </p:nvSpPr>
              <p:spPr bwMode="auto">
                <a:xfrm flipV="1">
                  <a:off x="4800" y="1296"/>
                  <a:ext cx="240" cy="19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13344" name="Line 57"/>
                <p:cNvSpPr>
                  <a:spLocks noChangeShapeType="1"/>
                </p:cNvSpPr>
                <p:nvPr/>
              </p:nvSpPr>
              <p:spPr bwMode="auto">
                <a:xfrm>
                  <a:off x="4368" y="1296"/>
                  <a:ext cx="528" cy="240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13345" name="Oval 33"/>
                <p:cNvSpPr>
                  <a:spLocks noChangeArrowheads="1"/>
                </p:cNvSpPr>
                <p:nvPr/>
              </p:nvSpPr>
              <p:spPr bwMode="auto">
                <a:xfrm>
                  <a:off x="4272" y="1248"/>
                  <a:ext cx="96" cy="96"/>
                </a:xfrm>
                <a:prstGeom prst="ellipse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346" name="Text Box 58"/>
                <p:cNvSpPr txBox="1">
                  <a:spLocks noChangeArrowheads="1"/>
                </p:cNvSpPr>
                <p:nvPr/>
              </p:nvSpPr>
              <p:spPr bwMode="auto">
                <a:xfrm>
                  <a:off x="4800" y="1488"/>
                  <a:ext cx="336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US" sz="1800" b="1"/>
                    <a:t>F</a:t>
                  </a:r>
                  <a:r>
                    <a:rPr lang="en-US" sz="1800" b="1" baseline="-25000"/>
                    <a:t>B</a:t>
                  </a:r>
                </a:p>
              </p:txBody>
            </p:sp>
            <p:sp>
              <p:nvSpPr>
                <p:cNvPr id="13347" name="Text Box 35"/>
                <p:cNvSpPr txBox="1">
                  <a:spLocks noChangeArrowheads="1"/>
                </p:cNvSpPr>
                <p:nvPr/>
              </p:nvSpPr>
              <p:spPr bwMode="auto">
                <a:xfrm>
                  <a:off x="3696" y="1632"/>
                  <a:ext cx="336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US" sz="1800" i="1"/>
                    <a:t>x</a:t>
                  </a:r>
                </a:p>
              </p:txBody>
            </p:sp>
            <p:sp>
              <p:nvSpPr>
                <p:cNvPr id="13348" name="Rectangle 36"/>
                <p:cNvSpPr>
                  <a:spLocks noChangeArrowheads="1"/>
                </p:cNvSpPr>
                <p:nvPr/>
              </p:nvSpPr>
              <p:spPr bwMode="auto">
                <a:xfrm>
                  <a:off x="3408" y="1248"/>
                  <a:ext cx="288" cy="19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/>
                <a:p>
                  <a:r>
                    <a:rPr lang="en-US" sz="1400"/>
                    <a:t>1 m</a:t>
                  </a:r>
                </a:p>
              </p:txBody>
            </p:sp>
            <p:sp>
              <p:nvSpPr>
                <p:cNvPr id="13349" name="Rectangle 37"/>
                <p:cNvSpPr>
                  <a:spLocks noChangeArrowheads="1"/>
                </p:cNvSpPr>
                <p:nvPr/>
              </p:nvSpPr>
              <p:spPr bwMode="auto">
                <a:xfrm>
                  <a:off x="3744" y="1344"/>
                  <a:ext cx="288" cy="19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/>
                <a:p>
                  <a:r>
                    <a:rPr lang="en-US" sz="1400"/>
                    <a:t>2 m</a:t>
                  </a:r>
                </a:p>
              </p:txBody>
            </p:sp>
            <p:sp>
              <p:nvSpPr>
                <p:cNvPr id="13350" name="Rectangle 38"/>
                <p:cNvSpPr>
                  <a:spLocks noChangeArrowheads="1"/>
                </p:cNvSpPr>
                <p:nvPr/>
              </p:nvSpPr>
              <p:spPr bwMode="auto">
                <a:xfrm>
                  <a:off x="3456" y="960"/>
                  <a:ext cx="288" cy="19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/>
                <a:p>
                  <a:r>
                    <a:rPr lang="en-US" sz="1400"/>
                    <a:t>2 m</a:t>
                  </a:r>
                </a:p>
              </p:txBody>
            </p:sp>
            <p:sp>
              <p:nvSpPr>
                <p:cNvPr id="13351" name="Line 39"/>
                <p:cNvSpPr>
                  <a:spLocks noChangeShapeType="1"/>
                </p:cNvSpPr>
                <p:nvPr/>
              </p:nvSpPr>
              <p:spPr bwMode="auto">
                <a:xfrm flipV="1">
                  <a:off x="4896" y="720"/>
                  <a:ext cx="192" cy="144"/>
                </a:xfrm>
                <a:prstGeom prst="line">
                  <a:avLst/>
                </a:prstGeom>
                <a:noFill/>
                <a:ln w="222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 eaLnBrk="1" fontAlgn="base" hangingPunct="1"/>
            <a:r>
              <a:rPr lang="en-US" sz="2400" b="1" kern="1200" dirty="0" smtClean="0">
                <a:effectLst/>
                <a:latin typeface="Times New Roman" panose="02020603050405020304" pitchFamily="18" charset="0"/>
                <a:ea typeface="+mn-ea"/>
                <a:cs typeface="+mn-cs"/>
              </a:rPr>
              <a:t>EXAMPLE  II</a:t>
            </a:r>
            <a:r>
              <a:rPr lang="en-US" sz="2400" kern="1200" dirty="0" smtClean="0">
                <a:effectLst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lang="en-US" sz="2400" kern="1200" dirty="0" smtClean="0">
                <a:effectLst/>
                <a:ea typeface="+mn-ea"/>
                <a:cs typeface="+mn-cs"/>
              </a:rPr>
              <a:t>(continued)</a:t>
            </a:r>
            <a:endParaRPr lang="en-US" dirty="0" smtClean="0">
              <a:effectLst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45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45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9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381000" y="1143000"/>
            <a:ext cx="8305800" cy="173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/>
              <a:t>1. In 3-D, when you know the direction of a force but not its magnitude, how many unknowns corresponding to that force remain?</a:t>
            </a:r>
          </a:p>
          <a:p>
            <a:pPr eaLnBrk="1" hangingPunct="1">
              <a:spcBef>
                <a:spcPct val="50000"/>
              </a:spcBef>
            </a:pPr>
            <a:r>
              <a:rPr lang="en-US" sz="2400"/>
              <a:t>	A) One        B) Two         C) Three	        D) Four</a:t>
            </a:r>
          </a:p>
        </p:txBody>
      </p:sp>
      <p:sp>
        <p:nvSpPr>
          <p:cNvPr id="10251" name="Text Box 11"/>
          <p:cNvSpPr txBox="1">
            <a:spLocks noChangeArrowheads="1"/>
          </p:cNvSpPr>
          <p:nvPr/>
        </p:nvSpPr>
        <p:spPr bwMode="auto">
          <a:xfrm>
            <a:off x="381000" y="3124200"/>
            <a:ext cx="8305800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857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ts val="0"/>
              </a:spcBef>
            </a:pPr>
            <a:r>
              <a:rPr lang="en-US" sz="2400" dirty="0"/>
              <a:t>2. If a particle has 3-D forces acting on it and </a:t>
            </a:r>
            <a:r>
              <a:rPr lang="en-US" sz="2400" dirty="0">
                <a:solidFill>
                  <a:srgbClr val="0000FA"/>
                </a:solidFill>
              </a:rPr>
              <a:t>is in static equilibrium</a:t>
            </a:r>
            <a:r>
              <a:rPr lang="en-US" sz="2400" dirty="0"/>
              <a:t>, the components of the resultant force (</a:t>
            </a:r>
            <a:r>
              <a:rPr lang="en-US" sz="2400" dirty="0">
                <a:sym typeface="Symbol" pitchFamily="18" charset="2"/>
              </a:rPr>
              <a:t> </a:t>
            </a:r>
            <a:r>
              <a:rPr lang="en-US" sz="2400" dirty="0" err="1">
                <a:sym typeface="Symbol" pitchFamily="18" charset="2"/>
              </a:rPr>
              <a:t>F</a:t>
            </a:r>
            <a:r>
              <a:rPr lang="en-US" sz="2400" baseline="-25000" dirty="0" err="1">
                <a:sym typeface="Symbol" pitchFamily="18" charset="2"/>
              </a:rPr>
              <a:t>x</a:t>
            </a:r>
            <a:r>
              <a:rPr lang="en-US" sz="2400" dirty="0">
                <a:sym typeface="Symbol" pitchFamily="18" charset="2"/>
              </a:rPr>
              <a:t>,  </a:t>
            </a:r>
            <a:r>
              <a:rPr lang="en-US" sz="2400" dirty="0" err="1">
                <a:sym typeface="Symbol" pitchFamily="18" charset="2"/>
              </a:rPr>
              <a:t>F</a:t>
            </a:r>
            <a:r>
              <a:rPr lang="en-US" sz="2400" baseline="-25000" dirty="0" err="1">
                <a:sym typeface="Symbol" pitchFamily="18" charset="2"/>
              </a:rPr>
              <a:t>y</a:t>
            </a:r>
            <a:r>
              <a:rPr lang="en-US" sz="2400" dirty="0">
                <a:sym typeface="Symbol" pitchFamily="18" charset="2"/>
              </a:rPr>
              <a:t>, and  </a:t>
            </a:r>
            <a:r>
              <a:rPr lang="en-US" sz="2400" dirty="0" err="1">
                <a:sym typeface="Symbol" pitchFamily="18" charset="2"/>
              </a:rPr>
              <a:t>F</a:t>
            </a:r>
            <a:r>
              <a:rPr lang="en-US" sz="2400" baseline="-25000" dirty="0" err="1">
                <a:sym typeface="Symbol" pitchFamily="18" charset="2"/>
              </a:rPr>
              <a:t>z</a:t>
            </a:r>
            <a:r>
              <a:rPr lang="en-US" sz="2400" baseline="-25000" dirty="0">
                <a:sym typeface="Symbol" pitchFamily="18" charset="2"/>
              </a:rPr>
              <a:t> </a:t>
            </a:r>
            <a:r>
              <a:rPr lang="en-US" sz="2400" dirty="0"/>
              <a:t>) ___ . </a:t>
            </a:r>
          </a:p>
          <a:p>
            <a:pPr eaLnBrk="1" hangingPunct="1">
              <a:spcBef>
                <a:spcPts val="0"/>
              </a:spcBef>
            </a:pPr>
            <a:r>
              <a:rPr lang="en-US" sz="2400" dirty="0"/>
              <a:t>   A) have to sum to zero, e.g., -5</a:t>
            </a:r>
            <a:r>
              <a:rPr lang="en-US" sz="2400" dirty="0">
                <a:sym typeface="Symbol" pitchFamily="18" charset="2"/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  <a:sym typeface="Symbol" pitchFamily="18" charset="2"/>
              </a:rPr>
              <a:t>i</a:t>
            </a:r>
            <a:r>
              <a:rPr lang="en-US" sz="2400" dirty="0">
                <a:solidFill>
                  <a:srgbClr val="FF0000"/>
                </a:solidFill>
                <a:sym typeface="Symbol" pitchFamily="18" charset="2"/>
              </a:rPr>
              <a:t> </a:t>
            </a:r>
            <a:r>
              <a:rPr lang="en-US" sz="2400" dirty="0">
                <a:sym typeface="Symbol" pitchFamily="18" charset="2"/>
              </a:rPr>
              <a:t>+  3</a:t>
            </a:r>
            <a:r>
              <a:rPr lang="en-US" sz="2400" b="1" dirty="0">
                <a:solidFill>
                  <a:srgbClr val="FFFF00"/>
                </a:solidFill>
                <a:sym typeface="Symbol" pitchFamily="18" charset="2"/>
              </a:rPr>
              <a:t> </a:t>
            </a:r>
            <a:r>
              <a:rPr lang="en-US" sz="2400" b="1" i="1" dirty="0">
                <a:solidFill>
                  <a:srgbClr val="FF0000"/>
                </a:solidFill>
                <a:sym typeface="Symbol" pitchFamily="18" charset="2"/>
              </a:rPr>
              <a:t>j</a:t>
            </a:r>
            <a:r>
              <a:rPr lang="en-US" sz="2400" dirty="0">
                <a:sym typeface="Symbol" pitchFamily="18" charset="2"/>
              </a:rPr>
              <a:t>  +  2  </a:t>
            </a:r>
            <a:r>
              <a:rPr lang="en-US" sz="2400" b="1" i="1" dirty="0">
                <a:solidFill>
                  <a:srgbClr val="FF0000"/>
                </a:solidFill>
                <a:sym typeface="Symbol" pitchFamily="18" charset="2"/>
              </a:rPr>
              <a:t>k</a:t>
            </a:r>
            <a:endParaRPr lang="en-US" sz="2400" dirty="0">
              <a:solidFill>
                <a:srgbClr val="FF0000"/>
              </a:solidFill>
            </a:endParaRPr>
          </a:p>
          <a:p>
            <a:pPr eaLnBrk="1" hangingPunct="1">
              <a:spcBef>
                <a:spcPts val="0"/>
              </a:spcBef>
            </a:pPr>
            <a:r>
              <a:rPr lang="en-US" sz="2400" dirty="0"/>
              <a:t>   </a:t>
            </a:r>
            <a:r>
              <a:rPr lang="en-US" sz="2400" dirty="0">
                <a:sym typeface="Symbol" pitchFamily="18" charset="2"/>
              </a:rPr>
              <a:t>B) </a:t>
            </a:r>
            <a:r>
              <a:rPr lang="en-US" sz="2400" dirty="0"/>
              <a:t>have to equal zero, e.g., 0</a:t>
            </a:r>
            <a:r>
              <a:rPr lang="en-US" sz="2400" dirty="0">
                <a:sym typeface="Symbol" pitchFamily="18" charset="2"/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  <a:sym typeface="Symbol" pitchFamily="18" charset="2"/>
              </a:rPr>
              <a:t>i</a:t>
            </a:r>
            <a:r>
              <a:rPr lang="en-US" sz="2400" dirty="0">
                <a:sym typeface="Symbol" pitchFamily="18" charset="2"/>
              </a:rPr>
              <a:t> +  0</a:t>
            </a:r>
            <a:r>
              <a:rPr lang="en-US" sz="2400" b="1" dirty="0">
                <a:solidFill>
                  <a:srgbClr val="FFFF00"/>
                </a:solidFill>
                <a:sym typeface="Symbol" pitchFamily="18" charset="2"/>
              </a:rPr>
              <a:t> </a:t>
            </a:r>
            <a:r>
              <a:rPr lang="en-US" sz="2400" b="1" i="1" dirty="0">
                <a:solidFill>
                  <a:srgbClr val="FF0000"/>
                </a:solidFill>
                <a:sym typeface="Symbol" pitchFamily="18" charset="2"/>
              </a:rPr>
              <a:t>j</a:t>
            </a:r>
            <a:r>
              <a:rPr lang="en-US" sz="2400" dirty="0">
                <a:sym typeface="Symbol" pitchFamily="18" charset="2"/>
              </a:rPr>
              <a:t>  +  0  </a:t>
            </a:r>
            <a:r>
              <a:rPr lang="en-US" sz="2400" b="1" i="1" dirty="0">
                <a:solidFill>
                  <a:srgbClr val="FF0000"/>
                </a:solidFill>
                <a:sym typeface="Symbol" pitchFamily="18" charset="2"/>
              </a:rPr>
              <a:t>k</a:t>
            </a:r>
            <a:endParaRPr lang="en-US" sz="2400" dirty="0">
              <a:solidFill>
                <a:srgbClr val="FF0000"/>
              </a:solidFill>
              <a:sym typeface="Symbol" pitchFamily="18" charset="2"/>
            </a:endParaRPr>
          </a:p>
          <a:p>
            <a:pPr eaLnBrk="1" hangingPunct="1">
              <a:spcBef>
                <a:spcPts val="0"/>
              </a:spcBef>
            </a:pPr>
            <a:r>
              <a:rPr lang="en-US" sz="2400" dirty="0">
                <a:sym typeface="Symbol" pitchFamily="18" charset="2"/>
              </a:rPr>
              <a:t>   C) </a:t>
            </a:r>
            <a:r>
              <a:rPr lang="en-US" sz="2400" dirty="0"/>
              <a:t>have to be positive, e.g., 5</a:t>
            </a:r>
            <a:r>
              <a:rPr lang="en-US" sz="2400" dirty="0">
                <a:sym typeface="Symbol" pitchFamily="18" charset="2"/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  <a:sym typeface="Symbol" pitchFamily="18" charset="2"/>
              </a:rPr>
              <a:t>i</a:t>
            </a:r>
            <a:r>
              <a:rPr lang="en-US" sz="2400" dirty="0">
                <a:sym typeface="Symbol" pitchFamily="18" charset="2"/>
              </a:rPr>
              <a:t> +  5</a:t>
            </a:r>
            <a:r>
              <a:rPr lang="en-US" sz="2400" b="1" dirty="0">
                <a:solidFill>
                  <a:srgbClr val="FFFF00"/>
                </a:solidFill>
                <a:sym typeface="Symbol" pitchFamily="18" charset="2"/>
              </a:rPr>
              <a:t> </a:t>
            </a:r>
            <a:r>
              <a:rPr lang="en-US" sz="2400" b="1" i="1" dirty="0">
                <a:solidFill>
                  <a:srgbClr val="FF0000"/>
                </a:solidFill>
                <a:sym typeface="Symbol" pitchFamily="18" charset="2"/>
              </a:rPr>
              <a:t>j</a:t>
            </a:r>
            <a:r>
              <a:rPr lang="en-US" sz="2400" dirty="0">
                <a:sym typeface="Symbol" pitchFamily="18" charset="2"/>
              </a:rPr>
              <a:t>  +  5  </a:t>
            </a:r>
            <a:r>
              <a:rPr lang="en-US" sz="2400" b="1" i="1" dirty="0">
                <a:solidFill>
                  <a:srgbClr val="FF0000"/>
                </a:solidFill>
                <a:sym typeface="Symbol" pitchFamily="18" charset="2"/>
              </a:rPr>
              <a:t>k</a:t>
            </a:r>
            <a:r>
              <a:rPr lang="en-US" sz="2400" dirty="0">
                <a:sym typeface="Symbol" pitchFamily="18" charset="2"/>
              </a:rPr>
              <a:t> </a:t>
            </a:r>
            <a:endParaRPr lang="en-US" sz="2400" dirty="0"/>
          </a:p>
          <a:p>
            <a:pPr eaLnBrk="1" hangingPunct="1">
              <a:spcBef>
                <a:spcPts val="0"/>
              </a:spcBef>
            </a:pPr>
            <a:r>
              <a:rPr lang="en-US" sz="2400" dirty="0"/>
              <a:t>   D) have to be negative, e.g., -5</a:t>
            </a:r>
            <a:r>
              <a:rPr lang="en-US" sz="2400" dirty="0">
                <a:sym typeface="Symbol" pitchFamily="18" charset="2"/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  <a:sym typeface="Symbol" pitchFamily="18" charset="2"/>
              </a:rPr>
              <a:t>i</a:t>
            </a:r>
            <a:r>
              <a:rPr lang="en-US" sz="2400" dirty="0">
                <a:sym typeface="Symbol" pitchFamily="18" charset="2"/>
              </a:rPr>
              <a:t> -  5</a:t>
            </a:r>
            <a:r>
              <a:rPr lang="en-US" sz="2400" b="1" dirty="0">
                <a:solidFill>
                  <a:srgbClr val="FF0000"/>
                </a:solidFill>
                <a:sym typeface="Symbol" pitchFamily="18" charset="2"/>
              </a:rPr>
              <a:t> </a:t>
            </a:r>
            <a:r>
              <a:rPr lang="en-US" sz="2400" b="1" i="1" dirty="0">
                <a:solidFill>
                  <a:srgbClr val="FF0000"/>
                </a:solidFill>
                <a:sym typeface="Symbol" pitchFamily="18" charset="2"/>
              </a:rPr>
              <a:t>j</a:t>
            </a:r>
            <a:r>
              <a:rPr lang="en-US" sz="2400" dirty="0">
                <a:sym typeface="Symbol" pitchFamily="18" charset="2"/>
              </a:rPr>
              <a:t>  -  5  </a:t>
            </a:r>
            <a:r>
              <a:rPr lang="en-US" sz="2400" b="1" i="1" dirty="0">
                <a:solidFill>
                  <a:srgbClr val="FF0000"/>
                </a:solidFill>
                <a:sym typeface="Symbol" pitchFamily="18" charset="2"/>
              </a:rPr>
              <a:t>k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628650" y="228600"/>
            <a:ext cx="7886700" cy="758952"/>
          </a:xfrm>
        </p:spPr>
        <p:txBody>
          <a:bodyPr/>
          <a:lstStyle/>
          <a:p>
            <a:pPr rtl="0" eaLnBrk="1" fontAlgn="base" hangingPunct="1"/>
            <a:r>
              <a:rPr lang="en-US" sz="2400" b="1" kern="1200" dirty="0" smtClean="0">
                <a:effectLst/>
                <a:ea typeface="+mn-ea"/>
                <a:cs typeface="+mn-cs"/>
              </a:rPr>
              <a:t>CONCEPT QUIZ</a:t>
            </a:r>
            <a:endParaRPr lang="en-US" dirty="0" smtClean="0">
              <a:effectLst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autoUpdateAnimBg="0"/>
      <p:bldP spid="10251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Text Box 3"/>
          <p:cNvSpPr txBox="1">
            <a:spLocks noChangeArrowheads="1"/>
          </p:cNvSpPr>
          <p:nvPr/>
        </p:nvSpPr>
        <p:spPr bwMode="auto">
          <a:xfrm>
            <a:off x="381000" y="4419600"/>
            <a:ext cx="8458200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2400" dirty="0"/>
              <a:t>1) Draw a free body diagram of Point A.  Let the unknown force magnitudes be F</a:t>
            </a:r>
            <a:r>
              <a:rPr lang="en-US" sz="2400" baseline="-25000" dirty="0"/>
              <a:t>B</a:t>
            </a:r>
            <a:r>
              <a:rPr lang="en-US" sz="2400" dirty="0"/>
              <a:t>, F</a:t>
            </a:r>
            <a:r>
              <a:rPr lang="en-US" sz="2400" baseline="-25000" dirty="0"/>
              <a:t>C</a:t>
            </a:r>
            <a:r>
              <a:rPr lang="en-US" sz="2400" dirty="0"/>
              <a:t>, F</a:t>
            </a:r>
            <a:r>
              <a:rPr lang="en-US" sz="2400" baseline="-25000" dirty="0"/>
              <a:t> D</a:t>
            </a:r>
            <a:r>
              <a:rPr lang="en-US" sz="2400" dirty="0"/>
              <a:t> .</a:t>
            </a:r>
          </a:p>
          <a:p>
            <a:pPr eaLnBrk="1" hangingPunct="1">
              <a:spcBef>
                <a:spcPct val="50000"/>
              </a:spcBef>
            </a:pPr>
            <a:r>
              <a:rPr lang="en-US" sz="2400" dirty="0"/>
              <a:t>2) Represent each force in the Cartesian vector form.</a:t>
            </a:r>
          </a:p>
          <a:p>
            <a:pPr eaLnBrk="1" hangingPunct="1">
              <a:spcBef>
                <a:spcPct val="50000"/>
              </a:spcBef>
            </a:pPr>
            <a:r>
              <a:rPr lang="en-US" sz="2400" dirty="0"/>
              <a:t>3) Apply equilibrium equations to solve for the three unknowns.</a:t>
            </a:r>
          </a:p>
        </p:txBody>
      </p:sp>
      <p:sp>
        <p:nvSpPr>
          <p:cNvPr id="15367" name="Text Box 2"/>
          <p:cNvSpPr txBox="1">
            <a:spLocks noChangeArrowheads="1"/>
          </p:cNvSpPr>
          <p:nvPr/>
        </p:nvSpPr>
        <p:spPr bwMode="auto">
          <a:xfrm>
            <a:off x="381000" y="1079499"/>
            <a:ext cx="4724400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914400" indent="-9144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2400" b="1" dirty="0">
                <a:solidFill>
                  <a:srgbClr val="990033"/>
                </a:solidFill>
              </a:rPr>
              <a:t>Given:</a:t>
            </a:r>
            <a:r>
              <a:rPr lang="en-US" sz="2400" dirty="0">
                <a:solidFill>
                  <a:srgbClr val="990033"/>
                </a:solidFill>
              </a:rPr>
              <a:t> </a:t>
            </a:r>
            <a:r>
              <a:rPr lang="en-US" sz="2400" dirty="0"/>
              <a:t>A </a:t>
            </a:r>
            <a:r>
              <a:rPr lang="en-US" sz="2400" dirty="0" smtClean="0"/>
              <a:t>400 </a:t>
            </a:r>
            <a:r>
              <a:rPr lang="en-US" sz="2400" dirty="0" err="1"/>
              <a:t>lb</a:t>
            </a:r>
            <a:r>
              <a:rPr lang="en-US" sz="2400" dirty="0"/>
              <a:t> </a:t>
            </a:r>
            <a:r>
              <a:rPr lang="en-US" sz="2400" dirty="0" smtClean="0"/>
              <a:t>crate, </a:t>
            </a:r>
            <a:r>
              <a:rPr lang="en-US" sz="2400" dirty="0"/>
              <a:t>as shown, </a:t>
            </a:r>
            <a:r>
              <a:rPr lang="en-US" sz="2400" dirty="0" smtClean="0"/>
              <a:t>is </a:t>
            </a:r>
            <a:r>
              <a:rPr lang="en-US" sz="2400" dirty="0"/>
              <a:t>in equilibrium and supported by </a:t>
            </a:r>
            <a:r>
              <a:rPr lang="en-US" sz="2400" dirty="0" smtClean="0"/>
              <a:t>two </a:t>
            </a:r>
            <a:r>
              <a:rPr lang="en-US" sz="2400" dirty="0"/>
              <a:t>cables and </a:t>
            </a:r>
            <a:r>
              <a:rPr lang="en-US" sz="2400" dirty="0" smtClean="0"/>
              <a:t>a strut AD.</a:t>
            </a:r>
            <a:endParaRPr lang="en-US" sz="2400" dirty="0"/>
          </a:p>
          <a:p>
            <a:pPr eaLnBrk="1" hangingPunct="1">
              <a:spcBef>
                <a:spcPct val="50000"/>
              </a:spcBef>
            </a:pPr>
            <a:r>
              <a:rPr lang="en-US" sz="2400" b="1" dirty="0">
                <a:solidFill>
                  <a:srgbClr val="990033"/>
                </a:solidFill>
              </a:rPr>
              <a:t>Find:</a:t>
            </a:r>
            <a:r>
              <a:rPr lang="en-US" sz="2400" dirty="0">
                <a:solidFill>
                  <a:srgbClr val="990033"/>
                </a:solidFill>
              </a:rPr>
              <a:t>   </a:t>
            </a:r>
            <a:r>
              <a:rPr lang="en-US" sz="2400" dirty="0"/>
              <a:t>Magnitude of the tension in each of the </a:t>
            </a:r>
            <a:r>
              <a:rPr lang="en-US" sz="2400" dirty="0" smtClean="0"/>
              <a:t>cables and the force developed along strut AD.</a:t>
            </a:r>
            <a:endParaRPr lang="en-US" sz="2400" dirty="0"/>
          </a:p>
          <a:p>
            <a:pPr eaLnBrk="1" hangingPunct="1">
              <a:spcBef>
                <a:spcPct val="50000"/>
              </a:spcBef>
            </a:pPr>
            <a:r>
              <a:rPr lang="en-US" sz="2400" b="1" dirty="0">
                <a:solidFill>
                  <a:srgbClr val="990033"/>
                </a:solidFill>
              </a:rPr>
              <a:t>Plan: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628650" y="228600"/>
            <a:ext cx="7886700" cy="758952"/>
          </a:xfrm>
        </p:spPr>
        <p:txBody>
          <a:bodyPr/>
          <a:lstStyle/>
          <a:p>
            <a:pPr rtl="0" eaLnBrk="1" fontAlgn="base" hangingPunct="1"/>
            <a:r>
              <a:rPr lang="en-US" sz="2400" b="1" kern="1200" dirty="0" smtClean="0">
                <a:effectLst/>
                <a:ea typeface="+mn-ea"/>
                <a:cs typeface="+mn-cs"/>
              </a:rPr>
              <a:t>GROUP  PROBLEM  SOLVING</a:t>
            </a:r>
            <a:endParaRPr lang="en-US" dirty="0" smtClean="0">
              <a:effectLst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32203" y="1079499"/>
            <a:ext cx="3080194" cy="3235685"/>
          </a:xfrm>
          <a:prstGeom prst="rect">
            <a:avLst/>
          </a:prstGeom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8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8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1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31" name="Text Box 19"/>
          <p:cNvSpPr txBox="1">
            <a:spLocks noChangeArrowheads="1"/>
          </p:cNvSpPr>
          <p:nvPr/>
        </p:nvSpPr>
        <p:spPr bwMode="auto">
          <a:xfrm>
            <a:off x="609600" y="4168775"/>
            <a:ext cx="8229600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ts val="3000"/>
              </a:spcBef>
            </a:pPr>
            <a:r>
              <a:rPr lang="en-US" sz="2400" b="1" i="1" dirty="0">
                <a:solidFill>
                  <a:srgbClr val="FF0000"/>
                </a:solidFill>
              </a:rPr>
              <a:t>W </a:t>
            </a:r>
            <a:r>
              <a:rPr lang="en-US" sz="2400" b="1" i="1" dirty="0">
                <a:solidFill>
                  <a:srgbClr val="FFFF00"/>
                </a:solidFill>
              </a:rPr>
              <a:t> </a:t>
            </a:r>
            <a:r>
              <a:rPr lang="en-US" sz="2400" dirty="0"/>
              <a:t>= </a:t>
            </a:r>
            <a:r>
              <a:rPr lang="en-US" sz="2400" dirty="0" smtClean="0"/>
              <a:t>weight </a:t>
            </a:r>
            <a:r>
              <a:rPr lang="en-US" sz="2400" dirty="0"/>
              <a:t>of </a:t>
            </a:r>
            <a:r>
              <a:rPr lang="en-US" sz="2400" dirty="0" smtClean="0"/>
              <a:t>crate </a:t>
            </a:r>
            <a:r>
              <a:rPr lang="en-US" sz="2400" dirty="0"/>
              <a:t>= </a:t>
            </a:r>
            <a:r>
              <a:rPr lang="en-US" sz="2400" dirty="0" smtClean="0"/>
              <a:t>- 400 </a:t>
            </a:r>
            <a:r>
              <a:rPr lang="en-US" sz="2400" b="1" i="1" dirty="0">
                <a:solidFill>
                  <a:srgbClr val="FF0000"/>
                </a:solidFill>
              </a:rPr>
              <a:t>k</a:t>
            </a:r>
            <a:r>
              <a:rPr lang="en-US" sz="2400" dirty="0"/>
              <a:t> </a:t>
            </a:r>
            <a:r>
              <a:rPr lang="en-US" sz="2400" dirty="0" err="1"/>
              <a:t>lb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> </a:t>
            </a:r>
            <a:br>
              <a:rPr lang="en-US" sz="2400" dirty="0"/>
            </a:br>
            <a:r>
              <a:rPr lang="en-US" sz="2400" b="1" i="1" dirty="0">
                <a:solidFill>
                  <a:srgbClr val="FF0000"/>
                </a:solidFill>
              </a:rPr>
              <a:t>F</a:t>
            </a:r>
            <a:r>
              <a:rPr lang="en-US" sz="2400" b="1" i="1" baseline="-25000" dirty="0">
                <a:solidFill>
                  <a:srgbClr val="FF0000"/>
                </a:solidFill>
              </a:rPr>
              <a:t>B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/>
              <a:t>  =  F</a:t>
            </a:r>
            <a:r>
              <a:rPr lang="en-US" sz="2400" baseline="-25000" dirty="0"/>
              <a:t>B</a:t>
            </a:r>
            <a:r>
              <a:rPr lang="en-US" sz="2400" dirty="0"/>
              <a:t>(</a:t>
            </a:r>
            <a:r>
              <a:rPr lang="en-US" sz="2400" b="1" i="1" dirty="0" err="1">
                <a:solidFill>
                  <a:srgbClr val="FF0000"/>
                </a:solidFill>
              </a:rPr>
              <a:t>r</a:t>
            </a:r>
            <a:r>
              <a:rPr lang="en-US" sz="2400" b="1" i="1" baseline="-25000" dirty="0" err="1">
                <a:solidFill>
                  <a:srgbClr val="FF0000"/>
                </a:solidFill>
              </a:rPr>
              <a:t>AB</a:t>
            </a:r>
            <a:r>
              <a:rPr lang="en-US" sz="2400" dirty="0"/>
              <a:t>/</a:t>
            </a:r>
            <a:r>
              <a:rPr lang="en-US" sz="2400" dirty="0" err="1"/>
              <a:t>r</a:t>
            </a:r>
            <a:r>
              <a:rPr lang="en-US" sz="2400" baseline="-25000" dirty="0" err="1"/>
              <a:t>AB</a:t>
            </a:r>
            <a:r>
              <a:rPr lang="en-US" sz="2400" dirty="0"/>
              <a:t>)  = F</a:t>
            </a:r>
            <a:r>
              <a:rPr lang="en-US" sz="2400" baseline="-25000" dirty="0"/>
              <a:t>B </a:t>
            </a:r>
            <a:r>
              <a:rPr lang="en-US" sz="2400" dirty="0" smtClean="0"/>
              <a:t>{(</a:t>
            </a:r>
            <a:r>
              <a:rPr lang="en-US" sz="2400" dirty="0">
                <a:cs typeface="Times New Roman" pitchFamily="18" charset="0"/>
              </a:rPr>
              <a:t>– </a:t>
            </a:r>
            <a:r>
              <a:rPr lang="en-US" sz="2400" dirty="0" smtClean="0"/>
              <a:t>4 </a:t>
            </a:r>
            <a:r>
              <a:rPr lang="en-US" sz="2400" b="1" i="1" dirty="0" err="1">
                <a:solidFill>
                  <a:srgbClr val="FF0000"/>
                </a:solidFill>
              </a:rPr>
              <a:t>i</a:t>
            </a:r>
            <a:r>
              <a:rPr lang="en-US" sz="2400" dirty="0"/>
              <a:t> </a:t>
            </a:r>
            <a:r>
              <a:rPr lang="en-US" sz="2400" dirty="0">
                <a:cs typeface="Times New Roman" pitchFamily="18" charset="0"/>
              </a:rPr>
              <a:t>–</a:t>
            </a:r>
            <a:r>
              <a:rPr lang="en-US" sz="2400" dirty="0"/>
              <a:t> </a:t>
            </a:r>
            <a:r>
              <a:rPr lang="en-US" sz="2400" dirty="0" smtClean="0"/>
              <a:t>12 </a:t>
            </a:r>
            <a:r>
              <a:rPr lang="en-US" sz="2400" b="1" i="1" dirty="0">
                <a:solidFill>
                  <a:srgbClr val="FF0000"/>
                </a:solidFill>
              </a:rPr>
              <a:t>j</a:t>
            </a:r>
            <a:r>
              <a:rPr lang="en-US" sz="2400" dirty="0"/>
              <a:t>  </a:t>
            </a:r>
            <a:r>
              <a:rPr lang="en-US" sz="2400" dirty="0" smtClean="0">
                <a:cs typeface="Times New Roman" pitchFamily="18" charset="0"/>
              </a:rPr>
              <a:t>+ 3</a:t>
            </a:r>
            <a:r>
              <a:rPr lang="en-US" sz="2400" dirty="0" smtClean="0"/>
              <a:t> </a:t>
            </a:r>
            <a:r>
              <a:rPr lang="en-US" sz="2400" b="1" i="1" dirty="0">
                <a:solidFill>
                  <a:srgbClr val="FF0000"/>
                </a:solidFill>
              </a:rPr>
              <a:t>k</a:t>
            </a:r>
            <a:r>
              <a:rPr lang="en-US" sz="2400" dirty="0"/>
              <a:t>) / (</a:t>
            </a:r>
            <a:r>
              <a:rPr lang="en-US" sz="2400" dirty="0" smtClean="0"/>
              <a:t>13)} </a:t>
            </a:r>
            <a:r>
              <a:rPr lang="en-US" sz="2400" dirty="0" err="1"/>
              <a:t>lb</a:t>
            </a:r>
            <a:r>
              <a:rPr lang="en-US" sz="2400" dirty="0"/>
              <a:t>  </a:t>
            </a:r>
          </a:p>
          <a:p>
            <a:pPr eaLnBrk="1" hangingPunct="1">
              <a:spcBef>
                <a:spcPct val="50000"/>
              </a:spcBef>
            </a:pPr>
            <a:r>
              <a:rPr lang="en-US" sz="2400" b="1" i="1" dirty="0">
                <a:solidFill>
                  <a:srgbClr val="FF0000"/>
                </a:solidFill>
              </a:rPr>
              <a:t>F</a:t>
            </a:r>
            <a:r>
              <a:rPr lang="en-US" sz="2400" b="1" i="1" baseline="-25000" dirty="0">
                <a:solidFill>
                  <a:srgbClr val="FF0000"/>
                </a:solidFill>
              </a:rPr>
              <a:t>C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/>
              <a:t>  =  F</a:t>
            </a:r>
            <a:r>
              <a:rPr lang="en-US" sz="2400" baseline="-25000" dirty="0"/>
              <a:t>C </a:t>
            </a:r>
            <a:r>
              <a:rPr lang="en-US" sz="2400" dirty="0"/>
              <a:t>(</a:t>
            </a:r>
            <a:r>
              <a:rPr lang="en-US" sz="2400" b="1" i="1" dirty="0" err="1">
                <a:solidFill>
                  <a:srgbClr val="FF0000"/>
                </a:solidFill>
              </a:rPr>
              <a:t>r</a:t>
            </a:r>
            <a:r>
              <a:rPr lang="en-US" sz="2400" b="1" i="1" baseline="-25000" dirty="0" err="1">
                <a:solidFill>
                  <a:srgbClr val="FF0000"/>
                </a:solidFill>
              </a:rPr>
              <a:t>AC</a:t>
            </a:r>
            <a:r>
              <a:rPr lang="en-US" sz="2400" dirty="0"/>
              <a:t>/</a:t>
            </a:r>
            <a:r>
              <a:rPr lang="en-US" sz="2400" dirty="0" err="1"/>
              <a:t>r</a:t>
            </a:r>
            <a:r>
              <a:rPr lang="en-US" sz="2400" baseline="-25000" dirty="0" err="1"/>
              <a:t>AC</a:t>
            </a:r>
            <a:r>
              <a:rPr lang="en-US" sz="2400" dirty="0"/>
              <a:t>)  = F</a:t>
            </a:r>
            <a:r>
              <a:rPr lang="en-US" sz="2400" baseline="-25000" dirty="0"/>
              <a:t>C </a:t>
            </a:r>
            <a:r>
              <a:rPr lang="en-US" sz="2400" dirty="0" smtClean="0"/>
              <a:t>{</a:t>
            </a:r>
            <a:r>
              <a:rPr lang="en-US" sz="2400" dirty="0" smtClean="0">
                <a:sym typeface="Symbol" pitchFamily="18" charset="2"/>
              </a:rPr>
              <a:t>(2 </a:t>
            </a:r>
            <a:r>
              <a:rPr lang="en-US" sz="2400" b="1" i="1" dirty="0" err="1">
                <a:solidFill>
                  <a:srgbClr val="FF0000"/>
                </a:solidFill>
                <a:sym typeface="Symbol" pitchFamily="18" charset="2"/>
              </a:rPr>
              <a:t>i</a:t>
            </a:r>
            <a:r>
              <a:rPr lang="en-US" sz="2400" dirty="0" smtClean="0">
                <a:sym typeface="Symbol" pitchFamily="18" charset="2"/>
              </a:rPr>
              <a:t> </a:t>
            </a:r>
            <a:r>
              <a:rPr lang="en-US" sz="2400" dirty="0">
                <a:cs typeface="Times New Roman" pitchFamily="18" charset="0"/>
              </a:rPr>
              <a:t>–</a:t>
            </a:r>
            <a:r>
              <a:rPr lang="en-US" sz="2400" dirty="0"/>
              <a:t> 6</a:t>
            </a:r>
            <a:r>
              <a:rPr lang="en-US" sz="2400" dirty="0" smtClean="0"/>
              <a:t> </a:t>
            </a:r>
            <a:r>
              <a:rPr lang="en-US" sz="2400" b="1" i="1" dirty="0">
                <a:solidFill>
                  <a:srgbClr val="FF0000"/>
                </a:solidFill>
              </a:rPr>
              <a:t>j</a:t>
            </a:r>
            <a:r>
              <a:rPr lang="en-US" sz="2400" dirty="0"/>
              <a:t> </a:t>
            </a:r>
            <a:r>
              <a:rPr lang="en-US" sz="2400" dirty="0" smtClean="0">
                <a:cs typeface="Times New Roman" pitchFamily="18" charset="0"/>
              </a:rPr>
              <a:t>+ 3 </a:t>
            </a:r>
            <a:r>
              <a:rPr lang="en-US" sz="2400" b="1" i="1" dirty="0">
                <a:solidFill>
                  <a:srgbClr val="FF0000"/>
                </a:solidFill>
                <a:sym typeface="Symbol" pitchFamily="18" charset="2"/>
              </a:rPr>
              <a:t>k</a:t>
            </a:r>
            <a:r>
              <a:rPr lang="en-US" sz="2400" dirty="0">
                <a:sym typeface="Symbol" pitchFamily="18" charset="2"/>
              </a:rPr>
              <a:t>) / </a:t>
            </a:r>
            <a:r>
              <a:rPr lang="en-US" sz="2400" dirty="0" smtClean="0">
                <a:sym typeface="Symbol" pitchFamily="18" charset="2"/>
              </a:rPr>
              <a:t>(7)}</a:t>
            </a:r>
            <a:r>
              <a:rPr lang="en-US" sz="2400" dirty="0" err="1">
                <a:sym typeface="Symbol" pitchFamily="18" charset="2"/>
              </a:rPr>
              <a:t>lb</a:t>
            </a:r>
            <a:endParaRPr lang="en-US" sz="2400" dirty="0">
              <a:sym typeface="Symbol" pitchFamily="18" charset="2"/>
            </a:endParaRPr>
          </a:p>
          <a:p>
            <a:pPr eaLnBrk="1" hangingPunct="1">
              <a:spcBef>
                <a:spcPct val="50000"/>
              </a:spcBef>
            </a:pPr>
            <a:r>
              <a:rPr lang="en-US" sz="2400" b="1" i="1" dirty="0">
                <a:solidFill>
                  <a:srgbClr val="FF0000"/>
                </a:solidFill>
              </a:rPr>
              <a:t>F</a:t>
            </a:r>
            <a:r>
              <a:rPr lang="en-US" sz="2400" b="1" i="1" baseline="-25000" dirty="0">
                <a:solidFill>
                  <a:srgbClr val="FF0000"/>
                </a:solidFill>
              </a:rPr>
              <a:t>D</a:t>
            </a:r>
            <a:r>
              <a:rPr lang="en-US" sz="2400" dirty="0">
                <a:solidFill>
                  <a:srgbClr val="FF0000"/>
                </a:solidFill>
              </a:rPr>
              <a:t>  </a:t>
            </a:r>
            <a:r>
              <a:rPr lang="en-US" sz="2400" dirty="0"/>
              <a:t> =  F</a:t>
            </a:r>
            <a:r>
              <a:rPr lang="en-US" sz="2400" baseline="-25000" dirty="0"/>
              <a:t>D</a:t>
            </a:r>
            <a:r>
              <a:rPr lang="en-US" sz="2400" dirty="0"/>
              <a:t>( </a:t>
            </a:r>
            <a:r>
              <a:rPr lang="en-US" sz="2400" b="1" i="1" dirty="0" err="1">
                <a:solidFill>
                  <a:srgbClr val="FF0000"/>
                </a:solidFill>
              </a:rPr>
              <a:t>r</a:t>
            </a:r>
            <a:r>
              <a:rPr lang="en-US" sz="2400" b="1" i="1" baseline="-25000" dirty="0" err="1">
                <a:solidFill>
                  <a:srgbClr val="FF0000"/>
                </a:solidFill>
              </a:rPr>
              <a:t>AD</a:t>
            </a:r>
            <a:r>
              <a:rPr lang="en-US" sz="2400" dirty="0"/>
              <a:t>/</a:t>
            </a:r>
            <a:r>
              <a:rPr lang="en-US" sz="2400" dirty="0" err="1"/>
              <a:t>r</a:t>
            </a:r>
            <a:r>
              <a:rPr lang="en-US" sz="2400" baseline="-25000" dirty="0" err="1"/>
              <a:t>AD</a:t>
            </a:r>
            <a:r>
              <a:rPr lang="en-US" sz="2400" dirty="0"/>
              <a:t>) = F</a:t>
            </a:r>
            <a:r>
              <a:rPr lang="en-US" sz="2400" baseline="-25000" dirty="0"/>
              <a:t>D </a:t>
            </a:r>
            <a:r>
              <a:rPr lang="en-US" sz="2400" dirty="0" smtClean="0"/>
              <a:t>{(12 </a:t>
            </a:r>
            <a:r>
              <a:rPr lang="en-US" sz="2400" b="1" i="1" dirty="0">
                <a:solidFill>
                  <a:srgbClr val="FF0000"/>
                </a:solidFill>
              </a:rPr>
              <a:t>j</a:t>
            </a:r>
            <a:r>
              <a:rPr lang="en-US" sz="2400" dirty="0">
                <a:solidFill>
                  <a:srgbClr val="FF0000"/>
                </a:solidFill>
              </a:rPr>
              <a:t>  </a:t>
            </a:r>
            <a:r>
              <a:rPr lang="en-US" sz="2400" dirty="0" smtClean="0">
                <a:cs typeface="Times New Roman" pitchFamily="18" charset="0"/>
              </a:rPr>
              <a:t>+</a:t>
            </a:r>
            <a:r>
              <a:rPr lang="en-US" sz="2400" dirty="0"/>
              <a:t> </a:t>
            </a:r>
            <a:r>
              <a:rPr lang="en-US" sz="2400" dirty="0" smtClean="0"/>
              <a:t>5 </a:t>
            </a:r>
            <a:r>
              <a:rPr lang="en-US" sz="2400" b="1" i="1" dirty="0">
                <a:solidFill>
                  <a:srgbClr val="FF0000"/>
                </a:solidFill>
              </a:rPr>
              <a:t>k</a:t>
            </a:r>
            <a:r>
              <a:rPr lang="en-US" sz="2400" dirty="0"/>
              <a:t>) </a:t>
            </a:r>
            <a:r>
              <a:rPr lang="en-US" sz="2400" b="1" dirty="0"/>
              <a:t>/ (</a:t>
            </a:r>
            <a:r>
              <a:rPr lang="en-US" sz="2400" dirty="0" smtClean="0"/>
              <a:t>13)}</a:t>
            </a:r>
            <a:r>
              <a:rPr lang="en-US" sz="2400" dirty="0" err="1"/>
              <a:t>lb</a:t>
            </a:r>
            <a:endParaRPr lang="en-US" sz="2400" dirty="0"/>
          </a:p>
        </p:txBody>
      </p:sp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628650" y="228599"/>
            <a:ext cx="7886700" cy="758952"/>
          </a:xfrm>
        </p:spPr>
        <p:txBody>
          <a:bodyPr/>
          <a:lstStyle/>
          <a:p>
            <a:pPr rtl="0" eaLnBrk="1" fontAlgn="base" hangingPunct="1"/>
            <a:r>
              <a:rPr lang="en-US" sz="2400" b="1" kern="1200" dirty="0" smtClean="0">
                <a:effectLst/>
                <a:latin typeface="Times New Roman" panose="02020603050405020304" pitchFamily="18" charset="0"/>
                <a:ea typeface="+mn-ea"/>
                <a:cs typeface="+mn-cs"/>
              </a:rPr>
              <a:t>GROUP  PROBLEM  SOLVING </a:t>
            </a:r>
            <a:r>
              <a:rPr lang="en-US" sz="2400" kern="1200" dirty="0" smtClean="0">
                <a:effectLst/>
                <a:ea typeface="+mn-ea"/>
                <a:cs typeface="+mn-cs"/>
              </a:rPr>
              <a:t>(continued)</a:t>
            </a:r>
            <a:endParaRPr lang="en-US" dirty="0" smtClean="0">
              <a:effectLst/>
            </a:endParaRPr>
          </a:p>
        </p:txBody>
      </p:sp>
      <p:grpSp>
        <p:nvGrpSpPr>
          <p:cNvPr id="28" name="Group 27"/>
          <p:cNvGrpSpPr/>
          <p:nvPr/>
        </p:nvGrpSpPr>
        <p:grpSpPr>
          <a:xfrm>
            <a:off x="4724400" y="990600"/>
            <a:ext cx="2700486" cy="3048000"/>
            <a:chOff x="4724400" y="990600"/>
            <a:chExt cx="2700486" cy="3048000"/>
          </a:xfrm>
        </p:grpSpPr>
        <p:sp>
          <p:nvSpPr>
            <p:cNvPr id="16391" name="Text Box 24"/>
            <p:cNvSpPr txBox="1">
              <a:spLocks noChangeArrowheads="1"/>
            </p:cNvSpPr>
            <p:nvPr/>
          </p:nvSpPr>
          <p:spPr bwMode="auto">
            <a:xfrm>
              <a:off x="4855517" y="990600"/>
              <a:ext cx="2208212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sz="2400" dirty="0">
                  <a:solidFill>
                    <a:srgbClr val="0000FA"/>
                  </a:solidFill>
                </a:rPr>
                <a:t>FBD of Point A</a:t>
              </a:r>
            </a:p>
          </p:txBody>
        </p:sp>
        <p:grpSp>
          <p:nvGrpSpPr>
            <p:cNvPr id="27" name="Group 26"/>
            <p:cNvGrpSpPr/>
            <p:nvPr/>
          </p:nvGrpSpPr>
          <p:grpSpPr>
            <a:xfrm>
              <a:off x="4724400" y="1219200"/>
              <a:ext cx="2700486" cy="2819400"/>
              <a:chOff x="979488" y="1219200"/>
              <a:chExt cx="2700486" cy="2819400"/>
            </a:xfrm>
          </p:grpSpPr>
          <p:cxnSp>
            <p:nvCxnSpPr>
              <p:cNvPr id="6" name="Straight Arrow Connector 5"/>
              <p:cNvCxnSpPr/>
              <p:nvPr/>
            </p:nvCxnSpPr>
            <p:spPr>
              <a:xfrm flipH="1">
                <a:off x="1143000" y="3294062"/>
                <a:ext cx="990600" cy="592138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Straight Arrow Connector 7"/>
              <p:cNvCxnSpPr/>
              <p:nvPr/>
            </p:nvCxnSpPr>
            <p:spPr>
              <a:xfrm flipV="1">
                <a:off x="2133600" y="1422526"/>
                <a:ext cx="0" cy="1888999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Arrow Connector 9"/>
              <p:cNvCxnSpPr/>
              <p:nvPr/>
            </p:nvCxnSpPr>
            <p:spPr>
              <a:xfrm>
                <a:off x="2133600" y="3311525"/>
                <a:ext cx="1524000" cy="727075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Arrow Connector 17"/>
              <p:cNvCxnSpPr/>
              <p:nvPr/>
            </p:nvCxnSpPr>
            <p:spPr>
              <a:xfrm>
                <a:off x="3176496" y="2930525"/>
                <a:ext cx="0" cy="659606"/>
              </a:xfrm>
              <a:prstGeom prst="straightConnector1">
                <a:avLst/>
              </a:prstGeom>
              <a:ln w="38100">
                <a:solidFill>
                  <a:srgbClr val="0000FF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Arrow Connector 19"/>
              <p:cNvCxnSpPr/>
              <p:nvPr/>
            </p:nvCxnSpPr>
            <p:spPr>
              <a:xfrm flipH="1">
                <a:off x="2477163" y="2946487"/>
                <a:ext cx="670925" cy="220663"/>
              </a:xfrm>
              <a:prstGeom prst="straightConnector1">
                <a:avLst/>
              </a:prstGeom>
              <a:ln w="38100">
                <a:solidFill>
                  <a:srgbClr val="FF0000"/>
                </a:solidFill>
                <a:headEnd type="triangl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Arrow Connector 23"/>
              <p:cNvCxnSpPr/>
              <p:nvPr/>
            </p:nvCxnSpPr>
            <p:spPr>
              <a:xfrm flipH="1" flipV="1">
                <a:off x="2819400" y="2222626"/>
                <a:ext cx="357096" cy="707899"/>
              </a:xfrm>
              <a:prstGeom prst="straightConnector1">
                <a:avLst/>
              </a:prstGeom>
              <a:ln w="38100">
                <a:solidFill>
                  <a:srgbClr val="FF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Arrow Connector 25"/>
              <p:cNvCxnSpPr/>
              <p:nvPr/>
            </p:nvCxnSpPr>
            <p:spPr>
              <a:xfrm flipH="1" flipV="1">
                <a:off x="2455863" y="2476500"/>
                <a:ext cx="718389" cy="472344"/>
              </a:xfrm>
              <a:prstGeom prst="straightConnector1">
                <a:avLst/>
              </a:prstGeom>
              <a:ln w="38100">
                <a:solidFill>
                  <a:srgbClr val="FF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5" name="Text Box 14"/>
              <p:cNvSpPr txBox="1">
                <a:spLocks noChangeArrowheads="1"/>
              </p:cNvSpPr>
              <p:nvPr/>
            </p:nvSpPr>
            <p:spPr bwMode="auto">
              <a:xfrm>
                <a:off x="979488" y="3417888"/>
                <a:ext cx="319088" cy="4572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r>
                  <a:rPr lang="en-US" sz="2400" i="1" dirty="0"/>
                  <a:t>x</a:t>
                </a:r>
              </a:p>
            </p:txBody>
          </p:sp>
          <p:sp>
            <p:nvSpPr>
              <p:cNvPr id="46" name="Text Box 15"/>
              <p:cNvSpPr txBox="1">
                <a:spLocks noChangeArrowheads="1"/>
              </p:cNvSpPr>
              <p:nvPr/>
            </p:nvSpPr>
            <p:spPr bwMode="auto">
              <a:xfrm>
                <a:off x="3318817" y="3475616"/>
                <a:ext cx="319088" cy="4572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r>
                  <a:rPr lang="en-US" sz="2400" i="1" dirty="0"/>
                  <a:t>y</a:t>
                </a:r>
              </a:p>
            </p:txBody>
          </p:sp>
          <p:sp>
            <p:nvSpPr>
              <p:cNvPr id="47" name="Text Box 12"/>
              <p:cNvSpPr txBox="1">
                <a:spLocks noChangeArrowheads="1"/>
              </p:cNvSpPr>
              <p:nvPr/>
            </p:nvSpPr>
            <p:spPr bwMode="auto">
              <a:xfrm>
                <a:off x="2156664" y="1219200"/>
                <a:ext cx="303213" cy="4572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r>
                  <a:rPr lang="en-US" sz="2400" i="1" dirty="0"/>
                  <a:t>z</a:t>
                </a:r>
              </a:p>
            </p:txBody>
          </p:sp>
          <p:sp>
            <p:nvSpPr>
              <p:cNvPr id="48" name="Text Box 13"/>
              <p:cNvSpPr txBox="1">
                <a:spLocks noChangeArrowheads="1"/>
              </p:cNvSpPr>
              <p:nvPr/>
            </p:nvSpPr>
            <p:spPr bwMode="auto">
              <a:xfrm>
                <a:off x="3224361" y="3033804"/>
                <a:ext cx="455613" cy="4572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r>
                  <a:rPr lang="en-US" sz="2400" b="1" i="1" dirty="0"/>
                  <a:t>W</a:t>
                </a:r>
                <a:endParaRPr lang="en-US" sz="2400" dirty="0"/>
              </a:p>
            </p:txBody>
          </p:sp>
          <p:sp>
            <p:nvSpPr>
              <p:cNvPr id="49" name="Text Box 16"/>
              <p:cNvSpPr txBox="1">
                <a:spLocks noChangeArrowheads="1"/>
              </p:cNvSpPr>
              <p:nvPr/>
            </p:nvSpPr>
            <p:spPr bwMode="auto">
              <a:xfrm>
                <a:off x="2702073" y="1849774"/>
                <a:ext cx="522288" cy="4572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r>
                  <a:rPr lang="en-US" sz="2400" b="1" i="1" dirty="0">
                    <a:solidFill>
                      <a:srgbClr val="FF0000"/>
                    </a:solidFill>
                  </a:rPr>
                  <a:t>F</a:t>
                </a:r>
                <a:r>
                  <a:rPr lang="en-US" sz="2400" b="1" i="1" baseline="-25000" dirty="0">
                    <a:solidFill>
                      <a:srgbClr val="FF0000"/>
                    </a:solidFill>
                  </a:rPr>
                  <a:t>B</a:t>
                </a:r>
                <a:endParaRPr lang="en-US" sz="24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50" name="Text Box 17"/>
              <p:cNvSpPr txBox="1">
                <a:spLocks noChangeArrowheads="1"/>
              </p:cNvSpPr>
              <p:nvPr/>
            </p:nvSpPr>
            <p:spPr bwMode="auto">
              <a:xfrm>
                <a:off x="2051050" y="1992102"/>
                <a:ext cx="657225" cy="4572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r>
                  <a:rPr lang="en-US" sz="2400" b="1" i="1" dirty="0">
                    <a:solidFill>
                      <a:srgbClr val="FF0000"/>
                    </a:solidFill>
                  </a:rPr>
                  <a:t>F</a:t>
                </a:r>
                <a:r>
                  <a:rPr lang="en-US" sz="2400" b="1" i="1" baseline="-25000" dirty="0">
                    <a:solidFill>
                      <a:srgbClr val="FF0000"/>
                    </a:solidFill>
                  </a:rPr>
                  <a:t>C</a:t>
                </a:r>
                <a:endParaRPr lang="en-US" sz="24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51" name="Text Box 18"/>
              <p:cNvSpPr txBox="1">
                <a:spLocks noChangeArrowheads="1"/>
              </p:cNvSpPr>
              <p:nvPr/>
            </p:nvSpPr>
            <p:spPr bwMode="auto">
              <a:xfrm>
                <a:off x="2057400" y="2742989"/>
                <a:ext cx="533400" cy="4572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r>
                  <a:rPr lang="en-US" sz="2400" b="1" i="1" dirty="0">
                    <a:solidFill>
                      <a:srgbClr val="FF0000"/>
                    </a:solidFill>
                  </a:rPr>
                  <a:t>F</a:t>
                </a:r>
                <a:r>
                  <a:rPr lang="en-US" sz="2400" b="1" i="1" baseline="-25000" dirty="0">
                    <a:solidFill>
                      <a:srgbClr val="FF0000"/>
                    </a:solidFill>
                  </a:rPr>
                  <a:t>D</a:t>
                </a:r>
                <a:endParaRPr lang="en-US" sz="2400" b="1" i="1" dirty="0">
                  <a:solidFill>
                    <a:srgbClr val="FF0000"/>
                  </a:solidFill>
                </a:endParaRPr>
              </a:p>
            </p:txBody>
          </p:sp>
        </p:grpSp>
      </p:grpSp>
      <p:pic>
        <p:nvPicPr>
          <p:cNvPr id="54" name="Picture 5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2772" y="987551"/>
            <a:ext cx="3080194" cy="3235685"/>
          </a:xfrm>
          <a:prstGeom prst="rect">
            <a:avLst/>
          </a:prstGeom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89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89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31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Text Box 3"/>
          <p:cNvSpPr txBox="1">
            <a:spLocks noChangeArrowheads="1"/>
          </p:cNvSpPr>
          <p:nvPr/>
        </p:nvSpPr>
        <p:spPr bwMode="auto">
          <a:xfrm>
            <a:off x="533400" y="1039404"/>
            <a:ext cx="7772400" cy="9417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30000"/>
              </a:spcBef>
            </a:pPr>
            <a:r>
              <a:rPr lang="en-US" sz="2400" dirty="0"/>
              <a:t>The particle A is in equilibrium, hence</a:t>
            </a:r>
          </a:p>
          <a:p>
            <a:pPr eaLnBrk="1" hangingPunct="1">
              <a:spcBef>
                <a:spcPct val="30000"/>
              </a:spcBef>
            </a:pPr>
            <a:r>
              <a:rPr lang="en-US" sz="2400" b="1" i="1" dirty="0">
                <a:solidFill>
                  <a:srgbClr val="FF0000"/>
                </a:solidFill>
              </a:rPr>
              <a:t>F</a:t>
            </a:r>
            <a:r>
              <a:rPr lang="en-US" sz="2400" b="1" i="1" baseline="-25000" dirty="0">
                <a:solidFill>
                  <a:srgbClr val="FF0000"/>
                </a:solidFill>
              </a:rPr>
              <a:t>B</a:t>
            </a:r>
            <a:r>
              <a:rPr lang="en-US" sz="2400" dirty="0">
                <a:solidFill>
                  <a:srgbClr val="FF0000"/>
                </a:solidFill>
              </a:rPr>
              <a:t>  </a:t>
            </a:r>
            <a:r>
              <a:rPr lang="en-US" sz="2400" dirty="0"/>
              <a:t>+  </a:t>
            </a:r>
            <a:r>
              <a:rPr lang="en-US" sz="2400" b="1" i="1" dirty="0">
                <a:solidFill>
                  <a:srgbClr val="FF0000"/>
                </a:solidFill>
              </a:rPr>
              <a:t>F</a:t>
            </a:r>
            <a:r>
              <a:rPr lang="en-US" sz="2400" b="1" i="1" baseline="-25000" dirty="0">
                <a:solidFill>
                  <a:srgbClr val="FF0000"/>
                </a:solidFill>
              </a:rPr>
              <a:t>C</a:t>
            </a:r>
            <a:r>
              <a:rPr lang="en-US" sz="2400" dirty="0">
                <a:solidFill>
                  <a:srgbClr val="FF0000"/>
                </a:solidFill>
              </a:rPr>
              <a:t>  </a:t>
            </a:r>
            <a:r>
              <a:rPr lang="en-US" sz="2400" dirty="0"/>
              <a:t>+  </a:t>
            </a:r>
            <a:r>
              <a:rPr lang="en-US" sz="2400" b="1" i="1" dirty="0">
                <a:solidFill>
                  <a:srgbClr val="FF0000"/>
                </a:solidFill>
              </a:rPr>
              <a:t>F</a:t>
            </a:r>
            <a:r>
              <a:rPr lang="en-US" sz="2400" b="1" i="1" baseline="-25000" dirty="0">
                <a:solidFill>
                  <a:srgbClr val="FF0000"/>
                </a:solidFill>
              </a:rPr>
              <a:t>D</a:t>
            </a:r>
            <a:r>
              <a:rPr lang="en-US" sz="2400" dirty="0">
                <a:solidFill>
                  <a:srgbClr val="FF0000"/>
                </a:solidFill>
              </a:rPr>
              <a:t>  </a:t>
            </a:r>
            <a:r>
              <a:rPr lang="en-US" sz="2400" dirty="0"/>
              <a:t>+ 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b="1" i="1" dirty="0">
                <a:solidFill>
                  <a:srgbClr val="FF0000"/>
                </a:solidFill>
              </a:rPr>
              <a:t>W</a:t>
            </a:r>
            <a:r>
              <a:rPr lang="en-US" sz="2400" dirty="0">
                <a:solidFill>
                  <a:srgbClr val="FF0000"/>
                </a:solidFill>
              </a:rPr>
              <a:t>  </a:t>
            </a:r>
            <a:r>
              <a:rPr lang="en-US" sz="2400" dirty="0"/>
              <a:t>=  0</a:t>
            </a:r>
          </a:p>
        </p:txBody>
      </p:sp>
      <p:sp>
        <p:nvSpPr>
          <p:cNvPr id="39942" name="Text Box 6"/>
          <p:cNvSpPr txBox="1">
            <a:spLocks noChangeArrowheads="1"/>
          </p:cNvSpPr>
          <p:nvPr/>
        </p:nvSpPr>
        <p:spPr bwMode="auto">
          <a:xfrm>
            <a:off x="628650" y="2066634"/>
            <a:ext cx="8382000" cy="2271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30000"/>
              </a:spcBef>
            </a:pPr>
            <a:r>
              <a:rPr lang="en-US" sz="2400" dirty="0"/>
              <a:t>Now equate the respective </a:t>
            </a:r>
            <a:r>
              <a:rPr lang="en-US" sz="2400" b="1" i="1" dirty="0" err="1">
                <a:solidFill>
                  <a:srgbClr val="FF0000"/>
                </a:solidFill>
              </a:rPr>
              <a:t>i</a:t>
            </a:r>
            <a:r>
              <a:rPr lang="en-US" sz="2400" dirty="0"/>
              <a:t>,  </a:t>
            </a:r>
            <a:r>
              <a:rPr lang="en-US" sz="2400" b="1" i="1" dirty="0">
                <a:solidFill>
                  <a:srgbClr val="FF0000"/>
                </a:solidFill>
              </a:rPr>
              <a:t>j</a:t>
            </a:r>
            <a:r>
              <a:rPr lang="en-US" sz="2400" dirty="0"/>
              <a:t>, </a:t>
            </a:r>
            <a:r>
              <a:rPr lang="en-US" sz="2400" b="1" i="1" dirty="0">
                <a:solidFill>
                  <a:srgbClr val="FF0000"/>
                </a:solidFill>
              </a:rPr>
              <a:t>k</a:t>
            </a:r>
            <a:r>
              <a:rPr lang="en-US" sz="2400" dirty="0"/>
              <a:t> components to zero                    (i.e., apply the three scalar equations of equilibrium).</a:t>
            </a:r>
          </a:p>
          <a:p>
            <a:pPr eaLnBrk="1" hangingPunct="1">
              <a:spcBef>
                <a:spcPct val="30000"/>
              </a:spcBef>
              <a:buFont typeface="Symbol" pitchFamily="18" charset="2"/>
              <a:buNone/>
            </a:pPr>
            <a:r>
              <a:rPr lang="en-US" sz="2400" dirty="0">
                <a:sym typeface="Symbol" pitchFamily="18" charset="2"/>
              </a:rPr>
              <a:t> </a:t>
            </a:r>
            <a:r>
              <a:rPr lang="en-US" sz="2400" dirty="0" err="1">
                <a:sym typeface="Symbol" pitchFamily="18" charset="2"/>
              </a:rPr>
              <a:t>F</a:t>
            </a:r>
            <a:r>
              <a:rPr lang="en-US" sz="2400" baseline="-25000" dirty="0" err="1">
                <a:sym typeface="Symbol" pitchFamily="18" charset="2"/>
              </a:rPr>
              <a:t>x</a:t>
            </a:r>
            <a:r>
              <a:rPr lang="en-US" sz="2400" baseline="-25000" dirty="0">
                <a:sym typeface="Symbol" pitchFamily="18" charset="2"/>
              </a:rPr>
              <a:t>  </a:t>
            </a:r>
            <a:r>
              <a:rPr lang="en-US" sz="2400" dirty="0">
                <a:sym typeface="Symbol" pitchFamily="18" charset="2"/>
              </a:rPr>
              <a:t>=  –</a:t>
            </a:r>
            <a:r>
              <a:rPr lang="en-US" sz="2400" dirty="0" smtClean="0">
                <a:sym typeface="Symbol" pitchFamily="18" charset="2"/>
              </a:rPr>
              <a:t> </a:t>
            </a:r>
            <a:r>
              <a:rPr lang="en-US" sz="2400" dirty="0">
                <a:sym typeface="Symbol" pitchFamily="18" charset="2"/>
              </a:rPr>
              <a:t>(</a:t>
            </a:r>
            <a:r>
              <a:rPr lang="en-US" sz="2400" dirty="0" smtClean="0">
                <a:sym typeface="Symbol" pitchFamily="18" charset="2"/>
              </a:rPr>
              <a:t>4 / 13) F</a:t>
            </a:r>
            <a:r>
              <a:rPr lang="en-US" sz="2400" baseline="-25000" dirty="0" smtClean="0">
                <a:sym typeface="Symbol" pitchFamily="18" charset="2"/>
              </a:rPr>
              <a:t>B </a:t>
            </a:r>
            <a:r>
              <a:rPr lang="en-US" sz="2400" dirty="0">
                <a:cs typeface="Times New Roman" pitchFamily="18" charset="0"/>
                <a:sym typeface="Symbol" pitchFamily="18" charset="2"/>
              </a:rPr>
              <a:t>+</a:t>
            </a:r>
            <a:r>
              <a:rPr lang="en-US" sz="2400" dirty="0" smtClean="0">
                <a:sym typeface="Symbol" pitchFamily="18" charset="2"/>
              </a:rPr>
              <a:t> (2 / </a:t>
            </a:r>
            <a:r>
              <a:rPr lang="en-US" sz="2400" dirty="0">
                <a:sym typeface="Symbol" pitchFamily="18" charset="2"/>
              </a:rPr>
              <a:t>7</a:t>
            </a:r>
            <a:r>
              <a:rPr lang="en-US" sz="2400" dirty="0" smtClean="0">
                <a:sym typeface="Symbol" pitchFamily="18" charset="2"/>
              </a:rPr>
              <a:t>) F</a:t>
            </a:r>
            <a:r>
              <a:rPr lang="en-US" sz="2400" baseline="-25000" dirty="0" smtClean="0">
                <a:sym typeface="Symbol" pitchFamily="18" charset="2"/>
              </a:rPr>
              <a:t>C   </a:t>
            </a:r>
            <a:r>
              <a:rPr lang="en-US" sz="2400" dirty="0">
                <a:sym typeface="Symbol" pitchFamily="18" charset="2"/>
              </a:rPr>
              <a:t>=  </a:t>
            </a:r>
            <a:r>
              <a:rPr lang="en-US" sz="2400" dirty="0" smtClean="0">
                <a:sym typeface="Symbol" pitchFamily="18" charset="2"/>
              </a:rPr>
              <a:t>0                                 (1)</a:t>
            </a:r>
            <a:endParaRPr lang="en-US" sz="2400" dirty="0">
              <a:sym typeface="Symbol" pitchFamily="18" charset="2"/>
            </a:endParaRPr>
          </a:p>
          <a:p>
            <a:pPr eaLnBrk="1" hangingPunct="1">
              <a:spcBef>
                <a:spcPct val="30000"/>
              </a:spcBef>
              <a:buFont typeface="Symbol" pitchFamily="18" charset="2"/>
              <a:buNone/>
            </a:pPr>
            <a:r>
              <a:rPr lang="en-US" sz="2400" dirty="0">
                <a:sym typeface="Symbol" pitchFamily="18" charset="2"/>
              </a:rPr>
              <a:t> </a:t>
            </a:r>
            <a:r>
              <a:rPr lang="en-US" sz="2400" dirty="0" err="1">
                <a:sym typeface="Symbol" pitchFamily="18" charset="2"/>
              </a:rPr>
              <a:t>F</a:t>
            </a:r>
            <a:r>
              <a:rPr lang="en-US" sz="2400" baseline="-25000" dirty="0" err="1">
                <a:sym typeface="Symbol" pitchFamily="18" charset="2"/>
              </a:rPr>
              <a:t>y</a:t>
            </a:r>
            <a:r>
              <a:rPr lang="en-US" sz="2400" dirty="0">
                <a:sym typeface="Symbol" pitchFamily="18" charset="2"/>
              </a:rPr>
              <a:t> =  – (12 </a:t>
            </a:r>
            <a:r>
              <a:rPr lang="en-US" sz="2400" dirty="0" smtClean="0">
                <a:sym typeface="Symbol" pitchFamily="18" charset="2"/>
              </a:rPr>
              <a:t>/ </a:t>
            </a:r>
            <a:r>
              <a:rPr lang="en-US" sz="2400" dirty="0" smtClean="0"/>
              <a:t>13</a:t>
            </a:r>
            <a:r>
              <a:rPr lang="en-US" sz="2400" dirty="0" smtClean="0">
                <a:sym typeface="Symbol" pitchFamily="18" charset="2"/>
              </a:rPr>
              <a:t>) F</a:t>
            </a:r>
            <a:r>
              <a:rPr lang="en-US" sz="2400" baseline="-25000" dirty="0" smtClean="0">
                <a:sym typeface="Symbol" pitchFamily="18" charset="2"/>
              </a:rPr>
              <a:t>B </a:t>
            </a:r>
            <a:r>
              <a:rPr lang="en-US" sz="2400" dirty="0">
                <a:cs typeface="Times New Roman" pitchFamily="18" charset="0"/>
                <a:sym typeface="Symbol" pitchFamily="18" charset="2"/>
              </a:rPr>
              <a:t>– </a:t>
            </a:r>
            <a:r>
              <a:rPr lang="en-US" sz="2400" dirty="0" smtClean="0">
                <a:cs typeface="Times New Roman" pitchFamily="18" charset="0"/>
                <a:sym typeface="Symbol" pitchFamily="18" charset="2"/>
              </a:rPr>
              <a:t>(6 / </a:t>
            </a:r>
            <a:r>
              <a:rPr lang="en-US" sz="2400" dirty="0">
                <a:sym typeface="Symbol" pitchFamily="18" charset="2"/>
              </a:rPr>
              <a:t>7</a:t>
            </a:r>
            <a:r>
              <a:rPr lang="en-US" sz="2400" dirty="0" smtClean="0">
                <a:cs typeface="Times New Roman" pitchFamily="18" charset="0"/>
                <a:sym typeface="Symbol" pitchFamily="18" charset="2"/>
              </a:rPr>
              <a:t>) F</a:t>
            </a:r>
            <a:r>
              <a:rPr lang="en-US" sz="2400" baseline="-25000" dirty="0" smtClean="0">
                <a:cs typeface="Times New Roman" pitchFamily="18" charset="0"/>
                <a:sym typeface="Symbol" pitchFamily="18" charset="2"/>
              </a:rPr>
              <a:t>C</a:t>
            </a:r>
            <a:r>
              <a:rPr lang="en-US" sz="2400" dirty="0" smtClean="0">
                <a:cs typeface="Times New Roman" pitchFamily="18" charset="0"/>
                <a:sym typeface="Symbol" pitchFamily="18" charset="2"/>
              </a:rPr>
              <a:t> + (12 / </a:t>
            </a:r>
            <a:r>
              <a:rPr lang="en-US" sz="2400" dirty="0" smtClean="0"/>
              <a:t>13</a:t>
            </a:r>
            <a:r>
              <a:rPr lang="en-US" sz="2400" dirty="0" smtClean="0">
                <a:cs typeface="Times New Roman" pitchFamily="18" charset="0"/>
                <a:sym typeface="Symbol" pitchFamily="18" charset="2"/>
              </a:rPr>
              <a:t>) </a:t>
            </a:r>
            <a:r>
              <a:rPr lang="en-US" sz="2400" dirty="0" smtClean="0">
                <a:sym typeface="Symbol" pitchFamily="18" charset="2"/>
              </a:rPr>
              <a:t>F</a:t>
            </a:r>
            <a:r>
              <a:rPr lang="en-US" sz="2400" baseline="-25000" dirty="0" smtClean="0">
                <a:sym typeface="Symbol" pitchFamily="18" charset="2"/>
              </a:rPr>
              <a:t>D</a:t>
            </a:r>
            <a:r>
              <a:rPr lang="en-US" sz="2400" dirty="0" smtClean="0">
                <a:sym typeface="Symbol" pitchFamily="18" charset="2"/>
              </a:rPr>
              <a:t>  </a:t>
            </a:r>
            <a:r>
              <a:rPr lang="en-US" sz="2400" dirty="0">
                <a:sym typeface="Symbol" pitchFamily="18" charset="2"/>
              </a:rPr>
              <a:t>= </a:t>
            </a:r>
            <a:r>
              <a:rPr lang="en-US" sz="2400" dirty="0" smtClean="0">
                <a:sym typeface="Symbol" pitchFamily="18" charset="2"/>
              </a:rPr>
              <a:t> 0         (2)</a:t>
            </a:r>
            <a:endParaRPr lang="en-US" sz="2400" dirty="0">
              <a:sym typeface="Symbol" pitchFamily="18" charset="2"/>
            </a:endParaRPr>
          </a:p>
          <a:p>
            <a:pPr eaLnBrk="1" hangingPunct="1">
              <a:spcBef>
                <a:spcPct val="30000"/>
              </a:spcBef>
              <a:buFont typeface="Symbol" pitchFamily="18" charset="2"/>
              <a:buNone/>
            </a:pPr>
            <a:r>
              <a:rPr lang="en-US" sz="2400" dirty="0">
                <a:sym typeface="Symbol" pitchFamily="18" charset="2"/>
              </a:rPr>
              <a:t> </a:t>
            </a:r>
            <a:r>
              <a:rPr lang="en-US" sz="2400" dirty="0" err="1">
                <a:sym typeface="Symbol" pitchFamily="18" charset="2"/>
              </a:rPr>
              <a:t>F</a:t>
            </a:r>
            <a:r>
              <a:rPr lang="en-US" sz="2400" baseline="-25000" dirty="0" err="1">
                <a:sym typeface="Symbol" pitchFamily="18" charset="2"/>
              </a:rPr>
              <a:t>z</a:t>
            </a:r>
            <a:r>
              <a:rPr lang="en-US" sz="2400" dirty="0">
                <a:sym typeface="Symbol" pitchFamily="18" charset="2"/>
              </a:rPr>
              <a:t> =  </a:t>
            </a:r>
            <a:r>
              <a:rPr lang="en-US" sz="2400" dirty="0" smtClean="0">
                <a:sym typeface="Symbol" pitchFamily="18" charset="2"/>
              </a:rPr>
              <a:t>(3 / </a:t>
            </a:r>
            <a:r>
              <a:rPr lang="en-US" sz="2400" dirty="0" smtClean="0"/>
              <a:t>13</a:t>
            </a:r>
            <a:r>
              <a:rPr lang="en-US" sz="2400" dirty="0" smtClean="0">
                <a:sym typeface="Symbol" pitchFamily="18" charset="2"/>
              </a:rPr>
              <a:t>) F</a:t>
            </a:r>
            <a:r>
              <a:rPr lang="en-US" sz="2400" baseline="-25000" dirty="0" smtClean="0">
                <a:sym typeface="Symbol" pitchFamily="18" charset="2"/>
              </a:rPr>
              <a:t>B </a:t>
            </a:r>
            <a:r>
              <a:rPr lang="en-US" sz="2400" dirty="0" smtClean="0">
                <a:sym typeface="Symbol" pitchFamily="18" charset="2"/>
              </a:rPr>
              <a:t> </a:t>
            </a:r>
            <a:r>
              <a:rPr lang="en-US" sz="2400" dirty="0">
                <a:cs typeface="Times New Roman" pitchFamily="18" charset="0"/>
                <a:sym typeface="Symbol" pitchFamily="18" charset="2"/>
              </a:rPr>
              <a:t>+</a:t>
            </a:r>
            <a:r>
              <a:rPr lang="en-US" sz="2400" dirty="0" smtClean="0">
                <a:cs typeface="Times New Roman" pitchFamily="18" charset="0"/>
                <a:sym typeface="Symbol" pitchFamily="18" charset="2"/>
              </a:rPr>
              <a:t> </a:t>
            </a:r>
            <a:r>
              <a:rPr lang="en-US" sz="2400" dirty="0" smtClean="0">
                <a:sym typeface="Symbol" pitchFamily="18" charset="2"/>
              </a:rPr>
              <a:t>(3 / 7) F</a:t>
            </a:r>
            <a:r>
              <a:rPr lang="en-US" sz="2400" baseline="-25000" dirty="0" smtClean="0">
                <a:sym typeface="Symbol" pitchFamily="18" charset="2"/>
              </a:rPr>
              <a:t>C</a:t>
            </a:r>
            <a:r>
              <a:rPr lang="en-US" sz="2400" dirty="0" smtClean="0">
                <a:sym typeface="Symbol" pitchFamily="18" charset="2"/>
              </a:rPr>
              <a:t> </a:t>
            </a:r>
            <a:r>
              <a:rPr lang="en-US" sz="2400" dirty="0" smtClean="0">
                <a:cs typeface="Times New Roman" pitchFamily="18" charset="0"/>
                <a:sym typeface="Symbol" pitchFamily="18" charset="2"/>
              </a:rPr>
              <a:t>+ (5 / </a:t>
            </a:r>
            <a:r>
              <a:rPr lang="en-US" sz="2400" dirty="0" smtClean="0"/>
              <a:t>13</a:t>
            </a:r>
            <a:r>
              <a:rPr lang="en-US" sz="2400" dirty="0" smtClean="0">
                <a:cs typeface="Times New Roman" pitchFamily="18" charset="0"/>
                <a:sym typeface="Symbol" pitchFamily="18" charset="2"/>
              </a:rPr>
              <a:t>) F</a:t>
            </a:r>
            <a:r>
              <a:rPr lang="en-US" sz="2400" baseline="-25000" dirty="0" smtClean="0">
                <a:cs typeface="Times New Roman" pitchFamily="18" charset="0"/>
                <a:sym typeface="Symbol" pitchFamily="18" charset="2"/>
              </a:rPr>
              <a:t>D</a:t>
            </a:r>
            <a:r>
              <a:rPr lang="en-US" sz="2400" dirty="0" smtClean="0">
                <a:cs typeface="Times New Roman" pitchFamily="18" charset="0"/>
                <a:sym typeface="Symbol" pitchFamily="18" charset="2"/>
              </a:rPr>
              <a:t>  </a:t>
            </a:r>
            <a:r>
              <a:rPr lang="en-US" sz="2400" dirty="0">
                <a:cs typeface="Times New Roman" pitchFamily="18" charset="0"/>
              </a:rPr>
              <a:t>–</a:t>
            </a:r>
            <a:r>
              <a:rPr lang="en-US" sz="2400" dirty="0" smtClean="0">
                <a:cs typeface="Times New Roman" pitchFamily="18" charset="0"/>
                <a:sym typeface="Symbol" pitchFamily="18" charset="2"/>
              </a:rPr>
              <a:t> 400 </a:t>
            </a:r>
            <a:r>
              <a:rPr lang="en-US" sz="2400" dirty="0">
                <a:cs typeface="Times New Roman" pitchFamily="18" charset="0"/>
                <a:sym typeface="Symbol" pitchFamily="18" charset="2"/>
              </a:rPr>
              <a:t>=  </a:t>
            </a:r>
            <a:r>
              <a:rPr lang="en-US" sz="2400" dirty="0" smtClean="0">
                <a:cs typeface="Times New Roman" pitchFamily="18" charset="0"/>
                <a:sym typeface="Symbol" pitchFamily="18" charset="2"/>
              </a:rPr>
              <a:t>0     (3)</a:t>
            </a:r>
            <a:endParaRPr lang="en-US" sz="2400" dirty="0"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39943" name="Text Box 7"/>
          <p:cNvSpPr txBox="1">
            <a:spLocks noChangeArrowheads="1"/>
          </p:cNvSpPr>
          <p:nvPr/>
        </p:nvSpPr>
        <p:spPr bwMode="auto">
          <a:xfrm>
            <a:off x="628650" y="4416854"/>
            <a:ext cx="7407797" cy="19020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30000"/>
              </a:spcBef>
              <a:buFont typeface="Symbol" pitchFamily="18" charset="2"/>
              <a:buNone/>
            </a:pPr>
            <a:r>
              <a:rPr lang="en-US" sz="2400" dirty="0">
                <a:sym typeface="Symbol" pitchFamily="18" charset="2"/>
              </a:rPr>
              <a:t>Solving the three simultaneous equations </a:t>
            </a:r>
            <a:r>
              <a:rPr lang="en-US" sz="2400" dirty="0" smtClean="0">
                <a:sym typeface="Symbol" pitchFamily="18" charset="2"/>
              </a:rPr>
              <a:t>gives the forces</a:t>
            </a:r>
            <a:endParaRPr lang="en-US" sz="2400" dirty="0">
              <a:sym typeface="Symbol" pitchFamily="18" charset="2"/>
            </a:endParaRPr>
          </a:p>
          <a:p>
            <a:pPr eaLnBrk="1" hangingPunct="1">
              <a:spcBef>
                <a:spcPct val="30000"/>
              </a:spcBef>
              <a:buFont typeface="Symbol" pitchFamily="18" charset="2"/>
              <a:buNone/>
            </a:pPr>
            <a:r>
              <a:rPr lang="en-US" sz="2400" u="sng" dirty="0">
                <a:solidFill>
                  <a:srgbClr val="0000FA"/>
                </a:solidFill>
                <a:sym typeface="Symbol" pitchFamily="18" charset="2"/>
              </a:rPr>
              <a:t>F</a:t>
            </a:r>
            <a:r>
              <a:rPr lang="en-US" sz="2400" u="sng" baseline="-25000" dirty="0">
                <a:solidFill>
                  <a:srgbClr val="0000FA"/>
                </a:solidFill>
                <a:sym typeface="Symbol" pitchFamily="18" charset="2"/>
              </a:rPr>
              <a:t>B</a:t>
            </a:r>
            <a:r>
              <a:rPr lang="en-US" sz="2400" u="sng" dirty="0">
                <a:solidFill>
                  <a:srgbClr val="0000FA"/>
                </a:solidFill>
                <a:sym typeface="Symbol" pitchFamily="18" charset="2"/>
              </a:rPr>
              <a:t>  = </a:t>
            </a:r>
            <a:r>
              <a:rPr lang="en-US" sz="2400" u="sng" dirty="0" smtClean="0">
                <a:solidFill>
                  <a:srgbClr val="0000FA"/>
                </a:solidFill>
                <a:sym typeface="Symbol" pitchFamily="18" charset="2"/>
              </a:rPr>
              <a:t>274 </a:t>
            </a:r>
            <a:r>
              <a:rPr lang="en-US" sz="2400" u="sng" dirty="0">
                <a:solidFill>
                  <a:srgbClr val="0000FA"/>
                </a:solidFill>
                <a:sym typeface="Symbol" pitchFamily="18" charset="2"/>
              </a:rPr>
              <a:t>lb</a:t>
            </a:r>
          </a:p>
          <a:p>
            <a:pPr eaLnBrk="1" hangingPunct="1">
              <a:spcBef>
                <a:spcPct val="30000"/>
              </a:spcBef>
              <a:buFont typeface="Symbol" pitchFamily="18" charset="2"/>
              <a:buNone/>
            </a:pPr>
            <a:r>
              <a:rPr lang="en-US" sz="2400" u="sng" dirty="0">
                <a:solidFill>
                  <a:srgbClr val="0000FA"/>
                </a:solidFill>
                <a:sym typeface="Symbol" pitchFamily="18" charset="2"/>
              </a:rPr>
              <a:t>F</a:t>
            </a:r>
            <a:r>
              <a:rPr lang="en-US" sz="2400" u="sng" baseline="-25000" dirty="0">
                <a:solidFill>
                  <a:srgbClr val="0000FA"/>
                </a:solidFill>
                <a:sym typeface="Symbol" pitchFamily="18" charset="2"/>
              </a:rPr>
              <a:t>C</a:t>
            </a:r>
            <a:r>
              <a:rPr lang="en-US" sz="2400" u="sng" dirty="0">
                <a:solidFill>
                  <a:srgbClr val="0000FA"/>
                </a:solidFill>
                <a:sym typeface="Symbol" pitchFamily="18" charset="2"/>
              </a:rPr>
              <a:t>  = </a:t>
            </a:r>
            <a:r>
              <a:rPr lang="en-US" sz="2400" u="sng" dirty="0" smtClean="0">
                <a:solidFill>
                  <a:srgbClr val="0000FA"/>
                </a:solidFill>
                <a:sym typeface="Symbol" pitchFamily="18" charset="2"/>
              </a:rPr>
              <a:t>295 </a:t>
            </a:r>
            <a:r>
              <a:rPr lang="en-US" sz="2400" u="sng" dirty="0">
                <a:solidFill>
                  <a:srgbClr val="0000FA"/>
                </a:solidFill>
                <a:sym typeface="Symbol" pitchFamily="18" charset="2"/>
              </a:rPr>
              <a:t>lb</a:t>
            </a:r>
          </a:p>
          <a:p>
            <a:pPr eaLnBrk="1" hangingPunct="1">
              <a:spcBef>
                <a:spcPct val="30000"/>
              </a:spcBef>
              <a:buFont typeface="Symbol" pitchFamily="18" charset="2"/>
              <a:buNone/>
            </a:pPr>
            <a:r>
              <a:rPr lang="en-US" sz="2400" u="sng" dirty="0">
                <a:solidFill>
                  <a:srgbClr val="0000FA"/>
                </a:solidFill>
                <a:sym typeface="Symbol" pitchFamily="18" charset="2"/>
              </a:rPr>
              <a:t>F</a:t>
            </a:r>
            <a:r>
              <a:rPr lang="en-US" sz="2400" u="sng" baseline="-25000" dirty="0">
                <a:solidFill>
                  <a:srgbClr val="0000FA"/>
                </a:solidFill>
                <a:sym typeface="Symbol" pitchFamily="18" charset="2"/>
              </a:rPr>
              <a:t>D</a:t>
            </a:r>
            <a:r>
              <a:rPr lang="en-US" sz="2400" u="sng" dirty="0">
                <a:solidFill>
                  <a:srgbClr val="0000FA"/>
                </a:solidFill>
                <a:sym typeface="Symbol" pitchFamily="18" charset="2"/>
              </a:rPr>
              <a:t>  = </a:t>
            </a:r>
            <a:r>
              <a:rPr lang="en-US" sz="2400" u="sng" dirty="0" smtClean="0">
                <a:solidFill>
                  <a:srgbClr val="0000FA"/>
                </a:solidFill>
                <a:sym typeface="Symbol" pitchFamily="18" charset="2"/>
              </a:rPr>
              <a:t>547 </a:t>
            </a:r>
            <a:r>
              <a:rPr lang="en-US" sz="2400" u="sng" dirty="0">
                <a:solidFill>
                  <a:srgbClr val="0000FA"/>
                </a:solidFill>
                <a:sym typeface="Symbol" pitchFamily="18" charset="2"/>
              </a:rPr>
              <a:t>lb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28599"/>
            <a:ext cx="7886700" cy="758952"/>
          </a:xfrm>
        </p:spPr>
        <p:txBody>
          <a:bodyPr/>
          <a:lstStyle/>
          <a:p>
            <a:pPr rtl="0" eaLnBrk="1" fontAlgn="base" hangingPunct="1"/>
            <a:r>
              <a:rPr lang="en-US" sz="2400" b="1" kern="1200" dirty="0" smtClean="0">
                <a:effectLst/>
                <a:latin typeface="Times New Roman" panose="02020603050405020304" pitchFamily="18" charset="0"/>
                <a:ea typeface="+mn-ea"/>
                <a:cs typeface="+mn-cs"/>
              </a:rPr>
              <a:t>GROUP  PROBLEM  SOLVING</a:t>
            </a:r>
            <a:r>
              <a:rPr lang="en-US" sz="2400" kern="1200" dirty="0" smtClean="0">
                <a:effectLst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lang="en-US" sz="2400" kern="1200" dirty="0" smtClean="0">
                <a:effectLst/>
                <a:ea typeface="+mn-ea"/>
                <a:cs typeface="+mn-cs"/>
              </a:rPr>
              <a:t>(continued)</a:t>
            </a:r>
            <a:endParaRPr lang="en-US" dirty="0" smtClean="0">
              <a:effectLst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99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99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99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99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99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99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9" grpId="0"/>
      <p:bldP spid="39942" grpId="0" autoUpdateAnimBg="0"/>
      <p:bldP spid="39943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2" name="Text Box 6"/>
          <p:cNvSpPr txBox="1">
            <a:spLocks noChangeArrowheads="1"/>
          </p:cNvSpPr>
          <p:nvPr/>
        </p:nvSpPr>
        <p:spPr bwMode="auto">
          <a:xfrm>
            <a:off x="457200" y="4572000"/>
            <a:ext cx="8001000" cy="173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286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dirty="0"/>
              <a:t>2.  In 3-D, when you don’t know the direction or the magnitude of a force, how many unknowns do you have corresponding to that force? </a:t>
            </a:r>
          </a:p>
          <a:p>
            <a:pPr eaLnBrk="1" hangingPunct="1">
              <a:spcBef>
                <a:spcPct val="50000"/>
              </a:spcBef>
            </a:pPr>
            <a:r>
              <a:rPr lang="en-US" sz="2400" dirty="0"/>
              <a:t>   A) One     B) Two    C) Three    D) Four</a:t>
            </a:r>
          </a:p>
        </p:txBody>
      </p:sp>
      <p:grpSp>
        <p:nvGrpSpPr>
          <p:cNvPr id="2" name="Group 29"/>
          <p:cNvGrpSpPr>
            <a:grpSpLocks/>
          </p:cNvGrpSpPr>
          <p:nvPr/>
        </p:nvGrpSpPr>
        <p:grpSpPr bwMode="auto">
          <a:xfrm>
            <a:off x="457200" y="927100"/>
            <a:ext cx="7848600" cy="3568700"/>
            <a:chOff x="288" y="480"/>
            <a:chExt cx="4944" cy="2248"/>
          </a:xfrm>
        </p:grpSpPr>
        <p:sp>
          <p:nvSpPr>
            <p:cNvPr id="18439" name="Text Box 5"/>
            <p:cNvSpPr txBox="1">
              <a:spLocks noChangeArrowheads="1"/>
            </p:cNvSpPr>
            <p:nvPr/>
          </p:nvSpPr>
          <p:spPr bwMode="auto">
            <a:xfrm>
              <a:off x="288" y="576"/>
              <a:ext cx="3168" cy="21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285750" indent="-285750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400" dirty="0"/>
                <a:t>1. </a:t>
              </a:r>
              <a:r>
                <a:rPr lang="en-US" sz="2400" dirty="0">
                  <a:solidFill>
                    <a:srgbClr val="0000FA"/>
                  </a:solidFill>
                </a:rPr>
                <a:t>Four forces act </a:t>
              </a:r>
              <a:r>
                <a:rPr lang="en-US" sz="2400" dirty="0"/>
                <a:t>at point A and point A is in </a:t>
              </a:r>
              <a:r>
                <a:rPr lang="en-US" sz="2400" dirty="0">
                  <a:solidFill>
                    <a:srgbClr val="0000FA"/>
                  </a:solidFill>
                </a:rPr>
                <a:t>equilibrium</a:t>
              </a:r>
              <a:r>
                <a:rPr lang="en-US" sz="2400" dirty="0"/>
                <a:t>. Select the correct force vector </a:t>
              </a:r>
              <a:r>
                <a:rPr lang="en-US" sz="2400" b="1" i="1" dirty="0">
                  <a:solidFill>
                    <a:srgbClr val="FF0000"/>
                  </a:solidFill>
                </a:rPr>
                <a:t>P</a:t>
              </a:r>
              <a:r>
                <a:rPr lang="en-US" sz="2400" b="1" i="1" dirty="0"/>
                <a:t>.</a:t>
              </a:r>
              <a:endParaRPr lang="en-US" sz="2400" dirty="0"/>
            </a:p>
            <a:p>
              <a:pPr eaLnBrk="1" hangingPunct="1">
                <a:spcBef>
                  <a:spcPct val="50000"/>
                </a:spcBef>
              </a:pPr>
              <a:r>
                <a:rPr lang="en-US" sz="2400" dirty="0"/>
                <a:t>    A) {-20 </a:t>
              </a:r>
              <a:r>
                <a:rPr lang="en-US" sz="2400" b="1" i="1" dirty="0" err="1">
                  <a:solidFill>
                    <a:srgbClr val="FF0000"/>
                  </a:solidFill>
                </a:rPr>
                <a:t>i</a:t>
              </a:r>
              <a:r>
                <a:rPr lang="en-US" sz="2400" dirty="0">
                  <a:solidFill>
                    <a:srgbClr val="FFFF00"/>
                  </a:solidFill>
                </a:rPr>
                <a:t>  </a:t>
              </a:r>
              <a:r>
                <a:rPr lang="en-US" sz="2400" dirty="0"/>
                <a:t>+ 10 </a:t>
              </a:r>
              <a:r>
                <a:rPr lang="en-US" sz="2400" b="1" i="1" dirty="0">
                  <a:solidFill>
                    <a:srgbClr val="FF0000"/>
                  </a:solidFill>
                </a:rPr>
                <a:t>j</a:t>
              </a:r>
              <a:r>
                <a:rPr lang="en-US" sz="2400" dirty="0"/>
                <a:t>  </a:t>
              </a:r>
              <a:r>
                <a:rPr lang="en-US" sz="2200" dirty="0">
                  <a:cs typeface="Times New Roman" pitchFamily="18" charset="0"/>
                  <a:sym typeface="Symbol" pitchFamily="18" charset="2"/>
                </a:rPr>
                <a:t>–</a:t>
              </a:r>
              <a:r>
                <a:rPr lang="en-US" sz="2400" dirty="0"/>
                <a:t> 10 </a:t>
              </a:r>
              <a:r>
                <a:rPr lang="en-US" sz="2400" b="1" i="1" dirty="0">
                  <a:solidFill>
                    <a:srgbClr val="FF0000"/>
                  </a:solidFill>
                </a:rPr>
                <a:t>k</a:t>
              </a:r>
              <a:r>
                <a:rPr lang="en-US" sz="2400" dirty="0"/>
                <a:t>}</a:t>
              </a:r>
              <a:r>
                <a:rPr lang="en-US" sz="2400" dirty="0" err="1"/>
                <a:t>lb</a:t>
              </a:r>
              <a:r>
                <a:rPr lang="en-US" sz="2400" dirty="0"/>
                <a:t> 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en-US" sz="2400" dirty="0"/>
                <a:t>    B) {-10 </a:t>
              </a:r>
              <a:r>
                <a:rPr lang="en-US" sz="2400" b="1" i="1" dirty="0" err="1">
                  <a:solidFill>
                    <a:srgbClr val="FF0000"/>
                  </a:solidFill>
                </a:rPr>
                <a:t>i</a:t>
              </a:r>
              <a:r>
                <a:rPr lang="en-US" sz="2400" dirty="0"/>
                <a:t>  </a:t>
              </a:r>
              <a:r>
                <a:rPr lang="en-US" sz="2200" dirty="0">
                  <a:cs typeface="Times New Roman" pitchFamily="18" charset="0"/>
                  <a:sym typeface="Symbol" pitchFamily="18" charset="2"/>
                </a:rPr>
                <a:t>– </a:t>
              </a:r>
              <a:r>
                <a:rPr lang="en-US" sz="2400" dirty="0"/>
                <a:t> 20 </a:t>
              </a:r>
              <a:r>
                <a:rPr lang="en-US" sz="2400" b="1" i="1" dirty="0">
                  <a:solidFill>
                    <a:srgbClr val="FF0000"/>
                  </a:solidFill>
                </a:rPr>
                <a:t>j</a:t>
              </a:r>
              <a:r>
                <a:rPr lang="en-US" sz="2400" dirty="0"/>
                <a:t>  </a:t>
              </a:r>
              <a:r>
                <a:rPr lang="en-US" sz="2200" dirty="0">
                  <a:cs typeface="Times New Roman" pitchFamily="18" charset="0"/>
                  <a:sym typeface="Symbol" pitchFamily="18" charset="2"/>
                </a:rPr>
                <a:t>–</a:t>
              </a:r>
              <a:r>
                <a:rPr lang="en-US" sz="2400" dirty="0"/>
                <a:t> 10 </a:t>
              </a:r>
              <a:r>
                <a:rPr lang="en-US" sz="2400" b="1" i="1" dirty="0">
                  <a:solidFill>
                    <a:srgbClr val="FF0000"/>
                  </a:solidFill>
                </a:rPr>
                <a:t>k</a:t>
              </a:r>
              <a:r>
                <a:rPr lang="en-US" sz="2400" dirty="0"/>
                <a:t>} </a:t>
              </a:r>
              <a:r>
                <a:rPr lang="en-US" sz="2400" dirty="0" err="1"/>
                <a:t>lb</a:t>
              </a:r>
              <a:endParaRPr lang="en-US" sz="2400" dirty="0"/>
            </a:p>
            <a:p>
              <a:pPr eaLnBrk="1" hangingPunct="1">
                <a:spcBef>
                  <a:spcPct val="50000"/>
                </a:spcBef>
              </a:pPr>
              <a:r>
                <a:rPr lang="en-US" sz="2400" dirty="0"/>
                <a:t>    C) {+ 20 </a:t>
              </a:r>
              <a:r>
                <a:rPr lang="en-US" sz="2400" b="1" i="1" dirty="0" err="1">
                  <a:solidFill>
                    <a:srgbClr val="FF0000"/>
                  </a:solidFill>
                </a:rPr>
                <a:t>i</a:t>
              </a:r>
              <a:r>
                <a:rPr lang="en-US" sz="2400" dirty="0"/>
                <a:t>  </a:t>
              </a:r>
              <a:r>
                <a:rPr lang="en-US" sz="2200" dirty="0">
                  <a:cs typeface="Times New Roman" pitchFamily="18" charset="0"/>
                  <a:sym typeface="Symbol" pitchFamily="18" charset="2"/>
                </a:rPr>
                <a:t>–</a:t>
              </a:r>
              <a:r>
                <a:rPr lang="en-US" sz="2400" dirty="0"/>
                <a:t> 10 </a:t>
              </a:r>
              <a:r>
                <a:rPr lang="en-US" sz="2400" b="1" i="1" dirty="0">
                  <a:solidFill>
                    <a:srgbClr val="FF0000"/>
                  </a:solidFill>
                </a:rPr>
                <a:t>j</a:t>
              </a:r>
              <a:r>
                <a:rPr lang="en-US" sz="2400" dirty="0"/>
                <a:t>  </a:t>
              </a:r>
              <a:r>
                <a:rPr lang="en-US" sz="2200" dirty="0">
                  <a:cs typeface="Times New Roman" pitchFamily="18" charset="0"/>
                  <a:sym typeface="Symbol" pitchFamily="18" charset="2"/>
                </a:rPr>
                <a:t>–</a:t>
              </a:r>
              <a:r>
                <a:rPr lang="en-US" sz="2400" dirty="0"/>
                <a:t> 10 </a:t>
              </a:r>
              <a:r>
                <a:rPr lang="en-US" sz="2400" b="1" i="1" dirty="0">
                  <a:solidFill>
                    <a:srgbClr val="FF0000"/>
                  </a:solidFill>
                </a:rPr>
                <a:t>k</a:t>
              </a:r>
              <a:r>
                <a:rPr lang="en-US" sz="2400" dirty="0"/>
                <a:t>}</a:t>
              </a:r>
              <a:r>
                <a:rPr lang="en-US" sz="2400" dirty="0" err="1"/>
                <a:t>lb</a:t>
              </a:r>
              <a:endParaRPr lang="en-US" sz="2400" dirty="0"/>
            </a:p>
            <a:p>
              <a:pPr eaLnBrk="1" hangingPunct="1">
                <a:spcBef>
                  <a:spcPct val="50000"/>
                </a:spcBef>
              </a:pPr>
              <a:r>
                <a:rPr lang="en-US" sz="2400" dirty="0"/>
                <a:t>    D) None of the above.</a:t>
              </a:r>
            </a:p>
          </p:txBody>
        </p:sp>
        <p:grpSp>
          <p:nvGrpSpPr>
            <p:cNvPr id="18440" name="Group 28"/>
            <p:cNvGrpSpPr>
              <a:grpSpLocks/>
            </p:cNvGrpSpPr>
            <p:nvPr/>
          </p:nvGrpSpPr>
          <p:grpSpPr bwMode="auto">
            <a:xfrm>
              <a:off x="3360" y="480"/>
              <a:ext cx="1872" cy="1776"/>
              <a:chOff x="3648" y="432"/>
              <a:chExt cx="1872" cy="1776"/>
            </a:xfrm>
          </p:grpSpPr>
          <p:sp>
            <p:nvSpPr>
              <p:cNvPr id="18441" name="Line 10"/>
              <p:cNvSpPr>
                <a:spLocks noChangeShapeType="1"/>
              </p:cNvSpPr>
              <p:nvPr/>
            </p:nvSpPr>
            <p:spPr bwMode="auto">
              <a:xfrm flipV="1">
                <a:off x="4608" y="960"/>
                <a:ext cx="0" cy="384"/>
              </a:xfrm>
              <a:prstGeom prst="line">
                <a:avLst/>
              </a:prstGeom>
              <a:noFill/>
              <a:ln w="38100">
                <a:solidFill>
                  <a:srgbClr val="0000FA"/>
                </a:solidFill>
                <a:round/>
                <a:headEnd/>
                <a:tailEnd type="triangle" w="med" len="med"/>
              </a:ln>
            </p:spPr>
            <p:txBody>
              <a:bodyPr wrap="none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8442" name="Line 11"/>
              <p:cNvSpPr>
                <a:spLocks noChangeShapeType="1"/>
              </p:cNvSpPr>
              <p:nvPr/>
            </p:nvSpPr>
            <p:spPr bwMode="auto">
              <a:xfrm flipH="1">
                <a:off x="4368" y="1344"/>
                <a:ext cx="240" cy="240"/>
              </a:xfrm>
              <a:prstGeom prst="line">
                <a:avLst/>
              </a:prstGeom>
              <a:noFill/>
              <a:ln w="38100">
                <a:solidFill>
                  <a:srgbClr val="0000FA"/>
                </a:solidFill>
                <a:round/>
                <a:headEnd/>
                <a:tailEnd type="triangle" w="med" len="med"/>
              </a:ln>
            </p:spPr>
            <p:txBody>
              <a:bodyPr wrap="none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8443" name="Line 12"/>
              <p:cNvSpPr>
                <a:spLocks noChangeShapeType="1"/>
              </p:cNvSpPr>
              <p:nvPr/>
            </p:nvSpPr>
            <p:spPr bwMode="auto">
              <a:xfrm>
                <a:off x="4608" y="1344"/>
                <a:ext cx="384" cy="0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 type="triangle" w="med" len="med"/>
              </a:ln>
            </p:spPr>
            <p:txBody>
              <a:bodyPr wrap="none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8444" name="Line 13"/>
              <p:cNvSpPr>
                <a:spLocks noChangeShapeType="1"/>
              </p:cNvSpPr>
              <p:nvPr/>
            </p:nvSpPr>
            <p:spPr bwMode="auto">
              <a:xfrm flipH="1" flipV="1">
                <a:off x="4320" y="1056"/>
                <a:ext cx="288" cy="288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8445" name="Line 14"/>
              <p:cNvSpPr>
                <a:spLocks noChangeShapeType="1"/>
              </p:cNvSpPr>
              <p:nvPr/>
            </p:nvSpPr>
            <p:spPr bwMode="auto">
              <a:xfrm flipH="1">
                <a:off x="4080" y="1584"/>
                <a:ext cx="288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8446" name="Line 15"/>
              <p:cNvSpPr>
                <a:spLocks noChangeShapeType="1"/>
              </p:cNvSpPr>
              <p:nvPr/>
            </p:nvSpPr>
            <p:spPr bwMode="auto">
              <a:xfrm>
                <a:off x="4992" y="1344"/>
                <a:ext cx="52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8447" name="Line 17"/>
              <p:cNvSpPr>
                <a:spLocks noChangeShapeType="1"/>
              </p:cNvSpPr>
              <p:nvPr/>
            </p:nvSpPr>
            <p:spPr bwMode="auto">
              <a:xfrm flipV="1">
                <a:off x="4608" y="576"/>
                <a:ext cx="0" cy="3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8448" name="Text Box 18"/>
              <p:cNvSpPr txBox="1">
                <a:spLocks noChangeArrowheads="1"/>
              </p:cNvSpPr>
              <p:nvPr/>
            </p:nvSpPr>
            <p:spPr bwMode="auto">
              <a:xfrm>
                <a:off x="4656" y="432"/>
                <a:ext cx="384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2400" i="1"/>
                  <a:t>z</a:t>
                </a:r>
              </a:p>
            </p:txBody>
          </p:sp>
          <p:sp>
            <p:nvSpPr>
              <p:cNvPr id="18449" name="Text Box 19"/>
              <p:cNvSpPr txBox="1">
                <a:spLocks noChangeArrowheads="1"/>
              </p:cNvSpPr>
              <p:nvPr/>
            </p:nvSpPr>
            <p:spPr bwMode="auto">
              <a:xfrm>
                <a:off x="4608" y="768"/>
                <a:ext cx="720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1800"/>
                  <a:t>F</a:t>
                </a:r>
                <a:r>
                  <a:rPr lang="en-US" sz="1800" baseline="-25000"/>
                  <a:t>3 </a:t>
                </a:r>
                <a:r>
                  <a:rPr lang="en-US" sz="1800"/>
                  <a:t>= 10 lb</a:t>
                </a:r>
                <a:endParaRPr lang="en-US" sz="1800" baseline="-25000"/>
              </a:p>
            </p:txBody>
          </p:sp>
          <p:sp>
            <p:nvSpPr>
              <p:cNvPr id="18450" name="Text Box 20"/>
              <p:cNvSpPr txBox="1">
                <a:spLocks noChangeArrowheads="1"/>
              </p:cNvSpPr>
              <p:nvPr/>
            </p:nvSpPr>
            <p:spPr bwMode="auto">
              <a:xfrm>
                <a:off x="4032" y="960"/>
                <a:ext cx="250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1800" b="1"/>
                  <a:t>P</a:t>
                </a:r>
              </a:p>
            </p:txBody>
          </p:sp>
          <p:sp>
            <p:nvSpPr>
              <p:cNvPr id="18451" name="Text Box 21"/>
              <p:cNvSpPr txBox="1">
                <a:spLocks noChangeArrowheads="1"/>
              </p:cNvSpPr>
              <p:nvPr/>
            </p:nvSpPr>
            <p:spPr bwMode="auto">
              <a:xfrm>
                <a:off x="3648" y="1392"/>
                <a:ext cx="720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1800"/>
                  <a:t>F</a:t>
                </a:r>
                <a:r>
                  <a:rPr lang="en-US" sz="1800" baseline="-25000"/>
                  <a:t>1 </a:t>
                </a:r>
                <a:r>
                  <a:rPr lang="en-US" sz="1800"/>
                  <a:t>= 20 lb</a:t>
                </a:r>
              </a:p>
            </p:txBody>
          </p:sp>
          <p:sp>
            <p:nvSpPr>
              <p:cNvPr id="18452" name="Text Box 22"/>
              <p:cNvSpPr txBox="1">
                <a:spLocks noChangeArrowheads="1"/>
              </p:cNvSpPr>
              <p:nvPr/>
            </p:nvSpPr>
            <p:spPr bwMode="auto">
              <a:xfrm>
                <a:off x="4080" y="1920"/>
                <a:ext cx="336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2400" i="1"/>
                  <a:t>x</a:t>
                </a:r>
                <a:endParaRPr lang="en-US" sz="2400" b="1" i="1"/>
              </a:p>
            </p:txBody>
          </p:sp>
          <p:sp>
            <p:nvSpPr>
              <p:cNvPr id="18453" name="Text Box 23"/>
              <p:cNvSpPr txBox="1">
                <a:spLocks noChangeArrowheads="1"/>
              </p:cNvSpPr>
              <p:nvPr/>
            </p:nvSpPr>
            <p:spPr bwMode="auto">
              <a:xfrm>
                <a:off x="4560" y="1344"/>
                <a:ext cx="240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1800" b="1"/>
                  <a:t>A</a:t>
                </a:r>
              </a:p>
            </p:txBody>
          </p:sp>
          <p:sp>
            <p:nvSpPr>
              <p:cNvPr id="18454" name="Text Box 25"/>
              <p:cNvSpPr txBox="1">
                <a:spLocks noChangeArrowheads="1"/>
              </p:cNvSpPr>
              <p:nvPr/>
            </p:nvSpPr>
            <p:spPr bwMode="auto">
              <a:xfrm>
                <a:off x="4800" y="1056"/>
                <a:ext cx="720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1800"/>
                  <a:t>F</a:t>
                </a:r>
                <a:r>
                  <a:rPr lang="en-US" sz="1800" baseline="-25000"/>
                  <a:t>2</a:t>
                </a:r>
                <a:r>
                  <a:rPr lang="en-US" sz="1800"/>
                  <a:t> = 10 lb</a:t>
                </a:r>
              </a:p>
            </p:txBody>
          </p:sp>
          <p:sp>
            <p:nvSpPr>
              <p:cNvPr id="18455" name="Text Box 26"/>
              <p:cNvSpPr txBox="1">
                <a:spLocks noChangeArrowheads="1"/>
              </p:cNvSpPr>
              <p:nvPr/>
            </p:nvSpPr>
            <p:spPr bwMode="auto">
              <a:xfrm>
                <a:off x="5270" y="1322"/>
                <a:ext cx="201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r>
                  <a:rPr lang="en-US" sz="2400" i="1"/>
                  <a:t>y</a:t>
                </a:r>
              </a:p>
            </p:txBody>
          </p:sp>
        </p:grpSp>
      </p:grp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28650" y="228599"/>
            <a:ext cx="7886700" cy="758952"/>
          </a:xfrm>
        </p:spPr>
        <p:txBody>
          <a:bodyPr/>
          <a:lstStyle/>
          <a:p>
            <a:pPr rtl="0" eaLnBrk="1" fontAlgn="base" hangingPunct="1"/>
            <a:r>
              <a:rPr lang="en-US" sz="2400" b="1" kern="1200" dirty="0" smtClean="0">
                <a:effectLst/>
                <a:ea typeface="+mn-ea"/>
                <a:cs typeface="+mn-cs"/>
              </a:rPr>
              <a:t> ATTENTION  QUIZ</a:t>
            </a:r>
            <a:endParaRPr lang="en-US" dirty="0" smtClean="0">
              <a:effectLst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5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5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2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2128704" y="2238901"/>
            <a:ext cx="4931057" cy="1553983"/>
            <a:chOff x="2423975" y="2436124"/>
            <a:chExt cx="4931057" cy="1553983"/>
          </a:xfrm>
        </p:grpSpPr>
        <p:sp>
          <p:nvSpPr>
            <p:cNvPr id="6" name="Rectangle 5"/>
            <p:cNvSpPr/>
            <p:nvPr/>
          </p:nvSpPr>
          <p:spPr>
            <a:xfrm>
              <a:off x="3093635" y="2436124"/>
              <a:ext cx="3591736" cy="72863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Up">
                <a:avLst/>
              </a:prstTxWarp>
              <a:spAutoFit/>
            </a:bodyPr>
            <a:lstStyle/>
            <a:p>
              <a:pPr algn="ctr"/>
              <a:r>
                <a:rPr lang="en-US" sz="5400" b="1" dirty="0" smtClean="0">
                  <a:ln w="13462">
                    <a:solidFill>
                      <a:schemeClr val="bg1"/>
                    </a:solidFill>
                    <a:prstDash val="solid"/>
                  </a:ln>
                  <a:solidFill>
                    <a:srgbClr val="000096"/>
                  </a:solidFill>
                  <a:effectLst>
                    <a:outerShdw dist="38100" dir="2700000" algn="bl" rotWithShape="0">
                      <a:schemeClr val="accent5"/>
                    </a:outerShdw>
                  </a:effectLst>
                </a:rPr>
                <a:t>End of the Lecture</a:t>
              </a:r>
              <a:endParaRPr lang="en-US" sz="54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000096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2423975" y="3164760"/>
              <a:ext cx="4931057" cy="825347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Down">
                <a:avLst/>
              </a:prstTxWarp>
              <a:spAutoFit/>
            </a:bodyPr>
            <a:lstStyle/>
            <a:p>
              <a:pPr algn="ctr"/>
              <a:r>
                <a:rPr lang="en-US" sz="5400" b="1" dirty="0" smtClean="0">
                  <a:ln w="13462">
                    <a:solidFill>
                      <a:schemeClr val="bg1"/>
                    </a:solidFill>
                    <a:prstDash val="solid"/>
                  </a:ln>
                  <a:solidFill>
                    <a:srgbClr val="000096"/>
                  </a:solidFill>
                  <a:effectLst>
                    <a:outerShdw dist="38100" dir="2700000" algn="bl" rotWithShape="0">
                      <a:schemeClr val="accent5"/>
                    </a:outerShdw>
                  </a:effectLst>
                </a:rPr>
                <a:t>Let Learning Continue</a:t>
              </a:r>
              <a:endParaRPr lang="en-US" sz="54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000096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endParaRPr>
            </a:p>
          </p:txBody>
        </p:sp>
      </p:grp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Text Box 2051"/>
          <p:cNvSpPr txBox="1">
            <a:spLocks noChangeArrowheads="1"/>
          </p:cNvSpPr>
          <p:nvPr/>
        </p:nvSpPr>
        <p:spPr bwMode="auto">
          <a:xfrm>
            <a:off x="381000" y="987425"/>
            <a:ext cx="8382000" cy="2136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30000"/>
              </a:spcBef>
            </a:pPr>
            <a:r>
              <a:rPr lang="en-US" sz="2400" dirty="0"/>
              <a:t>1. Particle P is in equilibrium with five (5) forces acting on it in   3-D space. How many scalar equations of equilibrium can be written for point P?</a:t>
            </a:r>
          </a:p>
          <a:p>
            <a:pPr eaLnBrk="1" hangingPunct="1">
              <a:spcBef>
                <a:spcPct val="30000"/>
              </a:spcBef>
            </a:pPr>
            <a:r>
              <a:rPr lang="en-US" sz="2400" dirty="0"/>
              <a:t>    A) 2 	B) 3	     C) 4</a:t>
            </a:r>
          </a:p>
          <a:p>
            <a:pPr eaLnBrk="1" hangingPunct="1">
              <a:spcBef>
                <a:spcPct val="30000"/>
              </a:spcBef>
            </a:pPr>
            <a:r>
              <a:rPr lang="en-US" sz="2400" dirty="0"/>
              <a:t>    D) 5	            E) 6 </a:t>
            </a:r>
          </a:p>
        </p:txBody>
      </p:sp>
      <p:sp>
        <p:nvSpPr>
          <p:cNvPr id="15364" name="Text Box 2052"/>
          <p:cNvSpPr txBox="1">
            <a:spLocks noChangeArrowheads="1"/>
          </p:cNvSpPr>
          <p:nvPr/>
        </p:nvSpPr>
        <p:spPr bwMode="auto">
          <a:xfrm>
            <a:off x="304800" y="3048000"/>
            <a:ext cx="8458200" cy="323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30000"/>
              </a:spcBef>
            </a:pPr>
            <a:r>
              <a:rPr lang="en-US" sz="2400" dirty="0"/>
              <a:t>  2. In 3-D, when a particle is in equilibrium, which of the following equations apply?</a:t>
            </a:r>
          </a:p>
          <a:p>
            <a:pPr lvl="1" eaLnBrk="1" hangingPunct="1">
              <a:spcBef>
                <a:spcPct val="30000"/>
              </a:spcBef>
            </a:pPr>
            <a:r>
              <a:rPr lang="en-US" sz="2400" dirty="0"/>
              <a:t>A) (</a:t>
            </a:r>
            <a:r>
              <a:rPr lang="en-US" sz="2400" dirty="0">
                <a:sym typeface="Symbol" pitchFamily="18" charset="2"/>
              </a:rPr>
              <a:t> </a:t>
            </a:r>
            <a:r>
              <a:rPr lang="en-US" sz="2400" dirty="0" err="1">
                <a:sym typeface="Symbol" pitchFamily="18" charset="2"/>
              </a:rPr>
              <a:t>F</a:t>
            </a:r>
            <a:r>
              <a:rPr lang="en-US" sz="2400" baseline="-25000" dirty="0" err="1">
                <a:sym typeface="Symbol" pitchFamily="18" charset="2"/>
              </a:rPr>
              <a:t>x</a:t>
            </a:r>
            <a:r>
              <a:rPr lang="en-US" sz="2400" dirty="0">
                <a:sym typeface="Symbol" pitchFamily="18" charset="2"/>
              </a:rPr>
              <a:t>) </a:t>
            </a:r>
            <a:r>
              <a:rPr lang="en-US" sz="2400" b="1" i="1" dirty="0" err="1">
                <a:solidFill>
                  <a:srgbClr val="FF0000"/>
                </a:solidFill>
                <a:sym typeface="Symbol" pitchFamily="18" charset="2"/>
              </a:rPr>
              <a:t>i</a:t>
            </a:r>
            <a:r>
              <a:rPr lang="en-US" sz="2400" dirty="0">
                <a:solidFill>
                  <a:srgbClr val="FF0000"/>
                </a:solidFill>
                <a:sym typeface="Symbol" pitchFamily="18" charset="2"/>
              </a:rPr>
              <a:t> </a:t>
            </a:r>
            <a:r>
              <a:rPr lang="en-US" sz="2400" dirty="0">
                <a:sym typeface="Symbol" pitchFamily="18" charset="2"/>
              </a:rPr>
              <a:t> + </a:t>
            </a:r>
            <a:r>
              <a:rPr lang="en-US" sz="2400" dirty="0"/>
              <a:t>(</a:t>
            </a:r>
            <a:r>
              <a:rPr lang="en-US" sz="2400" dirty="0">
                <a:sym typeface="Symbol" pitchFamily="18" charset="2"/>
              </a:rPr>
              <a:t> </a:t>
            </a:r>
            <a:r>
              <a:rPr lang="en-US" sz="2400" dirty="0" err="1">
                <a:sym typeface="Symbol" pitchFamily="18" charset="2"/>
              </a:rPr>
              <a:t>F</a:t>
            </a:r>
            <a:r>
              <a:rPr lang="en-US" sz="2400" baseline="-25000" dirty="0" err="1">
                <a:sym typeface="Symbol" pitchFamily="18" charset="2"/>
              </a:rPr>
              <a:t>y</a:t>
            </a:r>
            <a:r>
              <a:rPr lang="en-US" sz="2400" dirty="0">
                <a:sym typeface="Symbol" pitchFamily="18" charset="2"/>
              </a:rPr>
              <a:t>)</a:t>
            </a:r>
            <a:r>
              <a:rPr lang="en-US" sz="2400" b="1" dirty="0">
                <a:solidFill>
                  <a:srgbClr val="FFFF00"/>
                </a:solidFill>
                <a:sym typeface="Symbol" pitchFamily="18" charset="2"/>
              </a:rPr>
              <a:t>  </a:t>
            </a:r>
            <a:r>
              <a:rPr lang="en-US" sz="2400" b="1" i="1" dirty="0">
                <a:solidFill>
                  <a:srgbClr val="FF0000"/>
                </a:solidFill>
                <a:sym typeface="Symbol" pitchFamily="18" charset="2"/>
              </a:rPr>
              <a:t>j </a:t>
            </a:r>
            <a:r>
              <a:rPr lang="en-US" sz="2400" b="1" i="1" dirty="0">
                <a:solidFill>
                  <a:srgbClr val="FFFF00"/>
                </a:solidFill>
                <a:sym typeface="Symbol" pitchFamily="18" charset="2"/>
              </a:rPr>
              <a:t> </a:t>
            </a:r>
            <a:r>
              <a:rPr lang="en-US" sz="2400" dirty="0">
                <a:sym typeface="Symbol" pitchFamily="18" charset="2"/>
              </a:rPr>
              <a:t>+  </a:t>
            </a:r>
            <a:r>
              <a:rPr lang="en-US" sz="2400" dirty="0"/>
              <a:t>(</a:t>
            </a:r>
            <a:r>
              <a:rPr lang="en-US" sz="2400" dirty="0">
                <a:sym typeface="Symbol" pitchFamily="18" charset="2"/>
              </a:rPr>
              <a:t> </a:t>
            </a:r>
            <a:r>
              <a:rPr lang="en-US" sz="2400" dirty="0" err="1">
                <a:sym typeface="Symbol" pitchFamily="18" charset="2"/>
              </a:rPr>
              <a:t>F</a:t>
            </a:r>
            <a:r>
              <a:rPr lang="en-US" sz="2400" baseline="-25000" dirty="0" err="1">
                <a:sym typeface="Symbol" pitchFamily="18" charset="2"/>
              </a:rPr>
              <a:t>z</a:t>
            </a:r>
            <a:r>
              <a:rPr lang="en-US" sz="2400" dirty="0">
                <a:sym typeface="Symbol" pitchFamily="18" charset="2"/>
              </a:rPr>
              <a:t>) </a:t>
            </a:r>
            <a:r>
              <a:rPr lang="en-US" sz="2400" b="1" i="1" dirty="0">
                <a:solidFill>
                  <a:srgbClr val="FF0000"/>
                </a:solidFill>
                <a:sym typeface="Symbol" pitchFamily="18" charset="2"/>
              </a:rPr>
              <a:t>k</a:t>
            </a:r>
            <a:r>
              <a:rPr lang="en-US" sz="2400" b="1" i="1" dirty="0">
                <a:solidFill>
                  <a:srgbClr val="FFFF00"/>
                </a:solidFill>
                <a:sym typeface="Symbol" pitchFamily="18" charset="2"/>
              </a:rPr>
              <a:t>  </a:t>
            </a:r>
            <a:r>
              <a:rPr lang="en-US" sz="2400" dirty="0">
                <a:sym typeface="Symbol" pitchFamily="18" charset="2"/>
              </a:rPr>
              <a:t>=  0 </a:t>
            </a:r>
            <a:endParaRPr lang="en-US" sz="2400" dirty="0"/>
          </a:p>
          <a:p>
            <a:pPr lvl="1" eaLnBrk="1" hangingPunct="1">
              <a:spcBef>
                <a:spcPct val="30000"/>
              </a:spcBef>
            </a:pPr>
            <a:r>
              <a:rPr lang="en-US" sz="2400" dirty="0">
                <a:sym typeface="Symbol" pitchFamily="18" charset="2"/>
              </a:rPr>
              <a:t>B)   </a:t>
            </a:r>
            <a:r>
              <a:rPr lang="en-US" sz="2400" b="1" i="1" dirty="0">
                <a:solidFill>
                  <a:srgbClr val="FF0000"/>
                </a:solidFill>
                <a:sym typeface="Symbol" pitchFamily="18" charset="2"/>
              </a:rPr>
              <a:t>F</a:t>
            </a:r>
            <a:r>
              <a:rPr lang="en-US" sz="2400" b="1" i="1" dirty="0">
                <a:solidFill>
                  <a:srgbClr val="FFFF00"/>
                </a:solidFill>
                <a:sym typeface="Symbol" pitchFamily="18" charset="2"/>
              </a:rPr>
              <a:t>  </a:t>
            </a:r>
            <a:r>
              <a:rPr lang="en-US" sz="2400" b="1" i="1" dirty="0">
                <a:sym typeface="Symbol" pitchFamily="18" charset="2"/>
              </a:rPr>
              <a:t>=  </a:t>
            </a:r>
            <a:r>
              <a:rPr lang="en-US" sz="2400" dirty="0">
                <a:sym typeface="Symbol" pitchFamily="18" charset="2"/>
              </a:rPr>
              <a:t>0</a:t>
            </a:r>
            <a:endParaRPr lang="en-US" sz="2400" b="1" dirty="0">
              <a:solidFill>
                <a:srgbClr val="FFFF00"/>
              </a:solidFill>
            </a:endParaRPr>
          </a:p>
          <a:p>
            <a:pPr lvl="1" eaLnBrk="1" hangingPunct="1">
              <a:spcBef>
                <a:spcPct val="30000"/>
              </a:spcBef>
            </a:pPr>
            <a:r>
              <a:rPr lang="en-US" sz="2400" dirty="0">
                <a:sym typeface="Symbol" pitchFamily="18" charset="2"/>
              </a:rPr>
              <a:t>C)  </a:t>
            </a:r>
            <a:r>
              <a:rPr lang="en-US" sz="2400" dirty="0" err="1">
                <a:sym typeface="Symbol" pitchFamily="18" charset="2"/>
              </a:rPr>
              <a:t>F</a:t>
            </a:r>
            <a:r>
              <a:rPr lang="en-US" sz="2400" baseline="-25000" dirty="0" err="1">
                <a:sym typeface="Symbol" pitchFamily="18" charset="2"/>
              </a:rPr>
              <a:t>x</a:t>
            </a:r>
            <a:r>
              <a:rPr lang="en-US" sz="2400" dirty="0">
                <a:sym typeface="Symbol" pitchFamily="18" charset="2"/>
              </a:rPr>
              <a:t>  =   </a:t>
            </a:r>
            <a:r>
              <a:rPr lang="en-US" sz="2400" dirty="0" err="1">
                <a:sym typeface="Symbol" pitchFamily="18" charset="2"/>
              </a:rPr>
              <a:t>F</a:t>
            </a:r>
            <a:r>
              <a:rPr lang="en-US" sz="2400" baseline="-25000" dirty="0" err="1">
                <a:sym typeface="Symbol" pitchFamily="18" charset="2"/>
              </a:rPr>
              <a:t>y</a:t>
            </a:r>
            <a:r>
              <a:rPr lang="en-US" sz="2400" baseline="-25000" dirty="0">
                <a:sym typeface="Symbol" pitchFamily="18" charset="2"/>
              </a:rPr>
              <a:t>  </a:t>
            </a:r>
            <a:r>
              <a:rPr lang="en-US" sz="2400" dirty="0">
                <a:sym typeface="Symbol" pitchFamily="18" charset="2"/>
              </a:rPr>
              <a:t>=   </a:t>
            </a:r>
            <a:r>
              <a:rPr lang="en-US" sz="2400" dirty="0" err="1">
                <a:sym typeface="Symbol" pitchFamily="18" charset="2"/>
              </a:rPr>
              <a:t>F</a:t>
            </a:r>
            <a:r>
              <a:rPr lang="en-US" sz="2400" baseline="-25000" dirty="0" err="1">
                <a:sym typeface="Symbol" pitchFamily="18" charset="2"/>
              </a:rPr>
              <a:t>z</a:t>
            </a:r>
            <a:r>
              <a:rPr lang="en-US" sz="2400" baseline="-25000" dirty="0">
                <a:sym typeface="Symbol" pitchFamily="18" charset="2"/>
              </a:rPr>
              <a:t>  </a:t>
            </a:r>
            <a:r>
              <a:rPr lang="en-US" sz="2400" dirty="0">
                <a:sym typeface="Symbol" pitchFamily="18" charset="2"/>
              </a:rPr>
              <a:t>=  0</a:t>
            </a:r>
            <a:endParaRPr lang="en-US" sz="2400" dirty="0">
              <a:solidFill>
                <a:srgbClr val="FFFF00"/>
              </a:solidFill>
            </a:endParaRPr>
          </a:p>
          <a:p>
            <a:pPr lvl="1" eaLnBrk="1" hangingPunct="1">
              <a:spcBef>
                <a:spcPct val="30000"/>
              </a:spcBef>
            </a:pPr>
            <a:r>
              <a:rPr lang="en-US" sz="2400" dirty="0"/>
              <a:t>D) All of the above.</a:t>
            </a:r>
          </a:p>
          <a:p>
            <a:pPr lvl="1" eaLnBrk="1" hangingPunct="1">
              <a:spcBef>
                <a:spcPct val="30000"/>
              </a:spcBef>
            </a:pPr>
            <a:r>
              <a:rPr lang="en-US" sz="2400" dirty="0"/>
              <a:t>E) None of the above.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628650" y="228600"/>
            <a:ext cx="7886700" cy="758952"/>
          </a:xfrm>
        </p:spPr>
        <p:txBody>
          <a:bodyPr/>
          <a:lstStyle/>
          <a:p>
            <a:pPr rtl="0" eaLnBrk="1" fontAlgn="base" hangingPunct="1"/>
            <a:r>
              <a:rPr lang="en-US" sz="2400" b="1" kern="1200" dirty="0" smtClean="0">
                <a:effectLst/>
                <a:ea typeface="+mn-ea"/>
                <a:cs typeface="+mn-cs"/>
              </a:rPr>
              <a:t>READING QUIZ</a:t>
            </a:r>
            <a:endParaRPr lang="en-US" dirty="0" smtClean="0">
              <a:effectLst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autoUpdateAnimBg="0"/>
      <p:bldP spid="15364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8"/>
          <p:cNvGrpSpPr>
            <a:grpSpLocks/>
          </p:cNvGrpSpPr>
          <p:nvPr/>
        </p:nvGrpSpPr>
        <p:grpSpPr bwMode="auto">
          <a:xfrm>
            <a:off x="609600" y="1447800"/>
            <a:ext cx="7848600" cy="4419600"/>
            <a:chOff x="384" y="912"/>
            <a:chExt cx="4944" cy="2784"/>
          </a:xfrm>
        </p:grpSpPr>
        <p:sp>
          <p:nvSpPr>
            <p:cNvPr id="5127" name="Text Box 11"/>
            <p:cNvSpPr txBox="1">
              <a:spLocks noChangeArrowheads="1"/>
            </p:cNvSpPr>
            <p:nvPr/>
          </p:nvSpPr>
          <p:spPr bwMode="auto">
            <a:xfrm>
              <a:off x="3024" y="912"/>
              <a:ext cx="2304" cy="14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400" dirty="0"/>
                <a:t>You know the </a:t>
              </a:r>
              <a:r>
                <a:rPr lang="en-US" sz="2400" dirty="0" smtClean="0"/>
                <a:t>weight </a:t>
              </a:r>
              <a:r>
                <a:rPr lang="en-US" sz="2400" dirty="0"/>
                <a:t>of the electromagnet and its load.  But, you need to know the forces in the chains to see if it is a safe assembly.  How would you do this?</a:t>
              </a:r>
            </a:p>
          </p:txBody>
        </p:sp>
        <p:pic>
          <p:nvPicPr>
            <p:cNvPr id="5128" name="Picture 17" descr="CH 3 Magnet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4" y="960"/>
              <a:ext cx="2444" cy="27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5140" name="Picture 20" descr="CH 3 Magnet FBD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42"/>
          <a:stretch/>
        </p:blipFill>
        <p:spPr bwMode="auto">
          <a:xfrm>
            <a:off x="6400800" y="3886200"/>
            <a:ext cx="1439863" cy="2468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2400" b="1" kern="1200" dirty="0" smtClean="0">
                <a:effectLst/>
                <a:ea typeface="+mn-ea"/>
                <a:cs typeface="+mn-cs"/>
              </a:rPr>
              <a:t> APPLICATIONS</a:t>
            </a:r>
            <a:endParaRPr lang="en-US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609600" y="1295400"/>
            <a:ext cx="8001000" cy="4745038"/>
            <a:chOff x="609600" y="1295400"/>
            <a:chExt cx="8001000" cy="4745038"/>
          </a:xfrm>
        </p:grpSpPr>
        <p:grpSp>
          <p:nvGrpSpPr>
            <p:cNvPr id="2" name="Group 21"/>
            <p:cNvGrpSpPr>
              <a:grpSpLocks/>
            </p:cNvGrpSpPr>
            <p:nvPr/>
          </p:nvGrpSpPr>
          <p:grpSpPr bwMode="auto">
            <a:xfrm>
              <a:off x="609600" y="1295400"/>
              <a:ext cx="8001000" cy="4745038"/>
              <a:chOff x="480" y="960"/>
              <a:chExt cx="5040" cy="2989"/>
            </a:xfrm>
          </p:grpSpPr>
          <p:sp>
            <p:nvSpPr>
              <p:cNvPr id="6151" name="Text Box 11"/>
              <p:cNvSpPr txBox="1">
                <a:spLocks noChangeArrowheads="1"/>
              </p:cNvSpPr>
              <p:nvPr/>
            </p:nvSpPr>
            <p:spPr bwMode="auto">
              <a:xfrm>
                <a:off x="3600" y="960"/>
                <a:ext cx="1920" cy="22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2400" dirty="0"/>
                  <a:t>This </a:t>
                </a:r>
                <a:r>
                  <a:rPr lang="en-US" sz="2400" dirty="0" smtClean="0"/>
                  <a:t>shear-leg </a:t>
                </a:r>
                <a:r>
                  <a:rPr lang="en-US" sz="2400" dirty="0"/>
                  <a:t>derrick is to be designed to lift a maximum of 200 kg of fish. </a:t>
                </a:r>
              </a:p>
              <a:p>
                <a:pPr eaLnBrk="1" hangingPunct="1">
                  <a:spcBef>
                    <a:spcPct val="50000"/>
                  </a:spcBef>
                </a:pPr>
                <a:r>
                  <a:rPr lang="en-US" sz="2400" dirty="0"/>
                  <a:t>How would you find the effect of different offset distances on the forces in the cable and derrick legs?</a:t>
                </a:r>
              </a:p>
            </p:txBody>
          </p:sp>
          <p:pic>
            <p:nvPicPr>
              <p:cNvPr id="6152" name="Picture 20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80" y="1008"/>
                <a:ext cx="3066" cy="29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6150" name="TextBox 7"/>
            <p:cNvSpPr txBox="1">
              <a:spLocks noChangeArrowheads="1"/>
            </p:cNvSpPr>
            <p:nvPr/>
          </p:nvSpPr>
          <p:spPr bwMode="auto">
            <a:xfrm>
              <a:off x="3429000" y="1600200"/>
              <a:ext cx="1722438" cy="400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sz="2000" dirty="0">
                  <a:solidFill>
                    <a:srgbClr val="0000FF"/>
                  </a:solidFill>
                </a:rPr>
                <a:t>Offset distance</a:t>
              </a:r>
            </a:p>
          </p:txBody>
        </p:sp>
      </p:grpSp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rtl="0" eaLnBrk="1" fontAlgn="base" hangingPunct="1"/>
            <a:r>
              <a:rPr lang="en-US" sz="2400" b="1" kern="1200" dirty="0" smtClean="0">
                <a:effectLst/>
                <a:latin typeface="Times New Roman" panose="02020603050405020304" pitchFamily="18" charset="0"/>
                <a:ea typeface="+mn-ea"/>
                <a:cs typeface="+mn-cs"/>
              </a:rPr>
              <a:t>APPLICATIONS  </a:t>
            </a:r>
            <a:r>
              <a:rPr lang="en-US" sz="2400" kern="1200" dirty="0" smtClean="0">
                <a:effectLst/>
                <a:ea typeface="+mn-ea"/>
                <a:cs typeface="+mn-cs"/>
              </a:rPr>
              <a:t>(continued)</a:t>
            </a:r>
            <a:endParaRPr lang="en-US" dirty="0" smtClean="0">
              <a:effectLst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80" name="Text Box 12"/>
          <p:cNvSpPr txBox="1">
            <a:spLocks noChangeArrowheads="1"/>
          </p:cNvSpPr>
          <p:nvPr/>
        </p:nvSpPr>
        <p:spPr bwMode="auto">
          <a:xfrm>
            <a:off x="381000" y="3723144"/>
            <a:ext cx="8001000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ts val="0"/>
              </a:spcBef>
            </a:pPr>
            <a:r>
              <a:rPr lang="en-US" sz="2400" dirty="0"/>
              <a:t>This vector equation will be satisfied only when</a:t>
            </a:r>
          </a:p>
          <a:p>
            <a:pPr eaLnBrk="1" hangingPunct="1">
              <a:spcBef>
                <a:spcPts val="0"/>
              </a:spcBef>
            </a:pPr>
            <a:r>
              <a:rPr lang="en-US" sz="2400" dirty="0"/>
              <a:t>	 </a:t>
            </a:r>
            <a:r>
              <a:rPr lang="en-US" sz="2400" dirty="0">
                <a:sym typeface="Symbol" pitchFamily="18" charset="2"/>
              </a:rPr>
              <a:t></a:t>
            </a:r>
            <a:r>
              <a:rPr lang="en-US" sz="2400" dirty="0" err="1">
                <a:sym typeface="Symbol" pitchFamily="18" charset="2"/>
              </a:rPr>
              <a:t>F</a:t>
            </a:r>
            <a:r>
              <a:rPr lang="en-US" sz="2400" baseline="-25000" dirty="0" err="1">
                <a:sym typeface="Symbol" pitchFamily="18" charset="2"/>
              </a:rPr>
              <a:t>x</a:t>
            </a:r>
            <a:r>
              <a:rPr lang="en-US" sz="2400" baseline="-25000" dirty="0">
                <a:sym typeface="Symbol" pitchFamily="18" charset="2"/>
              </a:rPr>
              <a:t>   </a:t>
            </a:r>
            <a:r>
              <a:rPr lang="en-US" sz="2400" dirty="0">
                <a:sym typeface="Symbol" pitchFamily="18" charset="2"/>
              </a:rPr>
              <a:t>=   0</a:t>
            </a:r>
          </a:p>
          <a:p>
            <a:pPr eaLnBrk="1" hangingPunct="1">
              <a:spcBef>
                <a:spcPts val="0"/>
              </a:spcBef>
            </a:pPr>
            <a:r>
              <a:rPr lang="en-US" sz="2400" dirty="0">
                <a:sym typeface="Symbol" pitchFamily="18" charset="2"/>
              </a:rPr>
              <a:t>	 </a:t>
            </a:r>
            <a:r>
              <a:rPr lang="en-US" sz="2400" dirty="0" err="1">
                <a:sym typeface="Symbol" pitchFamily="18" charset="2"/>
              </a:rPr>
              <a:t>F</a:t>
            </a:r>
            <a:r>
              <a:rPr lang="en-US" sz="2400" baseline="-25000" dirty="0" err="1">
                <a:sym typeface="Symbol" pitchFamily="18" charset="2"/>
              </a:rPr>
              <a:t>y</a:t>
            </a:r>
            <a:r>
              <a:rPr lang="en-US" sz="2400" dirty="0">
                <a:sym typeface="Symbol" pitchFamily="18" charset="2"/>
              </a:rPr>
              <a:t>  =   0</a:t>
            </a:r>
          </a:p>
          <a:p>
            <a:pPr eaLnBrk="1" hangingPunct="1">
              <a:spcBef>
                <a:spcPts val="0"/>
              </a:spcBef>
            </a:pPr>
            <a:r>
              <a:rPr lang="en-US" sz="2400" dirty="0">
                <a:sym typeface="Symbol" pitchFamily="18" charset="2"/>
              </a:rPr>
              <a:t>	 </a:t>
            </a:r>
            <a:r>
              <a:rPr lang="en-US" sz="2400" dirty="0" err="1">
                <a:sym typeface="Symbol" pitchFamily="18" charset="2"/>
              </a:rPr>
              <a:t>F</a:t>
            </a:r>
            <a:r>
              <a:rPr lang="en-US" sz="2400" baseline="-25000" dirty="0" err="1">
                <a:sym typeface="Symbol" pitchFamily="18" charset="2"/>
              </a:rPr>
              <a:t>z</a:t>
            </a:r>
            <a:r>
              <a:rPr lang="en-US" sz="2400" dirty="0">
                <a:sym typeface="Symbol" pitchFamily="18" charset="2"/>
              </a:rPr>
              <a:t>  =   0</a:t>
            </a:r>
          </a:p>
          <a:p>
            <a:pPr eaLnBrk="1" hangingPunct="1">
              <a:spcBef>
                <a:spcPts val="0"/>
              </a:spcBef>
            </a:pPr>
            <a:r>
              <a:rPr lang="en-US" sz="2400" dirty="0">
                <a:sym typeface="Symbol" pitchFamily="18" charset="2"/>
              </a:rPr>
              <a:t>These equations are the </a:t>
            </a:r>
            <a:r>
              <a:rPr lang="en-US" sz="2400" dirty="0">
                <a:solidFill>
                  <a:srgbClr val="0000FA"/>
                </a:solidFill>
                <a:sym typeface="Symbol" pitchFamily="18" charset="2"/>
              </a:rPr>
              <a:t>three scalar equations of equilibrium</a:t>
            </a:r>
            <a:r>
              <a:rPr lang="en-US" sz="2400" dirty="0">
                <a:sym typeface="Symbol" pitchFamily="18" charset="2"/>
              </a:rPr>
              <a:t>. They are valid for any point in equilibrium and allow you to solve for up to three unknowns.</a:t>
            </a:r>
          </a:p>
        </p:txBody>
      </p:sp>
      <p:grpSp>
        <p:nvGrpSpPr>
          <p:cNvPr id="2" name="Group 18"/>
          <p:cNvGrpSpPr>
            <a:grpSpLocks/>
          </p:cNvGrpSpPr>
          <p:nvPr/>
        </p:nvGrpSpPr>
        <p:grpSpPr bwMode="auto">
          <a:xfrm>
            <a:off x="381000" y="984250"/>
            <a:ext cx="8305800" cy="2825750"/>
            <a:chOff x="240" y="620"/>
            <a:chExt cx="5232" cy="1780"/>
          </a:xfrm>
        </p:grpSpPr>
        <p:sp>
          <p:nvSpPr>
            <p:cNvPr id="7175" name="Text Box 11"/>
            <p:cNvSpPr txBox="1">
              <a:spLocks noChangeArrowheads="1"/>
            </p:cNvSpPr>
            <p:nvPr/>
          </p:nvSpPr>
          <p:spPr bwMode="auto">
            <a:xfrm>
              <a:off x="240" y="620"/>
              <a:ext cx="3600" cy="17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r>
                <a:rPr lang="en-US" sz="2400" dirty="0"/>
                <a:t>When a particle is in equilibrium, the vector sum of  all the forces acting on it must be zero  (</a:t>
              </a:r>
              <a:r>
                <a:rPr lang="en-US" sz="2400" dirty="0">
                  <a:sym typeface="Symbol" pitchFamily="18" charset="2"/>
                </a:rPr>
                <a:t> </a:t>
              </a:r>
              <a:r>
                <a:rPr lang="en-US" sz="2400" b="1" i="1" dirty="0">
                  <a:solidFill>
                    <a:srgbClr val="FF0000"/>
                  </a:solidFill>
                  <a:sym typeface="Symbol" pitchFamily="18" charset="2"/>
                </a:rPr>
                <a:t>F</a:t>
              </a:r>
              <a:r>
                <a:rPr lang="en-US" sz="2400" dirty="0">
                  <a:sym typeface="Symbol" pitchFamily="18" charset="2"/>
                </a:rPr>
                <a:t>  =  0 ) .</a:t>
              </a:r>
              <a:endParaRPr lang="en-US" sz="2400" dirty="0"/>
            </a:p>
            <a:p>
              <a:pPr eaLnBrk="1" hangingPunct="1">
                <a:spcBef>
                  <a:spcPct val="20000"/>
                </a:spcBef>
              </a:pPr>
              <a:r>
                <a:rPr lang="en-US" sz="2400" dirty="0"/>
                <a:t>This equation can be written in terms of its x, y and z components.  This form is written as follows. </a:t>
              </a:r>
            </a:p>
            <a:p>
              <a:pPr eaLnBrk="1" hangingPunct="1">
                <a:spcBef>
                  <a:spcPct val="20000"/>
                </a:spcBef>
              </a:pPr>
              <a:r>
                <a:rPr lang="en-US" sz="2400" dirty="0">
                  <a:sym typeface="Symbol" pitchFamily="18" charset="2"/>
                </a:rPr>
                <a:t>   ( </a:t>
              </a:r>
              <a:r>
                <a:rPr lang="en-US" sz="2400" dirty="0" err="1">
                  <a:sym typeface="Symbol" pitchFamily="18" charset="2"/>
                </a:rPr>
                <a:t>F</a:t>
              </a:r>
              <a:r>
                <a:rPr lang="en-US" sz="2400" baseline="-25000" dirty="0" err="1">
                  <a:sym typeface="Symbol" pitchFamily="18" charset="2"/>
                </a:rPr>
                <a:t>x</a:t>
              </a:r>
              <a:r>
                <a:rPr lang="en-US" sz="2400" dirty="0">
                  <a:sym typeface="Symbol" pitchFamily="18" charset="2"/>
                </a:rPr>
                <a:t>) </a:t>
              </a:r>
              <a:r>
                <a:rPr lang="en-US" sz="2400" b="1" i="1" dirty="0" err="1">
                  <a:solidFill>
                    <a:srgbClr val="FF0000"/>
                  </a:solidFill>
                  <a:sym typeface="Symbol" pitchFamily="18" charset="2"/>
                </a:rPr>
                <a:t>i</a:t>
              </a:r>
              <a:r>
                <a:rPr lang="en-US" sz="2400" b="1" i="1" dirty="0">
                  <a:solidFill>
                    <a:srgbClr val="FF0000"/>
                  </a:solidFill>
                  <a:sym typeface="Symbol" pitchFamily="18" charset="2"/>
                </a:rPr>
                <a:t> </a:t>
              </a:r>
              <a:r>
                <a:rPr lang="en-US" sz="2400" b="1" i="1" dirty="0">
                  <a:solidFill>
                    <a:srgbClr val="FFFF00"/>
                  </a:solidFill>
                  <a:sym typeface="Symbol" pitchFamily="18" charset="2"/>
                </a:rPr>
                <a:t> </a:t>
              </a:r>
              <a:r>
                <a:rPr lang="en-US" sz="2400" dirty="0">
                  <a:sym typeface="Symbol" pitchFamily="18" charset="2"/>
                </a:rPr>
                <a:t>+  ( </a:t>
              </a:r>
              <a:r>
                <a:rPr lang="en-US" sz="2400" dirty="0" err="1">
                  <a:sym typeface="Symbol" pitchFamily="18" charset="2"/>
                </a:rPr>
                <a:t>F</a:t>
              </a:r>
              <a:r>
                <a:rPr lang="en-US" sz="2400" baseline="-25000" dirty="0" err="1">
                  <a:sym typeface="Symbol" pitchFamily="18" charset="2"/>
                </a:rPr>
                <a:t>y</a:t>
              </a:r>
              <a:r>
                <a:rPr lang="en-US" sz="2400" dirty="0">
                  <a:sym typeface="Symbol" pitchFamily="18" charset="2"/>
                </a:rPr>
                <a:t>)</a:t>
              </a:r>
              <a:r>
                <a:rPr lang="en-US" sz="2400" dirty="0">
                  <a:solidFill>
                    <a:srgbClr val="FF0000"/>
                  </a:solidFill>
                  <a:sym typeface="Symbol" pitchFamily="18" charset="2"/>
                </a:rPr>
                <a:t> </a:t>
              </a:r>
              <a:r>
                <a:rPr lang="en-US" sz="2400" b="1" i="1" dirty="0">
                  <a:solidFill>
                    <a:srgbClr val="FF0000"/>
                  </a:solidFill>
                  <a:sym typeface="Symbol" pitchFamily="18" charset="2"/>
                </a:rPr>
                <a:t>j</a:t>
              </a:r>
              <a:r>
                <a:rPr lang="en-US" sz="2400" b="1" i="1" dirty="0">
                  <a:solidFill>
                    <a:srgbClr val="FFFF00"/>
                  </a:solidFill>
                  <a:sym typeface="Symbol" pitchFamily="18" charset="2"/>
                </a:rPr>
                <a:t>  </a:t>
              </a:r>
              <a:r>
                <a:rPr lang="en-US" sz="2400" dirty="0">
                  <a:sym typeface="Symbol" pitchFamily="18" charset="2"/>
                </a:rPr>
                <a:t>+  </a:t>
              </a:r>
              <a:r>
                <a:rPr lang="en-US" sz="2400" dirty="0"/>
                <a:t>(</a:t>
              </a:r>
              <a:r>
                <a:rPr lang="en-US" sz="2400" dirty="0">
                  <a:sym typeface="Symbol" pitchFamily="18" charset="2"/>
                </a:rPr>
                <a:t> </a:t>
              </a:r>
              <a:r>
                <a:rPr lang="en-US" sz="2400" dirty="0" err="1">
                  <a:sym typeface="Symbol" pitchFamily="18" charset="2"/>
                </a:rPr>
                <a:t>F</a:t>
              </a:r>
              <a:r>
                <a:rPr lang="en-US" sz="2400" baseline="-25000" dirty="0" err="1">
                  <a:sym typeface="Symbol" pitchFamily="18" charset="2"/>
                </a:rPr>
                <a:t>z</a:t>
              </a:r>
              <a:r>
                <a:rPr lang="en-US" sz="2400" dirty="0">
                  <a:sym typeface="Symbol" pitchFamily="18" charset="2"/>
                </a:rPr>
                <a:t>) </a:t>
              </a:r>
              <a:r>
                <a:rPr lang="en-US" sz="2400" b="1" i="1" dirty="0">
                  <a:solidFill>
                    <a:srgbClr val="FF0000"/>
                  </a:solidFill>
                  <a:sym typeface="Symbol" pitchFamily="18" charset="2"/>
                </a:rPr>
                <a:t>k</a:t>
              </a:r>
              <a:r>
                <a:rPr lang="en-US" sz="2400" dirty="0">
                  <a:sym typeface="Symbol" pitchFamily="18" charset="2"/>
                </a:rPr>
                <a:t>  =  0 </a:t>
              </a:r>
            </a:p>
          </p:txBody>
        </p:sp>
        <p:pic>
          <p:nvPicPr>
            <p:cNvPr id="7176" name="Picture 17" descr="CH 3 3D Force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40" y="712"/>
              <a:ext cx="1632" cy="14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628650" y="228600"/>
            <a:ext cx="7886700" cy="758952"/>
          </a:xfrm>
        </p:spPr>
        <p:txBody>
          <a:bodyPr/>
          <a:lstStyle/>
          <a:p>
            <a:pPr rtl="0" eaLnBrk="1" fontAlgn="base" hangingPunct="1"/>
            <a:r>
              <a:rPr lang="en-US" sz="2400" b="1" kern="1200" dirty="0" smtClean="0">
                <a:effectLst/>
                <a:latin typeface="Times New Roman" panose="02020603050405020304" pitchFamily="18" charset="0"/>
                <a:ea typeface="+mn-ea"/>
                <a:cs typeface="+mn-cs"/>
              </a:rPr>
              <a:t> THE  EQUATIONS</a:t>
            </a:r>
            <a:r>
              <a:rPr lang="en-US" sz="2400" b="1" kern="1200" dirty="0" smtClean="0">
                <a:effectLst/>
                <a:ea typeface="+mn-ea"/>
                <a:cs typeface="+mn-cs"/>
              </a:rPr>
              <a:t>  OF   3-D  EQUILIBRIUM</a:t>
            </a:r>
            <a:endParaRPr lang="en-US" dirty="0" smtClean="0">
              <a:effectLst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80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9" name="Text Box 7"/>
          <p:cNvSpPr txBox="1">
            <a:spLocks noChangeArrowheads="1"/>
          </p:cNvSpPr>
          <p:nvPr/>
        </p:nvSpPr>
        <p:spPr bwMode="auto">
          <a:xfrm>
            <a:off x="533400" y="3810000"/>
            <a:ext cx="8001000" cy="22344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sz="2400" dirty="0"/>
              <a:t>1) Draw a FBD of particle </a:t>
            </a:r>
            <a:r>
              <a:rPr lang="en-US" sz="2400" dirty="0" smtClean="0"/>
              <a:t>A.</a:t>
            </a:r>
            <a:endParaRPr lang="en-US" sz="2400" dirty="0"/>
          </a:p>
          <a:p>
            <a:pPr eaLnBrk="1" hangingPunct="1">
              <a:spcBef>
                <a:spcPct val="20000"/>
              </a:spcBef>
            </a:pPr>
            <a:r>
              <a:rPr lang="en-US" sz="2400" dirty="0"/>
              <a:t>2) Write the unknown </a:t>
            </a:r>
            <a:r>
              <a:rPr lang="en-US" sz="2400" dirty="0" smtClean="0"/>
              <a:t>cable forces </a:t>
            </a:r>
            <a:r>
              <a:rPr lang="en-US" sz="2400" i="1" dirty="0" smtClean="0"/>
              <a:t>T</a:t>
            </a:r>
            <a:r>
              <a:rPr lang="en-US" sz="2400" i="1" baseline="-25000" dirty="0" smtClean="0"/>
              <a:t>B</a:t>
            </a:r>
            <a:r>
              <a:rPr lang="en-US" sz="2400" dirty="0" smtClean="0"/>
              <a:t>, </a:t>
            </a:r>
            <a:r>
              <a:rPr lang="en-US" sz="2400" i="1" dirty="0" smtClean="0"/>
              <a:t>T</a:t>
            </a:r>
            <a:r>
              <a:rPr lang="en-US" sz="2400" i="1" baseline="-25000" dirty="0"/>
              <a:t>C</a:t>
            </a:r>
            <a:r>
              <a:rPr lang="en-US" sz="2400" dirty="0" smtClean="0"/>
              <a:t> , and </a:t>
            </a:r>
            <a:r>
              <a:rPr lang="en-US" sz="2400" i="1" dirty="0" smtClean="0"/>
              <a:t>T</a:t>
            </a:r>
            <a:r>
              <a:rPr lang="en-US" sz="2400" i="1" baseline="-25000" dirty="0" smtClean="0"/>
              <a:t>D</a:t>
            </a:r>
            <a:r>
              <a:rPr lang="en-US" sz="2400" dirty="0" smtClean="0"/>
              <a:t> in </a:t>
            </a:r>
            <a:r>
              <a:rPr lang="en-US" sz="2400" dirty="0"/>
              <a:t>Cartesian vector form.</a:t>
            </a:r>
          </a:p>
          <a:p>
            <a:pPr eaLnBrk="1" hangingPunct="1">
              <a:spcBef>
                <a:spcPct val="20000"/>
              </a:spcBef>
            </a:pPr>
            <a:r>
              <a:rPr lang="en-US" sz="2400" dirty="0"/>
              <a:t>3</a:t>
            </a:r>
            <a:r>
              <a:rPr lang="en-US" sz="2400" dirty="0" smtClean="0"/>
              <a:t>) </a:t>
            </a:r>
            <a:r>
              <a:rPr lang="en-US" sz="2400" dirty="0"/>
              <a:t>Apply the three equilibrium equations to solve for the </a:t>
            </a:r>
            <a:r>
              <a:rPr lang="en-US" sz="2400" dirty="0" smtClean="0"/>
              <a:t>tension </a:t>
            </a:r>
            <a:endParaRPr lang="en-US" sz="2400" dirty="0"/>
          </a:p>
          <a:p>
            <a:pPr eaLnBrk="1" hangingPunct="1">
              <a:spcBef>
                <a:spcPct val="20000"/>
              </a:spcBef>
            </a:pPr>
            <a:r>
              <a:rPr lang="en-US" sz="2400" dirty="0"/>
              <a:t>    </a:t>
            </a:r>
            <a:r>
              <a:rPr lang="en-US" sz="2400" dirty="0" smtClean="0"/>
              <a:t>in cables.</a:t>
            </a: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rtl="0" eaLnBrk="1" fontAlgn="base" hangingPunct="1"/>
            <a:r>
              <a:rPr lang="en-US" sz="2400" b="1" kern="1200" dirty="0" smtClean="0">
                <a:effectLst/>
                <a:ea typeface="+mn-ea"/>
                <a:cs typeface="+mn-cs"/>
              </a:rPr>
              <a:t>EXAMPLE  I</a:t>
            </a:r>
            <a:endParaRPr lang="en-US" dirty="0" smtClean="0">
              <a:effectLst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533400" y="1143000"/>
            <a:ext cx="7710159" cy="2680884"/>
            <a:chOff x="533400" y="1143000"/>
            <a:chExt cx="7710159" cy="2680884"/>
          </a:xfrm>
        </p:grpSpPr>
        <p:sp>
          <p:nvSpPr>
            <p:cNvPr id="8199" name="Text Box 3"/>
            <p:cNvSpPr txBox="1">
              <a:spLocks noChangeArrowheads="1"/>
            </p:cNvSpPr>
            <p:nvPr/>
          </p:nvSpPr>
          <p:spPr bwMode="auto">
            <a:xfrm>
              <a:off x="533400" y="1143000"/>
              <a:ext cx="4191000" cy="23083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914400" indent="-914400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400" b="1" dirty="0">
                  <a:solidFill>
                    <a:srgbClr val="990033"/>
                  </a:solidFill>
                </a:rPr>
                <a:t>Given: </a:t>
              </a:r>
              <a:r>
                <a:rPr lang="en-US" sz="2400" dirty="0"/>
                <a:t>The four forces and geometry shown. 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en-US" sz="2400" b="1" dirty="0">
                  <a:solidFill>
                    <a:srgbClr val="990033"/>
                  </a:solidFill>
                </a:rPr>
                <a:t>Find:</a:t>
              </a:r>
              <a:r>
                <a:rPr lang="en-US" sz="2400" dirty="0">
                  <a:solidFill>
                    <a:srgbClr val="990033"/>
                  </a:solidFill>
                </a:rPr>
                <a:t>  </a:t>
              </a:r>
              <a:r>
                <a:rPr lang="en-US" sz="2400" dirty="0" smtClean="0"/>
                <a:t>The </a:t>
              </a:r>
              <a:r>
                <a:rPr lang="en-US" sz="2400" dirty="0"/>
                <a:t>tension developed in cables </a:t>
              </a:r>
              <a:r>
                <a:rPr lang="en-US" sz="2400" dirty="0" smtClean="0"/>
                <a:t>AB, AC</a:t>
              </a:r>
              <a:r>
                <a:rPr lang="en-US" sz="2400" dirty="0"/>
                <a:t>, and AD.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en-US" sz="2400" b="1" dirty="0">
                  <a:solidFill>
                    <a:srgbClr val="990033"/>
                  </a:solidFill>
                </a:rPr>
                <a:t>Plan:</a:t>
              </a:r>
            </a:p>
          </p:txBody>
        </p:sp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004157" y="1143000"/>
              <a:ext cx="3239402" cy="2680884"/>
            </a:xfrm>
            <a:prstGeom prst="rect">
              <a:avLst/>
            </a:prstGeom>
          </p:spPr>
        </p:pic>
      </p:grp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42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42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9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4" name="Text Box 1028"/>
          <p:cNvSpPr txBox="1">
            <a:spLocks noChangeArrowheads="1"/>
          </p:cNvSpPr>
          <p:nvPr/>
        </p:nvSpPr>
        <p:spPr bwMode="auto">
          <a:xfrm>
            <a:off x="587690" y="5329535"/>
            <a:ext cx="70104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i="1" dirty="0">
                <a:solidFill>
                  <a:srgbClr val="FF0000"/>
                </a:solidFill>
              </a:rPr>
              <a:t>W</a:t>
            </a:r>
            <a:r>
              <a:rPr lang="en-US" sz="2000" dirty="0" smtClean="0"/>
              <a:t>  </a:t>
            </a:r>
            <a:r>
              <a:rPr lang="en-US" sz="2400" dirty="0" smtClean="0"/>
              <a:t> = -300 </a:t>
            </a:r>
            <a:r>
              <a:rPr lang="en-US" sz="2400" b="1" i="1" dirty="0">
                <a:solidFill>
                  <a:srgbClr val="FF0000"/>
                </a:solidFill>
                <a:sym typeface="Symbol" panose="05050102010706020507" pitchFamily="18" charset="2"/>
              </a:rPr>
              <a:t>k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457200" y="986135"/>
            <a:ext cx="13821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u="sng" dirty="0" smtClean="0">
                <a:solidFill>
                  <a:srgbClr val="990033"/>
                </a:solidFill>
              </a:rPr>
              <a:t>Solution:</a:t>
            </a:r>
            <a:endParaRPr lang="en-US" sz="2400" b="1" u="sng" dirty="0">
              <a:solidFill>
                <a:srgbClr val="990033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628650" y="228600"/>
            <a:ext cx="7886700" cy="758952"/>
          </a:xfrm>
        </p:spPr>
        <p:txBody>
          <a:bodyPr/>
          <a:lstStyle/>
          <a:p>
            <a:pPr rtl="0" eaLnBrk="1" fontAlgn="base" hangingPunct="1"/>
            <a:r>
              <a:rPr lang="en-US" sz="2400" b="1" kern="1200" dirty="0" smtClean="0">
                <a:effectLst/>
                <a:latin typeface="Times New Roman" panose="02020603050405020304" pitchFamily="18" charset="0"/>
                <a:ea typeface="+mn-ea"/>
                <a:cs typeface="+mn-cs"/>
              </a:rPr>
              <a:t>EXAMPLE   I</a:t>
            </a:r>
            <a:r>
              <a:rPr lang="en-US" sz="2400" kern="1200" dirty="0" smtClean="0">
                <a:effectLst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lang="en-US" sz="2400" kern="1200" dirty="0" smtClean="0">
                <a:effectLst/>
                <a:ea typeface="+mn-ea"/>
                <a:cs typeface="+mn-cs"/>
              </a:rPr>
              <a:t>(continued)</a:t>
            </a:r>
            <a:endParaRPr lang="en-US" dirty="0" smtClean="0">
              <a:effectLst/>
            </a:endParaRPr>
          </a:p>
        </p:txBody>
      </p:sp>
      <p:sp>
        <p:nvSpPr>
          <p:cNvPr id="9224" name="Text Box 1027"/>
          <p:cNvSpPr txBox="1">
            <a:spLocks noChangeArrowheads="1"/>
          </p:cNvSpPr>
          <p:nvPr/>
        </p:nvSpPr>
        <p:spPr bwMode="auto">
          <a:xfrm>
            <a:off x="580643" y="1577876"/>
            <a:ext cx="5029200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i="1" dirty="0" smtClean="0">
                <a:solidFill>
                  <a:srgbClr val="FF0000"/>
                </a:solidFill>
              </a:rPr>
              <a:t>T</a:t>
            </a:r>
            <a:r>
              <a:rPr lang="en-US" sz="2400" b="1" i="1" baseline="-25000" dirty="0">
                <a:solidFill>
                  <a:srgbClr val="FF0000"/>
                </a:solidFill>
              </a:rPr>
              <a:t>B</a:t>
            </a:r>
            <a:r>
              <a:rPr lang="en-US" sz="2400" b="1" i="1" baseline="-25000" dirty="0" smtClean="0">
                <a:solidFill>
                  <a:srgbClr val="FF0000"/>
                </a:solidFill>
              </a:rPr>
              <a:t> </a:t>
            </a:r>
            <a:r>
              <a:rPr lang="en-US" sz="2400" b="1" i="1" baseline="-25000" dirty="0" smtClean="0">
                <a:solidFill>
                  <a:srgbClr val="FFFF00"/>
                </a:solidFill>
              </a:rPr>
              <a:t> </a:t>
            </a:r>
            <a:r>
              <a:rPr lang="en-US" sz="2400" dirty="0"/>
              <a:t>= </a:t>
            </a:r>
            <a:r>
              <a:rPr lang="en-US" sz="2400" dirty="0" smtClean="0"/>
              <a:t>T</a:t>
            </a:r>
            <a:r>
              <a:rPr lang="en-US" sz="2400" baseline="-25000" dirty="0" smtClean="0"/>
              <a:t>B</a:t>
            </a:r>
            <a:r>
              <a:rPr lang="en-US" sz="2400" dirty="0" smtClean="0"/>
              <a:t>  </a:t>
            </a:r>
            <a:r>
              <a:rPr lang="en-US" sz="2400" b="1" i="1" dirty="0" err="1">
                <a:solidFill>
                  <a:srgbClr val="FF0000"/>
                </a:solidFill>
              </a:rPr>
              <a:t>i</a:t>
            </a:r>
            <a:r>
              <a:rPr lang="en-US" sz="2400" dirty="0" smtClean="0"/>
              <a:t>  </a:t>
            </a:r>
            <a:endParaRPr lang="en-US" sz="2400" dirty="0"/>
          </a:p>
          <a:p>
            <a:pPr eaLnBrk="1" hangingPunct="1">
              <a:spcBef>
                <a:spcPct val="50000"/>
              </a:spcBef>
            </a:pPr>
            <a:r>
              <a:rPr lang="en-US" sz="2400" b="1" i="1" dirty="0" smtClean="0">
                <a:solidFill>
                  <a:srgbClr val="FF0000"/>
                </a:solidFill>
              </a:rPr>
              <a:t>T</a:t>
            </a:r>
            <a:r>
              <a:rPr lang="en-US" sz="2400" b="1" i="1" baseline="-25000" dirty="0" smtClean="0">
                <a:solidFill>
                  <a:srgbClr val="FF0000"/>
                </a:solidFill>
              </a:rPr>
              <a:t>C</a:t>
            </a:r>
            <a:r>
              <a:rPr lang="en-US" sz="2400" b="1" i="1" dirty="0" smtClean="0">
                <a:solidFill>
                  <a:srgbClr val="FFFF00"/>
                </a:solidFill>
              </a:rPr>
              <a:t>  </a:t>
            </a:r>
            <a:r>
              <a:rPr lang="en-US" sz="2400" dirty="0"/>
              <a:t>= </a:t>
            </a:r>
            <a:r>
              <a:rPr lang="en-US" sz="2400" dirty="0" smtClean="0">
                <a:sym typeface="Symbol" panose="05050102010706020507" pitchFamily="18" charset="2"/>
              </a:rPr>
              <a:t> </a:t>
            </a:r>
            <a:r>
              <a:rPr lang="en-US" sz="2400" dirty="0" smtClean="0"/>
              <a:t>(T</a:t>
            </a:r>
            <a:r>
              <a:rPr lang="en-US" sz="2400" baseline="-25000" dirty="0" smtClean="0"/>
              <a:t>C</a:t>
            </a:r>
            <a:r>
              <a:rPr lang="en-US" sz="2400" dirty="0" smtClean="0"/>
              <a:t> cos 60</a:t>
            </a:r>
            <a:r>
              <a:rPr lang="en-US" sz="2400" dirty="0" smtClean="0">
                <a:sym typeface="Symbol" panose="05050102010706020507" pitchFamily="18" charset="2"/>
              </a:rPr>
              <a:t>)</a:t>
            </a:r>
            <a:r>
              <a:rPr lang="en-US" sz="2400" dirty="0" smtClean="0"/>
              <a:t> sin30</a:t>
            </a:r>
            <a:r>
              <a:rPr lang="en-US" sz="2400" dirty="0" smtClean="0">
                <a:sym typeface="Symbol" panose="05050102010706020507" pitchFamily="18" charset="2"/>
              </a:rPr>
              <a:t> </a:t>
            </a:r>
            <a:r>
              <a:rPr lang="en-US" sz="2400" b="1" i="1" dirty="0" err="1">
                <a:solidFill>
                  <a:srgbClr val="FF0000"/>
                </a:solidFill>
                <a:sym typeface="Symbol" panose="05050102010706020507" pitchFamily="18" charset="2"/>
              </a:rPr>
              <a:t>i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/>
              <a:t> </a:t>
            </a:r>
            <a:br>
              <a:rPr lang="en-US" sz="2400" dirty="0"/>
            </a:br>
            <a:r>
              <a:rPr lang="en-US" sz="2400" dirty="0" smtClean="0"/>
              <a:t>          + (</a:t>
            </a:r>
            <a:r>
              <a:rPr lang="en-US" sz="2400" dirty="0"/>
              <a:t>T</a:t>
            </a:r>
            <a:r>
              <a:rPr lang="en-US" sz="2400" baseline="-25000" dirty="0"/>
              <a:t>C</a:t>
            </a:r>
            <a:r>
              <a:rPr lang="en-US" sz="2400" dirty="0"/>
              <a:t> cos 60</a:t>
            </a:r>
            <a:r>
              <a:rPr lang="en-US" sz="2400" dirty="0">
                <a:sym typeface="Symbol" panose="05050102010706020507" pitchFamily="18" charset="2"/>
              </a:rPr>
              <a:t>)</a:t>
            </a:r>
            <a:r>
              <a:rPr lang="en-US" sz="2400" dirty="0"/>
              <a:t> </a:t>
            </a:r>
            <a:r>
              <a:rPr lang="en-US" sz="2400" dirty="0" smtClean="0"/>
              <a:t>cos30</a:t>
            </a:r>
            <a:r>
              <a:rPr lang="en-US" sz="2400" dirty="0">
                <a:sym typeface="Symbol" panose="05050102010706020507" pitchFamily="18" charset="2"/>
              </a:rPr>
              <a:t> </a:t>
            </a:r>
            <a:r>
              <a:rPr lang="en-US" sz="2400" b="1" i="1" dirty="0" smtClean="0">
                <a:solidFill>
                  <a:srgbClr val="FF0000"/>
                </a:solidFill>
                <a:sym typeface="Symbol" panose="05050102010706020507" pitchFamily="18" charset="2"/>
              </a:rPr>
              <a:t>j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br>
              <a:rPr lang="en-US" sz="2400" dirty="0" smtClean="0">
                <a:solidFill>
                  <a:srgbClr val="FF0000"/>
                </a:solidFill>
              </a:rPr>
            </a:br>
            <a:r>
              <a:rPr lang="en-US" sz="2400" dirty="0" smtClean="0">
                <a:solidFill>
                  <a:srgbClr val="FF0000"/>
                </a:solidFill>
              </a:rPr>
              <a:t>          </a:t>
            </a:r>
            <a:r>
              <a:rPr lang="en-US" sz="2400" dirty="0" smtClean="0"/>
              <a:t>+ </a:t>
            </a:r>
            <a:r>
              <a:rPr lang="en-US" sz="2400" dirty="0"/>
              <a:t>T</a:t>
            </a:r>
            <a:r>
              <a:rPr lang="en-US" sz="2400" baseline="-25000" dirty="0"/>
              <a:t>C</a:t>
            </a:r>
            <a:r>
              <a:rPr lang="en-US" sz="2400" dirty="0"/>
              <a:t> </a:t>
            </a:r>
            <a:r>
              <a:rPr lang="en-US" sz="2400" dirty="0" smtClean="0"/>
              <a:t>sin </a:t>
            </a:r>
            <a:r>
              <a:rPr lang="en-US" sz="2400" dirty="0"/>
              <a:t>60</a:t>
            </a:r>
            <a:r>
              <a:rPr lang="en-US" sz="2400" dirty="0">
                <a:sym typeface="Symbol" panose="05050102010706020507" pitchFamily="18" charset="2"/>
              </a:rPr>
              <a:t></a:t>
            </a:r>
            <a:r>
              <a:rPr lang="en-US" sz="2400" dirty="0" smtClean="0"/>
              <a:t> </a:t>
            </a:r>
            <a:r>
              <a:rPr lang="en-US" sz="2400" b="1" i="1" dirty="0" smtClean="0">
                <a:solidFill>
                  <a:srgbClr val="FF0000"/>
                </a:solidFill>
              </a:rPr>
              <a:t>k</a:t>
            </a:r>
            <a:endParaRPr lang="en-US" sz="2400" dirty="0"/>
          </a:p>
          <a:p>
            <a:pPr eaLnBrk="1" hangingPunct="1">
              <a:spcBef>
                <a:spcPct val="50000"/>
              </a:spcBef>
            </a:pPr>
            <a:r>
              <a:rPr lang="en-US" sz="2400" b="1" i="1" dirty="0">
                <a:solidFill>
                  <a:srgbClr val="FF0000"/>
                </a:solidFill>
              </a:rPr>
              <a:t>T</a:t>
            </a:r>
            <a:r>
              <a:rPr lang="en-US" sz="2400" b="1" i="1" baseline="-25000" dirty="0">
                <a:solidFill>
                  <a:srgbClr val="FF0000"/>
                </a:solidFill>
              </a:rPr>
              <a:t>C</a:t>
            </a:r>
            <a:r>
              <a:rPr lang="en-US" sz="2400" b="1" i="1" dirty="0">
                <a:solidFill>
                  <a:srgbClr val="FFFF00"/>
                </a:solidFill>
              </a:rPr>
              <a:t>  </a:t>
            </a:r>
            <a:r>
              <a:rPr lang="en-US" sz="2400" dirty="0"/>
              <a:t>= </a:t>
            </a:r>
            <a:r>
              <a:rPr lang="en-US" sz="2400" dirty="0" smtClean="0"/>
              <a:t>T</a:t>
            </a:r>
            <a:r>
              <a:rPr lang="en-US" sz="2400" baseline="-25000" dirty="0" smtClean="0"/>
              <a:t>C</a:t>
            </a:r>
            <a:r>
              <a:rPr lang="en-US" sz="2400" dirty="0"/>
              <a:t> </a:t>
            </a:r>
            <a:r>
              <a:rPr lang="en-US" sz="2400" dirty="0" smtClean="0"/>
              <a:t>(-0.25</a:t>
            </a:r>
            <a:r>
              <a:rPr lang="en-US" sz="2400" dirty="0" smtClean="0">
                <a:sym typeface="Symbol" panose="05050102010706020507" pitchFamily="18" charset="2"/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  <a:sym typeface="Symbol" panose="05050102010706020507" pitchFamily="18" charset="2"/>
              </a:rPr>
              <a:t>i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/>
              <a:t> </a:t>
            </a:r>
            <a:r>
              <a:rPr lang="en-US" sz="2400" dirty="0" smtClean="0"/>
              <a:t>+0.433</a:t>
            </a:r>
            <a:r>
              <a:rPr lang="en-US" sz="2400" dirty="0" smtClean="0">
                <a:sym typeface="Symbol" panose="05050102010706020507" pitchFamily="18" charset="2"/>
              </a:rPr>
              <a:t> </a:t>
            </a:r>
            <a:r>
              <a:rPr lang="en-US" sz="2400" b="1" i="1" dirty="0">
                <a:solidFill>
                  <a:srgbClr val="FF0000"/>
                </a:solidFill>
                <a:sym typeface="Symbol" panose="05050102010706020507" pitchFamily="18" charset="2"/>
              </a:rPr>
              <a:t>j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smtClean="0"/>
              <a:t>+0.866 </a:t>
            </a:r>
            <a:r>
              <a:rPr lang="en-US" sz="2400" b="1" i="1" dirty="0" smtClean="0">
                <a:solidFill>
                  <a:srgbClr val="FF0000"/>
                </a:solidFill>
              </a:rPr>
              <a:t>k </a:t>
            </a:r>
            <a:r>
              <a:rPr lang="en-US" sz="2400" dirty="0" smtClean="0"/>
              <a:t>)</a:t>
            </a:r>
            <a:endParaRPr lang="en-US" sz="2400" b="1" i="1" dirty="0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87690" y="4165937"/>
            <a:ext cx="792766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 b="1" i="1" dirty="0">
                <a:solidFill>
                  <a:srgbClr val="FF0000"/>
                </a:solidFill>
              </a:rPr>
              <a:t>T</a:t>
            </a:r>
            <a:r>
              <a:rPr lang="en-US" sz="2400" b="1" i="1" baseline="-25000" dirty="0">
                <a:solidFill>
                  <a:srgbClr val="FF0000"/>
                </a:solidFill>
              </a:rPr>
              <a:t>D</a:t>
            </a:r>
            <a:r>
              <a:rPr lang="en-US" sz="2400" b="1" i="1" dirty="0">
                <a:solidFill>
                  <a:srgbClr val="FFFF00"/>
                </a:solidFill>
              </a:rPr>
              <a:t>  </a:t>
            </a:r>
            <a:r>
              <a:rPr lang="en-US" sz="2400" dirty="0"/>
              <a:t>= T</a:t>
            </a:r>
            <a:r>
              <a:rPr lang="en-US" sz="2400" baseline="-25000" dirty="0"/>
              <a:t>D</a:t>
            </a:r>
            <a:r>
              <a:rPr lang="en-US" sz="2400" dirty="0"/>
              <a:t> cos 120</a:t>
            </a:r>
            <a:r>
              <a:rPr lang="en-US" sz="2400" dirty="0">
                <a:sym typeface="Symbol" panose="05050102010706020507" pitchFamily="18" charset="2"/>
              </a:rPr>
              <a:t> </a:t>
            </a:r>
            <a:r>
              <a:rPr lang="en-US" sz="2400" b="1" i="1" dirty="0" err="1">
                <a:solidFill>
                  <a:srgbClr val="FF0000"/>
                </a:solidFill>
                <a:sym typeface="Symbol" panose="05050102010706020507" pitchFamily="18" charset="2"/>
              </a:rPr>
              <a:t>i</a:t>
            </a:r>
            <a:r>
              <a:rPr lang="en-US" sz="2400" dirty="0"/>
              <a:t> + T</a:t>
            </a:r>
            <a:r>
              <a:rPr lang="en-US" sz="2400" baseline="-25000" dirty="0"/>
              <a:t>D</a:t>
            </a:r>
            <a:r>
              <a:rPr lang="en-US" sz="2400" dirty="0"/>
              <a:t> cos </a:t>
            </a:r>
            <a:r>
              <a:rPr lang="en-US" sz="2400" dirty="0" smtClean="0"/>
              <a:t>120</a:t>
            </a:r>
            <a:r>
              <a:rPr lang="en-US" sz="2400" dirty="0" smtClean="0">
                <a:sym typeface="Symbol" panose="05050102010706020507" pitchFamily="18" charset="2"/>
              </a:rPr>
              <a:t> </a:t>
            </a:r>
            <a:r>
              <a:rPr lang="en-US" sz="2400" b="1" i="1" dirty="0">
                <a:solidFill>
                  <a:srgbClr val="FF0000"/>
                </a:solidFill>
                <a:sym typeface="Symbol" panose="05050102010706020507" pitchFamily="18" charset="2"/>
              </a:rPr>
              <a:t>j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smtClean="0"/>
              <a:t>+</a:t>
            </a:r>
            <a:r>
              <a:rPr lang="en-US" sz="2400" dirty="0"/>
              <a:t>T</a:t>
            </a:r>
            <a:r>
              <a:rPr lang="en-US" sz="2400" baseline="-25000" dirty="0"/>
              <a:t>D</a:t>
            </a:r>
            <a:r>
              <a:rPr lang="en-US" sz="2400" dirty="0"/>
              <a:t> cos </a:t>
            </a:r>
            <a:r>
              <a:rPr lang="en-US" sz="2400" dirty="0" smtClean="0"/>
              <a:t>45</a:t>
            </a:r>
            <a:r>
              <a:rPr lang="en-US" sz="2400" dirty="0" smtClean="0">
                <a:sym typeface="Symbol" panose="05050102010706020507" pitchFamily="18" charset="2"/>
              </a:rPr>
              <a:t> </a:t>
            </a:r>
            <a:r>
              <a:rPr lang="en-US" sz="2400" b="1" i="1" dirty="0" smtClean="0">
                <a:solidFill>
                  <a:srgbClr val="FF0000"/>
                </a:solidFill>
                <a:sym typeface="Symbol" panose="05050102010706020507" pitchFamily="18" charset="2"/>
              </a:rPr>
              <a:t>k</a:t>
            </a:r>
          </a:p>
          <a:p>
            <a:pPr>
              <a:spcBef>
                <a:spcPct val="50000"/>
              </a:spcBef>
            </a:pPr>
            <a:r>
              <a:rPr lang="en-US" sz="2400" b="1" i="1" dirty="0">
                <a:solidFill>
                  <a:srgbClr val="FF0000"/>
                </a:solidFill>
              </a:rPr>
              <a:t>T</a:t>
            </a:r>
            <a:r>
              <a:rPr lang="en-US" sz="2400" b="1" i="1" baseline="-25000" dirty="0">
                <a:solidFill>
                  <a:srgbClr val="FF0000"/>
                </a:solidFill>
              </a:rPr>
              <a:t>D</a:t>
            </a:r>
            <a:r>
              <a:rPr lang="en-US" sz="2400" b="1" i="1" dirty="0">
                <a:solidFill>
                  <a:srgbClr val="FFFF00"/>
                </a:solidFill>
              </a:rPr>
              <a:t>  </a:t>
            </a:r>
            <a:r>
              <a:rPr lang="en-US" sz="2400" dirty="0"/>
              <a:t>= T</a:t>
            </a:r>
            <a:r>
              <a:rPr lang="en-US" sz="2400" baseline="-25000" dirty="0"/>
              <a:t>D</a:t>
            </a:r>
            <a:r>
              <a:rPr lang="en-US" sz="2400" dirty="0"/>
              <a:t> </a:t>
            </a:r>
            <a:r>
              <a:rPr lang="en-US" sz="2400" dirty="0" smtClean="0"/>
              <a:t>(</a:t>
            </a:r>
            <a:r>
              <a:rPr lang="en-US" sz="2400" dirty="0">
                <a:sym typeface="Symbol" panose="05050102010706020507" pitchFamily="18" charset="2"/>
              </a:rPr>
              <a:t> </a:t>
            </a:r>
            <a:r>
              <a:rPr lang="en-US" sz="2400" dirty="0" smtClean="0"/>
              <a:t>0.5</a:t>
            </a:r>
            <a:r>
              <a:rPr lang="en-US" sz="2400" dirty="0" smtClean="0">
                <a:sym typeface="Symbol" panose="05050102010706020507" pitchFamily="18" charset="2"/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  <a:sym typeface="Symbol" panose="05050102010706020507" pitchFamily="18" charset="2"/>
              </a:rPr>
              <a:t>i</a:t>
            </a:r>
            <a:r>
              <a:rPr lang="en-US" sz="2400" dirty="0"/>
              <a:t> </a:t>
            </a:r>
            <a:r>
              <a:rPr lang="en-US" sz="2400" dirty="0">
                <a:sym typeface="Symbol" panose="05050102010706020507" pitchFamily="18" charset="2"/>
              </a:rPr>
              <a:t></a:t>
            </a:r>
            <a:r>
              <a:rPr lang="en-US" sz="2400" dirty="0" smtClean="0"/>
              <a:t> 0.5</a:t>
            </a:r>
            <a:r>
              <a:rPr lang="en-US" sz="2400" dirty="0" smtClean="0">
                <a:sym typeface="Symbol" panose="05050102010706020507" pitchFamily="18" charset="2"/>
              </a:rPr>
              <a:t> </a:t>
            </a:r>
            <a:r>
              <a:rPr lang="en-US" sz="2400" b="1" i="1" dirty="0">
                <a:solidFill>
                  <a:srgbClr val="FF0000"/>
                </a:solidFill>
                <a:sym typeface="Symbol" panose="05050102010706020507" pitchFamily="18" charset="2"/>
              </a:rPr>
              <a:t>j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smtClean="0"/>
              <a:t>+</a:t>
            </a:r>
            <a:r>
              <a:rPr lang="en-US" sz="2400" dirty="0"/>
              <a:t> </a:t>
            </a:r>
            <a:r>
              <a:rPr lang="en-US" sz="2400" dirty="0" smtClean="0"/>
              <a:t>0.7071</a:t>
            </a:r>
            <a:r>
              <a:rPr lang="en-US" sz="2400" dirty="0" smtClean="0">
                <a:sym typeface="Symbol" panose="05050102010706020507" pitchFamily="18" charset="2"/>
              </a:rPr>
              <a:t> </a:t>
            </a:r>
            <a:r>
              <a:rPr lang="en-US" sz="2400" b="1" i="1" dirty="0" smtClean="0">
                <a:solidFill>
                  <a:srgbClr val="FF0000"/>
                </a:solidFill>
                <a:sym typeface="Symbol" panose="05050102010706020507" pitchFamily="18" charset="2"/>
              </a:rPr>
              <a:t>k </a:t>
            </a:r>
            <a:r>
              <a:rPr lang="en-US" sz="2400" dirty="0"/>
              <a:t>)</a:t>
            </a:r>
          </a:p>
        </p:txBody>
      </p:sp>
      <p:grpSp>
        <p:nvGrpSpPr>
          <p:cNvPr id="9216" name="Group 9215"/>
          <p:cNvGrpSpPr/>
          <p:nvPr/>
        </p:nvGrpSpPr>
        <p:grpSpPr>
          <a:xfrm>
            <a:off x="5275948" y="990600"/>
            <a:ext cx="3239402" cy="2833284"/>
            <a:chOff x="5275948" y="990600"/>
            <a:chExt cx="3239402" cy="2833284"/>
          </a:xfrm>
        </p:grpSpPr>
        <p:grpSp>
          <p:nvGrpSpPr>
            <p:cNvPr id="31" name="Group 30"/>
            <p:cNvGrpSpPr/>
            <p:nvPr/>
          </p:nvGrpSpPr>
          <p:grpSpPr>
            <a:xfrm>
              <a:off x="5275948" y="1143000"/>
              <a:ext cx="3239402" cy="2680884"/>
              <a:chOff x="5275948" y="1143000"/>
              <a:chExt cx="3239402" cy="2680884"/>
            </a:xfrm>
          </p:grpSpPr>
          <p:grpSp>
            <p:nvGrpSpPr>
              <p:cNvPr id="26" name="Group 25"/>
              <p:cNvGrpSpPr/>
              <p:nvPr/>
            </p:nvGrpSpPr>
            <p:grpSpPr>
              <a:xfrm>
                <a:off x="5275948" y="1143000"/>
                <a:ext cx="3239402" cy="2680884"/>
                <a:chOff x="5275948" y="1143000"/>
                <a:chExt cx="3239402" cy="2680884"/>
              </a:xfrm>
            </p:grpSpPr>
            <p:pic>
              <p:nvPicPr>
                <p:cNvPr id="9" name="Picture 8"/>
                <p:cNvPicPr>
                  <a:picLocks noChangeAspect="1"/>
                </p:cNvPicPr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5275948" y="1143000"/>
                  <a:ext cx="3239402" cy="2680884"/>
                </a:xfrm>
                <a:prstGeom prst="rect">
                  <a:avLst/>
                </a:prstGeom>
              </p:spPr>
            </p:pic>
            <p:sp>
              <p:nvSpPr>
                <p:cNvPr id="2" name="Freeform 1"/>
                <p:cNvSpPr/>
                <p:nvPr/>
              </p:nvSpPr>
              <p:spPr>
                <a:xfrm>
                  <a:off x="5812221" y="3142593"/>
                  <a:ext cx="714703" cy="378373"/>
                </a:xfrm>
                <a:custGeom>
                  <a:avLst/>
                  <a:gdLst>
                    <a:gd name="connsiteX0" fmla="*/ 94593 w 714703"/>
                    <a:gd name="connsiteY0" fmla="*/ 52552 h 378373"/>
                    <a:gd name="connsiteX1" fmla="*/ 241738 w 714703"/>
                    <a:gd name="connsiteY1" fmla="*/ 0 h 378373"/>
                    <a:gd name="connsiteX2" fmla="*/ 515007 w 714703"/>
                    <a:gd name="connsiteY2" fmla="*/ 63062 h 378373"/>
                    <a:gd name="connsiteX3" fmla="*/ 714703 w 714703"/>
                    <a:gd name="connsiteY3" fmla="*/ 220717 h 378373"/>
                    <a:gd name="connsiteX4" fmla="*/ 641131 w 714703"/>
                    <a:gd name="connsiteY4" fmla="*/ 336331 h 378373"/>
                    <a:gd name="connsiteX5" fmla="*/ 304800 w 714703"/>
                    <a:gd name="connsiteY5" fmla="*/ 378373 h 378373"/>
                    <a:gd name="connsiteX6" fmla="*/ 21020 w 714703"/>
                    <a:gd name="connsiteY6" fmla="*/ 336331 h 378373"/>
                    <a:gd name="connsiteX7" fmla="*/ 0 w 714703"/>
                    <a:gd name="connsiteY7" fmla="*/ 178676 h 378373"/>
                    <a:gd name="connsiteX8" fmla="*/ 94593 w 714703"/>
                    <a:gd name="connsiteY8" fmla="*/ 52552 h 37837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714703" h="378373">
                      <a:moveTo>
                        <a:pt x="94593" y="52552"/>
                      </a:moveTo>
                      <a:lnTo>
                        <a:pt x="241738" y="0"/>
                      </a:lnTo>
                      <a:lnTo>
                        <a:pt x="515007" y="63062"/>
                      </a:lnTo>
                      <a:lnTo>
                        <a:pt x="714703" y="220717"/>
                      </a:lnTo>
                      <a:lnTo>
                        <a:pt x="641131" y="336331"/>
                      </a:lnTo>
                      <a:lnTo>
                        <a:pt x="304800" y="378373"/>
                      </a:lnTo>
                      <a:lnTo>
                        <a:pt x="21020" y="336331"/>
                      </a:lnTo>
                      <a:lnTo>
                        <a:pt x="0" y="178676"/>
                      </a:lnTo>
                      <a:lnTo>
                        <a:pt x="94593" y="52552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" name="Freeform 4"/>
                <p:cNvSpPr/>
                <p:nvPr/>
              </p:nvSpPr>
              <p:spPr>
                <a:xfrm>
                  <a:off x="5896303" y="1723697"/>
                  <a:ext cx="546538" cy="767255"/>
                </a:xfrm>
                <a:custGeom>
                  <a:avLst/>
                  <a:gdLst>
                    <a:gd name="connsiteX0" fmla="*/ 304800 w 546538"/>
                    <a:gd name="connsiteY0" fmla="*/ 0 h 767255"/>
                    <a:gd name="connsiteX1" fmla="*/ 0 w 546538"/>
                    <a:gd name="connsiteY1" fmla="*/ 157655 h 767255"/>
                    <a:gd name="connsiteX2" fmla="*/ 105104 w 546538"/>
                    <a:gd name="connsiteY2" fmla="*/ 662151 h 767255"/>
                    <a:gd name="connsiteX3" fmla="*/ 346842 w 546538"/>
                    <a:gd name="connsiteY3" fmla="*/ 767255 h 767255"/>
                    <a:gd name="connsiteX4" fmla="*/ 504497 w 546538"/>
                    <a:gd name="connsiteY4" fmla="*/ 546537 h 767255"/>
                    <a:gd name="connsiteX5" fmla="*/ 546538 w 546538"/>
                    <a:gd name="connsiteY5" fmla="*/ 315310 h 767255"/>
                    <a:gd name="connsiteX6" fmla="*/ 472966 w 546538"/>
                    <a:gd name="connsiteY6" fmla="*/ 147144 h 767255"/>
                    <a:gd name="connsiteX7" fmla="*/ 304800 w 546538"/>
                    <a:gd name="connsiteY7" fmla="*/ 0 h 76725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546538" h="767255">
                      <a:moveTo>
                        <a:pt x="304800" y="0"/>
                      </a:moveTo>
                      <a:lnTo>
                        <a:pt x="0" y="157655"/>
                      </a:lnTo>
                      <a:lnTo>
                        <a:pt x="105104" y="662151"/>
                      </a:lnTo>
                      <a:lnTo>
                        <a:pt x="346842" y="767255"/>
                      </a:lnTo>
                      <a:lnTo>
                        <a:pt x="504497" y="546537"/>
                      </a:lnTo>
                      <a:lnTo>
                        <a:pt x="546538" y="315310"/>
                      </a:lnTo>
                      <a:lnTo>
                        <a:pt x="472966" y="147144"/>
                      </a:lnTo>
                      <a:lnTo>
                        <a:pt x="304800" y="0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" name="Freeform 6"/>
                <p:cNvSpPr/>
                <p:nvPr/>
              </p:nvSpPr>
              <p:spPr>
                <a:xfrm>
                  <a:off x="7462345" y="1366345"/>
                  <a:ext cx="378372" cy="367862"/>
                </a:xfrm>
                <a:custGeom>
                  <a:avLst/>
                  <a:gdLst>
                    <a:gd name="connsiteX0" fmla="*/ 378372 w 378372"/>
                    <a:gd name="connsiteY0" fmla="*/ 0 h 367862"/>
                    <a:gd name="connsiteX1" fmla="*/ 73572 w 378372"/>
                    <a:gd name="connsiteY1" fmla="*/ 0 h 367862"/>
                    <a:gd name="connsiteX2" fmla="*/ 0 w 378372"/>
                    <a:gd name="connsiteY2" fmla="*/ 126124 h 367862"/>
                    <a:gd name="connsiteX3" fmla="*/ 52552 w 378372"/>
                    <a:gd name="connsiteY3" fmla="*/ 241738 h 367862"/>
                    <a:gd name="connsiteX4" fmla="*/ 220717 w 378372"/>
                    <a:gd name="connsiteY4" fmla="*/ 241738 h 367862"/>
                    <a:gd name="connsiteX5" fmla="*/ 304800 w 378372"/>
                    <a:gd name="connsiteY5" fmla="*/ 367862 h 367862"/>
                    <a:gd name="connsiteX6" fmla="*/ 378372 w 378372"/>
                    <a:gd name="connsiteY6" fmla="*/ 304800 h 367862"/>
                    <a:gd name="connsiteX7" fmla="*/ 367862 w 378372"/>
                    <a:gd name="connsiteY7" fmla="*/ 136634 h 367862"/>
                    <a:gd name="connsiteX8" fmla="*/ 378372 w 378372"/>
                    <a:gd name="connsiteY8" fmla="*/ 0 h 36786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378372" h="367862">
                      <a:moveTo>
                        <a:pt x="378372" y="0"/>
                      </a:moveTo>
                      <a:lnTo>
                        <a:pt x="73572" y="0"/>
                      </a:lnTo>
                      <a:lnTo>
                        <a:pt x="0" y="126124"/>
                      </a:lnTo>
                      <a:lnTo>
                        <a:pt x="52552" y="241738"/>
                      </a:lnTo>
                      <a:lnTo>
                        <a:pt x="220717" y="241738"/>
                      </a:lnTo>
                      <a:lnTo>
                        <a:pt x="304800" y="367862"/>
                      </a:lnTo>
                      <a:lnTo>
                        <a:pt x="378372" y="304800"/>
                      </a:lnTo>
                      <a:lnTo>
                        <a:pt x="367862" y="136634"/>
                      </a:lnTo>
                      <a:lnTo>
                        <a:pt x="378372" y="0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3" name="Straight Arrow Connector 12"/>
                <p:cNvCxnSpPr/>
                <p:nvPr/>
              </p:nvCxnSpPr>
              <p:spPr>
                <a:xfrm flipV="1">
                  <a:off x="6781800" y="1539072"/>
                  <a:ext cx="953817" cy="1377548"/>
                </a:xfrm>
                <a:prstGeom prst="straightConnector1">
                  <a:avLst/>
                </a:prstGeom>
                <a:ln w="38100">
                  <a:solidFill>
                    <a:srgbClr val="FF0000"/>
                  </a:solidFill>
                  <a:headEnd type="none" w="med" len="med"/>
                  <a:tailEnd type="triangl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" name="Straight Arrow Connector 14"/>
                <p:cNvCxnSpPr/>
                <p:nvPr/>
              </p:nvCxnSpPr>
              <p:spPr>
                <a:xfrm flipH="1" flipV="1">
                  <a:off x="6263473" y="2107324"/>
                  <a:ext cx="537586" cy="809296"/>
                </a:xfrm>
                <a:prstGeom prst="straightConnector1">
                  <a:avLst/>
                </a:prstGeom>
                <a:ln w="38100">
                  <a:solidFill>
                    <a:srgbClr val="FF0000"/>
                  </a:solidFill>
                  <a:headEnd type="none" w="med" len="med"/>
                  <a:tailEnd type="triangl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" name="Straight Arrow Connector 19"/>
                <p:cNvCxnSpPr/>
                <p:nvPr/>
              </p:nvCxnSpPr>
              <p:spPr>
                <a:xfrm flipH="1">
                  <a:off x="5812222" y="2916620"/>
                  <a:ext cx="969578" cy="604346"/>
                </a:xfrm>
                <a:prstGeom prst="straightConnector1">
                  <a:avLst/>
                </a:prstGeom>
                <a:ln w="38100">
                  <a:solidFill>
                    <a:srgbClr val="FF0000"/>
                  </a:solidFill>
                  <a:headEnd type="none" w="med" len="med"/>
                  <a:tailEnd type="triangl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5" name="Rectangle 24"/>
                <p:cNvSpPr/>
                <p:nvPr/>
              </p:nvSpPr>
              <p:spPr>
                <a:xfrm>
                  <a:off x="7681950" y="1200090"/>
                  <a:ext cx="455574" cy="40011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sz="2000" dirty="0" smtClean="0"/>
                    <a:t>T</a:t>
                  </a:r>
                  <a:r>
                    <a:rPr lang="en-US" sz="2000" baseline="-25000" dirty="0" smtClean="0"/>
                    <a:t>C</a:t>
                  </a:r>
                  <a:endParaRPr lang="en-US" sz="2000" dirty="0"/>
                </a:p>
              </p:txBody>
            </p:sp>
            <p:sp>
              <p:nvSpPr>
                <p:cNvPr id="28" name="Rectangle 27"/>
                <p:cNvSpPr/>
                <p:nvPr/>
              </p:nvSpPr>
              <p:spPr>
                <a:xfrm>
                  <a:off x="5859408" y="1733490"/>
                  <a:ext cx="465192" cy="40011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sz="2000" dirty="0" smtClean="0"/>
                    <a:t>T</a:t>
                  </a:r>
                  <a:r>
                    <a:rPr lang="en-US" sz="2000" baseline="-25000" dirty="0"/>
                    <a:t>D</a:t>
                  </a:r>
                  <a:endParaRPr lang="en-US" sz="2000" dirty="0"/>
                </a:p>
              </p:txBody>
            </p:sp>
            <p:sp>
              <p:nvSpPr>
                <p:cNvPr id="29" name="Rectangle 28"/>
                <p:cNvSpPr/>
                <p:nvPr/>
              </p:nvSpPr>
              <p:spPr>
                <a:xfrm>
                  <a:off x="5486400" y="3028890"/>
                  <a:ext cx="455574" cy="40011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sz="2000" dirty="0"/>
                    <a:t>T</a:t>
                  </a:r>
                  <a:r>
                    <a:rPr lang="en-US" sz="2000" baseline="-25000" dirty="0"/>
                    <a:t>B</a:t>
                  </a:r>
                  <a:endParaRPr lang="en-US" sz="2000" dirty="0"/>
                </a:p>
              </p:txBody>
            </p:sp>
          </p:grpSp>
          <p:cxnSp>
            <p:nvCxnSpPr>
              <p:cNvPr id="30" name="Straight Arrow Connector 29"/>
              <p:cNvCxnSpPr/>
              <p:nvPr/>
            </p:nvCxnSpPr>
            <p:spPr>
              <a:xfrm>
                <a:off x="6781800" y="2916620"/>
                <a:ext cx="0" cy="548640"/>
              </a:xfrm>
              <a:prstGeom prst="straightConnector1">
                <a:avLst/>
              </a:prstGeom>
              <a:ln w="38100">
                <a:solidFill>
                  <a:srgbClr val="0000FA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4" name="Text Box 10"/>
            <p:cNvSpPr txBox="1">
              <a:spLocks noChangeArrowheads="1"/>
            </p:cNvSpPr>
            <p:nvPr/>
          </p:nvSpPr>
          <p:spPr bwMode="auto">
            <a:xfrm>
              <a:off x="6459538" y="990600"/>
              <a:ext cx="121920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800" dirty="0">
                  <a:solidFill>
                    <a:srgbClr val="0000FA"/>
                  </a:solidFill>
                </a:rPr>
                <a:t>FBD at  A</a:t>
              </a:r>
            </a:p>
          </p:txBody>
        </p:sp>
      </p:grp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63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63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4" grpId="0" autoUpdateAnimBg="0"/>
      <p:bldP spid="9224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578122" y="3200479"/>
            <a:ext cx="7492538" cy="18004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ts val="0"/>
              </a:spcBef>
              <a:spcAft>
                <a:spcPts val="600"/>
              </a:spcAft>
            </a:pPr>
            <a:r>
              <a:rPr lang="en-US" sz="2400" dirty="0"/>
              <a:t>Equating the respective </a:t>
            </a:r>
            <a:r>
              <a:rPr lang="en-US" sz="2400" b="1" i="1" dirty="0" err="1">
                <a:solidFill>
                  <a:srgbClr val="FF0000"/>
                </a:solidFill>
              </a:rPr>
              <a:t>i</a:t>
            </a:r>
            <a:r>
              <a:rPr lang="en-US" sz="2400" dirty="0"/>
              <a:t>,</a:t>
            </a: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400" b="1" i="1" dirty="0">
                <a:solidFill>
                  <a:srgbClr val="FF0000"/>
                </a:solidFill>
              </a:rPr>
              <a:t>j</a:t>
            </a:r>
            <a:r>
              <a:rPr lang="en-US" sz="2400" dirty="0"/>
              <a:t>, </a:t>
            </a:r>
            <a:r>
              <a:rPr lang="en-US" sz="2400" b="1" i="1" dirty="0">
                <a:solidFill>
                  <a:srgbClr val="FF0000"/>
                </a:solidFill>
              </a:rPr>
              <a:t>k</a:t>
            </a:r>
            <a:r>
              <a:rPr lang="en-US" sz="2400" dirty="0"/>
              <a:t> components to zero, we have </a:t>
            </a:r>
          </a:p>
          <a:p>
            <a:pPr eaLnBrk="1" hangingPunct="1">
              <a:spcBef>
                <a:spcPts val="0"/>
              </a:spcBef>
              <a:spcAft>
                <a:spcPts val="600"/>
              </a:spcAft>
              <a:buFont typeface="Symbol" pitchFamily="18" charset="2"/>
              <a:buChar char="S"/>
            </a:pPr>
            <a:r>
              <a:rPr lang="en-US" sz="2400" dirty="0" err="1">
                <a:sym typeface="Symbol" pitchFamily="18" charset="2"/>
              </a:rPr>
              <a:t>F</a:t>
            </a:r>
            <a:r>
              <a:rPr lang="en-US" sz="2400" baseline="-25000" dirty="0" err="1">
                <a:sym typeface="Symbol" pitchFamily="18" charset="2"/>
              </a:rPr>
              <a:t>x</a:t>
            </a:r>
            <a:r>
              <a:rPr lang="en-US" sz="2400" baseline="-25000" dirty="0">
                <a:sym typeface="Symbol" pitchFamily="18" charset="2"/>
              </a:rPr>
              <a:t>  </a:t>
            </a:r>
            <a:r>
              <a:rPr lang="en-US" sz="2400" dirty="0">
                <a:sym typeface="Symbol" pitchFamily="18" charset="2"/>
              </a:rPr>
              <a:t>= </a:t>
            </a:r>
            <a:r>
              <a:rPr lang="en-US" sz="2400" dirty="0"/>
              <a:t>T</a:t>
            </a:r>
            <a:r>
              <a:rPr lang="en-US" sz="2400" baseline="-25000" dirty="0"/>
              <a:t>B</a:t>
            </a:r>
            <a:r>
              <a:rPr lang="en-US" sz="2400" dirty="0" smtClean="0">
                <a:sym typeface="Symbol" pitchFamily="18" charset="2"/>
              </a:rPr>
              <a:t> </a:t>
            </a:r>
            <a:r>
              <a:rPr lang="en-US" sz="2400" dirty="0"/>
              <a:t>–</a:t>
            </a:r>
            <a:r>
              <a:rPr lang="en-US" sz="2400" dirty="0">
                <a:sym typeface="Symbol" pitchFamily="18" charset="2"/>
              </a:rPr>
              <a:t> </a:t>
            </a:r>
            <a:r>
              <a:rPr lang="en-US" sz="2400" dirty="0" smtClean="0">
                <a:sym typeface="Symbol" pitchFamily="18" charset="2"/>
              </a:rPr>
              <a:t>0.25 </a:t>
            </a:r>
            <a:r>
              <a:rPr lang="en-US" sz="2400" dirty="0"/>
              <a:t>T</a:t>
            </a:r>
            <a:r>
              <a:rPr lang="en-US" sz="2400" baseline="-25000" dirty="0"/>
              <a:t>C </a:t>
            </a:r>
            <a:r>
              <a:rPr lang="en-US" sz="2400" dirty="0"/>
              <a:t>–</a:t>
            </a:r>
            <a:r>
              <a:rPr lang="en-US" sz="2400" dirty="0">
                <a:sym typeface="Symbol" pitchFamily="18" charset="2"/>
              </a:rPr>
              <a:t> </a:t>
            </a:r>
            <a:r>
              <a:rPr lang="en-US" sz="2400" dirty="0" smtClean="0">
                <a:sym typeface="Symbol" pitchFamily="18" charset="2"/>
              </a:rPr>
              <a:t>0.5</a:t>
            </a:r>
            <a:r>
              <a:rPr lang="en-US" sz="2400" dirty="0"/>
              <a:t> T</a:t>
            </a:r>
            <a:r>
              <a:rPr lang="en-US" sz="2400" baseline="-25000" dirty="0"/>
              <a:t>D</a:t>
            </a:r>
            <a:r>
              <a:rPr lang="en-US" sz="2400" dirty="0" smtClean="0">
                <a:sym typeface="Symbol" pitchFamily="18" charset="2"/>
              </a:rPr>
              <a:t> </a:t>
            </a:r>
            <a:r>
              <a:rPr lang="en-US" sz="2400" dirty="0">
                <a:sym typeface="Symbol" pitchFamily="18" charset="2"/>
              </a:rPr>
              <a:t>=  0 </a:t>
            </a:r>
            <a:r>
              <a:rPr lang="en-US" sz="2400" dirty="0" smtClean="0">
                <a:sym typeface="Symbol" pitchFamily="18" charset="2"/>
              </a:rPr>
              <a:t>                  (1)</a:t>
            </a:r>
          </a:p>
          <a:p>
            <a:pPr eaLnBrk="1" hangingPunct="1">
              <a:spcBef>
                <a:spcPts val="0"/>
              </a:spcBef>
              <a:spcAft>
                <a:spcPts val="600"/>
              </a:spcAft>
              <a:buFont typeface="Symbol" pitchFamily="18" charset="2"/>
              <a:buChar char="S"/>
            </a:pPr>
            <a:r>
              <a:rPr lang="en-US" sz="2400" dirty="0" err="1" smtClean="0"/>
              <a:t>F</a:t>
            </a:r>
            <a:r>
              <a:rPr lang="en-US" sz="2400" baseline="-25000" dirty="0" err="1" smtClean="0"/>
              <a:t>y</a:t>
            </a:r>
            <a:r>
              <a:rPr lang="en-US" sz="2400" dirty="0" smtClean="0"/>
              <a:t>  </a:t>
            </a:r>
            <a:r>
              <a:rPr lang="en-US" sz="2400" dirty="0"/>
              <a:t>= 0.433 T</a:t>
            </a:r>
            <a:r>
              <a:rPr lang="en-US" sz="2400" baseline="-25000" dirty="0"/>
              <a:t>C</a:t>
            </a:r>
            <a:r>
              <a:rPr lang="en-US" sz="2400" dirty="0" smtClean="0"/>
              <a:t> </a:t>
            </a:r>
            <a:r>
              <a:rPr lang="en-US" sz="2400" dirty="0"/>
              <a:t>–</a:t>
            </a:r>
            <a:r>
              <a:rPr lang="en-US" sz="2400" dirty="0" smtClean="0">
                <a:cs typeface="Times New Roman" pitchFamily="18" charset="0"/>
              </a:rPr>
              <a:t> 0.5</a:t>
            </a:r>
            <a:r>
              <a:rPr lang="en-US" sz="2400" dirty="0" smtClean="0"/>
              <a:t> </a:t>
            </a:r>
            <a:r>
              <a:rPr lang="en-US" sz="2400" dirty="0"/>
              <a:t>T</a:t>
            </a:r>
            <a:r>
              <a:rPr lang="en-US" sz="2400" baseline="-25000" dirty="0"/>
              <a:t>D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smtClean="0"/>
              <a:t>=  </a:t>
            </a:r>
            <a:r>
              <a:rPr lang="en-US" sz="2400" dirty="0"/>
              <a:t>0 </a:t>
            </a:r>
            <a:r>
              <a:rPr lang="en-US" sz="2400" dirty="0" smtClean="0"/>
              <a:t>                       (2)</a:t>
            </a:r>
          </a:p>
          <a:p>
            <a:pPr eaLnBrk="1" hangingPunct="1">
              <a:spcBef>
                <a:spcPts val="0"/>
              </a:spcBef>
              <a:spcAft>
                <a:spcPts val="600"/>
              </a:spcAft>
              <a:buFont typeface="Symbol" pitchFamily="18" charset="2"/>
              <a:buChar char="S"/>
            </a:pPr>
            <a:r>
              <a:rPr lang="en-US" sz="2400" dirty="0" err="1" smtClean="0"/>
              <a:t>F</a:t>
            </a:r>
            <a:r>
              <a:rPr lang="en-US" sz="2400" baseline="-25000" dirty="0" err="1" smtClean="0"/>
              <a:t>z</a:t>
            </a:r>
            <a:r>
              <a:rPr lang="en-US" sz="2400" dirty="0" smtClean="0"/>
              <a:t>  </a:t>
            </a:r>
            <a:r>
              <a:rPr lang="en-US" sz="2400" dirty="0"/>
              <a:t>= </a:t>
            </a:r>
            <a:r>
              <a:rPr lang="en-US" sz="2400" dirty="0" smtClean="0"/>
              <a:t>0.866 </a:t>
            </a:r>
            <a:r>
              <a:rPr lang="en-US" sz="2400" dirty="0"/>
              <a:t>T</a:t>
            </a:r>
            <a:r>
              <a:rPr lang="en-US" sz="2400" baseline="-25000" dirty="0"/>
              <a:t>C</a:t>
            </a:r>
            <a:r>
              <a:rPr lang="en-US" sz="2400" dirty="0"/>
              <a:t>  </a:t>
            </a:r>
            <a:r>
              <a:rPr lang="en-US" sz="2400" dirty="0" smtClean="0">
                <a:cs typeface="Times New Roman" pitchFamily="18" charset="0"/>
              </a:rPr>
              <a:t>+ 0.7071</a:t>
            </a:r>
            <a:r>
              <a:rPr lang="en-US" sz="2400" dirty="0" smtClean="0"/>
              <a:t> </a:t>
            </a:r>
            <a:r>
              <a:rPr lang="en-US" sz="2400" dirty="0"/>
              <a:t>T</a:t>
            </a:r>
            <a:r>
              <a:rPr lang="en-US" sz="2400" baseline="-25000" dirty="0"/>
              <a:t>D</a:t>
            </a:r>
            <a:r>
              <a:rPr lang="en-US" sz="2400" dirty="0" smtClean="0"/>
              <a:t> </a:t>
            </a:r>
            <a:r>
              <a:rPr lang="en-US" sz="2400" dirty="0"/>
              <a:t>– 3</a:t>
            </a:r>
            <a:r>
              <a:rPr lang="en-US" sz="2400" dirty="0" smtClean="0"/>
              <a:t>00 =  </a:t>
            </a:r>
            <a:r>
              <a:rPr lang="en-US" sz="2400" dirty="0"/>
              <a:t>0 </a:t>
            </a:r>
            <a:r>
              <a:rPr lang="en-US" sz="2400" dirty="0" smtClean="0"/>
              <a:t>      (3) </a:t>
            </a:r>
            <a:endParaRPr lang="en-US" sz="2400" dirty="0">
              <a:solidFill>
                <a:srgbClr val="0000FA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rtl="0" eaLnBrk="1" fontAlgn="base" hangingPunct="1"/>
            <a:r>
              <a:rPr lang="en-US" sz="2400" b="1" kern="1200" dirty="0" smtClean="0">
                <a:effectLst/>
                <a:latin typeface="Times New Roman" panose="02020603050405020304" pitchFamily="18" charset="0"/>
                <a:ea typeface="+mn-ea"/>
                <a:cs typeface="+mn-cs"/>
              </a:rPr>
              <a:t>EXAMPLE  I</a:t>
            </a:r>
            <a:r>
              <a:rPr lang="en-US" sz="2400" kern="1200" dirty="0" smtClean="0">
                <a:effectLst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lang="en-US" sz="2400" kern="1200" dirty="0" smtClean="0">
                <a:effectLst/>
                <a:ea typeface="+mn-ea"/>
                <a:cs typeface="+mn-cs"/>
              </a:rPr>
              <a:t>(continued)</a:t>
            </a:r>
            <a:endParaRPr lang="en-US" dirty="0" smtClean="0">
              <a:effectLst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46661" y="1579642"/>
            <a:ext cx="5573962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ym typeface="Symbol" panose="05050102010706020507" pitchFamily="18" charset="2"/>
              </a:rPr>
              <a:t></a:t>
            </a:r>
            <a:r>
              <a:rPr lang="en-US" sz="2400" b="1" i="1" dirty="0" smtClean="0">
                <a:solidFill>
                  <a:srgbClr val="FF0000"/>
                </a:solidFill>
                <a:sym typeface="Symbol" panose="05050102010706020507" pitchFamily="18" charset="2"/>
              </a:rPr>
              <a:t>F</a:t>
            </a:r>
            <a:r>
              <a:rPr lang="en-US" sz="2400" b="1" i="1" baseline="-25000" dirty="0" smtClean="0">
                <a:solidFill>
                  <a:srgbClr val="FF0000"/>
                </a:solidFill>
                <a:sym typeface="Symbol" panose="05050102010706020507" pitchFamily="18" charset="2"/>
              </a:rPr>
              <a:t>R </a:t>
            </a:r>
            <a:r>
              <a:rPr lang="en-US" sz="2400" dirty="0" smtClean="0">
                <a:sym typeface="Symbol" panose="05050102010706020507" pitchFamily="18" charset="2"/>
              </a:rPr>
              <a:t>= 0 = </a:t>
            </a:r>
            <a:r>
              <a:rPr lang="en-US" sz="2400" dirty="0" smtClean="0"/>
              <a:t>T</a:t>
            </a:r>
            <a:r>
              <a:rPr lang="en-US" sz="2400" baseline="-25000" dirty="0" smtClean="0"/>
              <a:t>B</a:t>
            </a:r>
            <a:r>
              <a:rPr lang="en-US" sz="2400" dirty="0" smtClean="0"/>
              <a:t> </a:t>
            </a:r>
            <a:r>
              <a:rPr lang="en-US" sz="2400" b="1" i="1" dirty="0" err="1" smtClean="0">
                <a:solidFill>
                  <a:srgbClr val="FF0000"/>
                </a:solidFill>
              </a:rPr>
              <a:t>i</a:t>
            </a:r>
            <a:r>
              <a:rPr lang="en-US" sz="2400" b="1" i="1" dirty="0" smtClean="0">
                <a:solidFill>
                  <a:srgbClr val="FF0000"/>
                </a:solidFill>
              </a:rPr>
              <a:t/>
            </a:r>
            <a:br>
              <a:rPr lang="en-US" sz="2400" b="1" i="1" dirty="0" smtClean="0">
                <a:solidFill>
                  <a:srgbClr val="FF0000"/>
                </a:solidFill>
              </a:rPr>
            </a:br>
            <a:r>
              <a:rPr lang="en-US" sz="2400" b="1" i="1" dirty="0" smtClean="0">
                <a:solidFill>
                  <a:srgbClr val="FF0000"/>
                </a:solidFill>
              </a:rPr>
              <a:t>              </a:t>
            </a:r>
            <a:r>
              <a:rPr lang="en-US" sz="2400" b="1" i="1" dirty="0" smtClean="0"/>
              <a:t>+ </a:t>
            </a:r>
            <a:r>
              <a:rPr lang="en-US" sz="2400" dirty="0" smtClean="0"/>
              <a:t>T</a:t>
            </a:r>
            <a:r>
              <a:rPr lang="en-US" sz="2400" baseline="-25000" dirty="0" smtClean="0"/>
              <a:t>C</a:t>
            </a:r>
            <a:r>
              <a:rPr lang="en-US" sz="2400" dirty="0" smtClean="0"/>
              <a:t> (</a:t>
            </a:r>
            <a:r>
              <a:rPr lang="en-US" sz="2400" dirty="0">
                <a:sym typeface="Symbol" panose="05050102010706020507" pitchFamily="18" charset="2"/>
              </a:rPr>
              <a:t> </a:t>
            </a:r>
            <a:r>
              <a:rPr lang="en-US" sz="2400" dirty="0" smtClean="0"/>
              <a:t>0.25</a:t>
            </a:r>
            <a:r>
              <a:rPr lang="en-US" sz="2400" dirty="0" smtClean="0">
                <a:sym typeface="Symbol" panose="05050102010706020507" pitchFamily="18" charset="2"/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  <a:sym typeface="Symbol" panose="05050102010706020507" pitchFamily="18" charset="2"/>
              </a:rPr>
              <a:t>i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/>
              <a:t> +0.433</a:t>
            </a:r>
            <a:r>
              <a:rPr lang="en-US" sz="2400" dirty="0">
                <a:sym typeface="Symbol" panose="05050102010706020507" pitchFamily="18" charset="2"/>
              </a:rPr>
              <a:t> </a:t>
            </a:r>
            <a:r>
              <a:rPr lang="en-US" sz="2400" b="1" i="1" dirty="0">
                <a:solidFill>
                  <a:srgbClr val="FF0000"/>
                </a:solidFill>
                <a:sym typeface="Symbol" panose="05050102010706020507" pitchFamily="18" charset="2"/>
              </a:rPr>
              <a:t>j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smtClean="0"/>
              <a:t>+ 0.866 </a:t>
            </a:r>
            <a:r>
              <a:rPr lang="en-US" sz="2400" b="1" i="1" dirty="0">
                <a:solidFill>
                  <a:srgbClr val="FF0000"/>
                </a:solidFill>
              </a:rPr>
              <a:t>k </a:t>
            </a:r>
            <a:r>
              <a:rPr lang="en-US" sz="2400" dirty="0" smtClean="0"/>
              <a:t>)</a:t>
            </a:r>
          </a:p>
          <a:p>
            <a:r>
              <a:rPr lang="en-US" sz="2400" dirty="0" smtClean="0"/>
              <a:t>              + T</a:t>
            </a:r>
            <a:r>
              <a:rPr lang="en-US" sz="2400" baseline="-25000" dirty="0" smtClean="0"/>
              <a:t>D</a:t>
            </a:r>
            <a:r>
              <a:rPr lang="en-US" sz="2400" dirty="0" smtClean="0"/>
              <a:t> </a:t>
            </a:r>
            <a:r>
              <a:rPr lang="en-US" sz="2400" dirty="0"/>
              <a:t>(</a:t>
            </a:r>
            <a:r>
              <a:rPr lang="en-US" sz="2400" dirty="0">
                <a:sym typeface="Symbol" panose="05050102010706020507" pitchFamily="18" charset="2"/>
              </a:rPr>
              <a:t> </a:t>
            </a:r>
            <a:r>
              <a:rPr lang="en-US" sz="2400" dirty="0"/>
              <a:t>0.5</a:t>
            </a:r>
            <a:r>
              <a:rPr lang="en-US" sz="2400" dirty="0">
                <a:sym typeface="Symbol" panose="05050102010706020507" pitchFamily="18" charset="2"/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  <a:sym typeface="Symbol" panose="05050102010706020507" pitchFamily="18" charset="2"/>
              </a:rPr>
              <a:t>i</a:t>
            </a:r>
            <a:r>
              <a:rPr lang="en-US" sz="2400" dirty="0"/>
              <a:t> </a:t>
            </a:r>
            <a:r>
              <a:rPr lang="en-US" sz="2400" dirty="0">
                <a:sym typeface="Symbol" panose="05050102010706020507" pitchFamily="18" charset="2"/>
              </a:rPr>
              <a:t></a:t>
            </a:r>
            <a:r>
              <a:rPr lang="en-US" sz="2400" dirty="0" smtClean="0"/>
              <a:t> </a:t>
            </a:r>
            <a:r>
              <a:rPr lang="en-US" sz="2400" dirty="0"/>
              <a:t>0.5</a:t>
            </a:r>
            <a:r>
              <a:rPr lang="en-US" sz="2400" dirty="0">
                <a:sym typeface="Symbol" panose="05050102010706020507" pitchFamily="18" charset="2"/>
              </a:rPr>
              <a:t> </a:t>
            </a:r>
            <a:r>
              <a:rPr lang="en-US" sz="2400" b="1" i="1" dirty="0">
                <a:solidFill>
                  <a:srgbClr val="FF0000"/>
                </a:solidFill>
                <a:sym typeface="Symbol" panose="05050102010706020507" pitchFamily="18" charset="2"/>
              </a:rPr>
              <a:t>j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/>
              <a:t>+ 0.7071</a:t>
            </a:r>
            <a:r>
              <a:rPr lang="en-US" sz="2400" dirty="0">
                <a:sym typeface="Symbol" panose="05050102010706020507" pitchFamily="18" charset="2"/>
              </a:rPr>
              <a:t> </a:t>
            </a:r>
            <a:r>
              <a:rPr lang="en-US" sz="2400" b="1" i="1" dirty="0">
                <a:solidFill>
                  <a:srgbClr val="FF0000"/>
                </a:solidFill>
                <a:sym typeface="Symbol" panose="05050102010706020507" pitchFamily="18" charset="2"/>
              </a:rPr>
              <a:t>k </a:t>
            </a:r>
            <a:r>
              <a:rPr lang="en-US" sz="2400" dirty="0"/>
              <a:t>)</a:t>
            </a:r>
          </a:p>
          <a:p>
            <a:r>
              <a:rPr lang="en-US" sz="2400" dirty="0" smtClean="0"/>
              <a:t>               </a:t>
            </a:r>
            <a:r>
              <a:rPr lang="en-US" sz="2400" dirty="0" smtClean="0">
                <a:sym typeface="Symbol" panose="05050102010706020507" pitchFamily="18" charset="2"/>
              </a:rPr>
              <a:t> </a:t>
            </a:r>
            <a:r>
              <a:rPr lang="en-US" sz="2400" dirty="0" smtClean="0"/>
              <a:t>300 </a:t>
            </a:r>
            <a:r>
              <a:rPr lang="en-US" sz="2400" b="1" i="1" dirty="0" smtClean="0">
                <a:solidFill>
                  <a:srgbClr val="FF0000"/>
                </a:solidFill>
                <a:sym typeface="Symbol" panose="05050102010706020507" pitchFamily="18" charset="2"/>
              </a:rPr>
              <a:t>k</a:t>
            </a:r>
            <a:endParaRPr lang="en-US" sz="2400" b="1" i="1" dirty="0">
              <a:solidFill>
                <a:srgbClr val="FF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26279" y="1066800"/>
            <a:ext cx="419698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Applying equilibrium equations:</a:t>
            </a:r>
            <a:endParaRPr lang="en-US" sz="2400" dirty="0"/>
          </a:p>
        </p:txBody>
      </p:sp>
      <p:sp>
        <p:nvSpPr>
          <p:cNvPr id="4" name="Rectangle 3"/>
          <p:cNvSpPr/>
          <p:nvPr/>
        </p:nvSpPr>
        <p:spPr>
          <a:xfrm>
            <a:off x="424894" y="5289993"/>
            <a:ext cx="779899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Using (2) and (3), we can determine </a:t>
            </a:r>
            <a:r>
              <a:rPr lang="en-US" sz="2400" u="sng" dirty="0" smtClean="0">
                <a:solidFill>
                  <a:srgbClr val="0000FF"/>
                </a:solidFill>
              </a:rPr>
              <a:t>T</a:t>
            </a:r>
            <a:r>
              <a:rPr lang="en-US" sz="2400" u="sng" baseline="-25000" dirty="0" smtClean="0">
                <a:solidFill>
                  <a:srgbClr val="0000FF"/>
                </a:solidFill>
              </a:rPr>
              <a:t>C</a:t>
            </a:r>
            <a:r>
              <a:rPr lang="en-US" sz="2400" u="sng" dirty="0" smtClean="0">
                <a:solidFill>
                  <a:srgbClr val="0000FF"/>
                </a:solidFill>
              </a:rPr>
              <a:t> = 203 </a:t>
            </a:r>
            <a:r>
              <a:rPr lang="en-US" sz="2400" u="sng" dirty="0" err="1" smtClean="0">
                <a:solidFill>
                  <a:srgbClr val="0000FF"/>
                </a:solidFill>
              </a:rPr>
              <a:t>lb</a:t>
            </a:r>
            <a:r>
              <a:rPr lang="en-US" sz="2400" dirty="0" smtClean="0"/>
              <a:t>, </a:t>
            </a:r>
            <a:r>
              <a:rPr lang="en-US" sz="2400" u="sng" dirty="0" smtClean="0">
                <a:solidFill>
                  <a:srgbClr val="0000FF"/>
                </a:solidFill>
              </a:rPr>
              <a:t>T</a:t>
            </a:r>
            <a:r>
              <a:rPr lang="en-US" sz="2400" u="sng" baseline="-25000" dirty="0" smtClean="0">
                <a:solidFill>
                  <a:srgbClr val="0000FF"/>
                </a:solidFill>
              </a:rPr>
              <a:t>D</a:t>
            </a:r>
            <a:r>
              <a:rPr lang="en-US" sz="2400" u="sng" dirty="0" smtClean="0">
                <a:solidFill>
                  <a:srgbClr val="0000FF"/>
                </a:solidFill>
              </a:rPr>
              <a:t> </a:t>
            </a:r>
            <a:r>
              <a:rPr lang="en-US" sz="2400" u="sng" dirty="0">
                <a:solidFill>
                  <a:srgbClr val="0000FF"/>
                </a:solidFill>
              </a:rPr>
              <a:t>= </a:t>
            </a:r>
            <a:r>
              <a:rPr lang="en-US" sz="2400" u="sng" dirty="0" smtClean="0">
                <a:solidFill>
                  <a:srgbClr val="0000FF"/>
                </a:solidFill>
              </a:rPr>
              <a:t>176 </a:t>
            </a:r>
            <a:r>
              <a:rPr lang="en-US" sz="2400" u="sng" dirty="0" err="1">
                <a:solidFill>
                  <a:srgbClr val="0000FF"/>
                </a:solidFill>
              </a:rPr>
              <a:t>lb</a:t>
            </a:r>
            <a:r>
              <a:rPr lang="en-US" sz="2400" u="sng" dirty="0" smtClean="0">
                <a:solidFill>
                  <a:srgbClr val="0000FF"/>
                </a:solidFill>
              </a:rPr>
              <a:t> </a:t>
            </a:r>
          </a:p>
          <a:p>
            <a:r>
              <a:rPr lang="en-US" sz="2400" dirty="0" smtClean="0"/>
              <a:t>Substituting </a:t>
            </a:r>
            <a:r>
              <a:rPr lang="en-US" sz="2400" dirty="0"/>
              <a:t>T</a:t>
            </a:r>
            <a:r>
              <a:rPr lang="en-US" sz="2400" baseline="-25000" dirty="0"/>
              <a:t>C</a:t>
            </a:r>
            <a:r>
              <a:rPr lang="en-US" sz="2400" dirty="0"/>
              <a:t> </a:t>
            </a:r>
            <a:r>
              <a:rPr lang="en-US" sz="2400" dirty="0" smtClean="0"/>
              <a:t>and T</a:t>
            </a:r>
            <a:r>
              <a:rPr lang="en-US" sz="2400" baseline="-25000" dirty="0" smtClean="0"/>
              <a:t>D</a:t>
            </a:r>
            <a:r>
              <a:rPr lang="en-US" sz="2400" dirty="0" smtClean="0"/>
              <a:t> into (1), we can find </a:t>
            </a:r>
            <a:r>
              <a:rPr lang="en-US" sz="2400" u="sng" dirty="0" smtClean="0">
                <a:solidFill>
                  <a:srgbClr val="0000FF"/>
                </a:solidFill>
              </a:rPr>
              <a:t>T</a:t>
            </a:r>
            <a:r>
              <a:rPr lang="en-US" sz="2400" u="sng" baseline="-25000" dirty="0" smtClean="0">
                <a:solidFill>
                  <a:srgbClr val="0000FF"/>
                </a:solidFill>
              </a:rPr>
              <a:t>B</a:t>
            </a:r>
            <a:r>
              <a:rPr lang="en-US" sz="2400" u="sng" dirty="0" smtClean="0">
                <a:solidFill>
                  <a:srgbClr val="0000FF"/>
                </a:solidFill>
              </a:rPr>
              <a:t> </a:t>
            </a:r>
            <a:r>
              <a:rPr lang="en-US" sz="2400" u="sng" dirty="0">
                <a:solidFill>
                  <a:srgbClr val="0000FF"/>
                </a:solidFill>
              </a:rPr>
              <a:t>= </a:t>
            </a:r>
            <a:r>
              <a:rPr lang="en-US" sz="2400" u="sng" dirty="0" smtClean="0">
                <a:solidFill>
                  <a:srgbClr val="0000FF"/>
                </a:solidFill>
              </a:rPr>
              <a:t>139 </a:t>
            </a:r>
            <a:r>
              <a:rPr lang="en-US" sz="2400" u="sng" dirty="0" err="1">
                <a:solidFill>
                  <a:srgbClr val="0000FF"/>
                </a:solidFill>
              </a:rPr>
              <a:t>lb</a:t>
            </a:r>
            <a:endParaRPr lang="en-US" sz="2400" u="sng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/>
      <p:bldP spid="6" grpId="0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2" name="Text Box 6"/>
          <p:cNvSpPr txBox="1">
            <a:spLocks noChangeArrowheads="1"/>
          </p:cNvSpPr>
          <p:nvPr/>
        </p:nvSpPr>
        <p:spPr bwMode="auto">
          <a:xfrm>
            <a:off x="533400" y="4191000"/>
            <a:ext cx="8077200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2400" dirty="0"/>
              <a:t>1) Draw a free body diagram of Point A.  Let the unknown force magnitudes be F</a:t>
            </a:r>
            <a:r>
              <a:rPr lang="en-US" sz="2400" baseline="-25000" dirty="0"/>
              <a:t>B</a:t>
            </a:r>
            <a:r>
              <a:rPr lang="en-US" sz="2400" dirty="0"/>
              <a:t>, F</a:t>
            </a:r>
            <a:r>
              <a:rPr lang="en-US" sz="2400" baseline="-25000" dirty="0"/>
              <a:t>C</a:t>
            </a:r>
            <a:r>
              <a:rPr lang="en-US" sz="2400" dirty="0"/>
              <a:t>, F</a:t>
            </a:r>
            <a:r>
              <a:rPr lang="en-US" sz="2400" baseline="-25000" dirty="0"/>
              <a:t>D</a:t>
            </a:r>
            <a:r>
              <a:rPr lang="en-US" sz="2400" dirty="0"/>
              <a:t> .</a:t>
            </a:r>
          </a:p>
          <a:p>
            <a:pPr eaLnBrk="1" hangingPunct="1">
              <a:spcBef>
                <a:spcPct val="50000"/>
              </a:spcBef>
            </a:pPr>
            <a:r>
              <a:rPr lang="en-US" sz="2400" dirty="0"/>
              <a:t>2) Represent each force in </a:t>
            </a:r>
            <a:r>
              <a:rPr lang="en-US" sz="2400" dirty="0" smtClean="0"/>
              <a:t>its Cartesian </a:t>
            </a:r>
            <a:r>
              <a:rPr lang="en-US" sz="2400" dirty="0"/>
              <a:t>vector form.</a:t>
            </a:r>
          </a:p>
          <a:p>
            <a:pPr eaLnBrk="1" hangingPunct="1">
              <a:spcBef>
                <a:spcPct val="50000"/>
              </a:spcBef>
            </a:pPr>
            <a:r>
              <a:rPr lang="en-US" sz="2400" dirty="0"/>
              <a:t>3) Apply equilibrium equations to solve for the three unknowns</a:t>
            </a:r>
            <a:r>
              <a:rPr lang="en-US" sz="2400" dirty="0" smtClean="0"/>
              <a:t>.</a:t>
            </a: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533400" y="1143000"/>
            <a:ext cx="7908925" cy="2678113"/>
            <a:chOff x="336" y="720"/>
            <a:chExt cx="4982" cy="1687"/>
          </a:xfrm>
        </p:grpSpPr>
        <p:sp>
          <p:nvSpPr>
            <p:cNvPr id="11271" name="Text Box 5"/>
            <p:cNvSpPr txBox="1">
              <a:spLocks noChangeArrowheads="1"/>
            </p:cNvSpPr>
            <p:nvPr/>
          </p:nvSpPr>
          <p:spPr bwMode="auto">
            <a:xfrm>
              <a:off x="336" y="720"/>
              <a:ext cx="2784" cy="16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914400" indent="-914400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400" b="1" dirty="0">
                  <a:solidFill>
                    <a:srgbClr val="990033"/>
                  </a:solidFill>
                </a:rPr>
                <a:t>Given:</a:t>
              </a:r>
              <a:r>
                <a:rPr lang="en-US" sz="2400" dirty="0">
                  <a:solidFill>
                    <a:srgbClr val="990033"/>
                  </a:solidFill>
                </a:rPr>
                <a:t> </a:t>
              </a:r>
              <a:r>
                <a:rPr lang="en-US" sz="2400" dirty="0"/>
                <a:t>A 600 N load is supported by three cords with the geometry as shown.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en-US" sz="2400" b="1" dirty="0">
                  <a:solidFill>
                    <a:srgbClr val="990033"/>
                  </a:solidFill>
                </a:rPr>
                <a:t>Find:</a:t>
              </a:r>
              <a:r>
                <a:rPr lang="en-US" sz="2400" dirty="0">
                  <a:solidFill>
                    <a:srgbClr val="990033"/>
                  </a:solidFill>
                </a:rPr>
                <a:t>   </a:t>
              </a:r>
              <a:r>
                <a:rPr lang="en-US" sz="2400" dirty="0"/>
                <a:t>The tension in cords AB, AC and AD.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en-US" sz="2400" b="1" dirty="0">
                  <a:solidFill>
                    <a:srgbClr val="990033"/>
                  </a:solidFill>
                </a:rPr>
                <a:t>Plan:</a:t>
              </a:r>
            </a:p>
          </p:txBody>
        </p:sp>
        <p:pic>
          <p:nvPicPr>
            <p:cNvPr id="11272" name="Picture 9" descr="CH 3 Example #2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4571" b="3443"/>
            <a:stretch/>
          </p:blipFill>
          <p:spPr bwMode="auto">
            <a:xfrm>
              <a:off x="3072" y="816"/>
              <a:ext cx="2246" cy="14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rtl="0" eaLnBrk="1" fontAlgn="base" hangingPunct="1"/>
            <a:r>
              <a:rPr lang="en-US" sz="2400" b="1" kern="1200" dirty="0" smtClean="0">
                <a:effectLst/>
                <a:ea typeface="+mn-ea"/>
                <a:cs typeface="+mn-cs"/>
              </a:rPr>
              <a:t>EXAMPLE  II</a:t>
            </a:r>
            <a:endParaRPr lang="en-US" dirty="0" smtClean="0">
              <a:effectLst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04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04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22" grpId="0" autoUpdateAnimBg="0"/>
    </p:bldLst>
  </p:timing>
</p:sld>
</file>

<file path=ppt/theme/theme1.xml><?xml version="1.0" encoding="utf-8"?>
<a:theme xmlns:a="http://schemas.openxmlformats.org/drawingml/2006/main" name="Template_Whit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Template_White.potx" id="{8C25AA59-8215-43E2-A456-D09F398F14AE}" vid="{18175F9B-0567-4CE6-B434-30CB09040A99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Template_White</Template>
  <TotalTime>2534</TotalTime>
  <Words>1776</Words>
  <Application>Microsoft Office PowerPoint</Application>
  <PresentationFormat>On-screen Show (4:3)</PresentationFormat>
  <Paragraphs>220</Paragraphs>
  <Slides>17</Slides>
  <Notes>17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Template_White</vt:lpstr>
      <vt:lpstr>THREE-DIMENSIONAL FORCE SYSTEMS</vt:lpstr>
      <vt:lpstr>READING QUIZ</vt:lpstr>
      <vt:lpstr> APPLICATIONS</vt:lpstr>
      <vt:lpstr>APPLICATIONS  (continued)</vt:lpstr>
      <vt:lpstr> THE  EQUATIONS  OF   3-D  EQUILIBRIUM</vt:lpstr>
      <vt:lpstr>EXAMPLE  I</vt:lpstr>
      <vt:lpstr>EXAMPLE   I (continued)</vt:lpstr>
      <vt:lpstr>EXAMPLE  I (continued)</vt:lpstr>
      <vt:lpstr>EXAMPLE  II</vt:lpstr>
      <vt:lpstr>EXAMPLE  II (continued)</vt:lpstr>
      <vt:lpstr>EXAMPLE  II (continued)</vt:lpstr>
      <vt:lpstr>CONCEPT QUIZ</vt:lpstr>
      <vt:lpstr>GROUP  PROBLEM  SOLVING</vt:lpstr>
      <vt:lpstr>GROUP  PROBLEM  SOLVING (continued)</vt:lpstr>
      <vt:lpstr>GROUP  PROBLEM  SOLVING (continued)</vt:lpstr>
      <vt:lpstr> ATTENTION  QUIZ</vt:lpstr>
      <vt:lpstr>PowerPoint Presentation</vt:lpstr>
    </vt:vector>
  </TitlesOfParts>
  <Company>NDSU &amp; ASU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3.4</dc:title>
  <dc:subject>Hibbeler Statics 14th Edition</dc:subject>
  <dc:creator>Mehta, Danielson, Nam, &amp; Georgeou</dc:creator>
  <dc:description>Updated for Hibbeler's 14th Edition Statics textbook by Dr. Changho Nam, edited by Dr. Scott Danielson.</dc:description>
  <cp:lastModifiedBy>SDanielson</cp:lastModifiedBy>
  <cp:revision>147</cp:revision>
  <cp:lastPrinted>2001-02-27T20:46:34Z</cp:lastPrinted>
  <dcterms:created xsi:type="dcterms:W3CDTF">2000-08-27T15:57:40Z</dcterms:created>
  <dcterms:modified xsi:type="dcterms:W3CDTF">2015-08-03T22:58:32Z</dcterms:modified>
</cp:coreProperties>
</file>